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7" r:id="rId2"/>
    <p:sldId id="264" r:id="rId3"/>
    <p:sldId id="265" r:id="rId4"/>
    <p:sldId id="262" r:id="rId5"/>
    <p:sldId id="266" r:id="rId6"/>
    <p:sldId id="259" r:id="rId7"/>
    <p:sldId id="260" r:id="rId8"/>
    <p:sldId id="269" r:id="rId9"/>
    <p:sldId id="270" r:id="rId10"/>
    <p:sldId id="271" r:id="rId11"/>
    <p:sldId id="295" r:id="rId12"/>
    <p:sldId id="272" r:id="rId13"/>
    <p:sldId id="296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1"/>
    <p:restoredTop sz="94645"/>
  </p:normalViewPr>
  <p:slideViewPr>
    <p:cSldViewPr snapToGrid="0">
      <p:cViewPr varScale="1">
        <p:scale>
          <a:sx n="101" d="100"/>
          <a:sy n="101" d="100"/>
        </p:scale>
        <p:origin x="22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7DE-0F5E-964D-8259-CB3E37A1C18D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D7E96-0396-4942-9B87-8A15CD0E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1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D7E96-0396-4942-9B87-8A15CD0E42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1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D7E96-0396-4942-9B87-8A15CD0E42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6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D7E96-0396-4942-9B87-8A15CD0E42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88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D7E96-0396-4942-9B87-8A15CD0E42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30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B4BD-0E6F-507F-00CF-347C68BA2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98212-ED9A-A588-3790-FDFDF2C01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E6E6B-AEE2-CEC4-6243-9EBF3E7D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B5F3E-ADDF-A10D-FE9E-B1472264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4713B-3A81-BA92-66F2-6FABD774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F4BB9-9DB3-8403-B7C0-78CB5398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51A02-2F80-2F14-E142-4C690887E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C3E22-061E-FC1B-FD75-ABD41D95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8F65B-0A02-AFE2-2705-5B8C55CC3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C5677-3E11-F6C3-5C0E-2933937A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8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615514-E717-AA32-B4EA-07B4765C4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C3B02-0BCB-AD77-7F0A-0A75B609A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AED8-C79C-FD3E-E54A-C30BEFD5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5F525-51A4-F329-DF9B-89A659A3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F282B-A281-ABC2-E33A-01389362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5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0CB7B-9846-D74D-FFB7-899A862B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609CB-08E4-2347-5ACC-620E5035A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BF8D5-BDB8-B304-FE1F-A314BDF2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A17B-E827-4743-CFDB-529B81DF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C4197-34CF-2E2C-0EE3-541D98846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9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15FF-FB55-7DB1-68CE-242E30A0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3252D-33A9-AE24-99F0-100E69A12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366F5-9F09-1626-B799-078EAB30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6153-FA78-8789-9BD4-25601A08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0E325-B5C5-A230-E3AB-0C6042E23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F4A7-AC47-A6F3-F7D7-7C11FB6E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0A970-FEB8-9F75-6BFB-D489AFB5A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78FD5-31A0-DC6C-6A59-0DAAD5E7C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0C57E-89DD-1335-175A-B7F8602C1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8C2A9-4F4D-4E1B-6F4B-0A47C867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4A94B-9DF5-0362-0BC5-19A30D0CD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CD933-3550-34BB-ABD9-F3E0737E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B7BAF-E87F-B121-5C16-F008DE6D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7DE6D-C22B-3C92-83C8-A1CA899B9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230BC-F8F4-84D8-1F54-2551CC9FB7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7C37FC-8ABD-275E-3A25-930A5CB2B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6778-EE3D-82C4-2D2F-4EE7F02F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0514D-F1CC-4323-6B59-C707F015F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E9EBF3-1227-F975-488D-C54EBD92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4CD5-2CEE-958F-A84E-5164D29B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0FCBFC-6D32-5F31-29CB-CABC1B62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5D254-A82B-9664-8F3C-181F308D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F61A2-E834-7616-5599-61BF5F9CF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9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C22AA-1E7F-A4D6-7380-D639D5B07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11D72-C332-3FF6-F526-DF763C1D9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69B17-15E4-8B6F-E870-E27F80958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09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270A-F52E-33CE-EA0A-43A3EDFF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BD4E8-A2F2-AE1A-E259-161E3369A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08C0BB-16DD-4A19-89CF-B251EB74F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A676B4-90A3-7797-B67A-1E21D9CED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B1884-30F0-D7E8-3F7F-162899EB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B2BAF-6C39-9D2B-4754-E3EF1061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72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AEFC-6FDB-1871-AF0A-2010C52E2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041F5-4D63-E782-90AF-5E4B618FD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C94122-79CE-89DE-C87D-4FBBF42FE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DFEFF-A6CB-8D58-C359-19FF3B23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1B3F3-C826-8422-6064-9D8FAFF9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F7C52-54EC-2B4D-40EF-66173395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0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F75AA-7EBD-6854-0D6C-FBEC19F83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85EA5-AAB0-C877-2457-AFC9CC808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143DF-A3A0-56D5-EB65-573A58C6B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6761AC-1553-A246-BD73-61ABE186D706}" type="datetimeFigureOut">
              <a:rPr lang="en-US" smtClean="0"/>
              <a:t>5/6/24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4981C-A470-70C8-E73D-9A8FDEFAC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08007-BCFD-CDE6-A598-2DFEA9393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30DF95-ADEC-CF49-8185-2D384E6316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20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hyperlink" Target="https://www.youtube.com/watch?v=KFvd228o7H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hyperlink" Target="https://www.youtube.com/watch?v=KFvd228o7H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33C5C0AA-10EA-A590-AD74-9A65BCBD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601A6BC-064E-9256-924E-C2E75F6FF196}"/>
              </a:ext>
            </a:extLst>
          </p:cNvPr>
          <p:cNvSpPr/>
          <p:nvPr/>
        </p:nvSpPr>
        <p:spPr>
          <a:xfrm>
            <a:off x="0" y="5320145"/>
            <a:ext cx="12192000" cy="153785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3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 P. Wardenier </a:t>
            </a:r>
          </a:p>
          <a:p>
            <a:pPr algn="ctr"/>
            <a:r>
              <a:rPr lang="nl-NL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Trottier</a:t>
            </a:r>
            <a:r>
              <a:rPr lang="nl-NL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Postdoctoral</a:t>
            </a:r>
            <a:r>
              <a:rPr lang="nl-NL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Fellow | </a:t>
            </a:r>
            <a:r>
              <a:rPr lang="nl-NL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iREx</a:t>
            </a:r>
            <a:r>
              <a:rPr lang="nl-NL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nl-NL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Université</a:t>
            </a:r>
            <a:r>
              <a:rPr lang="nl-NL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de Montréal </a:t>
            </a:r>
          </a:p>
          <a:p>
            <a:pPr algn="ctr"/>
            <a:r>
              <a:rPr lang="nl-NL" sz="28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AC93DCF9-4C0B-D718-CF81-3C9C7CC2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655" y="27710"/>
            <a:ext cx="8825344" cy="1325563"/>
          </a:xfrm>
        </p:spPr>
        <p:txBody>
          <a:bodyPr>
            <a:noAutofit/>
          </a:bodyPr>
          <a:lstStyle/>
          <a:p>
            <a:r>
              <a:rPr lang="en-US" sz="4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Bridging the gap between theory and observation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DEE97418-5271-DDFC-F4EA-529AD1587AC5}"/>
              </a:ext>
            </a:extLst>
          </p:cNvPr>
          <p:cNvSpPr txBox="1">
            <a:spLocks/>
          </p:cNvSpPr>
          <p:nvPr/>
        </p:nvSpPr>
        <p:spPr>
          <a:xfrm>
            <a:off x="3366653" y="1297852"/>
            <a:ext cx="85066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en-GB" sz="3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nterpreting the transmission signatures of the ultra-hot Jupiter WASP-121b with global circulation models and 3D radiative transfer </a:t>
            </a:r>
            <a:endParaRPr lang="en-GB" sz="30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678A3B-C6EA-319A-78D8-A545FF951E68}"/>
              </a:ext>
            </a:extLst>
          </p:cNvPr>
          <p:cNvCxnSpPr>
            <a:cxnSpLocks/>
          </p:cNvCxnSpPr>
          <p:nvPr/>
        </p:nvCxnSpPr>
        <p:spPr>
          <a:xfrm>
            <a:off x="3338943" y="-640389"/>
            <a:ext cx="0" cy="34023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yellow circle with blue dots and a blue dot on a black background&#10;&#10;Description automatically generated">
            <a:extLst>
              <a:ext uri="{FF2B5EF4-FFF2-40B4-BE49-F238E27FC236}">
                <a16:creationId xmlns:a16="http://schemas.microsoft.com/office/drawing/2014/main" id="{9476B6B1-CD2C-5D87-F02B-E6EF1200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6" y="222583"/>
            <a:ext cx="2826521" cy="153785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96AF1C-8F7C-21EA-53C9-56AF8EE8F165}"/>
              </a:ext>
            </a:extLst>
          </p:cNvPr>
          <p:cNvCxnSpPr/>
          <p:nvPr/>
        </p:nvCxnSpPr>
        <p:spPr>
          <a:xfrm>
            <a:off x="-166255" y="5306295"/>
            <a:ext cx="1281545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1E02DB5-0DF4-393D-A0DC-52C767411F09}"/>
              </a:ext>
            </a:extLst>
          </p:cNvPr>
          <p:cNvSpPr txBox="1"/>
          <p:nvPr/>
        </p:nvSpPr>
        <p:spPr>
          <a:xfrm>
            <a:off x="9621915" y="4681267"/>
            <a:ext cx="3616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credit: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sci-</a:t>
            </a:r>
            <a:r>
              <a:rPr lang="en-US" sz="16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news.com</a:t>
            </a:r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64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82B5A1B1-B128-4D48-8761-E526C464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 with Gemini-S/IGRINS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5DCA9-B362-C852-F556-2F6C7750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59" y="1343881"/>
            <a:ext cx="12236330" cy="3823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D5956-7837-8807-E79D-39E6F7C01251}"/>
              </a:ext>
            </a:extLst>
          </p:cNvPr>
          <p:cNvSpPr txBox="1"/>
          <p:nvPr/>
        </p:nvSpPr>
        <p:spPr>
          <a:xfrm>
            <a:off x="1371599" y="1330026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carbon monoxide</a:t>
            </a:r>
            <a:endParaRPr lang="en-US" sz="2400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1071B-8C35-237C-FDCF-26ED28F7C3B6}"/>
              </a:ext>
            </a:extLst>
          </p:cNvPr>
          <p:cNvSpPr txBox="1"/>
          <p:nvPr/>
        </p:nvSpPr>
        <p:spPr>
          <a:xfrm>
            <a:off x="5985164" y="1327912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  <a:endParaRPr lang="en-US" sz="24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7BDD6C19-114F-192B-7C2A-984B92342D83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BE85D3-6ADF-D07F-A115-CCABCDDDC113}"/>
              </a:ext>
            </a:extLst>
          </p:cNvPr>
          <p:cNvCxnSpPr>
            <a:cxnSpLocks/>
          </p:cNvCxnSpPr>
          <p:nvPr/>
        </p:nvCxnSpPr>
        <p:spPr>
          <a:xfrm>
            <a:off x="1357744" y="5709216"/>
            <a:ext cx="9130147" cy="0"/>
          </a:xfrm>
          <a:prstGeom prst="straightConnector1">
            <a:avLst/>
          </a:prstGeom>
          <a:ln w="127000">
            <a:gradFill>
              <a:gsLst>
                <a:gs pos="0">
                  <a:srgbClr val="0070C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825FB5-75F0-1E5A-20DA-CEFC906A14CE}"/>
              </a:ext>
            </a:extLst>
          </p:cNvPr>
          <p:cNvSpPr txBox="1"/>
          <p:nvPr/>
        </p:nvSpPr>
        <p:spPr>
          <a:xfrm>
            <a:off x="1731818" y="5183726"/>
            <a:ext cx="414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increasing blueshift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9775F-6CDA-279D-0943-57AE0B48DE1E}"/>
              </a:ext>
            </a:extLst>
          </p:cNvPr>
          <p:cNvSpPr txBox="1"/>
          <p:nvPr/>
        </p:nvSpPr>
        <p:spPr>
          <a:xfrm>
            <a:off x="5922817" y="5183725"/>
            <a:ext cx="414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increasing redshift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3CAC34-7302-B015-7010-ABA8D4C7A624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0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ep 38">
            <a:extLst>
              <a:ext uri="{FF2B5EF4-FFF2-40B4-BE49-F238E27FC236}">
                <a16:creationId xmlns:a16="http://schemas.microsoft.com/office/drawing/2014/main" id="{1B74E6B6-759B-4753-9CCE-9514BC1B157B}"/>
              </a:ext>
            </a:extLst>
          </p:cNvPr>
          <p:cNvGrpSpPr/>
          <p:nvPr/>
        </p:nvGrpSpPr>
        <p:grpSpPr>
          <a:xfrm>
            <a:off x="1301467" y="2641727"/>
            <a:ext cx="2478715" cy="2470138"/>
            <a:chOff x="1301467" y="2641727"/>
            <a:chExt cx="2478715" cy="2470138"/>
          </a:xfrm>
        </p:grpSpPr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A7CA467-B895-40A1-9F31-68F8137DD7A1}"/>
                </a:ext>
              </a:extLst>
            </p:cNvPr>
            <p:cNvSpPr/>
            <p:nvPr/>
          </p:nvSpPr>
          <p:spPr>
            <a:xfrm>
              <a:off x="2905544" y="3989906"/>
              <a:ext cx="274729" cy="29348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9F883D8-F0FF-4D26-A57C-FA5147F68480}"/>
                </a:ext>
              </a:extLst>
            </p:cNvPr>
            <p:cNvSpPr/>
            <p:nvPr/>
          </p:nvSpPr>
          <p:spPr>
            <a:xfrm>
              <a:off x="1857771" y="3747377"/>
              <a:ext cx="260360" cy="2425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22A378FF-D6DC-4500-94CF-8B7D00E5BCC1}"/>
                </a:ext>
              </a:extLst>
            </p:cNvPr>
            <p:cNvSpPr/>
            <p:nvPr/>
          </p:nvSpPr>
          <p:spPr>
            <a:xfrm>
              <a:off x="1783530" y="3223945"/>
              <a:ext cx="260360" cy="2425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2A2069C-FD7A-4C7C-9989-15EE5150673D}"/>
                </a:ext>
              </a:extLst>
            </p:cNvPr>
            <p:cNvSpPr/>
            <p:nvPr/>
          </p:nvSpPr>
          <p:spPr>
            <a:xfrm>
              <a:off x="1476469" y="3466474"/>
              <a:ext cx="210872" cy="4085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F63697F7-44BD-4809-9E9A-C28CD3B74D54}"/>
                </a:ext>
              </a:extLst>
            </p:cNvPr>
            <p:cNvSpPr/>
            <p:nvPr/>
          </p:nvSpPr>
          <p:spPr>
            <a:xfrm>
              <a:off x="2986652" y="3728272"/>
              <a:ext cx="274729" cy="29348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BF8D30F-8781-4B19-B16C-0ED6D114A22F}"/>
                </a:ext>
              </a:extLst>
            </p:cNvPr>
            <p:cNvSpPr/>
            <p:nvPr/>
          </p:nvSpPr>
          <p:spPr>
            <a:xfrm>
              <a:off x="3139479" y="3433503"/>
              <a:ext cx="274729" cy="29348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2EA52667-1807-4D3E-90C4-3E56793D9353}"/>
                </a:ext>
              </a:extLst>
            </p:cNvPr>
            <p:cNvSpPr/>
            <p:nvPr/>
          </p:nvSpPr>
          <p:spPr>
            <a:xfrm>
              <a:off x="2993836" y="3120804"/>
              <a:ext cx="260360" cy="24252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BDE72BF-2665-46F1-9C89-AF4EA07AC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91" b="95691" l="1840" r="99665">
                          <a14:foregroundMark x1="61127" y1="63906" x2="30563" y2="60604"/>
                          <a14:foregroundMark x1="30563" y1="60604" x2="15728" y2="76665"/>
                          <a14:foregroundMark x1="15728" y1="76665" x2="42108" y2="87857"/>
                          <a14:foregroundMark x1="42108" y1="87857" x2="65421" y2="83436"/>
                          <a14:foregroundMark x1="65421" y1="83436" x2="61629" y2="63906"/>
                          <a14:foregroundMark x1="61629" y1="63906" x2="52817" y2="60940"/>
                          <a14:foregroundMark x1="56609" y1="71740" x2="36364" y2="73531"/>
                          <a14:foregroundMark x1="36364" y1="73531" x2="52649" y2="71740"/>
                          <a14:foregroundMark x1="29225" y1="69278" x2="47741" y2="76945"/>
                          <a14:foregroundMark x1="47741" y1="76945" x2="52091" y2="76049"/>
                          <a14:foregroundMark x1="74289" y1="64074" x2="93642" y2="68663"/>
                          <a14:foregroundMark x1="93642" y1="68663" x2="85890" y2="62339"/>
                          <a14:foregroundMark x1="90184" y1="32289" x2="92471" y2="52882"/>
                          <a14:foregroundMark x1="92471" y1="52882" x2="87674" y2="82317"/>
                          <a14:foregroundMark x1="87674" y1="82317" x2="63636" y2="92949"/>
                          <a14:foregroundMark x1="63636" y1="92949" x2="44339" y2="94628"/>
                          <a14:foregroundMark x1="44339" y1="94628" x2="38427" y2="69278"/>
                          <a14:foregroundMark x1="38427" y1="69278" x2="16676" y2="51259"/>
                          <a14:foregroundMark x1="16676" y1="51259" x2="8979" y2="13990"/>
                          <a14:foregroundMark x1="14891" y1="7387" x2="63302" y2="336"/>
                          <a14:foregroundMark x1="63302" y1="336" x2="81874" y2="8058"/>
                          <a14:foregroundMark x1="81874" y1="8058" x2="85332" y2="13822"/>
                          <a14:foregroundMark x1="27328" y1="6212" x2="46291" y2="1791"/>
                          <a14:foregroundMark x1="46291" y1="1791" x2="73397" y2="4477"/>
                          <a14:foregroundMark x1="9314" y1="24454" x2="6916" y2="52994"/>
                          <a14:foregroundMark x1="6916" y1="52994" x2="12493" y2="73195"/>
                          <a14:foregroundMark x1="22886" y1="59278" x2="26325" y2="54673"/>
                          <a14:foregroundMark x1="12493" y1="73195" x2="22468" y2="59838"/>
                          <a14:foregroundMark x1="13608" y1="39731" x2="13182" y2="39230"/>
                          <a14:foregroundMark x1="26325" y1="54673" x2="13656" y2="39787"/>
                          <a14:foregroundMark x1="11322" y1="37045" x2="7250" y2="28260"/>
                          <a14:foregroundMark x1="5187" y1="33128" x2="10597" y2="81142"/>
                          <a14:foregroundMark x1="10597" y1="81142" x2="5521" y2="34863"/>
                          <a14:foregroundMark x1="9314" y1="23559" x2="3960" y2="61835"/>
                          <a14:foregroundMark x1="5856" y1="70677" x2="17345" y2="86961"/>
                          <a14:foregroundMark x1="17345" y1="86961" x2="35694" y2="96978"/>
                          <a14:foregroundMark x1="35694" y1="96978" x2="58394" y2="96978"/>
                          <a14:foregroundMark x1="58394" y1="96978" x2="76687" y2="89703"/>
                          <a14:foregroundMark x1="76687" y1="89703" x2="16286" y2="77504"/>
                          <a14:foregroundMark x1="16286" y1="77504" x2="10206" y2="78847"/>
                          <a14:foregroundMark x1="64584" y1="92222" x2="39487" y2="95803"/>
                          <a14:foregroundMark x1="39487" y1="95803" x2="52649" y2="90990"/>
                          <a14:foregroundMark x1="7083" y1="26693" x2="1896" y2="46391"/>
                          <a14:foregroundMark x1="1896" y1="46391" x2="6748" y2="66032"/>
                          <a14:foregroundMark x1="6748" y1="66032" x2="5689" y2="73475"/>
                          <a14:foregroundMark x1="6748" y1="27924" x2="2398" y2="46838"/>
                          <a14:foregroundMark x1="2398" y1="46838" x2="11601" y2="79351"/>
                          <a14:foregroundMark x1="8310" y1="24622" x2="2064" y2="42921"/>
                          <a14:foregroundMark x1="2064" y1="42921" x2="4629" y2="63458"/>
                          <a14:foregroundMark x1="4629" y1="63458" x2="13497" y2="81645"/>
                          <a14:foregroundMark x1="13497" y1="81645" x2="13664" y2="81813"/>
                          <a14:foregroundMark x1="91578" y1="24454" x2="99052" y2="42417"/>
                          <a14:foregroundMark x1="99052" y1="42417" x2="99665" y2="66872"/>
                          <a14:foregroundMark x1="99665" y1="66872" x2="97658" y2="71013"/>
                          <a14:foregroundMark x1="92582" y1="58254" x2="92638" y2="58534"/>
                          <a14:foregroundMark x1="92080" y1="59317" x2="92750" y2="58534"/>
                          <a14:foregroundMark x1="21361" y1="59037" x2="22142" y2="58926"/>
                          <a14:foregroundMark x1="18684" y1="58422" x2="21249" y2="58422"/>
                          <a14:foregroundMark x1="20915" y1="57583" x2="21082" y2="57639"/>
                          <a14:foregroundMark x1="21249" y1="57471" x2="21194" y2="58422"/>
                          <a14:foregroundMark x1="22532" y1="59765" x2="22922" y2="59317"/>
                          <a14:backgroundMark x1="72560" y1="49412" x2="72225" y2="50084"/>
                          <a14:backgroundMark x1="70887" y1="58926" x2="71110" y2="58926"/>
                          <a14:backgroundMark x1="73397" y1="22832" x2="73954" y2="22776"/>
                          <a14:backgroundMark x1="82041" y1="36206" x2="82097" y2="36206"/>
                          <a14:backgroundMark x1="26157" y1="48237" x2="26380" y2="47566"/>
                          <a14:backgroundMark x1="10151" y1="40459" x2="10653" y2="40235"/>
                          <a14:backgroundMark x1="25098" y1="26021" x2="25098" y2="26245"/>
                          <a14:backgroundMark x1="10429" y1="41690" x2="10429" y2="41690"/>
                          <a14:backgroundMark x1="10541" y1="41130" x2="10039" y2="41690"/>
                          <a14:backgroundMark x1="11935" y1="39731" x2="12047" y2="39899"/>
                          <a14:backgroundMark x1="12326" y1="39731" x2="12326" y2="39787"/>
                          <a14:backgroundMark x1="12381" y1="40739" x2="12381" y2="40347"/>
                          <a14:backgroundMark x1="12381" y1="38668" x2="11768" y2="38780"/>
                          <a14:backgroundMark x1="12214" y1="44264" x2="12381" y2="42529"/>
                          <a14:backgroundMark x1="10597" y1="45775" x2="10597" y2="46726"/>
                          <a14:backgroundMark x1="27105" y1="26749" x2="27384" y2="26245"/>
                          <a14:backgroundMark x1="23648" y1="29211" x2="24651" y2="28539"/>
                          <a14:backgroundMark x1="26157" y1="28931" x2="25544" y2="29267"/>
                          <a14:backgroundMark x1="28611" y1="49916" x2="28723" y2="50979"/>
                          <a14:backgroundMark x1="24596" y1="49077" x2="24317" y2="49245"/>
                          <a14:backgroundMark x1="26269" y1="52490" x2="26157" y2="51427"/>
                          <a14:backgroundMark x1="68265" y1="60996" x2="68433" y2="60716"/>
                          <a14:backgroundMark x1="69102" y1="63458" x2="69381" y2="63402"/>
                          <a14:backgroundMark x1="71835" y1="61835" x2="72393" y2="62059"/>
                          <a14:backgroundMark x1="74122" y1="47566" x2="74400" y2="46894"/>
                          <a14:backgroundMark x1="73620" y1="46894" x2="74512" y2="47678"/>
                          <a14:backgroundMark x1="75349" y1="49245" x2="74568" y2="50196"/>
                          <a14:backgroundMark x1="75795" y1="48349" x2="76352" y2="48237"/>
                          <a14:backgroundMark x1="74289" y1="52490" x2="75070" y2="51651"/>
                          <a14:backgroundMark x1="74122" y1="51931" x2="73898" y2="51819"/>
                          <a14:backgroundMark x1="71668" y1="23111" x2="72058" y2="23055"/>
                          <a14:backgroundMark x1="72672" y1="25686" x2="73285" y2="25574"/>
                          <a14:backgroundMark x1="74958" y1="25797" x2="74847" y2="25909"/>
                          <a14:backgroundMark x1="79085" y1="36038" x2="80033" y2="34807"/>
                          <a14:backgroundMark x1="79308" y1="38780" x2="79587" y2="38780"/>
                          <a14:backgroundMark x1="81818" y1="39116" x2="82320" y2="40627"/>
                          <a14:backgroundMark x1="79810" y1="37213" x2="79810" y2="36318"/>
                          <a14:backgroundMark x1="81595" y1="36766" x2="80870" y2="35143"/>
                          <a14:backgroundMark x1="81149" y1="35422" x2="81037" y2="35255"/>
                          <a14:backgroundMark x1="25321" y1="28707" x2="26659" y2="28260"/>
                          <a14:backgroundMark x1="23982" y1="28260" x2="24261" y2="27644"/>
                          <a14:backgroundMark x1="73675" y1="22720" x2="74456" y2="24622"/>
                          <a14:backgroundMark x1="74456" y1="23615" x2="74568" y2="23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467" y="2641727"/>
              <a:ext cx="2478715" cy="247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ep 56">
            <a:extLst>
              <a:ext uri="{FF2B5EF4-FFF2-40B4-BE49-F238E27FC236}">
                <a16:creationId xmlns:a16="http://schemas.microsoft.com/office/drawing/2014/main" id="{D81AE316-602F-4175-8CEC-3B03BCD7234D}"/>
              </a:ext>
            </a:extLst>
          </p:cNvPr>
          <p:cNvGrpSpPr/>
          <p:nvPr/>
        </p:nvGrpSpPr>
        <p:grpSpPr>
          <a:xfrm>
            <a:off x="1481015" y="1104550"/>
            <a:ext cx="2114550" cy="4926695"/>
            <a:chOff x="1481015" y="1104550"/>
            <a:chExt cx="2114550" cy="492669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3693D1A-C9C7-4064-A61A-98B1E96B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807576">
              <a:off x="2032385" y="5168806"/>
              <a:ext cx="862439" cy="862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113C958B-DE3A-4D52-9FFC-05CC14682C23}"/>
                </a:ext>
              </a:extLst>
            </p:cNvPr>
            <p:cNvGrpSpPr/>
            <p:nvPr/>
          </p:nvGrpSpPr>
          <p:grpSpPr>
            <a:xfrm>
              <a:off x="1481015" y="1104550"/>
              <a:ext cx="2114550" cy="2081945"/>
              <a:chOff x="1481015" y="1104550"/>
              <a:chExt cx="2114550" cy="2081945"/>
            </a:xfrm>
          </p:grpSpPr>
          <p:grpSp>
            <p:nvGrpSpPr>
              <p:cNvPr id="24" name="Groep 23">
                <a:extLst>
                  <a:ext uri="{FF2B5EF4-FFF2-40B4-BE49-F238E27FC236}">
                    <a16:creationId xmlns:a16="http://schemas.microsoft.com/office/drawing/2014/main" id="{5E2A46A6-CE4A-4D6F-A05F-192EA0B1349E}"/>
                  </a:ext>
                </a:extLst>
              </p:cNvPr>
              <p:cNvGrpSpPr/>
              <p:nvPr/>
            </p:nvGrpSpPr>
            <p:grpSpPr>
              <a:xfrm>
                <a:off x="1481015" y="1475776"/>
                <a:ext cx="2114550" cy="1710719"/>
                <a:chOff x="5019862" y="1480545"/>
                <a:chExt cx="2114550" cy="1710719"/>
              </a:xfrm>
            </p:grpSpPr>
            <p:cxnSp>
              <p:nvCxnSpPr>
                <p:cNvPr id="13" name="Rechte verbindingslijn met pijl 12">
                  <a:extLst>
                    <a:ext uri="{FF2B5EF4-FFF2-40B4-BE49-F238E27FC236}">
                      <a16:creationId xmlns:a16="http://schemas.microsoft.com/office/drawing/2014/main" id="{0F4FFA18-8359-4895-A461-26D8B37E58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7841" y="1513201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Rechte verbindingslijn met pijl 16">
                  <a:extLst>
                    <a:ext uri="{FF2B5EF4-FFF2-40B4-BE49-F238E27FC236}">
                      <a16:creationId xmlns:a16="http://schemas.microsoft.com/office/drawing/2014/main" id="{2435A3FB-3D52-492D-A84F-56D28BC87A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85119" y="1480545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Rechte verbindingslijn met pijl 17">
                  <a:extLst>
                    <a:ext uri="{FF2B5EF4-FFF2-40B4-BE49-F238E27FC236}">
                      <a16:creationId xmlns:a16="http://schemas.microsoft.com/office/drawing/2014/main" id="{0C0A95C3-7AF2-4507-B698-0A079C4B3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52557" y="1643824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Rechte verbindingslijn met pijl 19">
                  <a:extLst>
                    <a:ext uri="{FF2B5EF4-FFF2-40B4-BE49-F238E27FC236}">
                      <a16:creationId xmlns:a16="http://schemas.microsoft.com/office/drawing/2014/main" id="{444587BB-2C8A-438F-8642-769A920CB0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56978" y="1545856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Rechte verbindingslijn met pijl 26">
                  <a:extLst>
                    <a:ext uri="{FF2B5EF4-FFF2-40B4-BE49-F238E27FC236}">
                      <a16:creationId xmlns:a16="http://schemas.microsoft.com/office/drawing/2014/main" id="{31091F91-3997-4C74-A9B3-A45040CE1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7919" y="1513200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Rechte verbindingslijn met pijl 27">
                  <a:extLst>
                    <a:ext uri="{FF2B5EF4-FFF2-40B4-BE49-F238E27FC236}">
                      <a16:creationId xmlns:a16="http://schemas.microsoft.com/office/drawing/2014/main" id="{AB802B7D-EDA3-45B3-A721-EFC963F5E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8151" y="1546781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Rechte verbindingslijn met pijl 28">
                  <a:extLst>
                    <a:ext uri="{FF2B5EF4-FFF2-40B4-BE49-F238E27FC236}">
                      <a16:creationId xmlns:a16="http://schemas.microsoft.com/office/drawing/2014/main" id="{0D994B11-9D3B-4C3F-820E-BE57F77D90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4412" y="2084689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Rechte verbindingslijn met pijl 30">
                  <a:extLst>
                    <a:ext uri="{FF2B5EF4-FFF2-40B4-BE49-F238E27FC236}">
                      <a16:creationId xmlns:a16="http://schemas.microsoft.com/office/drawing/2014/main" id="{47FB4CA9-93F8-4D6A-8672-BE93C5AE82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9128" y="1643823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Rechte verbindingslijn met pijl 31">
                  <a:extLst>
                    <a:ext uri="{FF2B5EF4-FFF2-40B4-BE49-F238E27FC236}">
                      <a16:creationId xmlns:a16="http://schemas.microsoft.com/office/drawing/2014/main" id="{37F63EF3-FDA7-460A-8F5F-DE1962225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23549" y="1782611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Rechte verbindingslijn met pijl 32">
                  <a:extLst>
                    <a:ext uri="{FF2B5EF4-FFF2-40B4-BE49-F238E27FC236}">
                      <a16:creationId xmlns:a16="http://schemas.microsoft.com/office/drawing/2014/main" id="{C51A06A9-E38C-4315-A6C1-E2D1DD2301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9862" y="2084688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chte verbindingslijn met pijl 33">
                  <a:extLst>
                    <a:ext uri="{FF2B5EF4-FFF2-40B4-BE49-F238E27FC236}">
                      <a16:creationId xmlns:a16="http://schemas.microsoft.com/office/drawing/2014/main" id="{D97A80E2-B2AE-4195-9DF4-B21EE71852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37140" y="1790777"/>
                  <a:ext cx="0" cy="1106575"/>
                </a:xfrm>
                <a:prstGeom prst="straightConnector1">
                  <a:avLst/>
                </a:prstGeom>
                <a:ln w="5715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DC73C412-EFBB-4F79-B378-AF5B09BCC7F2}"/>
                  </a:ext>
                </a:extLst>
              </p:cNvPr>
              <p:cNvSpPr txBox="1"/>
              <p:nvPr/>
            </p:nvSpPr>
            <p:spPr>
              <a:xfrm>
                <a:off x="2062396" y="1104550"/>
                <a:ext cx="101714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200" b="1" dirty="0">
                    <a:solidFill>
                      <a:srgbClr val="FFC000"/>
                    </a:solidFill>
                    <a:latin typeface="Abadi" panose="020B0604020104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nl-NL" sz="2200" b="1" dirty="0">
                    <a:solidFill>
                      <a:srgbClr val="FFC000"/>
                    </a:solidFill>
                    <a:effectLst/>
                    <a:latin typeface="Abadi" panose="020B0604020104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</a:t>
                </a:r>
                <a:r>
                  <a:rPr lang="nl-NL" sz="2200" b="1" baseline="30000" dirty="0">
                    <a:solidFill>
                      <a:srgbClr val="FFC000"/>
                    </a:solidFill>
                    <a:effectLst/>
                    <a:latin typeface="Abadi" panose="020B0604020104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endParaRPr lang="nl-NL" sz="2200" b="1" dirty="0">
                  <a:solidFill>
                    <a:srgbClr val="FFC000"/>
                  </a:solidFill>
                  <a:effectLst/>
                  <a:latin typeface="Abadi" panose="020B0604020104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4DE381BA-CD68-4B18-9ECD-E48E5111C1F3}"/>
              </a:ext>
            </a:extLst>
          </p:cNvPr>
          <p:cNvSpPr txBox="1"/>
          <p:nvPr/>
        </p:nvSpPr>
        <p:spPr>
          <a:xfrm>
            <a:off x="5194085" y="1417837"/>
            <a:ext cx="3797711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circulation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model (SPARC/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MITgcm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1D7192FD-7A80-43E6-BE96-6C4B996EF637}"/>
              </a:ext>
            </a:extLst>
          </p:cNvPr>
          <p:cNvSpPr txBox="1"/>
          <p:nvPr/>
        </p:nvSpPr>
        <p:spPr>
          <a:xfrm>
            <a:off x="5194086" y="2721299"/>
            <a:ext cx="3786072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Monte-Carlo 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radiative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transfer (</a:t>
            </a:r>
            <a:r>
              <a:rPr lang="nl-NL" sz="24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gpu</a:t>
            </a:r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-CMCRT)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FC2F2252-4280-49A1-8707-DF2403FA5525}"/>
              </a:ext>
            </a:extLst>
          </p:cNvPr>
          <p:cNvSpPr txBox="1"/>
          <p:nvPr/>
        </p:nvSpPr>
        <p:spPr>
          <a:xfrm>
            <a:off x="5194085" y="4024761"/>
            <a:ext cx="3786072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Transmission spectra</a:t>
            </a:r>
          </a:p>
        </p:txBody>
      </p:sp>
      <p:cxnSp>
        <p:nvCxnSpPr>
          <p:cNvPr id="50" name="Rechte verbindingslijn met pijl 49">
            <a:extLst>
              <a:ext uri="{FF2B5EF4-FFF2-40B4-BE49-F238E27FC236}">
                <a16:creationId xmlns:a16="http://schemas.microsoft.com/office/drawing/2014/main" id="{A5A39CE5-1DEF-427A-88A1-BCE3E6FE89A3}"/>
              </a:ext>
            </a:extLst>
          </p:cNvPr>
          <p:cNvCxnSpPr>
            <a:cxnSpLocks/>
          </p:cNvCxnSpPr>
          <p:nvPr/>
        </p:nvCxnSpPr>
        <p:spPr>
          <a:xfrm>
            <a:off x="7292262" y="2312310"/>
            <a:ext cx="0" cy="3218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AAFF1BA2-9F9F-4357-8C95-20AEF2C4107E}"/>
              </a:ext>
            </a:extLst>
          </p:cNvPr>
          <p:cNvCxnSpPr>
            <a:cxnSpLocks/>
          </p:cNvCxnSpPr>
          <p:nvPr/>
        </p:nvCxnSpPr>
        <p:spPr>
          <a:xfrm>
            <a:off x="7303899" y="3610235"/>
            <a:ext cx="0" cy="3218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hoek 51">
            <a:extLst>
              <a:ext uri="{FF2B5EF4-FFF2-40B4-BE49-F238E27FC236}">
                <a16:creationId xmlns:a16="http://schemas.microsoft.com/office/drawing/2014/main" id="{FAA6AA5B-A14C-4B37-8FA8-7FF7BFD01568}"/>
              </a:ext>
            </a:extLst>
          </p:cNvPr>
          <p:cNvSpPr/>
          <p:nvPr/>
        </p:nvSpPr>
        <p:spPr>
          <a:xfrm>
            <a:off x="9066166" y="2538079"/>
            <a:ext cx="267956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Lee+ 2017, 2019, 2022 Wardenier+ 2021, 2022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65ABBB0-52D8-4ECE-9A9F-1329D1A276CD}"/>
              </a:ext>
            </a:extLst>
          </p:cNvPr>
          <p:cNvSpPr/>
          <p:nvPr/>
        </p:nvSpPr>
        <p:spPr>
          <a:xfrm>
            <a:off x="9066166" y="1416017"/>
            <a:ext cx="2418046" cy="829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Showman+ 2009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D82C7D36-D5E3-4492-A5FC-7ACD9BF7671B}"/>
              </a:ext>
            </a:extLst>
          </p:cNvPr>
          <p:cNvSpPr txBox="1"/>
          <p:nvPr/>
        </p:nvSpPr>
        <p:spPr>
          <a:xfrm>
            <a:off x="5194085" y="4958891"/>
            <a:ext cx="3797711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Measure</a:t>
            </a:r>
            <a:r>
              <a:rPr lang="nl-NL" sz="2400" dirty="0">
                <a:solidFill>
                  <a:schemeClr val="bg1"/>
                </a:solidFill>
                <a:latin typeface="Abadi" panose="020B0604020104020204" pitchFamily="34" charset="0"/>
              </a:rPr>
              <a:t> Doppler </a:t>
            </a:r>
            <a:r>
              <a:rPr lang="nl-NL" sz="2400" dirty="0" err="1">
                <a:solidFill>
                  <a:schemeClr val="bg1"/>
                </a:solidFill>
                <a:latin typeface="Abadi" panose="020B0604020104020204" pitchFamily="34" charset="0"/>
              </a:rPr>
              <a:t>shifts</a:t>
            </a:r>
            <a:endParaRPr lang="nl-NL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cxnSp>
        <p:nvCxnSpPr>
          <p:cNvPr id="59" name="Rechte verbindingslijn met pijl 58">
            <a:extLst>
              <a:ext uri="{FF2B5EF4-FFF2-40B4-BE49-F238E27FC236}">
                <a16:creationId xmlns:a16="http://schemas.microsoft.com/office/drawing/2014/main" id="{17D3D0EF-BDB9-473D-ADA9-3922882765CB}"/>
              </a:ext>
            </a:extLst>
          </p:cNvPr>
          <p:cNvCxnSpPr>
            <a:cxnSpLocks/>
          </p:cNvCxnSpPr>
          <p:nvPr/>
        </p:nvCxnSpPr>
        <p:spPr>
          <a:xfrm>
            <a:off x="7292260" y="4553282"/>
            <a:ext cx="0" cy="32186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hoek 10">
            <a:extLst>
              <a:ext uri="{FF2B5EF4-FFF2-40B4-BE49-F238E27FC236}">
                <a16:creationId xmlns:a16="http://schemas.microsoft.com/office/drawing/2014/main" id="{E86AC272-4770-984F-8976-8EB7AF392C6D}"/>
              </a:ext>
            </a:extLst>
          </p:cNvPr>
          <p:cNvSpPr/>
          <p:nvPr/>
        </p:nvSpPr>
        <p:spPr>
          <a:xfrm>
            <a:off x="5100778" y="5585827"/>
            <a:ext cx="5104759" cy="829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frameworks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of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kind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by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Fortney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+ 2010 (low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resolution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Kempton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</a:t>
            </a:r>
            <a:r>
              <a:rPr lang="nl-NL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Rauscher</a:t>
            </a:r>
            <a:r>
              <a:rPr lang="nl-NL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2012</a:t>
            </a:r>
          </a:p>
        </p:txBody>
      </p:sp>
      <p:pic>
        <p:nvPicPr>
          <p:cNvPr id="4" name="Picture 3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8CD12D11-F9EF-554B-8A84-213DAEA6F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3911" y="3279409"/>
            <a:ext cx="2052103" cy="2052103"/>
          </a:xfrm>
          <a:prstGeom prst="rect">
            <a:avLst/>
          </a:prstGeom>
        </p:spPr>
      </p:pic>
      <p:sp>
        <p:nvSpPr>
          <p:cNvPr id="60" name="Tekstvak 42">
            <a:extLst>
              <a:ext uri="{FF2B5EF4-FFF2-40B4-BE49-F238E27FC236}">
                <a16:creationId xmlns:a16="http://schemas.microsoft.com/office/drawing/2014/main" id="{9937B14A-34F3-9B49-A154-67E42F578A3D}"/>
              </a:ext>
            </a:extLst>
          </p:cNvPr>
          <p:cNvSpPr txBox="1"/>
          <p:nvPr/>
        </p:nvSpPr>
        <p:spPr>
          <a:xfrm>
            <a:off x="9173911" y="5057617"/>
            <a:ext cx="205210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Elsie</a:t>
            </a:r>
            <a:r>
              <a:rPr lang="nl-NL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Lee (Bern)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CCDC516C-6748-5388-7A2E-05AEC187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3D Monte-Carlo radiative transfer</a:t>
            </a:r>
          </a:p>
        </p:txBody>
      </p:sp>
      <p:sp>
        <p:nvSpPr>
          <p:cNvPr id="8" name="Rechthoek 3">
            <a:extLst>
              <a:ext uri="{FF2B5EF4-FFF2-40B4-BE49-F238E27FC236}">
                <a16:creationId xmlns:a16="http://schemas.microsoft.com/office/drawing/2014/main" id="{E60303F3-0298-658B-75A8-33AB5FB2CA1C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3">
            <a:extLst>
              <a:ext uri="{FF2B5EF4-FFF2-40B4-BE49-F238E27FC236}">
                <a16:creationId xmlns:a16="http://schemas.microsoft.com/office/drawing/2014/main" id="{40FC441F-AEED-42BC-045C-8016106AEA3B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30A0E2-956E-70BF-E8ED-9CF2CFB4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51" y="-130628"/>
            <a:ext cx="9116400" cy="652409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90F61095-2324-CA0C-13AD-17329C8806CD}"/>
              </a:ext>
            </a:extLst>
          </p:cNvPr>
          <p:cNvSpPr/>
          <p:nvPr/>
        </p:nvSpPr>
        <p:spPr>
          <a:xfrm>
            <a:off x="1023827" y="721897"/>
            <a:ext cx="2387025" cy="1102361"/>
          </a:xfrm>
          <a:prstGeom prst="rightArrow">
            <a:avLst>
              <a:gd name="adj1" fmla="val 100000"/>
              <a:gd name="adj2" fmla="val 3549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CO </a:t>
            </a:r>
          </a:p>
          <a:p>
            <a:pPr algn="ctr"/>
            <a:r>
              <a:rPr lang="en-US" sz="3000" dirty="0"/>
              <a:t>IGRINS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3581BB9-4BB5-C2FE-17A7-4FE3E7825B7F}"/>
              </a:ext>
            </a:extLst>
          </p:cNvPr>
          <p:cNvSpPr/>
          <p:nvPr/>
        </p:nvSpPr>
        <p:spPr>
          <a:xfrm>
            <a:off x="1023827" y="1980810"/>
            <a:ext cx="2387025" cy="1102361"/>
          </a:xfrm>
          <a:prstGeom prst="rightArrow">
            <a:avLst>
              <a:gd name="adj1" fmla="val 100000"/>
              <a:gd name="adj2" fmla="val 354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H</a:t>
            </a:r>
            <a:r>
              <a:rPr lang="en-US" sz="3000" b="1" baseline="-25000" dirty="0"/>
              <a:t>2</a:t>
            </a:r>
            <a:r>
              <a:rPr lang="en-US" sz="3000" b="1" dirty="0"/>
              <a:t>O </a:t>
            </a:r>
          </a:p>
          <a:p>
            <a:pPr algn="ctr"/>
            <a:r>
              <a:rPr lang="en-US" sz="3000" dirty="0"/>
              <a:t>IGRINS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EC3F1C9-137D-B62E-AD0B-077D457E1CBB}"/>
              </a:ext>
            </a:extLst>
          </p:cNvPr>
          <p:cNvSpPr/>
          <p:nvPr/>
        </p:nvSpPr>
        <p:spPr>
          <a:xfrm>
            <a:off x="1023827" y="3243953"/>
            <a:ext cx="2387025" cy="1102361"/>
          </a:xfrm>
          <a:prstGeom prst="rightArrow">
            <a:avLst>
              <a:gd name="adj1" fmla="val 100000"/>
              <a:gd name="adj2" fmla="val 354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Fe </a:t>
            </a:r>
            <a:r>
              <a:rPr lang="en-US" sz="3000" dirty="0"/>
              <a:t>(4-UT) </a:t>
            </a:r>
          </a:p>
          <a:p>
            <a:pPr algn="ctr"/>
            <a:r>
              <a:rPr lang="en-US" sz="2400" dirty="0"/>
              <a:t>ESPRESSO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EE3F03D-8B00-0727-0F74-40133EA90077}"/>
              </a:ext>
            </a:extLst>
          </p:cNvPr>
          <p:cNvSpPr/>
          <p:nvPr/>
        </p:nvSpPr>
        <p:spPr>
          <a:xfrm>
            <a:off x="1023826" y="4511331"/>
            <a:ext cx="2387025" cy="1102361"/>
          </a:xfrm>
          <a:prstGeom prst="rightArrow">
            <a:avLst>
              <a:gd name="adj1" fmla="val 100000"/>
              <a:gd name="adj2" fmla="val 3549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/>
              <a:t>Fe </a:t>
            </a:r>
            <a:r>
              <a:rPr lang="en-US" sz="3000" dirty="0"/>
              <a:t>(1-UT) </a:t>
            </a:r>
          </a:p>
          <a:p>
            <a:pPr algn="ctr"/>
            <a:r>
              <a:rPr lang="en-US" sz="2400" dirty="0"/>
              <a:t>ESPRESSO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D2F7C1-BC0C-DD9E-E68E-0D985B4EE378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0BB213-C7D2-9602-83B3-F84DA7A107DB}"/>
              </a:ext>
            </a:extLst>
          </p:cNvPr>
          <p:cNvSpPr txBox="1"/>
          <p:nvPr/>
        </p:nvSpPr>
        <p:spPr>
          <a:xfrm>
            <a:off x="831511" y="6024799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Fe data from </a:t>
            </a:r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Borsa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(2021)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7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weather forecast&#10;&#10;Description automatically generated">
            <a:extLst>
              <a:ext uri="{FF2B5EF4-FFF2-40B4-BE49-F238E27FC236}">
                <a16:creationId xmlns:a16="http://schemas.microsoft.com/office/drawing/2014/main" id="{A79521CF-0668-A93B-248D-FF0B20E61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78" y="1078910"/>
            <a:ext cx="4332583" cy="5189444"/>
          </a:xfrm>
          <a:prstGeom prst="rect">
            <a:avLst/>
          </a:prstGeom>
        </p:spPr>
      </p:pic>
      <p:sp>
        <p:nvSpPr>
          <p:cNvPr id="6" name="Rechthoek 3">
            <a:extLst>
              <a:ext uri="{FF2B5EF4-FFF2-40B4-BE49-F238E27FC236}">
                <a16:creationId xmlns:a16="http://schemas.microsoft.com/office/drawing/2014/main" id="{8D95386F-7FE1-FF82-D022-1A60EB944E12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06D778-B82C-1AD3-A4A3-8C8A8457F696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602886-4D21-B9D5-ECED-057FF89B4D75}"/>
              </a:ext>
            </a:extLst>
          </p:cNvPr>
          <p:cNvGrpSpPr/>
          <p:nvPr/>
        </p:nvGrpSpPr>
        <p:grpSpPr>
          <a:xfrm>
            <a:off x="-4678452" y="-3910635"/>
            <a:ext cx="10620799" cy="10276027"/>
            <a:chOff x="-4807044" y="-3710610"/>
            <a:chExt cx="10620799" cy="10276027"/>
          </a:xfrm>
        </p:grpSpPr>
        <p:pic>
          <p:nvPicPr>
            <p:cNvPr id="8" name="Picture 7" descr="A screenshot of a television screen&#10;&#10;Description automatically generated">
              <a:extLst>
                <a:ext uri="{FF2B5EF4-FFF2-40B4-BE49-F238E27FC236}">
                  <a16:creationId xmlns:a16="http://schemas.microsoft.com/office/drawing/2014/main" id="{C94C17D7-48B5-DC31-AA3D-DE8765C2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462272" y="-3710610"/>
              <a:ext cx="10276027" cy="1027602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B9BCD-CE66-B4EC-BE0D-BAAB1F9FAFD3}"/>
                </a:ext>
              </a:extLst>
            </p:cNvPr>
            <p:cNvSpPr/>
            <p:nvPr/>
          </p:nvSpPr>
          <p:spPr>
            <a:xfrm>
              <a:off x="-3986784" y="-2816352"/>
              <a:ext cx="9253728" cy="5084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1DB943-EFDD-21F6-9EC8-6B3C78522D20}"/>
                </a:ext>
              </a:extLst>
            </p:cNvPr>
            <p:cNvSpPr/>
            <p:nvPr/>
          </p:nvSpPr>
          <p:spPr>
            <a:xfrm>
              <a:off x="-4807044" y="-1408175"/>
              <a:ext cx="5556852" cy="73104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close up of a ruler&#10;&#10;Description automatically generated">
              <a:extLst>
                <a:ext uri="{FF2B5EF4-FFF2-40B4-BE49-F238E27FC236}">
                  <a16:creationId xmlns:a16="http://schemas.microsoft.com/office/drawing/2014/main" id="{474D6F57-5E8E-57EC-0E04-9B66FC4C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6" y="2140402"/>
              <a:ext cx="792041" cy="3474000"/>
            </a:xfrm>
            <a:prstGeom prst="rect">
              <a:avLst/>
            </a:prstGeom>
          </p:spPr>
        </p:pic>
      </p:grpSp>
      <p:sp>
        <p:nvSpPr>
          <p:cNvPr id="4" name="Title 7">
            <a:extLst>
              <a:ext uri="{FF2B5EF4-FFF2-40B4-BE49-F238E27FC236}">
                <a16:creationId xmlns:a16="http://schemas.microsoft.com/office/drawing/2014/main" id="{EA04383C-3EFB-35FD-A736-ED2CACC0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Asymmetric cloud deck on the nightside?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E1E677-2716-ECAF-83B1-FBEB760C2BD8}"/>
              </a:ext>
            </a:extLst>
          </p:cNvPr>
          <p:cNvCxnSpPr>
            <a:cxnSpLocks/>
          </p:cNvCxnSpPr>
          <p:nvPr/>
        </p:nvCxnSpPr>
        <p:spPr>
          <a:xfrm>
            <a:off x="5588526" y="1155752"/>
            <a:ext cx="0" cy="500216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7FBBB0-2D38-BEC6-09D3-921716482E1A}"/>
              </a:ext>
            </a:extLst>
          </p:cNvPr>
          <p:cNvSpPr txBox="1"/>
          <p:nvPr/>
        </p:nvSpPr>
        <p:spPr>
          <a:xfrm rot="16200000">
            <a:off x="5492021" y="2143564"/>
            <a:ext cx="16473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evening limb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0CB24-BF08-7481-88CF-EB372ACF069D}"/>
              </a:ext>
            </a:extLst>
          </p:cNvPr>
          <p:cNvSpPr txBox="1"/>
          <p:nvPr/>
        </p:nvSpPr>
        <p:spPr>
          <a:xfrm rot="5400000">
            <a:off x="8273759" y="2161014"/>
            <a:ext cx="17394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morning limb</a:t>
            </a:r>
          </a:p>
        </p:txBody>
      </p:sp>
    </p:spTree>
    <p:extLst>
      <p:ext uri="{BB962C8B-B14F-4D97-AF65-F5344CB8AC3E}">
        <p14:creationId xmlns:p14="http://schemas.microsoft.com/office/powerpoint/2010/main" val="256793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EFF95-9B2B-B497-ABCA-F8D9F247B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73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IGRINS (R ~ 45,000) is capable of </a:t>
            </a:r>
            <a:r>
              <a:rPr lang="en-US" b="1" dirty="0"/>
              <a:t>phase-resolving</a:t>
            </a:r>
            <a:r>
              <a:rPr lang="en-US" dirty="0"/>
              <a:t> the absorption signals of water and CO in ultra-hot </a:t>
            </a:r>
            <a:r>
              <a:rPr lang="en-US" dirty="0" err="1"/>
              <a:t>Jupiters</a:t>
            </a:r>
            <a:r>
              <a:rPr lang="en-US" dirty="0"/>
              <a:t>.</a:t>
            </a:r>
          </a:p>
          <a:p>
            <a:endParaRPr lang="en-US" sz="1000" dirty="0"/>
          </a:p>
          <a:p>
            <a:r>
              <a:rPr lang="en-US" dirty="0"/>
              <a:t>The </a:t>
            </a:r>
            <a:r>
              <a:rPr lang="en-US" b="1" dirty="0"/>
              <a:t>different Doppler shifts</a:t>
            </a:r>
            <a:r>
              <a:rPr lang="en-US" dirty="0"/>
              <a:t> of water and CO reveal their unique spatial distribution across the atmosphere of WASP-121b.</a:t>
            </a:r>
          </a:p>
          <a:p>
            <a:endParaRPr lang="en-US" sz="1000" dirty="0"/>
          </a:p>
          <a:p>
            <a:r>
              <a:rPr lang="en-US" dirty="0"/>
              <a:t>The data are consistent with </a:t>
            </a:r>
            <a:r>
              <a:rPr lang="en-US" b="1" dirty="0"/>
              <a:t>atmospheric drag</a:t>
            </a:r>
            <a:r>
              <a:rPr lang="en-US" dirty="0"/>
              <a:t>. Low wind speeds are required to reproduce the redshift observed for water. </a:t>
            </a:r>
          </a:p>
          <a:p>
            <a:endParaRPr lang="en-US" sz="1000" dirty="0"/>
          </a:p>
          <a:p>
            <a:r>
              <a:rPr lang="en-US" dirty="0"/>
              <a:t>The muted water signal at the start of the observation could be indicative of </a:t>
            </a:r>
            <a:r>
              <a:rPr lang="en-US" b="1" dirty="0"/>
              <a:t>clouds on the trailing (evening) limb</a:t>
            </a:r>
            <a:r>
              <a:rPr lang="en-US" dirty="0"/>
              <a:t> of WASP-121b.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9D850ABA-E875-7D46-B7A6-34256E4A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Summary and conclusions</a:t>
            </a: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0DA6BBF9-6A1C-8C64-BE6E-0A24FF8FF825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3">
            <a:extLst>
              <a:ext uri="{FF2B5EF4-FFF2-40B4-BE49-F238E27FC236}">
                <a16:creationId xmlns:a16="http://schemas.microsoft.com/office/drawing/2014/main" id="{DF7891F4-1D9E-9D20-77A3-4B6AE75A9366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92E66D-9326-B92E-ED9C-3D2A26AD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82" y="951701"/>
            <a:ext cx="7035761" cy="53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8E6F7F-4F0C-A4CB-0E35-EFAC26FF20D6}"/>
              </a:ext>
            </a:extLst>
          </p:cNvPr>
          <p:cNvSpPr/>
          <p:nvPr/>
        </p:nvSpPr>
        <p:spPr>
          <a:xfrm>
            <a:off x="2316316" y="802637"/>
            <a:ext cx="4257368" cy="429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E0ACC-5B8F-D4D8-9113-51F452C8312A}"/>
              </a:ext>
            </a:extLst>
          </p:cNvPr>
          <p:cNvSpPr txBox="1"/>
          <p:nvPr/>
        </p:nvSpPr>
        <p:spPr>
          <a:xfrm>
            <a:off x="2918040" y="429070"/>
            <a:ext cx="17532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/>
              <a:t>🌶️🌶️🌶️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3D1E4394-C00C-E054-18BB-918A09943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01" y="1061882"/>
            <a:ext cx="748262" cy="13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02A6D2-21AC-5BEB-3516-DF9A99C7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Ultra-hot (          )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Jupiters</a:t>
            </a:r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E73A3-0973-3911-9AF3-D55B621A47FB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Exoplanet Archive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26" name="Picture 2" descr="Hot Jupiter">
            <a:extLst>
              <a:ext uri="{FF2B5EF4-FFF2-40B4-BE49-F238E27FC236}">
                <a16:creationId xmlns:a16="http://schemas.microsoft.com/office/drawing/2014/main" id="{79771B12-F069-1BC2-8241-8E4D3B99C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149" y="2292673"/>
            <a:ext cx="4046351" cy="22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29E2A-B7BF-B4A5-3308-CFF97C1CE0BB}"/>
              </a:ext>
            </a:extLst>
          </p:cNvPr>
          <p:cNvSpPr txBox="1"/>
          <p:nvPr/>
        </p:nvSpPr>
        <p:spPr>
          <a:xfrm>
            <a:off x="9872071" y="4242319"/>
            <a:ext cx="20874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1648207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,900+ Cartoon Sun Stock Videos and Royalty-Free Footage - iStock | Cartoon  sun with sunglasses, Cartoon sun rise, Cartoon sun sunglasses">
            <a:extLst>
              <a:ext uri="{FF2B5EF4-FFF2-40B4-BE49-F238E27FC236}">
                <a16:creationId xmlns:a16="http://schemas.microsoft.com/office/drawing/2014/main" id="{CA4E5D8A-3330-783A-5431-E41AFBB2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262" y="2222155"/>
            <a:ext cx="5342945" cy="300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02A6D2-21AC-5BEB-3516-DF9A99C7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WASP-121b: an archetype ultra-hot Jupiter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9C68C74-C43C-D16F-7D9A-67203B668FD4}"/>
              </a:ext>
            </a:extLst>
          </p:cNvPr>
          <p:cNvSpPr/>
          <p:nvPr/>
        </p:nvSpPr>
        <p:spPr>
          <a:xfrm>
            <a:off x="1567808" y="1181755"/>
            <a:ext cx="5066270" cy="504000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4462CE-CD4B-9EE0-5748-A7D1998F2378}"/>
              </a:ext>
            </a:extLst>
          </p:cNvPr>
          <p:cNvSpPr txBox="1"/>
          <p:nvPr/>
        </p:nvSpPr>
        <p:spPr>
          <a:xfrm>
            <a:off x="8105208" y="2126629"/>
            <a:ext cx="381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Dayside temperature </a:t>
            </a:r>
            <a:r>
              <a:rPr lang="en-US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3000 K</a:t>
            </a:r>
          </a:p>
          <a:p>
            <a:endParaRPr lang="en-US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Nightside temperature </a:t>
            </a:r>
            <a:r>
              <a:rPr lang="en-US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~1000 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881CF9-8FE2-433A-F09B-F2E5C33FFEC2}"/>
              </a:ext>
            </a:extLst>
          </p:cNvPr>
          <p:cNvSpPr txBox="1"/>
          <p:nvPr/>
        </p:nvSpPr>
        <p:spPr>
          <a:xfrm>
            <a:off x="8105208" y="3352369"/>
            <a:ext cx="3948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~20 different atoms and molecules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detected in the atmosphere</a:t>
            </a:r>
          </a:p>
          <a:p>
            <a:endParaRPr lang="en-US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9A9653-BFF1-3CC8-A631-52137C8AADDF}"/>
              </a:ext>
            </a:extLst>
          </p:cNvPr>
          <p:cNvSpPr txBox="1"/>
          <p:nvPr/>
        </p:nvSpPr>
        <p:spPr>
          <a:xfrm>
            <a:off x="8105208" y="4301110"/>
            <a:ext cx="381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Orbital period of </a:t>
            </a:r>
            <a:r>
              <a:rPr lang="en-US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1.3 days</a:t>
            </a:r>
          </a:p>
          <a:p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Wind speeds of </a:t>
            </a:r>
            <a:r>
              <a:rPr lang="en-US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km/s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581752-E057-DCD9-9A40-A8CC72BC06A0}"/>
              </a:ext>
            </a:extLst>
          </p:cNvPr>
          <p:cNvCxnSpPr>
            <a:cxnSpLocks/>
          </p:cNvCxnSpPr>
          <p:nvPr/>
        </p:nvCxnSpPr>
        <p:spPr>
          <a:xfrm>
            <a:off x="8117412" y="2001184"/>
            <a:ext cx="0" cy="340235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olorful circle with text&#10;&#10;Description automatically generated">
            <a:extLst>
              <a:ext uri="{FF2B5EF4-FFF2-40B4-BE49-F238E27FC236}">
                <a16:creationId xmlns:a16="http://schemas.microsoft.com/office/drawing/2014/main" id="{4346F9C0-7D7D-10DA-6584-8170FE08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00000">
            <a:off x="5051619" y="4694883"/>
            <a:ext cx="1519452" cy="1437829"/>
          </a:xfrm>
          <a:prstGeom prst="rect">
            <a:avLst/>
          </a:prstGeom>
        </p:spPr>
      </p:pic>
      <p:pic>
        <p:nvPicPr>
          <p:cNvPr id="20" name="Picture 19" descr="A colorful circle with text&#10;&#10;Description automatically generated">
            <a:extLst>
              <a:ext uri="{FF2B5EF4-FFF2-40B4-BE49-F238E27FC236}">
                <a16:creationId xmlns:a16="http://schemas.microsoft.com/office/drawing/2014/main" id="{0A43FD7B-A09A-30D1-4F58-6ED81128E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644575" y="4688993"/>
            <a:ext cx="1519452" cy="1437829"/>
          </a:xfrm>
          <a:prstGeom prst="rect">
            <a:avLst/>
          </a:prstGeom>
        </p:spPr>
      </p:pic>
      <p:pic>
        <p:nvPicPr>
          <p:cNvPr id="21" name="Picture 20" descr="A colorful circle with text&#10;&#10;Description automatically generated">
            <a:extLst>
              <a:ext uri="{FF2B5EF4-FFF2-40B4-BE49-F238E27FC236}">
                <a16:creationId xmlns:a16="http://schemas.microsoft.com/office/drawing/2014/main" id="{92D7187E-FB01-CCFC-9E90-D0569286B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644575" y="1284035"/>
            <a:ext cx="1519452" cy="1437829"/>
          </a:xfrm>
          <a:prstGeom prst="rect">
            <a:avLst/>
          </a:prstGeom>
        </p:spPr>
      </p:pic>
      <p:pic>
        <p:nvPicPr>
          <p:cNvPr id="22" name="Picture 21" descr="A colorful circle with text&#10;&#10;Description automatically generated">
            <a:extLst>
              <a:ext uri="{FF2B5EF4-FFF2-40B4-BE49-F238E27FC236}">
                <a16:creationId xmlns:a16="http://schemas.microsoft.com/office/drawing/2014/main" id="{971DD288-0F0D-B183-A216-64E2E44B2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00000">
            <a:off x="5051619" y="1284036"/>
            <a:ext cx="1519452" cy="1437829"/>
          </a:xfrm>
          <a:prstGeom prst="rect">
            <a:avLst/>
          </a:prstGeom>
        </p:spPr>
      </p:pic>
      <p:sp>
        <p:nvSpPr>
          <p:cNvPr id="23" name="Rechthoek 3">
            <a:extLst>
              <a:ext uri="{FF2B5EF4-FFF2-40B4-BE49-F238E27FC236}">
                <a16:creationId xmlns:a16="http://schemas.microsoft.com/office/drawing/2014/main" id="{9E04EC1C-02F2-89DB-0762-057BF3A044D0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2BAD72-C050-CD4E-3C8C-009751FA0D9C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46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gh resolution cross-correlation spectroscopy">
            <a:extLst>
              <a:ext uri="{FF2B5EF4-FFF2-40B4-BE49-F238E27FC236}">
                <a16:creationId xmlns:a16="http://schemas.microsoft.com/office/drawing/2014/main" id="{D838BC4A-16A6-E7FF-93A1-52975B73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25" y="1175658"/>
            <a:ext cx="6539894" cy="522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02A6D2-21AC-5BEB-3516-DF9A99C7A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High-resolution spectroscopy of exoplanets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38965-CFC4-868A-315D-8EEC5F5786E2}"/>
              </a:ext>
            </a:extLst>
          </p:cNvPr>
          <p:cNvSpPr txBox="1"/>
          <p:nvPr/>
        </p:nvSpPr>
        <p:spPr>
          <a:xfrm>
            <a:off x="8105208" y="2126629"/>
            <a:ext cx="381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Doppler shifts </a:t>
            </a:r>
            <a:r>
              <a:rPr lang="en-US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due to orbital motion allow to separate the planet signal from stellar and telluric lines.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F11B3C-1EFB-864F-A1B4-5AA97CCEE8EE}"/>
              </a:ext>
            </a:extLst>
          </p:cNvPr>
          <p:cNvSpPr txBox="1"/>
          <p:nvPr/>
        </p:nvSpPr>
        <p:spPr>
          <a:xfrm>
            <a:off x="8105208" y="3352369"/>
            <a:ext cx="381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Each </a:t>
            </a:r>
            <a:r>
              <a:rPr lang="en-US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molecule</a:t>
            </a:r>
            <a:r>
              <a:rPr lang="en-US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has a unique spectral fingerprint.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01F2C-E5D5-2689-B4BB-107CC361A7D8}"/>
              </a:ext>
            </a:extLst>
          </p:cNvPr>
          <p:cNvSpPr txBox="1"/>
          <p:nvPr/>
        </p:nvSpPr>
        <p:spPr>
          <a:xfrm>
            <a:off x="8105208" y="4301110"/>
            <a:ext cx="3811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can </a:t>
            </a:r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the Doppler shifts of different molecules in the planet’s atmosphere.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422112-CF94-0FDC-D42B-756370C69798}"/>
              </a:ext>
            </a:extLst>
          </p:cNvPr>
          <p:cNvCxnSpPr>
            <a:cxnSpLocks/>
          </p:cNvCxnSpPr>
          <p:nvPr/>
        </p:nvCxnSpPr>
        <p:spPr>
          <a:xfrm>
            <a:off x="8117412" y="2001184"/>
            <a:ext cx="0" cy="3402351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hoek 3">
            <a:extLst>
              <a:ext uri="{FF2B5EF4-FFF2-40B4-BE49-F238E27FC236}">
                <a16:creationId xmlns:a16="http://schemas.microsoft.com/office/drawing/2014/main" id="{A05CBCA3-37BE-6C61-D8A8-F5C222C41860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0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42F18D6-8032-17BE-C2AE-9123F8CD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7" y="1128100"/>
            <a:ext cx="3366773" cy="23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sit Exoplanet GIF by NASA">
            <a:hlinkClick r:id="rId4"/>
            <a:extLst>
              <a:ext uri="{FF2B5EF4-FFF2-40B4-BE49-F238E27FC236}">
                <a16:creationId xmlns:a16="http://schemas.microsoft.com/office/drawing/2014/main" id="{B7F1154C-C252-88BD-9309-112ED4B8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8" y="4345783"/>
            <a:ext cx="3376797" cy="18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460261-FD20-1B6A-9D40-0C2EBB8B9214}"/>
              </a:ext>
            </a:extLst>
          </p:cNvPr>
          <p:cNvSpPr/>
          <p:nvPr/>
        </p:nvSpPr>
        <p:spPr>
          <a:xfrm>
            <a:off x="-98323" y="1022555"/>
            <a:ext cx="629265" cy="528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5CA8A-2CE9-125F-3912-644B8A1356AF}"/>
              </a:ext>
            </a:extLst>
          </p:cNvPr>
          <p:cNvSpPr/>
          <p:nvPr/>
        </p:nvSpPr>
        <p:spPr>
          <a:xfrm>
            <a:off x="3197456" y="1022555"/>
            <a:ext cx="911528" cy="545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97861581-FA96-8841-8F51-BC2633BA5C95}"/>
              </a:ext>
            </a:extLst>
          </p:cNvPr>
          <p:cNvSpPr txBox="1">
            <a:spLocks/>
          </p:cNvSpPr>
          <p:nvPr/>
        </p:nvSpPr>
        <p:spPr>
          <a:xfrm>
            <a:off x="530942" y="3136025"/>
            <a:ext cx="26665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B4BF2-744F-A56F-3930-33DEB00FA934}"/>
              </a:ext>
            </a:extLst>
          </p:cNvPr>
          <p:cNvSpPr txBox="1"/>
          <p:nvPr/>
        </p:nvSpPr>
        <p:spPr>
          <a:xfrm>
            <a:off x="530942" y="1108720"/>
            <a:ext cx="26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Gemini-S/IGRINS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(1.4 – 2.4 micron)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B2CC1-C4C3-DFD7-8906-452AA01FA285}"/>
              </a:ext>
            </a:extLst>
          </p:cNvPr>
          <p:cNvSpPr txBox="1"/>
          <p:nvPr/>
        </p:nvSpPr>
        <p:spPr>
          <a:xfrm>
            <a:off x="530942" y="5883998"/>
            <a:ext cx="266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transit observations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E83323-A675-728A-F7B1-3A85C15F595C}"/>
              </a:ext>
            </a:extLst>
          </p:cNvPr>
          <p:cNvSpPr/>
          <p:nvPr/>
        </p:nvSpPr>
        <p:spPr>
          <a:xfrm>
            <a:off x="3276111" y="-1887794"/>
            <a:ext cx="8729075" cy="41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C528F410-7A22-9333-DF86-88B553DA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 with Gemini-S/IGRINS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5C249E-253C-E294-E5A4-6D73E928DBCB}"/>
              </a:ext>
            </a:extLst>
          </p:cNvPr>
          <p:cNvSpPr/>
          <p:nvPr/>
        </p:nvSpPr>
        <p:spPr>
          <a:xfrm>
            <a:off x="11661055" y="2073515"/>
            <a:ext cx="7192297" cy="433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E468A1-8BE2-4F2A-0F1F-9A07924D0CC0}"/>
              </a:ext>
            </a:extLst>
          </p:cNvPr>
          <p:cNvCxnSpPr>
            <a:cxnSpLocks/>
          </p:cNvCxnSpPr>
          <p:nvPr/>
        </p:nvCxnSpPr>
        <p:spPr>
          <a:xfrm>
            <a:off x="3486420" y="1124755"/>
            <a:ext cx="0" cy="51249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hoek 3">
            <a:extLst>
              <a:ext uri="{FF2B5EF4-FFF2-40B4-BE49-F238E27FC236}">
                <a16:creationId xmlns:a16="http://schemas.microsoft.com/office/drawing/2014/main" id="{35D20465-CAC6-72F8-8D88-1C9FBF112456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454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42F18D6-8032-17BE-C2AE-9123F8CD3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7" y="1128100"/>
            <a:ext cx="3366773" cy="232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nsit Exoplanet GIF by NASA">
            <a:hlinkClick r:id="rId4"/>
            <a:extLst>
              <a:ext uri="{FF2B5EF4-FFF2-40B4-BE49-F238E27FC236}">
                <a16:creationId xmlns:a16="http://schemas.microsoft.com/office/drawing/2014/main" id="{B7F1154C-C252-88BD-9309-112ED4B82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8" y="4345783"/>
            <a:ext cx="3376797" cy="18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460261-FD20-1B6A-9D40-0C2EBB8B9214}"/>
              </a:ext>
            </a:extLst>
          </p:cNvPr>
          <p:cNvSpPr/>
          <p:nvPr/>
        </p:nvSpPr>
        <p:spPr>
          <a:xfrm>
            <a:off x="-98323" y="1022555"/>
            <a:ext cx="629265" cy="5289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D5CA8A-2CE9-125F-3912-644B8A1356AF}"/>
              </a:ext>
            </a:extLst>
          </p:cNvPr>
          <p:cNvSpPr/>
          <p:nvPr/>
        </p:nvSpPr>
        <p:spPr>
          <a:xfrm>
            <a:off x="3197456" y="1022555"/>
            <a:ext cx="911528" cy="5454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97861581-FA96-8841-8F51-BC2633BA5C95}"/>
              </a:ext>
            </a:extLst>
          </p:cNvPr>
          <p:cNvSpPr txBox="1">
            <a:spLocks/>
          </p:cNvSpPr>
          <p:nvPr/>
        </p:nvSpPr>
        <p:spPr>
          <a:xfrm>
            <a:off x="530942" y="3136025"/>
            <a:ext cx="26665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0B4BF2-744F-A56F-3930-33DEB00FA934}"/>
              </a:ext>
            </a:extLst>
          </p:cNvPr>
          <p:cNvSpPr txBox="1"/>
          <p:nvPr/>
        </p:nvSpPr>
        <p:spPr>
          <a:xfrm>
            <a:off x="530942" y="1108720"/>
            <a:ext cx="266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Gemini-S/IGRINS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(1.4 – 2.4 micron)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B2CC1-C4C3-DFD7-8906-452AA01FA285}"/>
              </a:ext>
            </a:extLst>
          </p:cNvPr>
          <p:cNvSpPr txBox="1"/>
          <p:nvPr/>
        </p:nvSpPr>
        <p:spPr>
          <a:xfrm>
            <a:off x="530942" y="5883998"/>
            <a:ext cx="2666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 transit observations</a:t>
            </a:r>
          </a:p>
        </p:txBody>
      </p:sp>
      <p:pic>
        <p:nvPicPr>
          <p:cNvPr id="18" name="Picture 17" descr="A screenshot of a television screen&#10;&#10;Description automatically generated">
            <a:extLst>
              <a:ext uri="{FF2B5EF4-FFF2-40B4-BE49-F238E27FC236}">
                <a16:creationId xmlns:a16="http://schemas.microsoft.com/office/drawing/2014/main" id="{7C830422-3664-2EE5-1DB9-3D124402A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689" y="-3227814"/>
            <a:ext cx="9442035" cy="94420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BE83323-A675-728A-F7B1-3A85C15F595C}"/>
              </a:ext>
            </a:extLst>
          </p:cNvPr>
          <p:cNvSpPr/>
          <p:nvPr/>
        </p:nvSpPr>
        <p:spPr>
          <a:xfrm>
            <a:off x="3276111" y="-1887794"/>
            <a:ext cx="8729075" cy="41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C528F410-7A22-9333-DF86-88B553DA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 with Gemini-S/IGRINS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5C249E-253C-E294-E5A4-6D73E928DBCB}"/>
              </a:ext>
            </a:extLst>
          </p:cNvPr>
          <p:cNvSpPr/>
          <p:nvPr/>
        </p:nvSpPr>
        <p:spPr>
          <a:xfrm>
            <a:off x="11661055" y="2073515"/>
            <a:ext cx="7192297" cy="433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BE60B9-A668-8928-8D66-8439C7ED7C5D}"/>
              </a:ext>
            </a:extLst>
          </p:cNvPr>
          <p:cNvSpPr txBox="1"/>
          <p:nvPr/>
        </p:nvSpPr>
        <p:spPr>
          <a:xfrm>
            <a:off x="4318524" y="5357850"/>
            <a:ext cx="36161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Doppler shift (km/s)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731B39-C4F2-E536-5DCD-ADE5E04F2169}"/>
              </a:ext>
            </a:extLst>
          </p:cNvPr>
          <p:cNvSpPr txBox="1"/>
          <p:nvPr/>
        </p:nvSpPr>
        <p:spPr>
          <a:xfrm>
            <a:off x="7989790" y="5357851"/>
            <a:ext cx="361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Doppler shift (km/s)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BDD7AE-FB43-2B85-34B9-692B0C02DCBE}"/>
              </a:ext>
            </a:extLst>
          </p:cNvPr>
          <p:cNvSpPr txBox="1"/>
          <p:nvPr/>
        </p:nvSpPr>
        <p:spPr>
          <a:xfrm rot="16200000">
            <a:off x="2342679" y="3559482"/>
            <a:ext cx="284669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Phase angle (deg)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F9263-B441-3187-A15D-710F00459AE2}"/>
              </a:ext>
            </a:extLst>
          </p:cNvPr>
          <p:cNvSpPr txBox="1"/>
          <p:nvPr/>
        </p:nvSpPr>
        <p:spPr>
          <a:xfrm>
            <a:off x="4318524" y="1857284"/>
            <a:ext cx="361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carbon monoxide</a:t>
            </a:r>
            <a:endParaRPr lang="en-US" sz="2400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396F2C-4A7D-89D2-4B9A-75B178C5D5F4}"/>
              </a:ext>
            </a:extLst>
          </p:cNvPr>
          <p:cNvSpPr txBox="1"/>
          <p:nvPr/>
        </p:nvSpPr>
        <p:spPr>
          <a:xfrm>
            <a:off x="8017369" y="1857284"/>
            <a:ext cx="361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  <a:endParaRPr lang="en-US" sz="24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E9C418-2955-AD90-7EF7-1B5E6348165A}"/>
              </a:ext>
            </a:extLst>
          </p:cNvPr>
          <p:cNvSpPr txBox="1"/>
          <p:nvPr/>
        </p:nvSpPr>
        <p:spPr>
          <a:xfrm rot="18321246">
            <a:off x="4829795" y="2928050"/>
            <a:ext cx="36161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C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 orbit</a:t>
            </a:r>
            <a:endParaRPr lang="en-US" sz="1300" dirty="0">
              <a:solidFill>
                <a:srgbClr val="FFC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1E468A1-8BE2-4F2A-0F1F-9A07924D0CC0}"/>
              </a:ext>
            </a:extLst>
          </p:cNvPr>
          <p:cNvCxnSpPr>
            <a:cxnSpLocks/>
          </p:cNvCxnSpPr>
          <p:nvPr/>
        </p:nvCxnSpPr>
        <p:spPr>
          <a:xfrm>
            <a:off x="3486420" y="1124755"/>
            <a:ext cx="0" cy="5124946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hoek 3">
            <a:extLst>
              <a:ext uri="{FF2B5EF4-FFF2-40B4-BE49-F238E27FC236}">
                <a16:creationId xmlns:a16="http://schemas.microsoft.com/office/drawing/2014/main" id="{8BCCB216-4D13-6CC3-5A27-CD7C180D0D9F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36F4F-4541-2BD0-4D73-FD1D7858E51F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6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82B5A1B1-B128-4D48-8761-E526C4645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WASP-121b with Gemini-S/IGRINS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5DCA9-B362-C852-F556-2F6C7750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059" y="1343881"/>
            <a:ext cx="12236330" cy="38238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D5956-7837-8807-E79D-39E6F7C01251}"/>
              </a:ext>
            </a:extLst>
          </p:cNvPr>
          <p:cNvSpPr txBox="1"/>
          <p:nvPr/>
        </p:nvSpPr>
        <p:spPr>
          <a:xfrm>
            <a:off x="1371599" y="1330026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carbon monoxide</a:t>
            </a:r>
            <a:endParaRPr lang="en-US" sz="2400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51071B-8C35-237C-FDCF-26ED28F7C3B6}"/>
              </a:ext>
            </a:extLst>
          </p:cNvPr>
          <p:cNvSpPr txBox="1"/>
          <p:nvPr/>
        </p:nvSpPr>
        <p:spPr>
          <a:xfrm>
            <a:off x="5985164" y="1327912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</a:t>
            </a:r>
            <a:endParaRPr lang="en-US" sz="24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hthoek 3">
            <a:extLst>
              <a:ext uri="{FF2B5EF4-FFF2-40B4-BE49-F238E27FC236}">
                <a16:creationId xmlns:a16="http://schemas.microsoft.com/office/drawing/2014/main" id="{7BDD6C19-114F-192B-7C2A-984B92342D83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BE85D3-6ADF-D07F-A115-CCABCDDDC113}"/>
              </a:ext>
            </a:extLst>
          </p:cNvPr>
          <p:cNvCxnSpPr>
            <a:cxnSpLocks/>
          </p:cNvCxnSpPr>
          <p:nvPr/>
        </p:nvCxnSpPr>
        <p:spPr>
          <a:xfrm>
            <a:off x="1357744" y="5709216"/>
            <a:ext cx="9130147" cy="0"/>
          </a:xfrm>
          <a:prstGeom prst="straightConnector1">
            <a:avLst/>
          </a:prstGeom>
          <a:ln w="127000">
            <a:gradFill>
              <a:gsLst>
                <a:gs pos="0">
                  <a:srgbClr val="0070C0"/>
                </a:gs>
                <a:gs pos="50000">
                  <a:schemeClr val="bg1"/>
                </a:gs>
                <a:gs pos="100000">
                  <a:srgbClr val="FF0000"/>
                </a:gs>
              </a:gsLst>
              <a:lin ang="0" scaled="0"/>
            </a:gra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825FB5-75F0-1E5A-20DA-CEFC906A14CE}"/>
              </a:ext>
            </a:extLst>
          </p:cNvPr>
          <p:cNvSpPr txBox="1"/>
          <p:nvPr/>
        </p:nvSpPr>
        <p:spPr>
          <a:xfrm>
            <a:off x="1731818" y="5183726"/>
            <a:ext cx="414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increasing blueshift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9775F-6CDA-279D-0943-57AE0B48DE1E}"/>
              </a:ext>
            </a:extLst>
          </p:cNvPr>
          <p:cNvSpPr txBox="1"/>
          <p:nvPr/>
        </p:nvSpPr>
        <p:spPr>
          <a:xfrm>
            <a:off x="5922817" y="5183725"/>
            <a:ext cx="414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increasing redshift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3CAC34-7302-B015-7010-ABA8D4C7A624}"/>
              </a:ext>
            </a:extLst>
          </p:cNvPr>
          <p:cNvSpPr txBox="1"/>
          <p:nvPr/>
        </p:nvSpPr>
        <p:spPr>
          <a:xfrm>
            <a:off x="8575895" y="6021700"/>
            <a:ext cx="361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Wardenier</a:t>
            </a:r>
            <a:r>
              <a: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(in prep.)</a:t>
            </a: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le with a white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7D72B270-EE5F-DEB3-3041-BEDA358E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0">
            <a:off x="744710" y="1634605"/>
            <a:ext cx="4049132" cy="3876654"/>
          </a:xfrm>
          <a:prstGeom prst="rect">
            <a:avLst/>
          </a:prstGeom>
        </p:spPr>
      </p:pic>
      <p:pic>
        <p:nvPicPr>
          <p:cNvPr id="8" name="Picture 7" descr="A circular object with text&#10;&#10;Description automatically generated">
            <a:extLst>
              <a:ext uri="{FF2B5EF4-FFF2-40B4-BE49-F238E27FC236}">
                <a16:creationId xmlns:a16="http://schemas.microsoft.com/office/drawing/2014/main" id="{0E08EAD8-9B97-804F-F743-982B4BD0F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0">
            <a:off x="7107813" y="1620972"/>
            <a:ext cx="4105654" cy="3876653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3EA3446-9004-0892-8730-AC2A9824132B}"/>
              </a:ext>
            </a:extLst>
          </p:cNvPr>
          <p:cNvSpPr>
            <a:spLocks noChangeAspect="1"/>
          </p:cNvSpPr>
          <p:nvPr/>
        </p:nvSpPr>
        <p:spPr>
          <a:xfrm>
            <a:off x="469881" y="1391064"/>
            <a:ext cx="4641274" cy="4641274"/>
          </a:xfrm>
          <a:prstGeom prst="arc">
            <a:avLst>
              <a:gd name="adj1" fmla="val 19439307"/>
              <a:gd name="adj2" fmla="val 2145097"/>
            </a:avLst>
          </a:prstGeom>
          <a:ln w="12700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FBE7E10-8482-427B-01D5-979714C90030}"/>
              </a:ext>
            </a:extLst>
          </p:cNvPr>
          <p:cNvSpPr>
            <a:spLocks noChangeAspect="1"/>
          </p:cNvSpPr>
          <p:nvPr/>
        </p:nvSpPr>
        <p:spPr>
          <a:xfrm rot="10800000">
            <a:off x="483732" y="1418769"/>
            <a:ext cx="4641274" cy="4641274"/>
          </a:xfrm>
          <a:prstGeom prst="arc">
            <a:avLst>
              <a:gd name="adj1" fmla="val 19430008"/>
              <a:gd name="adj2" fmla="val 2145097"/>
            </a:avLst>
          </a:prstGeom>
          <a:ln w="127000">
            <a:solidFill>
              <a:srgbClr val="0070C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3AF87C9-1C42-877C-2E96-075ED59483BA}"/>
              </a:ext>
            </a:extLst>
          </p:cNvPr>
          <p:cNvSpPr>
            <a:spLocks noChangeAspect="1"/>
          </p:cNvSpPr>
          <p:nvPr/>
        </p:nvSpPr>
        <p:spPr>
          <a:xfrm>
            <a:off x="6870668" y="1391062"/>
            <a:ext cx="4641274" cy="4641274"/>
          </a:xfrm>
          <a:prstGeom prst="arc">
            <a:avLst>
              <a:gd name="adj1" fmla="val 19423148"/>
              <a:gd name="adj2" fmla="val 2145097"/>
            </a:avLst>
          </a:prstGeom>
          <a:ln w="12700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361EB42-A7B8-9296-42C0-3B52A067A537}"/>
              </a:ext>
            </a:extLst>
          </p:cNvPr>
          <p:cNvSpPr>
            <a:spLocks noChangeAspect="1"/>
          </p:cNvSpPr>
          <p:nvPr/>
        </p:nvSpPr>
        <p:spPr>
          <a:xfrm rot="10800000">
            <a:off x="6884519" y="1418767"/>
            <a:ext cx="4641274" cy="4641274"/>
          </a:xfrm>
          <a:prstGeom prst="arc">
            <a:avLst>
              <a:gd name="adj1" fmla="val 19437752"/>
              <a:gd name="adj2" fmla="val 2145097"/>
            </a:avLst>
          </a:prstGeom>
          <a:ln w="127000">
            <a:solidFill>
              <a:srgbClr val="0070C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93F673-E601-6201-50F0-F1FC929C31A4}"/>
              </a:ext>
            </a:extLst>
          </p:cNvPr>
          <p:cNvCxnSpPr>
            <a:cxnSpLocks/>
          </p:cNvCxnSpPr>
          <p:nvPr/>
        </p:nvCxnSpPr>
        <p:spPr>
          <a:xfrm>
            <a:off x="10570669" y="1704109"/>
            <a:ext cx="0" cy="4087091"/>
          </a:xfrm>
          <a:prstGeom prst="line">
            <a:avLst/>
          </a:prstGeom>
          <a:ln w="76200" cmpd="tri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hoek 3">
            <a:extLst>
              <a:ext uri="{FF2B5EF4-FFF2-40B4-BE49-F238E27FC236}">
                <a16:creationId xmlns:a16="http://schemas.microsoft.com/office/drawing/2014/main" id="{3ACE53DB-347A-F750-6A19-241E012F2FDF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1B0493-359C-DCAC-7B27-B10C04DD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39" y="5301496"/>
            <a:ext cx="1007461" cy="10639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6D26D4-3E9B-DE37-2D11-DEC10CC6878D}"/>
              </a:ext>
            </a:extLst>
          </p:cNvPr>
          <p:cNvCxnSpPr>
            <a:cxnSpLocks/>
          </p:cNvCxnSpPr>
          <p:nvPr/>
        </p:nvCxnSpPr>
        <p:spPr>
          <a:xfrm>
            <a:off x="1371272" y="1704108"/>
            <a:ext cx="0" cy="4087091"/>
          </a:xfrm>
          <a:prstGeom prst="line">
            <a:avLst/>
          </a:prstGeom>
          <a:ln w="76200" cmpd="tri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F74B9-23ED-14C5-EBD9-8F223968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42" y="5301495"/>
            <a:ext cx="1007461" cy="10639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5BF5C5-5A9B-D678-F1E6-23001A0998EF}"/>
              </a:ext>
            </a:extLst>
          </p:cNvPr>
          <p:cNvSpPr txBox="1"/>
          <p:nvPr/>
        </p:nvSpPr>
        <p:spPr>
          <a:xfrm>
            <a:off x="456025" y="1176321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distribution</a:t>
            </a:r>
            <a:endParaRPr lang="en-US" sz="2400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D8A0B-883D-FA4B-22F7-152F0A40320E}"/>
              </a:ext>
            </a:extLst>
          </p:cNvPr>
          <p:cNvSpPr txBox="1"/>
          <p:nvPr/>
        </p:nvSpPr>
        <p:spPr>
          <a:xfrm>
            <a:off x="6884527" y="1176870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distribution</a:t>
            </a:r>
            <a:endParaRPr lang="en-US" sz="24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CD5CFC78-4420-9345-127C-9CD2831F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vs. CO in ultra-hot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Jupiters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A934C4-D6A9-C6C2-A086-6E702BDA0581}"/>
              </a:ext>
            </a:extLst>
          </p:cNvPr>
          <p:cNvCxnSpPr>
            <a:cxnSpLocks/>
          </p:cNvCxnSpPr>
          <p:nvPr/>
        </p:nvCxnSpPr>
        <p:spPr>
          <a:xfrm>
            <a:off x="5938675" y="1294076"/>
            <a:ext cx="0" cy="478876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BEAB4DE-3B8F-D873-87F5-048572E69BCF}"/>
              </a:ext>
            </a:extLst>
          </p:cNvPr>
          <p:cNvSpPr txBox="1"/>
          <p:nvPr/>
        </p:nvSpPr>
        <p:spPr>
          <a:xfrm rot="16200000">
            <a:off x="-1217072" y="3563424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evening limb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2AB44-A3D7-FC87-1097-4C8AEE24C6C6}"/>
              </a:ext>
            </a:extLst>
          </p:cNvPr>
          <p:cNvSpPr txBox="1"/>
          <p:nvPr/>
        </p:nvSpPr>
        <p:spPr>
          <a:xfrm rot="5400000">
            <a:off x="3957390" y="3567180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morning limb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11A7A-2802-F626-BE07-ECDCB80E1B68}"/>
              </a:ext>
            </a:extLst>
          </p:cNvPr>
          <p:cNvSpPr txBox="1"/>
          <p:nvPr/>
        </p:nvSpPr>
        <p:spPr>
          <a:xfrm rot="16200000">
            <a:off x="5191769" y="3561821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evening limb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0574E-2462-2215-D732-A318FF70F8C0}"/>
              </a:ext>
            </a:extLst>
          </p:cNvPr>
          <p:cNvSpPr txBox="1"/>
          <p:nvPr/>
        </p:nvSpPr>
        <p:spPr>
          <a:xfrm rot="5400000">
            <a:off x="10366231" y="3565577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morning limb</a:t>
            </a:r>
          </a:p>
        </p:txBody>
      </p:sp>
    </p:spTree>
    <p:extLst>
      <p:ext uri="{BB962C8B-B14F-4D97-AF65-F5344CB8AC3E}">
        <p14:creationId xmlns:p14="http://schemas.microsoft.com/office/powerpoint/2010/main" val="243837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le with a white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7D72B270-EE5F-DEB3-3041-BEDA358E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200000">
            <a:off x="744710" y="1634605"/>
            <a:ext cx="4049132" cy="3876654"/>
          </a:xfrm>
          <a:prstGeom prst="rect">
            <a:avLst/>
          </a:prstGeom>
        </p:spPr>
      </p:pic>
      <p:pic>
        <p:nvPicPr>
          <p:cNvPr id="8" name="Picture 7" descr="A circular object with text&#10;&#10;Description automatically generated">
            <a:extLst>
              <a:ext uri="{FF2B5EF4-FFF2-40B4-BE49-F238E27FC236}">
                <a16:creationId xmlns:a16="http://schemas.microsoft.com/office/drawing/2014/main" id="{0E08EAD8-9B97-804F-F743-982B4BD0F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0">
            <a:off x="7107813" y="1620972"/>
            <a:ext cx="4105654" cy="3876653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73EA3446-9004-0892-8730-AC2A9824132B}"/>
              </a:ext>
            </a:extLst>
          </p:cNvPr>
          <p:cNvSpPr>
            <a:spLocks noChangeAspect="1"/>
          </p:cNvSpPr>
          <p:nvPr/>
        </p:nvSpPr>
        <p:spPr>
          <a:xfrm>
            <a:off x="469881" y="1391064"/>
            <a:ext cx="4641274" cy="4641274"/>
          </a:xfrm>
          <a:prstGeom prst="arc">
            <a:avLst>
              <a:gd name="adj1" fmla="val 19439307"/>
              <a:gd name="adj2" fmla="val 2145097"/>
            </a:avLst>
          </a:prstGeom>
          <a:ln w="12700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3FBE7E10-8482-427B-01D5-979714C90030}"/>
              </a:ext>
            </a:extLst>
          </p:cNvPr>
          <p:cNvSpPr>
            <a:spLocks noChangeAspect="1"/>
          </p:cNvSpPr>
          <p:nvPr/>
        </p:nvSpPr>
        <p:spPr>
          <a:xfrm rot="10800000">
            <a:off x="483732" y="1418769"/>
            <a:ext cx="4641274" cy="4641274"/>
          </a:xfrm>
          <a:prstGeom prst="arc">
            <a:avLst>
              <a:gd name="adj1" fmla="val 19430008"/>
              <a:gd name="adj2" fmla="val 2145097"/>
            </a:avLst>
          </a:prstGeom>
          <a:ln w="127000">
            <a:solidFill>
              <a:srgbClr val="0070C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93AF87C9-1C42-877C-2E96-075ED59483BA}"/>
              </a:ext>
            </a:extLst>
          </p:cNvPr>
          <p:cNvSpPr>
            <a:spLocks noChangeAspect="1"/>
          </p:cNvSpPr>
          <p:nvPr/>
        </p:nvSpPr>
        <p:spPr>
          <a:xfrm>
            <a:off x="6870668" y="1391062"/>
            <a:ext cx="4641274" cy="4641274"/>
          </a:xfrm>
          <a:prstGeom prst="arc">
            <a:avLst>
              <a:gd name="adj1" fmla="val 19423148"/>
              <a:gd name="adj2" fmla="val 2145097"/>
            </a:avLst>
          </a:prstGeom>
          <a:ln w="127000">
            <a:solidFill>
              <a:srgbClr val="FF000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361EB42-A7B8-9296-42C0-3B52A067A537}"/>
              </a:ext>
            </a:extLst>
          </p:cNvPr>
          <p:cNvSpPr>
            <a:spLocks noChangeAspect="1"/>
          </p:cNvSpPr>
          <p:nvPr/>
        </p:nvSpPr>
        <p:spPr>
          <a:xfrm rot="10800000">
            <a:off x="6884519" y="1418767"/>
            <a:ext cx="4641274" cy="4641274"/>
          </a:xfrm>
          <a:prstGeom prst="arc">
            <a:avLst>
              <a:gd name="adj1" fmla="val 19437752"/>
              <a:gd name="adj2" fmla="val 2145097"/>
            </a:avLst>
          </a:prstGeom>
          <a:ln w="127000">
            <a:solidFill>
              <a:srgbClr val="0070C0"/>
            </a:solidFill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93F673-E601-6201-50F0-F1FC929C31A4}"/>
              </a:ext>
            </a:extLst>
          </p:cNvPr>
          <p:cNvCxnSpPr>
            <a:cxnSpLocks/>
          </p:cNvCxnSpPr>
          <p:nvPr/>
        </p:nvCxnSpPr>
        <p:spPr>
          <a:xfrm>
            <a:off x="7841320" y="1704109"/>
            <a:ext cx="0" cy="4087091"/>
          </a:xfrm>
          <a:prstGeom prst="line">
            <a:avLst/>
          </a:prstGeom>
          <a:ln w="76200" cmpd="tri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hoek 3">
            <a:extLst>
              <a:ext uri="{FF2B5EF4-FFF2-40B4-BE49-F238E27FC236}">
                <a16:creationId xmlns:a16="http://schemas.microsoft.com/office/drawing/2014/main" id="{3ACE53DB-347A-F750-6A19-241E012F2FDF}"/>
              </a:ext>
            </a:extLst>
          </p:cNvPr>
          <p:cNvSpPr/>
          <p:nvPr/>
        </p:nvSpPr>
        <p:spPr>
          <a:xfrm>
            <a:off x="0" y="6524090"/>
            <a:ext cx="12192000" cy="33391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CRAQ Meeting | 7 May 2024 | Joost P. Wardenier | </a:t>
            </a:r>
            <a:r>
              <a:rPr lang="nl-NL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joost.wardenier@umontreal.ca</a:t>
            </a:r>
            <a:endParaRPr lang="nl-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31B0493-359C-DCAC-7B27-B10C04DD3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590" y="5301496"/>
            <a:ext cx="1007461" cy="10639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6D26D4-3E9B-DE37-2D11-DEC10CC6878D}"/>
              </a:ext>
            </a:extLst>
          </p:cNvPr>
          <p:cNvCxnSpPr>
            <a:cxnSpLocks/>
          </p:cNvCxnSpPr>
          <p:nvPr/>
        </p:nvCxnSpPr>
        <p:spPr>
          <a:xfrm>
            <a:off x="4266867" y="1704108"/>
            <a:ext cx="0" cy="4087091"/>
          </a:xfrm>
          <a:prstGeom prst="line">
            <a:avLst/>
          </a:prstGeom>
          <a:ln w="76200" cmpd="tri"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BEF74B9-23ED-14C5-EBD9-8F223968D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137" y="5301495"/>
            <a:ext cx="1007461" cy="10639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5BF5C5-5A9B-D678-F1E6-23001A0998EF}"/>
              </a:ext>
            </a:extLst>
          </p:cNvPr>
          <p:cNvSpPr txBox="1"/>
          <p:nvPr/>
        </p:nvSpPr>
        <p:spPr>
          <a:xfrm>
            <a:off x="456025" y="1176321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distribution</a:t>
            </a:r>
            <a:endParaRPr lang="en-US" sz="2400" dirty="0">
              <a:solidFill>
                <a:srgbClr val="FF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D8A0B-883D-FA4B-22F7-152F0A40320E}"/>
              </a:ext>
            </a:extLst>
          </p:cNvPr>
          <p:cNvSpPr txBox="1"/>
          <p:nvPr/>
        </p:nvSpPr>
        <p:spPr>
          <a:xfrm>
            <a:off x="6884527" y="1176870"/>
            <a:ext cx="450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 distribution</a:t>
            </a:r>
            <a:endParaRPr lang="en-US" sz="2400" dirty="0">
              <a:solidFill>
                <a:srgbClr val="0070C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CD5CFC78-4420-9345-127C-9CD2831F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6" y="0"/>
            <a:ext cx="1175261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vs. CO in ultra-hot </a:t>
            </a:r>
            <a:r>
              <a:rPr lang="en-US" sz="4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Jupiters</a:t>
            </a:r>
            <a:endParaRPr lang="en-US" sz="4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5885FC-0DD3-33B3-1C00-3C9A9CA693DC}"/>
              </a:ext>
            </a:extLst>
          </p:cNvPr>
          <p:cNvCxnSpPr>
            <a:cxnSpLocks/>
          </p:cNvCxnSpPr>
          <p:nvPr/>
        </p:nvCxnSpPr>
        <p:spPr>
          <a:xfrm>
            <a:off x="5938675" y="1294076"/>
            <a:ext cx="0" cy="478876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9894F5-5BB2-5569-5EBD-39892CE51A68}"/>
              </a:ext>
            </a:extLst>
          </p:cNvPr>
          <p:cNvSpPr txBox="1"/>
          <p:nvPr/>
        </p:nvSpPr>
        <p:spPr>
          <a:xfrm rot="16200000">
            <a:off x="-1217072" y="3563424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evening limb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8C1598-C6CE-17D7-47E9-C1DEAF61BF04}"/>
              </a:ext>
            </a:extLst>
          </p:cNvPr>
          <p:cNvSpPr txBox="1"/>
          <p:nvPr/>
        </p:nvSpPr>
        <p:spPr>
          <a:xfrm rot="5400000">
            <a:off x="3957390" y="3567180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morning limb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E4DE2-20EA-9171-E720-5A1F1926E1C6}"/>
              </a:ext>
            </a:extLst>
          </p:cNvPr>
          <p:cNvSpPr txBox="1"/>
          <p:nvPr/>
        </p:nvSpPr>
        <p:spPr>
          <a:xfrm rot="16200000">
            <a:off x="5191769" y="3561821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evening limb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775D1-81A8-267F-2A83-281DF574103D}"/>
              </a:ext>
            </a:extLst>
          </p:cNvPr>
          <p:cNvSpPr txBox="1"/>
          <p:nvPr/>
        </p:nvSpPr>
        <p:spPr>
          <a:xfrm rot="5400000">
            <a:off x="10366231" y="3565577"/>
            <a:ext cx="284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morning limb</a:t>
            </a:r>
          </a:p>
        </p:txBody>
      </p:sp>
    </p:spTree>
    <p:extLst>
      <p:ext uri="{BB962C8B-B14F-4D97-AF65-F5344CB8AC3E}">
        <p14:creationId xmlns:p14="http://schemas.microsoft.com/office/powerpoint/2010/main" val="379100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739</Words>
  <Application>Microsoft Macintosh PowerPoint</Application>
  <PresentationFormat>Widescreen</PresentationFormat>
  <Paragraphs>116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Abadi</vt:lpstr>
      <vt:lpstr>Aptos</vt:lpstr>
      <vt:lpstr>Aptos Display</vt:lpstr>
      <vt:lpstr>Arial</vt:lpstr>
      <vt:lpstr>Helvetica Neue</vt:lpstr>
      <vt:lpstr>Office Theme</vt:lpstr>
      <vt:lpstr>Bridging the gap between theory and observation</vt:lpstr>
      <vt:lpstr>Ultra-hot (          ) Jupiters  </vt:lpstr>
      <vt:lpstr>WASP-121b: an archetype ultra-hot Jupiter</vt:lpstr>
      <vt:lpstr>High-resolution spectroscopy of exoplanets</vt:lpstr>
      <vt:lpstr>WASP-121b with Gemini-S/IGRINS</vt:lpstr>
      <vt:lpstr>WASP-121b with Gemini-S/IGRINS</vt:lpstr>
      <vt:lpstr>WASP-121b with Gemini-S/IGRINS</vt:lpstr>
      <vt:lpstr>Water vs. CO in ultra-hot Jupiters</vt:lpstr>
      <vt:lpstr>Water vs. CO in ultra-hot Jupiters</vt:lpstr>
      <vt:lpstr>WASP-121b with Gemini-S/IGRINS</vt:lpstr>
      <vt:lpstr>3D Monte-Carlo radiative transfer</vt:lpstr>
      <vt:lpstr>PowerPoint Presentation</vt:lpstr>
      <vt:lpstr>Asymmetric cloud deck on the nightside?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Ultra-hot Jupiters (          )  </dc:title>
  <dc:creator>Joost Wardenier</dc:creator>
  <cp:lastModifiedBy>Joost Wardenier</cp:lastModifiedBy>
  <cp:revision>6</cp:revision>
  <dcterms:created xsi:type="dcterms:W3CDTF">2024-05-03T18:38:07Z</dcterms:created>
  <dcterms:modified xsi:type="dcterms:W3CDTF">2024-05-06T22:40:28Z</dcterms:modified>
</cp:coreProperties>
</file>