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0" r:id="rId2"/>
    <p:sldId id="261" r:id="rId3"/>
    <p:sldId id="263" r:id="rId4"/>
    <p:sldId id="264" r:id="rId5"/>
    <p:sldId id="268" r:id="rId6"/>
    <p:sldId id="286" r:id="rId7"/>
    <p:sldId id="267" r:id="rId8"/>
    <p:sldId id="288" r:id="rId9"/>
    <p:sldId id="287" r:id="rId10"/>
    <p:sldId id="291" r:id="rId11"/>
    <p:sldId id="292" r:id="rId12"/>
    <p:sldId id="340" r:id="rId13"/>
    <p:sldId id="322" r:id="rId14"/>
    <p:sldId id="278" r:id="rId15"/>
    <p:sldId id="279" r:id="rId16"/>
    <p:sldId id="256" r:id="rId17"/>
    <p:sldId id="341" r:id="rId18"/>
    <p:sldId id="306" r:id="rId19"/>
    <p:sldId id="307" r:id="rId20"/>
    <p:sldId id="272" r:id="rId21"/>
    <p:sldId id="289" r:id="rId22"/>
    <p:sldId id="281" r:id="rId23"/>
    <p:sldId id="290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620B01-C7BF-CA55-6B30-A74DBBFD7DC2}" v="12" dt="2024-05-06T18:53:37.084"/>
    <p1510:client id="{8C64E1EE-569D-D831-A0C3-DF9C9938FF68}" v="3" dt="2024-05-06T18:32:28.679"/>
    <p1510:client id="{9240CA57-4CD0-0221-51EB-DDD812A611C2}" v="2" dt="2024-05-06T13:49:38.653"/>
    <p1510:client id="{939EF778-E594-6D59-B83C-E75A0374F379}" v="181" dt="2024-05-07T20:42:27.982"/>
    <p1510:client id="{A077B86B-FAE0-B7CD-55B5-A20C12B4BC53}" v="21" dt="2024-05-06T18:44:31.293"/>
    <p1510:client id="{F942C4B7-C5FB-BC67-A1C0-35E6D6255C42}" v="183" dt="2024-05-06T14:40:34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C31F0-A3C1-42F2-BBBA-263415FB588C}" type="datetimeFigureOut">
              <a:rPr lang="fr-FR" smtClean="0"/>
              <a:t>07/05/2024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0C5A2-1535-4988-8D54-CE41B51A4B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273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67D9FB-E28E-4F8F-B376-BDC41623C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F13887A-3026-4637-8B28-D2C97F8A8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232B58-7F47-4A0F-85F1-A46AC94C0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3ED9B-A8DB-4CA3-8F83-1A73B35A383B}" type="datetime1">
              <a:rPr lang="fr-FR" smtClean="0"/>
              <a:t>07/05/2024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16F167-5172-4E40-9C1F-EDCFF7F6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13C3B7-2F1B-42E5-9456-985D6E18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84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563ED-E3C6-4065-A901-3F65E0E08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93BE55-E5CB-473D-A95A-5341A6F99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A61250-056E-4147-92FD-3CC1FD4C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2719C-1516-4D24-8A3F-5614458706F0}" type="datetime1">
              <a:rPr lang="fr-FR" smtClean="0"/>
              <a:t>07/05/2024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CAAD25-A0CA-4162-AE07-85EEC9C43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EAE09E-5962-42E9-86A5-724C7563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04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61CCC07-5F7A-480E-A93B-CE8BC86D5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7D2950-CD50-4BA3-870B-D24340C0F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61A393-ED10-49DF-8BFF-D57E16FAB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0B79-1AF2-43AF-8741-907A08AA5D24}" type="datetime1">
              <a:rPr lang="fr-FR" smtClean="0"/>
              <a:t>07/05/2024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30C443-F2B9-45BA-B068-6003A2985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9242DC-7291-4A8E-99B9-675B1B149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520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77BEE5-0C29-4B62-8E25-72636E291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B1C933-9E7C-458F-B192-3CC0C083B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3E4839-AD1A-4E6D-9B2A-B1ED114D0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9E56-8320-46DD-A3EA-0DC57817F962}" type="datetime1">
              <a:rPr lang="fr-FR" smtClean="0"/>
              <a:t>07/05/2024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26502F-C448-4725-86CD-AA1AC001E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B77A32-FD11-4A23-A458-E5DEC9CB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83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7DAAC0-AF30-4159-A22D-92519279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098114-D246-4862-A20A-107FB060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1DB518-A330-43D9-99CE-ECAD2E883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746CA-BF44-467E-954E-D3E1F9AAC103}" type="datetime1">
              <a:rPr lang="fr-FR" smtClean="0"/>
              <a:t>07/05/2024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2F26D4-9FA0-4AAA-A6E7-1B4566033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37F00A-4513-4A59-ABC0-1DFA31A6E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18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290A02-0E94-4F2D-8EFC-603D18689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B7643B-D260-4BAD-9524-C808F446A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A364B2-2C89-4704-B576-188BA70D7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A14E9D-EBA1-4CA0-867E-F8BCD17B3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A51B7-4177-4713-AA01-52297F6E68DD}" type="datetime1">
              <a:rPr lang="fr-FR" smtClean="0"/>
              <a:t>07/05/2024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A73C38-DCE6-4425-A7AC-843CD5C67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257291-44B2-47F2-A4C5-8FB1B396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68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B0B3A-565B-4E36-BBF8-CA3DD1787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1A481E-6481-46AD-B774-DFABE36FF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E9880B-6C6E-4537-8092-A351F83EA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7F4F23-18CB-42DD-B667-890F627A40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A3E8EA9-4E3A-4412-9E2A-219CBD838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32A9CD0-1D0D-4358-BD84-27321F4AC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21BA-48C4-469B-B06A-864C5CA90C4A}" type="datetime1">
              <a:rPr lang="fr-FR" smtClean="0"/>
              <a:t>07/05/2024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138A102-22C5-404D-B66A-B81213DA9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543BD5-BC31-4043-BEBD-C7E93B62F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130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D0DD9-3653-488E-A24B-CF275108A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FD5333-1AB7-492C-B311-21D33CC6A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74F8-ADF2-466F-BB41-7C4EC39902C0}" type="datetime1">
              <a:rPr lang="fr-FR" smtClean="0"/>
              <a:t>07/05/2024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509560-965C-47E4-A83B-D7F28E51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6FF5AA-2FBC-49A2-8CE0-565E17E69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436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D3D3DDB-7CAE-41F8-B7AB-65D5B35FB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E0E7-7A84-4222-B589-B32A06A31238}" type="datetime1">
              <a:rPr lang="fr-FR" smtClean="0"/>
              <a:t>07/05/2024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AC8BE7-40EF-4D63-B482-C754EB03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E606B1-2084-4C92-8ABE-445889B96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253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5E9ACE-8794-4372-9193-119DA1EA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1B6077-166A-4310-AD7A-4583DB468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C45250-0755-4C8B-AD0F-5C1AFD309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4E261D-EA2E-48C6-A36B-7964AA3D9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19A9-C34C-43D8-BBA0-A06811B95E8F}" type="datetime1">
              <a:rPr lang="fr-FR" smtClean="0"/>
              <a:t>07/05/2024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C56B5A-B5AE-4147-809B-CF1578699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A77747-CE50-42F9-94E1-26ED539B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89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AC6B5-DCA6-490F-B47D-31C936BA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9249B8B-624C-4991-A2A6-0BC628F054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AB5E69-A738-41CB-BB6B-156087909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0133E3-B953-4E0B-B231-1F264DB1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9542-AA9E-44A5-A51A-D6FC8B82604B}" type="datetime1">
              <a:rPr lang="fr-FR" smtClean="0"/>
              <a:t>07/05/2024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58C0EB-76A0-47CC-A691-90B1E8BC6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83B6D0-A037-439C-85F9-11ECA0D2B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51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C80D90-E583-4FE2-B2FF-E9992D5C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6EED56-01C7-419B-AB35-ADFDADE9F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8A27E8-7171-40F4-AC65-1CE2C011C0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83E7D-833D-4DF3-8C8C-13E4AF148137}" type="datetime1">
              <a:rPr lang="fr-FR" smtClean="0"/>
              <a:t>07/05/2024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39D6C5-D6AC-4926-8C00-25745E57C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9BBC2F-ADA0-4B3A-8247-4B0689203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D1F94-5EA1-481B-91D6-6CA54FA9B3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98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DC3ABF-65D4-4D61-9DE0-1E3B7A565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36" b="240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6C43F25-6FF0-4283-8770-E17548730BE6}"/>
              </a:ext>
            </a:extLst>
          </p:cNvPr>
          <p:cNvSpPr txBox="1"/>
          <p:nvPr/>
        </p:nvSpPr>
        <p:spPr>
          <a:xfrm>
            <a:off x="765716" y="603039"/>
            <a:ext cx="1066056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</a:rPr>
              <a:t>High Spectral Resolution Observations of the Filamentary Nebula Surrounding NGC 1275</a:t>
            </a:r>
            <a:endParaRPr lang="en-US" sz="3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42ED9C3-367D-4622-866F-0B3C4F6E6DEA}"/>
              </a:ext>
            </a:extLst>
          </p:cNvPr>
          <p:cNvSpPr txBox="1"/>
          <p:nvPr/>
        </p:nvSpPr>
        <p:spPr>
          <a:xfrm>
            <a:off x="166109" y="4664254"/>
            <a:ext cx="673318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</a:rPr>
              <a:t>Benjamin Vigneron,</a:t>
            </a:r>
          </a:p>
          <a:p>
            <a:r>
              <a:rPr lang="fr-FR" b="1">
                <a:solidFill>
                  <a:schemeClr val="bg1"/>
                </a:solidFill>
              </a:rPr>
              <a:t>PhD. Candidate,</a:t>
            </a:r>
          </a:p>
          <a:p>
            <a:r>
              <a:rPr lang="fr-FR" b="1">
                <a:solidFill>
                  <a:schemeClr val="bg1"/>
                </a:solidFill>
              </a:rPr>
              <a:t>Université de Montréal</a:t>
            </a:r>
          </a:p>
          <a:p>
            <a:endParaRPr lang="fr-FR" b="1">
              <a:solidFill>
                <a:schemeClr val="bg1"/>
              </a:solidFill>
            </a:endParaRPr>
          </a:p>
          <a:p>
            <a:r>
              <a:rPr lang="fr-FR" sz="2400" b="1" err="1">
                <a:solidFill>
                  <a:schemeClr val="bg1"/>
                </a:solidFill>
              </a:rPr>
              <a:t>Supervisor</a:t>
            </a:r>
            <a:r>
              <a:rPr lang="fr-FR" sz="2400" b="1">
                <a:solidFill>
                  <a:schemeClr val="bg1"/>
                </a:solidFill>
              </a:rPr>
              <a:t> : Julie </a:t>
            </a:r>
            <a:r>
              <a:rPr lang="fr-FR" sz="2400" b="1" err="1">
                <a:solidFill>
                  <a:schemeClr val="bg1"/>
                </a:solidFill>
              </a:rPr>
              <a:t>Hlavacek-Larrondo</a:t>
            </a:r>
            <a:endParaRPr lang="fr-FR" sz="2400" b="1">
              <a:solidFill>
                <a:schemeClr val="bg1"/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C2F51E3-0E08-401A-A4D5-C1144E6E0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09" y="6385023"/>
            <a:ext cx="106605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Perseus cluster of galaxies. Credit: MLGM/JHL/NASA.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3BF27A-9878-46FF-96A9-9BAF6363C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808" y="4892262"/>
            <a:ext cx="1464182" cy="14339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18E7347-7FB3-4332-8065-4C483C2BB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14" y="5678569"/>
            <a:ext cx="2658514" cy="1015663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C4F001-5FAC-4102-AFFF-50066C41C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1800" smtClean="0"/>
              <a:t>1</a:t>
            </a:fld>
            <a:endParaRPr lang="fr-FR" sz="1800"/>
          </a:p>
        </p:txBody>
      </p:sp>
      <p:pic>
        <p:nvPicPr>
          <p:cNvPr id="9" name="Image 9">
            <a:extLst>
              <a:ext uri="{FF2B5EF4-FFF2-40B4-BE49-F238E27FC236}">
                <a16:creationId xmlns:a16="http://schemas.microsoft.com/office/drawing/2014/main" id="{421136D6-007A-2B16-D542-C629305B6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706" y="4831080"/>
            <a:ext cx="3729317" cy="7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11BA83C-926D-5E41-0696-4CA8E0A1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10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A5D93C4-A7C1-66F6-B2F2-7DC3BA212C33}"/>
              </a:ext>
            </a:extLst>
          </p:cNvPr>
          <p:cNvSpPr txBox="1"/>
          <p:nvPr/>
        </p:nvSpPr>
        <p:spPr>
          <a:xfrm>
            <a:off x="3475522" y="345460"/>
            <a:ext cx="52522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3200" b="1"/>
              <a:t>[SII] Ratio </a:t>
            </a:r>
            <a:r>
              <a:rPr lang="fr-FR" sz="3200" b="1" err="1"/>
              <a:t>Measurement</a:t>
            </a:r>
            <a:endParaRPr lang="fr-FR" err="1"/>
          </a:p>
        </p:txBody>
      </p:sp>
      <p:pic>
        <p:nvPicPr>
          <p:cNvPr id="3" name="Image 2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B10B957D-25D7-C3D0-034D-B64F352AF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028"/>
            <a:ext cx="7398774" cy="486145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5DECF6A-02C9-04BF-5973-4471292FA322}"/>
              </a:ext>
            </a:extLst>
          </p:cNvPr>
          <p:cNvSpPr txBox="1"/>
          <p:nvPr/>
        </p:nvSpPr>
        <p:spPr>
          <a:xfrm>
            <a:off x="871227" y="5911285"/>
            <a:ext cx="61669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1200" err="1">
                <a:ea typeface="+mn-lt"/>
                <a:cs typeface="+mn-lt"/>
              </a:rPr>
              <a:t>Osterbrock</a:t>
            </a:r>
            <a:r>
              <a:rPr lang="fr-CA" sz="1200">
                <a:ea typeface="+mn-lt"/>
                <a:cs typeface="+mn-lt"/>
              </a:rPr>
              <a:t> &amp; Ferland, 1989</a:t>
            </a: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C294EB3-5760-972A-22B1-88FB96E104EF}"/>
              </a:ext>
            </a:extLst>
          </p:cNvPr>
          <p:cNvSpPr txBox="1"/>
          <p:nvPr/>
        </p:nvSpPr>
        <p:spPr>
          <a:xfrm>
            <a:off x="7396291" y="1848729"/>
            <a:ext cx="4496026" cy="381650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The measurement of the electron density through the [SII] emission line ratio is highly constrained.</a:t>
            </a:r>
            <a:endParaRPr lang="en-US" sz="2000" b="1"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a typeface="Calibri"/>
                <a:cs typeface="Calibri"/>
              </a:rPr>
              <a:t>We need a precise detection of the emission lines which is further complicated by a strong background emission...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a typeface="Calibri"/>
                <a:cs typeface="Calibri"/>
              </a:rPr>
              <a:t>Shocks can influence the electron density relationship; this will be explored.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ea typeface="Calibri"/>
              <a:cs typeface="Calibri"/>
            </a:endParaRPr>
          </a:p>
        </p:txBody>
      </p:sp>
      <p:pic>
        <p:nvPicPr>
          <p:cNvPr id="9" name="Image 8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94706E7D-80EE-8473-1D48-E4E9AAA2D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67" r="-108" b="-214"/>
          <a:stretch/>
        </p:blipFill>
        <p:spPr>
          <a:xfrm>
            <a:off x="872612" y="1061116"/>
            <a:ext cx="6066095" cy="538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4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4ED7840-5100-C2F2-A93B-B230CC4DD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11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EF9A06-F47B-8559-1EAA-49D47A76AD2C}"/>
              </a:ext>
            </a:extLst>
          </p:cNvPr>
          <p:cNvSpPr txBox="1"/>
          <p:nvPr/>
        </p:nvSpPr>
        <p:spPr>
          <a:xfrm>
            <a:off x="3278877" y="431493"/>
            <a:ext cx="564325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3200" b="1"/>
              <a:t>[SII] Ratio and Electron Density</a:t>
            </a:r>
            <a:endParaRPr lang="fr-FR" err="1"/>
          </a:p>
        </p:txBody>
      </p:sp>
      <p:pic>
        <p:nvPicPr>
          <p:cNvPr id="5" name="Image 4" descr="Une image contenant texte, capture d’écran, graphisme, carte&#10;&#10;Description générée automatiquement">
            <a:extLst>
              <a:ext uri="{FF2B5EF4-FFF2-40B4-BE49-F238E27FC236}">
                <a16:creationId xmlns:a16="http://schemas.microsoft.com/office/drawing/2014/main" id="{21859BC3-49D5-F740-F5E4-CAF739908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467" y="1527170"/>
            <a:ext cx="6226724" cy="4626142"/>
          </a:xfrm>
          <a:prstGeom prst="rect">
            <a:avLst/>
          </a:prstGeom>
        </p:spPr>
      </p:pic>
      <p:pic>
        <p:nvPicPr>
          <p:cNvPr id="6" name="Image 5" descr="Une image contenant texte, capture d’écran, graphisme, Graphique&#10;&#10;Description générée automatiquement">
            <a:extLst>
              <a:ext uri="{FF2B5EF4-FFF2-40B4-BE49-F238E27FC236}">
                <a16:creationId xmlns:a16="http://schemas.microsoft.com/office/drawing/2014/main" id="{253149F9-3253-0102-0D8F-0F9238D6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" y="1527170"/>
            <a:ext cx="6021306" cy="4626142"/>
          </a:xfrm>
          <a:prstGeom prst="rect">
            <a:avLst/>
          </a:prstGeom>
        </p:spPr>
      </p:pic>
      <p:pic>
        <p:nvPicPr>
          <p:cNvPr id="3" name="Image 2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283803A6-D84D-BE4A-65E2-F5A014BA0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807" y="255638"/>
            <a:ext cx="919317" cy="9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932E470-E03C-214F-60BD-11EBC12F5234}"/>
              </a:ext>
            </a:extLst>
          </p:cNvPr>
          <p:cNvSpPr txBox="1"/>
          <p:nvPr/>
        </p:nvSpPr>
        <p:spPr>
          <a:xfrm>
            <a:off x="6366159" y="201583"/>
            <a:ext cx="5102349" cy="18999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err="1">
                <a:latin typeface="+mj-lt"/>
                <a:ea typeface="+mj-ea"/>
                <a:cs typeface="+mj-cs"/>
              </a:rPr>
              <a:t>ESPaDOnS</a:t>
            </a:r>
            <a:r>
              <a:rPr lang="en-US" sz="3400" b="1" dirty="0">
                <a:latin typeface="+mj-lt"/>
                <a:ea typeface="+mj-ea"/>
                <a:cs typeface="+mj-cs"/>
              </a:rPr>
              <a:t> Observations of NGC 1275 Filaments</a:t>
            </a:r>
            <a:endParaRPr lang="en-US" sz="3400" b="1" dirty="0">
              <a:latin typeface="+mj-lt"/>
              <a:ea typeface="+mj-ea"/>
              <a:cs typeface="Calibri Light"/>
            </a:endParaRPr>
          </a:p>
        </p:txBody>
      </p:sp>
      <p:pic>
        <p:nvPicPr>
          <p:cNvPr id="12" name="Image 11" descr="https://www.cfht.hawaii.edu/Instruments/Spectroscopy/Espadons/PHOTOS-August2004/PICT0189-smaller.JPG">
            <a:extLst>
              <a:ext uri="{FF2B5EF4-FFF2-40B4-BE49-F238E27FC236}">
                <a16:creationId xmlns:a16="http://schemas.microsoft.com/office/drawing/2014/main" id="{911FC4B8-E08F-9EAB-458C-E935F1736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29" r="2675"/>
          <a:stretch/>
        </p:blipFill>
        <p:spPr>
          <a:xfrm>
            <a:off x="574860" y="854597"/>
            <a:ext cx="5206895" cy="514881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DC84B93-B36A-D4EA-5C2A-C5E8DDE3F0AB}"/>
              </a:ext>
            </a:extLst>
          </p:cNvPr>
          <p:cNvSpPr txBox="1"/>
          <p:nvPr/>
        </p:nvSpPr>
        <p:spPr>
          <a:xfrm>
            <a:off x="5921453" y="2278890"/>
            <a:ext cx="5983155" cy="380421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Some elements are still missing from the SITELLE observations even at high spectral resolution.</a:t>
            </a:r>
            <a:endParaRPr lang="en-US" sz="2000" b="1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We can't resolve efficiently multiple velocity components of possibly overlapped filaments.</a:t>
            </a:r>
            <a:endParaRPr lang="en-US" sz="2000" b="1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So why don't we go even further in terms of spectral resolution !</a:t>
            </a:r>
            <a:endParaRPr lang="en-US" sz="2000" b="1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ea typeface="Calibri"/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NGC 1275 filamentary nebula was observed with </a:t>
            </a:r>
            <a:r>
              <a:rPr lang="en-US" sz="2000" b="1" err="1"/>
              <a:t>ESPaDOnS</a:t>
            </a:r>
            <a:r>
              <a:rPr lang="en-US" sz="2000" b="1" dirty="0"/>
              <a:t> in 2015 but no analysis was carried out.</a:t>
            </a:r>
            <a:endParaRPr lang="en-US" sz="2000" b="1" dirty="0">
              <a:ea typeface="Calibri"/>
              <a:cs typeface="Calibri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2DA4483-9B32-FAD2-15AF-06EF3D1B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7832" y="6356350"/>
            <a:ext cx="8859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248EC9D-5697-4E5B-8ED7-1432B59ABE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F7AB0D-E5EC-61ED-B8F8-82CF6D7E42E5}"/>
              </a:ext>
            </a:extLst>
          </p:cNvPr>
          <p:cNvSpPr txBox="1"/>
          <p:nvPr/>
        </p:nvSpPr>
        <p:spPr>
          <a:xfrm>
            <a:off x="576260" y="6083350"/>
            <a:ext cx="61669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1200" err="1">
                <a:ea typeface="+mn-lt"/>
                <a:cs typeface="+mn-lt"/>
              </a:rPr>
              <a:t>ESPaDOnS</a:t>
            </a:r>
            <a:r>
              <a:rPr lang="fr-CA" sz="1200">
                <a:ea typeface="+mn-lt"/>
                <a:cs typeface="+mn-lt"/>
              </a:rPr>
              <a:t>, CFHT Web Page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11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39C8C2E1-231E-6B2B-2ADC-911C36C3C1BF}"/>
              </a:ext>
            </a:extLst>
          </p:cNvPr>
          <p:cNvSpPr txBox="1"/>
          <p:nvPr/>
        </p:nvSpPr>
        <p:spPr>
          <a:xfrm>
            <a:off x="10425640" y="343464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/>
              <a:t>[SII] 673.1</a:t>
            </a:r>
            <a:endParaRPr lang="en-US" sz="2400">
              <a:ea typeface="Calibri"/>
              <a:cs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615E36E-27F2-3929-EE8E-92DB17CF16F9}"/>
              </a:ext>
            </a:extLst>
          </p:cNvPr>
          <p:cNvSpPr txBox="1"/>
          <p:nvPr/>
        </p:nvSpPr>
        <p:spPr>
          <a:xfrm>
            <a:off x="6947480" y="241455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/>
              <a:t>[SII] 671.6</a:t>
            </a:r>
            <a:endParaRPr lang="en-US" sz="2400">
              <a:ea typeface="Calibri"/>
              <a:cs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3A235FD-AE78-4133-1701-4C728F6A1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32" y="2040194"/>
            <a:ext cx="5922890" cy="46678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A69CA7D-6F6D-D9FC-8F5D-CFC545046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569" y="2035278"/>
            <a:ext cx="6099319" cy="43360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50B1BB0-05D9-BD6C-25AD-E120594E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624" y="2040645"/>
            <a:ext cx="5839526" cy="467789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2DA4483-9B32-FAD2-15AF-06EF3D1B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8EC9D-5697-4E5B-8ED7-1432B59ABEA1}" type="slidenum">
              <a:rPr lang="fr-CA" smtClean="0"/>
              <a:t>13</a:t>
            </a:fld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32E470-E03C-214F-60BD-11EBC12F5234}"/>
              </a:ext>
            </a:extLst>
          </p:cNvPr>
          <p:cNvSpPr txBox="1"/>
          <p:nvPr/>
        </p:nvSpPr>
        <p:spPr>
          <a:xfrm>
            <a:off x="1103194" y="539086"/>
            <a:ext cx="99878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3600" b="1">
                <a:cs typeface="Calibri"/>
              </a:rPr>
              <a:t>Multiple </a:t>
            </a:r>
            <a:r>
              <a:rPr lang="fr-CA" sz="3600" b="1" err="1">
                <a:cs typeface="Calibri"/>
              </a:rPr>
              <a:t>velocity</a:t>
            </a:r>
            <a:r>
              <a:rPr lang="fr-CA" sz="3600" b="1">
                <a:cs typeface="Calibri"/>
              </a:rPr>
              <a:t> components – Preliminary </a:t>
            </a:r>
            <a:r>
              <a:rPr lang="fr-CA" sz="3600" b="1" err="1">
                <a:cs typeface="Calibri"/>
              </a:rPr>
              <a:t>Results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426782-9268-1FF4-BB4A-7F42CA13510F}"/>
              </a:ext>
            </a:extLst>
          </p:cNvPr>
          <p:cNvSpPr txBox="1"/>
          <p:nvPr/>
        </p:nvSpPr>
        <p:spPr>
          <a:xfrm>
            <a:off x="2007688" y="217553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/>
              <a:t>H</a:t>
            </a:r>
            <a:r>
              <a:rPr lang="el-GR" sz="2400" b="1">
                <a:latin typeface="Cambria Math"/>
              </a:rPr>
              <a:t>α</a:t>
            </a:r>
            <a:r>
              <a:rPr lang="fr-FR" sz="2400">
                <a:latin typeface="Cambria Math"/>
              </a:rPr>
              <a:t>​</a:t>
            </a:r>
            <a:endParaRPr lang="fr-FR" sz="2400">
              <a:latin typeface="Cambria Math"/>
              <a:ea typeface="Cambria Math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AD8E12-55ED-20F6-DC71-9C7658312F5E}"/>
              </a:ext>
            </a:extLst>
          </p:cNvPr>
          <p:cNvSpPr txBox="1"/>
          <p:nvPr/>
        </p:nvSpPr>
        <p:spPr>
          <a:xfrm>
            <a:off x="594668" y="450849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/>
              <a:t>[NII] 654.8</a:t>
            </a:r>
            <a:r>
              <a:rPr lang="en-US" sz="2400"/>
              <a:t>​</a:t>
            </a:r>
            <a:endParaRPr lang="en-US" sz="2400">
              <a:cs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2BB0C0-2D6E-6ACD-69FE-CC210D014D16}"/>
              </a:ext>
            </a:extLst>
          </p:cNvPr>
          <p:cNvSpPr txBox="1"/>
          <p:nvPr/>
        </p:nvSpPr>
        <p:spPr>
          <a:xfrm>
            <a:off x="3346415" y="332403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/>
              <a:t>[NII] 658.3</a:t>
            </a:r>
            <a:r>
              <a:rPr lang="en-US" sz="2400"/>
              <a:t>​</a:t>
            </a:r>
            <a:endParaRPr lang="en-US" sz="2400">
              <a:cs typeface="Calibri"/>
            </a:endParaRPr>
          </a:p>
        </p:txBody>
      </p:sp>
      <p:pic>
        <p:nvPicPr>
          <p:cNvPr id="4" name="Image 3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AC0D8559-0EE3-FC95-90F2-1C4B5DEA3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5871" y="231057"/>
            <a:ext cx="919317" cy="94389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07EBCC3-73B7-DBDC-2B8D-5E40DAC4B3F3}"/>
              </a:ext>
            </a:extLst>
          </p:cNvPr>
          <p:cNvSpPr txBox="1"/>
          <p:nvPr/>
        </p:nvSpPr>
        <p:spPr>
          <a:xfrm>
            <a:off x="6494022" y="438559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/>
              <a:t>[NII] 654.8</a:t>
            </a:r>
            <a:r>
              <a:rPr lang="en-US" sz="2400"/>
              <a:t>​</a:t>
            </a:r>
            <a:endParaRPr lang="en-US" sz="2400">
              <a:cs typeface="Calibri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67E492B-3CB8-D0C0-4232-271BDD3FF41F}"/>
              </a:ext>
            </a:extLst>
          </p:cNvPr>
          <p:cNvSpPr txBox="1"/>
          <p:nvPr/>
        </p:nvSpPr>
        <p:spPr>
          <a:xfrm>
            <a:off x="7870171" y="217553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/>
              <a:t>H</a:t>
            </a:r>
            <a:r>
              <a:rPr lang="el-GR" sz="2400" b="1">
                <a:latin typeface="Cambria Math"/>
              </a:rPr>
              <a:t>α</a:t>
            </a:r>
            <a:r>
              <a:rPr lang="fr-FR" sz="2400">
                <a:latin typeface="Cambria Math"/>
              </a:rPr>
              <a:t>​</a:t>
            </a:r>
            <a:endParaRPr lang="fr-FR" sz="2400">
              <a:latin typeface="Cambria Math"/>
              <a:ea typeface="Cambria Math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8B94871-03F4-C2B4-5883-7B708EB7B44A}"/>
              </a:ext>
            </a:extLst>
          </p:cNvPr>
          <p:cNvSpPr txBox="1"/>
          <p:nvPr/>
        </p:nvSpPr>
        <p:spPr>
          <a:xfrm>
            <a:off x="9454704" y="343464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/>
              <a:t>[NII] 658.3</a:t>
            </a:r>
            <a:r>
              <a:rPr lang="en-US" sz="2400"/>
              <a:t>​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263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A9B7A7-5F3F-49CF-B317-779553CB6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2000" smtClean="0"/>
              <a:t>14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617B5F-9FAD-4979-AF2C-2F463BE3F10D}"/>
              </a:ext>
            </a:extLst>
          </p:cNvPr>
          <p:cNvSpPr txBox="1"/>
          <p:nvPr/>
        </p:nvSpPr>
        <p:spPr>
          <a:xfrm>
            <a:off x="604024" y="861616"/>
            <a:ext cx="10983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/>
              <a:t>By </a:t>
            </a:r>
            <a:r>
              <a:rPr lang="fr-FR" b="1" err="1"/>
              <a:t>studying</a:t>
            </a:r>
            <a:r>
              <a:rPr lang="fr-FR" b="1"/>
              <a:t> the </a:t>
            </a:r>
            <a:r>
              <a:rPr lang="fr-FR" b="1" err="1"/>
              <a:t>optical</a:t>
            </a:r>
            <a:r>
              <a:rPr lang="fr-FR" b="1"/>
              <a:t> emission of </a:t>
            </a:r>
            <a:r>
              <a:rPr lang="fr-FR" b="1" err="1"/>
              <a:t>such</a:t>
            </a:r>
            <a:r>
              <a:rPr lang="fr-FR" b="1"/>
              <a:t> </a:t>
            </a:r>
            <a:r>
              <a:rPr lang="fr-FR" b="1" err="1"/>
              <a:t>filamentary</a:t>
            </a:r>
            <a:r>
              <a:rPr lang="fr-FR" b="1"/>
              <a:t> nebula </a:t>
            </a:r>
            <a:r>
              <a:rPr lang="fr-FR" b="1" err="1"/>
              <a:t>surrounding</a:t>
            </a:r>
            <a:r>
              <a:rPr lang="fr-FR" b="1"/>
              <a:t> </a:t>
            </a:r>
            <a:r>
              <a:rPr lang="fr-FR" b="1" err="1"/>
              <a:t>brightest</a:t>
            </a:r>
            <a:r>
              <a:rPr lang="fr-FR" b="1"/>
              <a:t> cluster galaxies, </a:t>
            </a:r>
            <a:r>
              <a:rPr lang="fr-FR" b="1" err="1"/>
              <a:t>we</a:t>
            </a:r>
            <a:r>
              <a:rPr lang="fr-FR" b="1"/>
              <a:t> can </a:t>
            </a:r>
            <a:r>
              <a:rPr lang="fr-FR" b="1" err="1"/>
              <a:t>deepen</a:t>
            </a:r>
            <a:r>
              <a:rPr lang="fr-FR" b="1"/>
              <a:t> </a:t>
            </a:r>
            <a:r>
              <a:rPr lang="fr-FR" b="1" err="1"/>
              <a:t>our</a:t>
            </a:r>
            <a:r>
              <a:rPr lang="fr-FR" b="1"/>
              <a:t> </a:t>
            </a:r>
            <a:r>
              <a:rPr lang="fr-FR" b="1" err="1"/>
              <a:t>knowledge</a:t>
            </a:r>
            <a:r>
              <a:rPr lang="fr-FR" b="1"/>
              <a:t> on the </a:t>
            </a:r>
            <a:r>
              <a:rPr lang="fr-FR" b="1" err="1"/>
              <a:t>cooling</a:t>
            </a:r>
            <a:r>
              <a:rPr lang="fr-FR" b="1"/>
              <a:t> </a:t>
            </a:r>
            <a:r>
              <a:rPr lang="fr-FR" b="1" err="1"/>
              <a:t>that</a:t>
            </a:r>
            <a:r>
              <a:rPr lang="fr-FR" b="1"/>
              <a:t> </a:t>
            </a:r>
            <a:r>
              <a:rPr lang="fr-FR" b="1" err="1"/>
              <a:t>takes</a:t>
            </a:r>
            <a:r>
              <a:rPr lang="fr-FR" b="1"/>
              <a:t> place in </a:t>
            </a:r>
            <a:r>
              <a:rPr lang="fr-FR" b="1" err="1"/>
              <a:t>such</a:t>
            </a:r>
            <a:r>
              <a:rPr lang="fr-FR" b="1"/>
              <a:t> </a:t>
            </a:r>
            <a:r>
              <a:rPr lang="fr-FR" b="1" err="1"/>
              <a:t>environment</a:t>
            </a:r>
            <a:r>
              <a:rPr lang="fr-FR" b="1"/>
              <a:t> </a:t>
            </a:r>
            <a:r>
              <a:rPr lang="fr-FR" b="1" err="1"/>
              <a:t>from</a:t>
            </a:r>
            <a:r>
              <a:rPr lang="fr-FR" b="1"/>
              <a:t> X-ray </a:t>
            </a:r>
            <a:r>
              <a:rPr lang="fr-FR" b="1" err="1"/>
              <a:t>temperatures</a:t>
            </a:r>
            <a:r>
              <a:rPr lang="fr-FR" b="1"/>
              <a:t> down to </a:t>
            </a:r>
            <a:r>
              <a:rPr lang="fr-FR" b="1" err="1"/>
              <a:t>molecular</a:t>
            </a:r>
            <a:r>
              <a:rPr lang="fr-FR" b="1"/>
              <a:t> </a:t>
            </a:r>
            <a:r>
              <a:rPr lang="fr-FR" b="1" err="1"/>
              <a:t>gas</a:t>
            </a:r>
            <a:r>
              <a:rPr lang="fr-FR" b="1"/>
              <a:t> </a:t>
            </a:r>
            <a:r>
              <a:rPr lang="fr-FR" b="1" err="1"/>
              <a:t>temperatures</a:t>
            </a:r>
            <a:r>
              <a:rPr lang="fr-FR" b="1"/>
              <a:t>.</a:t>
            </a:r>
          </a:p>
          <a:p>
            <a:pPr marL="285750" indent="-285750">
              <a:buFontTx/>
              <a:buChar char="-"/>
            </a:pPr>
            <a:endParaRPr lang="fr-FR" b="1"/>
          </a:p>
          <a:p>
            <a:pPr marL="285750" indent="-285750">
              <a:buFontTx/>
              <a:buChar char="-"/>
            </a:pPr>
            <a:endParaRPr lang="fr-FR" b="1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761137-B23F-4230-BAB3-E31C23F8CE77}"/>
              </a:ext>
            </a:extLst>
          </p:cNvPr>
          <p:cNvSpPr txBox="1"/>
          <p:nvPr/>
        </p:nvSpPr>
        <p:spPr>
          <a:xfrm>
            <a:off x="3635296" y="136525"/>
            <a:ext cx="5252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/>
              <a:t>TAKE-HOME</a:t>
            </a:r>
            <a:r>
              <a:rPr lang="fr-FR" sz="2800" b="1"/>
              <a:t> </a:t>
            </a:r>
            <a:r>
              <a:rPr lang="fr-FR" sz="3200" b="1"/>
              <a:t>POINTS</a:t>
            </a:r>
            <a:endParaRPr lang="fr-FR" sz="2800" b="1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7B975E-A2C9-695A-24FA-7153E4DF6795}"/>
              </a:ext>
            </a:extLst>
          </p:cNvPr>
          <p:cNvSpPr txBox="1"/>
          <p:nvPr/>
        </p:nvSpPr>
        <p:spPr>
          <a:xfrm>
            <a:off x="604024" y="2994660"/>
            <a:ext cx="5920662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err="1">
                <a:cs typeface="Calibri"/>
              </a:rPr>
              <a:t>Since</a:t>
            </a:r>
            <a:r>
              <a:rPr lang="fr-FR" b="1">
                <a:cs typeface="Calibri"/>
              </a:rPr>
              <a:t> the </a:t>
            </a:r>
            <a:r>
              <a:rPr lang="fr-FR" b="1" err="1">
                <a:cs typeface="Calibri"/>
              </a:rPr>
              <a:t>environment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surrounding</a:t>
            </a:r>
            <a:r>
              <a:rPr lang="fr-FR" b="1">
                <a:cs typeface="Calibri"/>
              </a:rPr>
              <a:t> NGC 1275 </a:t>
            </a:r>
            <a:r>
              <a:rPr lang="fr-FR" b="1" err="1">
                <a:cs typeface="Calibri"/>
              </a:rPr>
              <a:t>is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highly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multiphase</a:t>
            </a:r>
            <a:r>
              <a:rPr lang="fr-FR" b="1">
                <a:cs typeface="Calibri"/>
              </a:rPr>
              <a:t>, </a:t>
            </a:r>
            <a:r>
              <a:rPr lang="fr-FR" b="1" err="1">
                <a:cs typeface="Calibri"/>
              </a:rPr>
              <a:t>we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want</a:t>
            </a:r>
            <a:r>
              <a:rPr lang="fr-FR" b="1">
                <a:cs typeface="Calibri"/>
              </a:rPr>
              <a:t> to compare the </a:t>
            </a:r>
            <a:r>
              <a:rPr lang="fr-FR" b="1" err="1">
                <a:cs typeface="Calibri"/>
              </a:rPr>
              <a:t>electron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density</a:t>
            </a:r>
            <a:r>
              <a:rPr lang="fr-FR" b="1">
                <a:cs typeface="Calibri"/>
              </a:rPr>
              <a:t> for the </a:t>
            </a:r>
            <a:r>
              <a:rPr lang="fr-FR" b="1" err="1">
                <a:cs typeface="Calibri"/>
              </a:rPr>
              <a:t>optical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emission</a:t>
            </a:r>
            <a:r>
              <a:rPr lang="fr-FR" b="1">
                <a:cs typeface="Calibri"/>
              </a:rPr>
              <a:t> and the one </a:t>
            </a:r>
            <a:r>
              <a:rPr lang="fr-FR" b="1" err="1">
                <a:cs typeface="Calibri"/>
              </a:rPr>
              <a:t>derived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from</a:t>
            </a:r>
            <a:r>
              <a:rPr lang="fr-FR" b="1">
                <a:cs typeface="Calibri"/>
              </a:rPr>
              <a:t> the </a:t>
            </a:r>
            <a:r>
              <a:rPr lang="fr-FR" b="1" err="1">
                <a:cs typeface="Calibri"/>
              </a:rPr>
              <a:t>permeating</a:t>
            </a:r>
            <a:r>
              <a:rPr lang="fr-FR" b="1">
                <a:cs typeface="Calibri"/>
              </a:rPr>
              <a:t> ICM </a:t>
            </a:r>
            <a:r>
              <a:rPr lang="fr-FR" b="1" err="1">
                <a:cs typeface="Calibri"/>
              </a:rPr>
              <a:t>emitting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brightly</a:t>
            </a:r>
            <a:r>
              <a:rPr lang="fr-FR" b="1">
                <a:cs typeface="Calibri"/>
              </a:rPr>
              <a:t> in X-ray to </a:t>
            </a:r>
            <a:r>
              <a:rPr lang="fr-FR" b="1" err="1">
                <a:cs typeface="Calibri"/>
              </a:rPr>
              <a:t>determine</a:t>
            </a:r>
            <a:r>
              <a:rPr lang="fr-FR" b="1">
                <a:cs typeface="Calibri"/>
              </a:rPr>
              <a:t> if </a:t>
            </a:r>
            <a:r>
              <a:rPr lang="fr-FR" b="1" err="1">
                <a:cs typeface="Calibri"/>
              </a:rPr>
              <a:t>we</a:t>
            </a:r>
            <a:r>
              <a:rPr lang="fr-FR" b="1">
                <a:cs typeface="Calibri"/>
              </a:rPr>
              <a:t> are able to </a:t>
            </a:r>
            <a:r>
              <a:rPr lang="fr-FR" b="1" err="1">
                <a:cs typeface="Calibri"/>
              </a:rPr>
              <a:t>see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any</a:t>
            </a:r>
            <a:r>
              <a:rPr lang="fr-FR" b="1">
                <a:cs typeface="Calibri"/>
              </a:rPr>
              <a:t> spatial </a:t>
            </a:r>
            <a:r>
              <a:rPr lang="fr-FR" b="1" err="1">
                <a:cs typeface="Calibri"/>
              </a:rPr>
              <a:t>correlation</a:t>
            </a:r>
            <a:r>
              <a:rPr lang="fr-FR" b="1">
                <a:cs typeface="Calibri"/>
              </a:rPr>
              <a:t>.</a:t>
            </a:r>
          </a:p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77CBC9-A674-CEBD-D144-2C8B904FEE31}"/>
              </a:ext>
            </a:extLst>
          </p:cNvPr>
          <p:cNvSpPr txBox="1"/>
          <p:nvPr/>
        </p:nvSpPr>
        <p:spPr>
          <a:xfrm>
            <a:off x="604024" y="2066864"/>
            <a:ext cx="1098395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err="1">
                <a:cs typeface="Calibri"/>
              </a:rPr>
              <a:t>Focusing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our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analysis</a:t>
            </a:r>
            <a:r>
              <a:rPr lang="fr-FR" b="1">
                <a:cs typeface="Calibri"/>
              </a:rPr>
              <a:t> on the [SII] </a:t>
            </a:r>
            <a:r>
              <a:rPr lang="fr-FR" b="1" err="1">
                <a:cs typeface="Calibri"/>
              </a:rPr>
              <a:t>emission</a:t>
            </a:r>
            <a:r>
              <a:rPr lang="fr-FR" b="1">
                <a:cs typeface="Calibri"/>
              </a:rPr>
              <a:t> line doublet </a:t>
            </a:r>
            <a:r>
              <a:rPr lang="fr-FR" b="1" err="1">
                <a:cs typeface="Calibri"/>
              </a:rPr>
              <a:t>across</a:t>
            </a:r>
            <a:r>
              <a:rPr lang="fr-FR" b="1">
                <a:cs typeface="Calibri"/>
              </a:rPr>
              <a:t> the filaments, </a:t>
            </a:r>
            <a:r>
              <a:rPr lang="fr-FR" b="1" err="1">
                <a:cs typeface="Calibri"/>
              </a:rPr>
              <a:t>we</a:t>
            </a:r>
            <a:r>
              <a:rPr lang="fr-FR" b="1">
                <a:cs typeface="Calibri"/>
              </a:rPr>
              <a:t> </a:t>
            </a:r>
            <a:r>
              <a:rPr lang="fr-FR" b="1" err="1">
                <a:cs typeface="Calibri"/>
              </a:rPr>
              <a:t>would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be</a:t>
            </a:r>
            <a:r>
              <a:rPr lang="fr-FR" b="1">
                <a:cs typeface="Calibri"/>
              </a:rPr>
              <a:t> able to </a:t>
            </a:r>
            <a:r>
              <a:rPr lang="fr-FR" b="1" err="1">
                <a:cs typeface="Calibri"/>
              </a:rPr>
              <a:t>determine</a:t>
            </a:r>
            <a:r>
              <a:rPr lang="fr-FR" b="1">
                <a:cs typeface="Calibri"/>
              </a:rPr>
              <a:t> the </a:t>
            </a:r>
            <a:r>
              <a:rPr lang="fr-FR" b="1" err="1">
                <a:cs typeface="Calibri"/>
              </a:rPr>
              <a:t>electron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density</a:t>
            </a:r>
            <a:r>
              <a:rPr lang="fr-FR" b="1">
                <a:cs typeface="Calibri"/>
              </a:rPr>
              <a:t> of the </a:t>
            </a:r>
            <a:r>
              <a:rPr lang="fr-FR" b="1" err="1">
                <a:cs typeface="Calibri"/>
              </a:rPr>
              <a:t>ionised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gas</a:t>
            </a:r>
            <a:r>
              <a:rPr lang="fr-FR" b="1">
                <a:cs typeface="Calibri"/>
              </a:rPr>
              <a:t> by </a:t>
            </a:r>
            <a:r>
              <a:rPr lang="fr-FR" b="1" err="1">
                <a:cs typeface="Calibri"/>
              </a:rPr>
              <a:t>measuring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their</a:t>
            </a:r>
            <a:r>
              <a:rPr lang="fr-FR" b="1">
                <a:cs typeface="Calibri"/>
              </a:rPr>
              <a:t> ratio.</a:t>
            </a:r>
          </a:p>
          <a:p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FD0147-7CC5-4E39-BB7D-CBC52E76394B}"/>
              </a:ext>
            </a:extLst>
          </p:cNvPr>
          <p:cNvSpPr/>
          <p:nvPr/>
        </p:nvSpPr>
        <p:spPr>
          <a:xfrm>
            <a:off x="3536258" y="5499401"/>
            <a:ext cx="105827" cy="112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6F9567-3CA5-31C1-7CF3-07BF7436D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903" y="3048000"/>
            <a:ext cx="3157268" cy="338413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7F983AF-8134-F676-0205-4DC9B61429E6}"/>
              </a:ext>
            </a:extLst>
          </p:cNvPr>
          <p:cNvSpPr txBox="1"/>
          <p:nvPr/>
        </p:nvSpPr>
        <p:spPr>
          <a:xfrm>
            <a:off x="6821904" y="3043054"/>
            <a:ext cx="3157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>
                <a:solidFill>
                  <a:schemeClr val="bg1"/>
                </a:solidFill>
              </a:rPr>
              <a:t>Soft X-ray emission (Chandra) with </a:t>
            </a:r>
            <a:r>
              <a:rPr lang="fr-FR" sz="1400" b="1" err="1">
                <a:solidFill>
                  <a:schemeClr val="bg1"/>
                </a:solidFill>
              </a:rPr>
              <a:t>superimposed</a:t>
            </a:r>
            <a:r>
              <a:rPr lang="fr-FR" sz="1400" b="1">
                <a:solidFill>
                  <a:schemeClr val="bg1"/>
                </a:solidFill>
              </a:rPr>
              <a:t> H</a:t>
            </a:r>
            <a:r>
              <a:rPr lang="el-GR" sz="1400" b="1">
                <a:solidFill>
                  <a:schemeClr val="bg1"/>
                </a:solidFill>
                <a:ea typeface="Cambria Math" panose="02040503050406030204" pitchFamily="18" charset="0"/>
              </a:rPr>
              <a:t>α</a:t>
            </a:r>
            <a:r>
              <a:rPr lang="fr-FR" sz="1400" b="1">
                <a:solidFill>
                  <a:schemeClr val="bg1"/>
                </a:solidFill>
                <a:ea typeface="Cambria Math" panose="02040503050406030204" pitchFamily="18" charset="0"/>
              </a:rPr>
              <a:t> emission (WIYN)</a:t>
            </a:r>
            <a:endParaRPr lang="fr-FR" sz="1400" b="1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6A8163B-680E-3687-2CA3-F799E3CBFE61}"/>
              </a:ext>
            </a:extLst>
          </p:cNvPr>
          <p:cNvSpPr txBox="1"/>
          <p:nvPr/>
        </p:nvSpPr>
        <p:spPr>
          <a:xfrm>
            <a:off x="9979171" y="6127376"/>
            <a:ext cx="1667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Fabian et. al. 2011.  </a:t>
            </a:r>
            <a:endParaRPr lang="en-CA" sz="1400" b="1" i="1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39722C6-4A3D-7B11-51FD-0782CFB0D4FC}"/>
              </a:ext>
            </a:extLst>
          </p:cNvPr>
          <p:cNvSpPr txBox="1"/>
          <p:nvPr/>
        </p:nvSpPr>
        <p:spPr>
          <a:xfrm>
            <a:off x="606029" y="4741044"/>
            <a:ext cx="5920662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err="1">
                <a:cs typeface="Calibri"/>
              </a:rPr>
              <a:t>Finally</a:t>
            </a:r>
            <a:r>
              <a:rPr lang="fr-FR" b="1">
                <a:cs typeface="Calibri"/>
              </a:rPr>
              <a:t>, </a:t>
            </a:r>
            <a:r>
              <a:rPr lang="fr-FR" b="1" err="1">
                <a:cs typeface="Calibri"/>
              </a:rPr>
              <a:t>ESPaDOnS</a:t>
            </a:r>
            <a:r>
              <a:rPr lang="fr-FR" b="1">
                <a:cs typeface="Calibri"/>
              </a:rPr>
              <a:t> observations at </a:t>
            </a:r>
            <a:r>
              <a:rPr lang="fr-FR" b="1" err="1">
                <a:cs typeface="Calibri"/>
              </a:rPr>
              <a:t>extremely</a:t>
            </a:r>
            <a:r>
              <a:rPr lang="fr-FR" b="1">
                <a:cs typeface="Calibri"/>
              </a:rPr>
              <a:t> high-spectral </a:t>
            </a:r>
            <a:r>
              <a:rPr lang="fr-FR" b="1" err="1">
                <a:cs typeface="Calibri"/>
              </a:rPr>
              <a:t>resolution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will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allow</a:t>
            </a:r>
            <a:r>
              <a:rPr lang="fr-FR" b="1">
                <a:cs typeface="Calibri"/>
              </a:rPr>
              <a:t> us to </a:t>
            </a:r>
            <a:r>
              <a:rPr lang="fr-FR" b="1" err="1">
                <a:cs typeface="Calibri"/>
              </a:rPr>
              <a:t>study</a:t>
            </a:r>
            <a:r>
              <a:rPr lang="fr-FR" b="1">
                <a:cs typeface="Calibri"/>
              </a:rPr>
              <a:t> multiple </a:t>
            </a:r>
            <a:r>
              <a:rPr lang="fr-FR" b="1" err="1">
                <a:cs typeface="Calibri"/>
              </a:rPr>
              <a:t>velocity</a:t>
            </a:r>
            <a:r>
              <a:rPr lang="fr-FR" b="1">
                <a:cs typeface="Calibri"/>
              </a:rPr>
              <a:t> components as </a:t>
            </a:r>
            <a:r>
              <a:rPr lang="fr-FR" b="1" err="1">
                <a:cs typeface="Calibri"/>
              </a:rPr>
              <a:t>well</a:t>
            </a:r>
            <a:r>
              <a:rPr lang="fr-FR" b="1">
                <a:cs typeface="Calibri"/>
              </a:rPr>
              <a:t> as </a:t>
            </a:r>
            <a:r>
              <a:rPr lang="fr-FR" b="1" err="1">
                <a:cs typeface="Calibri"/>
              </a:rPr>
              <a:t>polarimetric</a:t>
            </a:r>
            <a:r>
              <a:rPr lang="fr-FR" b="1">
                <a:cs typeface="Calibri"/>
              </a:rPr>
              <a:t> data </a:t>
            </a:r>
            <a:r>
              <a:rPr lang="fr-FR" b="1" err="1">
                <a:cs typeface="Calibri"/>
              </a:rPr>
              <a:t>from</a:t>
            </a:r>
            <a:r>
              <a:rPr lang="fr-FR" b="1">
                <a:cs typeface="Calibri"/>
              </a:rPr>
              <a:t> the </a:t>
            </a:r>
            <a:r>
              <a:rPr lang="fr-FR" b="1" err="1">
                <a:cs typeface="Calibri"/>
              </a:rPr>
              <a:t>filamentary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nebula</a:t>
            </a:r>
            <a:r>
              <a:rPr lang="fr-FR" b="1">
                <a:cs typeface="Calibri"/>
              </a:rPr>
              <a:t> </a:t>
            </a:r>
            <a:r>
              <a:rPr lang="fr-FR" b="1" err="1">
                <a:cs typeface="Calibri"/>
              </a:rPr>
              <a:t>surrounding</a:t>
            </a:r>
            <a:r>
              <a:rPr lang="fr-FR" b="1">
                <a:cs typeface="Calibri"/>
              </a:rPr>
              <a:t> NGC 1275.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9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DC3ABF-65D4-4D61-9DE0-1E3B7A565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36" b="240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6C43F25-6FF0-4283-8770-E17548730BE6}"/>
              </a:ext>
            </a:extLst>
          </p:cNvPr>
          <p:cNvSpPr txBox="1"/>
          <p:nvPr/>
        </p:nvSpPr>
        <p:spPr>
          <a:xfrm>
            <a:off x="765715" y="2567962"/>
            <a:ext cx="10660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</a:rPr>
              <a:t>Thank you !</a:t>
            </a:r>
            <a:endParaRPr lang="fr-FR" sz="3000" b="1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42ED9C3-367D-4622-866F-0B3C4F6E6DEA}"/>
              </a:ext>
            </a:extLst>
          </p:cNvPr>
          <p:cNvSpPr txBox="1"/>
          <p:nvPr/>
        </p:nvSpPr>
        <p:spPr>
          <a:xfrm>
            <a:off x="170292" y="3736041"/>
            <a:ext cx="67182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</a:rPr>
              <a:t>Benjamin Vigneron,</a:t>
            </a:r>
          </a:p>
          <a:p>
            <a:r>
              <a:rPr lang="fr-FR" sz="2400" b="1">
                <a:solidFill>
                  <a:schemeClr val="bg1"/>
                </a:solidFill>
              </a:rPr>
              <a:t>benjamin.vigneron@umontreal.ca</a:t>
            </a:r>
          </a:p>
          <a:p>
            <a:r>
              <a:rPr lang="fr-FR" b="1">
                <a:solidFill>
                  <a:schemeClr val="bg1"/>
                </a:solidFill>
              </a:rPr>
              <a:t>PhD. Candidate,</a:t>
            </a:r>
          </a:p>
          <a:p>
            <a:r>
              <a:rPr lang="fr-FR" b="1">
                <a:solidFill>
                  <a:schemeClr val="bg1"/>
                </a:solidFill>
              </a:rPr>
              <a:t>Université de Montréal</a:t>
            </a:r>
          </a:p>
          <a:p>
            <a:endParaRPr lang="fr-FR" b="1">
              <a:solidFill>
                <a:schemeClr val="bg1"/>
              </a:solidFill>
            </a:endParaRPr>
          </a:p>
          <a:p>
            <a:r>
              <a:rPr lang="fr-FR" b="1">
                <a:solidFill>
                  <a:schemeClr val="bg1"/>
                </a:solidFill>
              </a:rPr>
              <a:t>Link to </a:t>
            </a:r>
            <a:r>
              <a:rPr lang="fr-FR" b="1" err="1">
                <a:solidFill>
                  <a:schemeClr val="bg1"/>
                </a:solidFill>
              </a:rPr>
              <a:t>Luci’s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webpage</a:t>
            </a:r>
            <a:r>
              <a:rPr lang="fr-FR" b="1">
                <a:solidFill>
                  <a:schemeClr val="bg1"/>
                </a:solidFill>
              </a:rPr>
              <a:t> : https://crhea93.github.io/LUCI/index.html</a:t>
            </a:r>
          </a:p>
          <a:p>
            <a:endParaRPr lang="fr-FR" b="1">
              <a:solidFill>
                <a:schemeClr val="bg1"/>
              </a:solidFill>
            </a:endParaRPr>
          </a:p>
          <a:p>
            <a:r>
              <a:rPr lang="fr-FR" sz="2400" b="1" err="1">
                <a:solidFill>
                  <a:schemeClr val="bg1"/>
                </a:solidFill>
              </a:rPr>
              <a:t>Supervisor</a:t>
            </a:r>
            <a:r>
              <a:rPr lang="fr-FR" sz="2400" b="1">
                <a:solidFill>
                  <a:schemeClr val="bg1"/>
                </a:solidFill>
              </a:rPr>
              <a:t> : Julie </a:t>
            </a:r>
            <a:r>
              <a:rPr lang="fr-FR" sz="2400" b="1" err="1">
                <a:solidFill>
                  <a:schemeClr val="bg1"/>
                </a:solidFill>
              </a:rPr>
              <a:t>Hlavacek-Larrondo</a:t>
            </a:r>
            <a:endParaRPr lang="fr-FR" sz="2400" b="1">
              <a:solidFill>
                <a:schemeClr val="bg1"/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C2F51E3-0E08-401A-A4D5-C1144E6E0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92" y="6382247"/>
            <a:ext cx="106605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Perseus cluster of galaxies. Credit: MLGM/JHL/NASA.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3BF27A-9878-46FF-96A9-9BAF6363C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526" y="4791011"/>
            <a:ext cx="1464182" cy="14339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18E7347-7FB3-4332-8065-4C483C2BB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09" y="5626560"/>
            <a:ext cx="2658514" cy="1015663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A1FBD6-C466-452A-8623-4043E84F0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2829" y="6353573"/>
            <a:ext cx="2743200" cy="365125"/>
          </a:xfrm>
        </p:spPr>
        <p:txBody>
          <a:bodyPr/>
          <a:lstStyle/>
          <a:p>
            <a:fld id="{399D1F94-5EA1-481B-91D6-6CA54FA9B345}" type="slidenum">
              <a:rPr lang="fr-FR" sz="2000" smtClean="0"/>
              <a:t>15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8E00C7-9A95-F49E-71AE-5AC01A7AD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706" y="4831080"/>
            <a:ext cx="3729317" cy="7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B65FCC4-5CB0-CC89-5EAE-50FEF27D4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3" y="4446"/>
            <a:ext cx="3196018" cy="42721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3F76637-2166-EDC3-9192-57E1508AB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605" y="-5167"/>
            <a:ext cx="3202676" cy="263508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F519044E-6D18-E6A4-DE00-5D997C89066A}"/>
              </a:ext>
            </a:extLst>
          </p:cNvPr>
          <p:cNvSpPr/>
          <p:nvPr/>
        </p:nvSpPr>
        <p:spPr>
          <a:xfrm>
            <a:off x="6243190" y="2995276"/>
            <a:ext cx="48846" cy="4505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CA"/>
            </a:defPPr>
            <a:lvl1pPr marL="0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3266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6532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9798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3064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16331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79597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2863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06129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CA" sz="1247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5A8D74E-DFA8-7746-F3E6-229BD8EFFA38}"/>
              </a:ext>
            </a:extLst>
          </p:cNvPr>
          <p:cNvSpPr/>
          <p:nvPr/>
        </p:nvSpPr>
        <p:spPr>
          <a:xfrm>
            <a:off x="6205873" y="3085382"/>
            <a:ext cx="44994" cy="4698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CA"/>
            </a:defPPr>
            <a:lvl1pPr marL="0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3266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6532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9798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3064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16331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79597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2863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06129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CA" sz="1247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B3B4AB4-332A-B99C-C1D1-9BF5A3E76C26}"/>
              </a:ext>
            </a:extLst>
          </p:cNvPr>
          <p:cNvSpPr/>
          <p:nvPr/>
        </p:nvSpPr>
        <p:spPr>
          <a:xfrm flipV="1">
            <a:off x="6224129" y="3131903"/>
            <a:ext cx="59210" cy="4941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CA"/>
            </a:defPPr>
            <a:lvl1pPr marL="0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3266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6532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9798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3064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16331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79597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2863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06129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CA" sz="1247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ACB15B8-6CE2-51CE-9A87-82A8B17D50B9}"/>
              </a:ext>
            </a:extLst>
          </p:cNvPr>
          <p:cNvSpPr/>
          <p:nvPr/>
        </p:nvSpPr>
        <p:spPr>
          <a:xfrm>
            <a:off x="6746893" y="2299312"/>
            <a:ext cx="48846" cy="4505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CA"/>
            </a:defPPr>
            <a:lvl1pPr marL="0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3266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6532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9798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3064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16331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79597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2863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06129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CA" sz="1247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5F62985-E1F6-44CA-A4C0-65EBA9B93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853" y="67637"/>
            <a:ext cx="3201995" cy="2562007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B88ED5B-2050-D24D-90D7-B3C3AEC37A28}"/>
              </a:ext>
            </a:extLst>
          </p:cNvPr>
          <p:cNvCxnSpPr>
            <a:cxnSpLocks/>
          </p:cNvCxnSpPr>
          <p:nvPr/>
        </p:nvCxnSpPr>
        <p:spPr>
          <a:xfrm flipV="1">
            <a:off x="6796184" y="1619805"/>
            <a:ext cx="1312910" cy="68136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D921B37-49A3-A480-A286-67FB1E1CC266}"/>
              </a:ext>
            </a:extLst>
          </p:cNvPr>
          <p:cNvCxnSpPr>
            <a:cxnSpLocks/>
          </p:cNvCxnSpPr>
          <p:nvPr/>
        </p:nvCxnSpPr>
        <p:spPr>
          <a:xfrm flipH="1" flipV="1">
            <a:off x="4503277" y="1625718"/>
            <a:ext cx="1295071" cy="127663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0727E275-9EA8-156E-0F38-18C18BF20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9055" y="2662328"/>
            <a:ext cx="3201780" cy="2674362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F9D317F-EBF0-B879-BD6F-6937A7DECDCF}"/>
              </a:ext>
            </a:extLst>
          </p:cNvPr>
          <p:cNvCxnSpPr/>
          <p:nvPr/>
        </p:nvCxnSpPr>
        <p:spPr>
          <a:xfrm>
            <a:off x="6294715" y="3012618"/>
            <a:ext cx="1779943" cy="24249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937217D2-B51D-6A16-6E2C-D48125896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662" y="2678648"/>
            <a:ext cx="3200814" cy="2625293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A252A19-6E35-F1B2-2841-00642E15CCC1}"/>
              </a:ext>
            </a:extLst>
          </p:cNvPr>
          <p:cNvCxnSpPr>
            <a:cxnSpLocks/>
          </p:cNvCxnSpPr>
          <p:nvPr/>
        </p:nvCxnSpPr>
        <p:spPr>
          <a:xfrm flipH="1">
            <a:off x="4456202" y="3135755"/>
            <a:ext cx="1754335" cy="51427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861A4428-8EA5-CA68-4A8D-2715E36FA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9669" y="4234335"/>
            <a:ext cx="3195671" cy="2621864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6957CD3-3AFF-76C5-7F15-5785A17DB712}"/>
              </a:ext>
            </a:extLst>
          </p:cNvPr>
          <p:cNvCxnSpPr/>
          <p:nvPr/>
        </p:nvCxnSpPr>
        <p:spPr>
          <a:xfrm flipH="1">
            <a:off x="6189506" y="3181217"/>
            <a:ext cx="58503" cy="106930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821E4AF9-D87D-050C-4939-CE1045576B8A}"/>
              </a:ext>
            </a:extLst>
          </p:cNvPr>
          <p:cNvSpPr/>
          <p:nvPr/>
        </p:nvSpPr>
        <p:spPr>
          <a:xfrm>
            <a:off x="5800738" y="2909243"/>
            <a:ext cx="48846" cy="4505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CA"/>
            </a:defPPr>
            <a:lvl1pPr marL="0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3266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6532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9798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53064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16331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79597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2863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06129" algn="l" defTabSz="326532" rtl="0" eaLnBrk="1" latinLnBrk="0" hangingPunct="1">
              <a:defRPr sz="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CA" sz="1247"/>
          </a:p>
        </p:txBody>
      </p:sp>
      <p:pic>
        <p:nvPicPr>
          <p:cNvPr id="8" name="Image 7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E784816A-A70F-278B-C82E-EE3F773A9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7323" y="95864"/>
            <a:ext cx="919317" cy="9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30F86BBC-8036-1527-C987-4E9A0AE3F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123" y="262466"/>
            <a:ext cx="7926358" cy="652356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611DBB9-0A19-8610-E3B0-7D9F8E202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9D1F94-5EA1-481B-91D6-6CA54FA9B345}" type="slidenum">
              <a:rPr lang="fr-FR" smtClean="0"/>
              <a:pPr>
                <a:spcAft>
                  <a:spcPts val="600"/>
                </a:spcAft>
              </a:pPr>
              <a:t>17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80FE1D-91FE-6846-63DC-D4B89CC2A0E3}"/>
              </a:ext>
            </a:extLst>
          </p:cNvPr>
          <p:cNvSpPr txBox="1"/>
          <p:nvPr/>
        </p:nvSpPr>
        <p:spPr>
          <a:xfrm>
            <a:off x="4723849" y="1241469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/>
              <a:t>H</a:t>
            </a:r>
            <a:r>
              <a:rPr lang="el-GR" sz="2400" b="1">
                <a:latin typeface="Cambria Math"/>
              </a:rPr>
              <a:t>α</a:t>
            </a:r>
            <a:r>
              <a:rPr lang="fr-FR" sz="2400">
                <a:latin typeface="Cambria Math"/>
              </a:rPr>
              <a:t>​</a:t>
            </a:r>
            <a:endParaRPr lang="fr-FR" sz="2400">
              <a:latin typeface="Cambria Math"/>
              <a:ea typeface="Cambria Math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61F414-F98F-38B1-1FAC-36DCB687A7CA}"/>
              </a:ext>
            </a:extLst>
          </p:cNvPr>
          <p:cNvSpPr txBox="1"/>
          <p:nvPr/>
        </p:nvSpPr>
        <p:spPr>
          <a:xfrm>
            <a:off x="2819216" y="401688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/>
              <a:t>[NII] 654.8</a:t>
            </a:r>
            <a:r>
              <a:rPr lang="en-US" sz="2400"/>
              <a:t>​</a:t>
            </a:r>
            <a:endParaRPr lang="en-US" sz="2400">
              <a:cs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101BA8B-FF67-4E19-B85F-0506126D4F9B}"/>
              </a:ext>
            </a:extLst>
          </p:cNvPr>
          <p:cNvSpPr txBox="1"/>
          <p:nvPr/>
        </p:nvSpPr>
        <p:spPr>
          <a:xfrm>
            <a:off x="6713963" y="269723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/>
              <a:t>[NII] 658.3</a:t>
            </a:r>
            <a:r>
              <a:rPr lang="en-US" sz="2400"/>
              <a:t>​</a:t>
            </a:r>
            <a:endParaRPr lang="en-US" sz="2400">
              <a:cs typeface="Calibri"/>
            </a:endParaRPr>
          </a:p>
        </p:txBody>
      </p:sp>
      <p:pic>
        <p:nvPicPr>
          <p:cNvPr id="11" name="Image 10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37BF3455-CE2C-EAB5-EE61-3EB57BBEA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323" y="95864"/>
            <a:ext cx="919317" cy="9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6D9B55-949D-19F1-EACB-8D65B6A98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94" y="377415"/>
            <a:ext cx="11056374" cy="1337853"/>
          </a:xfrm>
        </p:spPr>
        <p:txBody>
          <a:bodyPr/>
          <a:lstStyle/>
          <a:p>
            <a:r>
              <a:rPr lang="fr-CA" b="1" dirty="0">
                <a:cs typeface="Calibri Light"/>
              </a:rPr>
              <a:t>[SII] </a:t>
            </a:r>
            <a:r>
              <a:rPr lang="fr-CA" b="1" dirty="0" err="1">
                <a:cs typeface="Calibri Light"/>
              </a:rPr>
              <a:t>Emission</a:t>
            </a:r>
            <a:r>
              <a:rPr lang="fr-CA" b="1" dirty="0">
                <a:cs typeface="Calibri Light"/>
              </a:rPr>
              <a:t> Doublet – Multiple Components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2F35D324-6F51-65A4-5C4B-DBCD9D2B6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9503" y="1870151"/>
            <a:ext cx="5843187" cy="4274574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AEB861-E5AA-C28B-9A1D-688C26460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" y="1873045"/>
            <a:ext cx="6074738" cy="4274574"/>
          </a:xfrm>
          <a:prstGeom prst="rect">
            <a:avLst/>
          </a:prstGeom>
        </p:spPr>
      </p:pic>
      <p:pic>
        <p:nvPicPr>
          <p:cNvPr id="4" name="Image 3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77552146-068A-90FB-8D19-1399DF2A7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7323" y="95864"/>
            <a:ext cx="919317" cy="94389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5FCB71E-74BA-3EC7-25F7-6880CE6E8AE7}"/>
              </a:ext>
            </a:extLst>
          </p:cNvPr>
          <p:cNvSpPr txBox="1"/>
          <p:nvPr/>
        </p:nvSpPr>
        <p:spPr>
          <a:xfrm>
            <a:off x="753157" y="241455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 dirty="0"/>
              <a:t>[SII] 671.6</a:t>
            </a:r>
            <a:r>
              <a:rPr lang="en-US" sz="2400" dirty="0"/>
              <a:t>​</a:t>
            </a:r>
            <a:endParaRPr lang="en-US" sz="2400" dirty="0">
              <a:cs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BC42D5-1BE9-D9E7-3D16-FFA7C123FB3B}"/>
              </a:ext>
            </a:extLst>
          </p:cNvPr>
          <p:cNvSpPr txBox="1"/>
          <p:nvPr/>
        </p:nvSpPr>
        <p:spPr>
          <a:xfrm>
            <a:off x="4366511" y="320113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 dirty="0"/>
              <a:t>[SII] 673.1</a:t>
            </a:r>
            <a:r>
              <a:rPr lang="en-US" sz="2400" dirty="0"/>
              <a:t>​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02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Tracé, ligne, diagramme&#10;&#10;Description générée automatiquement">
            <a:extLst>
              <a:ext uri="{FF2B5EF4-FFF2-40B4-BE49-F238E27FC236}">
                <a16:creationId xmlns:a16="http://schemas.microsoft.com/office/drawing/2014/main" id="{80819EE6-7E31-A621-9854-F70EE732F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37" y="52387"/>
            <a:ext cx="8620125" cy="6753225"/>
          </a:xfrm>
          <a:prstGeom prst="rect">
            <a:avLst/>
          </a:prstGeom>
        </p:spPr>
      </p:pic>
      <p:pic>
        <p:nvPicPr>
          <p:cNvPr id="3" name="Image 2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FF7A1407-53B1-B2A4-CC5B-702A10E63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363" y="4763"/>
            <a:ext cx="8677275" cy="6848475"/>
          </a:xfrm>
          <a:prstGeom prst="rect">
            <a:avLst/>
          </a:prstGeom>
        </p:spPr>
      </p:pic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804CD3C-0F76-9794-D9D7-D36B5DA2A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91260" y="65822"/>
            <a:ext cx="8514511" cy="672635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507590D-E7B3-CF35-BE92-1C344AC3679B}"/>
              </a:ext>
            </a:extLst>
          </p:cNvPr>
          <p:cNvSpPr txBox="1"/>
          <p:nvPr/>
        </p:nvSpPr>
        <p:spPr>
          <a:xfrm>
            <a:off x="2271251" y="398206"/>
            <a:ext cx="271370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800" b="1" dirty="0">
                <a:cs typeface="Calibri"/>
              </a:rPr>
              <a:t>1 Component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E44E7E-E7C9-5EA4-4356-7B93D9799958}"/>
              </a:ext>
            </a:extLst>
          </p:cNvPr>
          <p:cNvSpPr txBox="1"/>
          <p:nvPr/>
        </p:nvSpPr>
        <p:spPr>
          <a:xfrm>
            <a:off x="2271250" y="398205"/>
            <a:ext cx="271370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800" b="1" dirty="0">
                <a:cs typeface="Calibri"/>
              </a:rPr>
              <a:t>2 Components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056407-BE0F-615A-5AC1-CE772787D1B5}"/>
              </a:ext>
            </a:extLst>
          </p:cNvPr>
          <p:cNvSpPr txBox="1"/>
          <p:nvPr/>
        </p:nvSpPr>
        <p:spPr>
          <a:xfrm>
            <a:off x="2271249" y="398204"/>
            <a:ext cx="271370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800" b="1" dirty="0">
                <a:cs typeface="Calibri"/>
              </a:rPr>
              <a:t>3 Components</a:t>
            </a:r>
          </a:p>
        </p:txBody>
      </p:sp>
      <p:pic>
        <p:nvPicPr>
          <p:cNvPr id="9" name="Image 8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EFBD320C-934D-30B5-3EDA-E1A8C845B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7323" y="95864"/>
            <a:ext cx="919317" cy="9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9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3c_SN3_SDSS.jpg">
            <a:extLst>
              <a:ext uri="{FF2B5EF4-FFF2-40B4-BE49-F238E27FC236}">
                <a16:creationId xmlns:a16="http://schemas.microsoft.com/office/drawing/2014/main" id="{DC197254-E77D-4973-A54D-5AEE2E013C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7" b="23893"/>
          <a:stretch/>
        </p:blipFill>
        <p:spPr>
          <a:xfrm>
            <a:off x="-1525" y="0"/>
            <a:ext cx="12192001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DC3ABF-65D4-4D61-9DE0-1E3B7A565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36" b="240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51D48EF-4B4E-4714-A61B-E4759C0C3E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04" b="23832"/>
          <a:stretch/>
        </p:blipFill>
        <p:spPr>
          <a:xfrm>
            <a:off x="3048" y="-1282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DB85F990-A2BC-4510-BA8A-089B02B34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70" y="646769"/>
            <a:ext cx="378477" cy="37847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384CAFC-6A2D-4A1C-AF53-0C5699BFDD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9984" y="1149680"/>
            <a:ext cx="437848" cy="4180"/>
          </a:xfrm>
          <a:prstGeom prst="straightConnector1">
            <a:avLst/>
          </a:prstGeom>
          <a:noFill/>
          <a:ln w="25400">
            <a:solidFill>
              <a:srgbClr val="FFFF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AAB92A6-11EA-4C4E-832B-23C67A05A0E0}"/>
              </a:ext>
            </a:extLst>
          </p:cNvPr>
          <p:cNvSpPr/>
          <p:nvPr/>
        </p:nvSpPr>
        <p:spPr>
          <a:xfrm>
            <a:off x="532702" y="1241626"/>
            <a:ext cx="13924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fr-CA" sz="1200">
                <a:solidFill>
                  <a:srgbClr val="FFFFFF"/>
                </a:solidFill>
              </a:rPr>
              <a:t>Size of </a:t>
            </a:r>
            <a:r>
              <a:rPr lang="fr-CA" sz="1200" err="1">
                <a:solidFill>
                  <a:srgbClr val="FFFFFF"/>
                </a:solidFill>
              </a:rPr>
              <a:t>Milky</a:t>
            </a:r>
            <a:r>
              <a:rPr lang="fr-CA" sz="1200">
                <a:solidFill>
                  <a:srgbClr val="FFFFFF"/>
                </a:solidFill>
              </a:rPr>
              <a:t> </a:t>
            </a:r>
            <a:r>
              <a:rPr lang="fr-CA" sz="1200" err="1">
                <a:solidFill>
                  <a:srgbClr val="FFFFFF"/>
                </a:solidFill>
              </a:rPr>
              <a:t>Way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26C2345-45FA-4B61-9ED8-45089ADB9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6696" y="367648"/>
            <a:ext cx="1476375" cy="6461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X-rays (Chandra)</a:t>
            </a: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E3217D78-2E7F-49B0-A278-C462E257F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6696" y="1380126"/>
            <a:ext cx="1476375" cy="923330"/>
          </a:xfrm>
          <a:prstGeom prst="rect">
            <a:avLst/>
          </a:prstGeom>
          <a:solidFill>
            <a:srgbClr val="FF156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Radio </a:t>
            </a:r>
          </a:p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328 MHz</a:t>
            </a:r>
          </a:p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(VLA)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5B5C0A5-B475-470E-B609-DFAA5944D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21" y="6237312"/>
            <a:ext cx="90817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FFFFFF"/>
                </a:solidFill>
              </a:rPr>
              <a:t>Perseus cluster of galaxies</a:t>
            </a:r>
            <a:r>
              <a:rPr lang="en-US" sz="1600" b="1" i="1"/>
              <a:t>; 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Credit: SDSS, CXC/</a:t>
            </a:r>
            <a:r>
              <a:rPr lang="en-US" sz="1400" i="1" err="1">
                <a:solidFill>
                  <a:schemeClr val="bg1"/>
                </a:solidFill>
              </a:rPr>
              <a:t>IoA</a:t>
            </a:r>
            <a:r>
              <a:rPr lang="en-US" sz="1400" i="1">
                <a:solidFill>
                  <a:schemeClr val="bg1"/>
                </a:solidFill>
              </a:rPr>
              <a:t>/</a:t>
            </a:r>
            <a:r>
              <a:rPr lang="en-US" sz="1400" i="1" err="1">
                <a:solidFill>
                  <a:schemeClr val="bg1"/>
                </a:solidFill>
              </a:rPr>
              <a:t>ACFabian</a:t>
            </a:r>
            <a:r>
              <a:rPr lang="en-US" sz="1400" i="1">
                <a:solidFill>
                  <a:schemeClr val="bg1"/>
                </a:solidFill>
              </a:rPr>
              <a:t>, NRAO/VLA/</a:t>
            </a:r>
            <a:r>
              <a:rPr lang="en-US" sz="1400" i="1" err="1">
                <a:solidFill>
                  <a:schemeClr val="bg1"/>
                </a:solidFill>
              </a:rPr>
              <a:t>GBTaylor</a:t>
            </a:r>
            <a:r>
              <a:rPr lang="en-US" sz="1400" i="1">
                <a:solidFill>
                  <a:schemeClr val="bg1"/>
                </a:solidFill>
              </a:rPr>
              <a:t> and </a:t>
            </a:r>
            <a:r>
              <a:rPr lang="en-US" sz="1400" i="1" err="1">
                <a:solidFill>
                  <a:schemeClr val="bg1"/>
                </a:solidFill>
              </a:rPr>
              <a:t>MLGendron</a:t>
            </a:r>
            <a:r>
              <a:rPr lang="en-US" sz="1400" i="1">
                <a:solidFill>
                  <a:schemeClr val="bg1"/>
                </a:solidFill>
              </a:rPr>
              <a:t>-M./</a:t>
            </a:r>
            <a:r>
              <a:rPr lang="en-US" sz="1400" i="1" err="1">
                <a:solidFill>
                  <a:schemeClr val="bg1"/>
                </a:solidFill>
              </a:rPr>
              <a:t>JHlavacek</a:t>
            </a:r>
            <a:r>
              <a:rPr lang="en-US" sz="1400" i="1">
                <a:solidFill>
                  <a:schemeClr val="bg1"/>
                </a:solidFill>
              </a:rPr>
              <a:t>-L.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01D4AB0-6B66-4E9E-B0A1-3B60BD31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2000" smtClean="0"/>
              <a:t>2</a:t>
            </a:fld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8EBEEFB-7D26-41D5-9989-2092B837DB88}"/>
              </a:ext>
            </a:extLst>
          </p:cNvPr>
          <p:cNvCxnSpPr>
            <a:cxnSpLocks/>
          </p:cNvCxnSpPr>
          <p:nvPr/>
        </p:nvCxnSpPr>
        <p:spPr bwMode="auto">
          <a:xfrm>
            <a:off x="4639616" y="2202600"/>
            <a:ext cx="1338146" cy="132118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3">
            <a:extLst>
              <a:ext uri="{FF2B5EF4-FFF2-40B4-BE49-F238E27FC236}">
                <a16:creationId xmlns:a16="http://schemas.microsoft.com/office/drawing/2014/main" id="{9A61077E-76E9-4968-9755-58F5A09F8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529" y="1964902"/>
            <a:ext cx="30243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Brightest Cluster Galaxy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0284186-A187-4FFD-9E2B-67D8A36C3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55" y="6237312"/>
            <a:ext cx="119690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FFFFFF"/>
                </a:solidFill>
              </a:rPr>
              <a:t>Perseus cluster of galaxies</a:t>
            </a:r>
            <a:r>
              <a:rPr lang="en-US" sz="1600" b="1" i="1"/>
              <a:t>; 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Credit: SDSS, CXC/</a:t>
            </a:r>
            <a:r>
              <a:rPr lang="en-US" sz="1400" i="1" err="1">
                <a:solidFill>
                  <a:schemeClr val="bg1"/>
                </a:solidFill>
              </a:rPr>
              <a:t>IoA</a:t>
            </a:r>
            <a:r>
              <a:rPr lang="en-US" sz="1400" i="1">
                <a:solidFill>
                  <a:schemeClr val="bg1"/>
                </a:solidFill>
              </a:rPr>
              <a:t>/</a:t>
            </a:r>
            <a:r>
              <a:rPr lang="en-US" sz="1400" i="1" err="1">
                <a:solidFill>
                  <a:schemeClr val="bg1"/>
                </a:solidFill>
              </a:rPr>
              <a:t>ACFabian</a:t>
            </a:r>
            <a:r>
              <a:rPr lang="en-US" sz="1400" i="1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C5928AE5-0108-4BA7-8BEC-22A94C22C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779961"/>
            <a:ext cx="3387229" cy="923330"/>
          </a:xfrm>
          <a:prstGeom prst="rect">
            <a:avLst/>
          </a:prstGeom>
          <a:solidFill>
            <a:srgbClr val="FF1CC2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Hα emission</a:t>
            </a:r>
          </a:p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at the redshift of </a:t>
            </a:r>
          </a:p>
          <a:p>
            <a:pPr algn="ctr" eaLnBrk="1" hangingPunct="1"/>
            <a:r>
              <a:rPr lang="en-US" sz="1800" b="1">
                <a:solidFill>
                  <a:schemeClr val="bg1"/>
                </a:solidFill>
              </a:rPr>
              <a:t>the central galaxy NGC 1275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78BE599-56E2-4117-8FFE-14640333464E}"/>
              </a:ext>
            </a:extLst>
          </p:cNvPr>
          <p:cNvCxnSpPr>
            <a:cxnSpLocks/>
          </p:cNvCxnSpPr>
          <p:nvPr/>
        </p:nvCxnSpPr>
        <p:spPr bwMode="auto">
          <a:xfrm>
            <a:off x="7121830" y="1683834"/>
            <a:ext cx="0" cy="30957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6">
            <a:extLst>
              <a:ext uri="{FF2B5EF4-FFF2-40B4-BE49-F238E27FC236}">
                <a16:creationId xmlns:a16="http://schemas.microsoft.com/office/drawing/2014/main" id="{F0B4A730-F08E-4A2F-87A0-9A1C7B606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21" y="6238847"/>
            <a:ext cx="118447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FFFFFF"/>
                </a:solidFill>
              </a:rPr>
              <a:t>Perseus cluster of galaxies</a:t>
            </a:r>
            <a:r>
              <a:rPr lang="en-US" sz="1600" b="1" i="1"/>
              <a:t>; </a:t>
            </a:r>
          </a:p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Credit: SDSS, CXC/</a:t>
            </a:r>
            <a:r>
              <a:rPr lang="en-US" sz="1400" i="1" err="1">
                <a:solidFill>
                  <a:schemeClr val="bg1"/>
                </a:solidFill>
              </a:rPr>
              <a:t>IoA</a:t>
            </a:r>
            <a:r>
              <a:rPr lang="en-US" sz="1400" i="1">
                <a:solidFill>
                  <a:schemeClr val="bg1"/>
                </a:solidFill>
              </a:rPr>
              <a:t>/</a:t>
            </a:r>
            <a:r>
              <a:rPr lang="en-US" sz="1400" i="1" err="1">
                <a:solidFill>
                  <a:schemeClr val="bg1"/>
                </a:solidFill>
              </a:rPr>
              <a:t>ACFabian</a:t>
            </a:r>
            <a:r>
              <a:rPr lang="en-US" sz="1400" i="1">
                <a:solidFill>
                  <a:schemeClr val="bg1"/>
                </a:solidFill>
              </a:rPr>
              <a:t>, CFHT/</a:t>
            </a:r>
            <a:r>
              <a:rPr lang="en-US" sz="1400" i="1" err="1">
                <a:solidFill>
                  <a:schemeClr val="bg1"/>
                </a:solidFill>
              </a:rPr>
              <a:t>Gendron</a:t>
            </a:r>
            <a:r>
              <a:rPr lang="en-US" sz="1400" i="1">
                <a:solidFill>
                  <a:schemeClr val="bg1"/>
                </a:solidFill>
              </a:rPr>
              <a:t>-M.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CD11E1E-41D7-4850-9181-F2ED9C61CC45}"/>
              </a:ext>
            </a:extLst>
          </p:cNvPr>
          <p:cNvSpPr txBox="1"/>
          <p:nvPr/>
        </p:nvSpPr>
        <p:spPr>
          <a:xfrm>
            <a:off x="7121830" y="324433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100 </a:t>
            </a:r>
            <a:r>
              <a:rPr lang="fr-FR" b="1" err="1">
                <a:solidFill>
                  <a:schemeClr val="bg1"/>
                </a:solidFill>
              </a:rPr>
              <a:t>kpc</a:t>
            </a:r>
            <a:endParaRPr lang="fr-FR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2" grpId="0"/>
      <p:bldP spid="12" grpId="1"/>
      <p:bldP spid="13" grpId="0"/>
      <p:bldP spid="13" grpId="1"/>
      <p:bldP spid="14" grpId="0" animBg="1"/>
      <p:bldP spid="17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FFF55E2-5F9F-F86E-48EF-A5F2DE83B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43" y="1605038"/>
            <a:ext cx="4396784" cy="4185602"/>
          </a:xfrm>
          <a:prstGeom prst="rect">
            <a:avLst/>
          </a:prstGeom>
        </p:spPr>
      </p:pic>
      <p:pic>
        <p:nvPicPr>
          <p:cNvPr id="3" name="Image 3">
            <a:extLst>
              <a:ext uri="{FF2B5EF4-FFF2-40B4-BE49-F238E27FC236}">
                <a16:creationId xmlns:a16="http://schemas.microsoft.com/office/drawing/2014/main" id="{1ABC33D8-A94B-B6D1-3F68-4B3FCD81B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506" y="1502538"/>
            <a:ext cx="4389662" cy="418750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17FDEDB-710A-4D95-9832-9025416D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2000" dirty="0" smtClean="0"/>
              <a:t>20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91B28F-2F74-43DE-8E1F-AB96D171297A}"/>
              </a:ext>
            </a:extLst>
          </p:cNvPr>
          <p:cNvSpPr txBox="1"/>
          <p:nvPr/>
        </p:nvSpPr>
        <p:spPr>
          <a:xfrm>
            <a:off x="3724507" y="178672"/>
            <a:ext cx="452739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3200" b="1"/>
              <a:t>Flux, Velocity and Velocity Dispersion</a:t>
            </a:r>
          </a:p>
        </p:txBody>
      </p:sp>
      <p:pic>
        <p:nvPicPr>
          <p:cNvPr id="5" name="Image 12">
            <a:extLst>
              <a:ext uri="{FF2B5EF4-FFF2-40B4-BE49-F238E27FC236}">
                <a16:creationId xmlns:a16="http://schemas.microsoft.com/office/drawing/2014/main" id="{744829AA-BD69-E6DC-1ACF-B58C6E2A3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550" y="1212602"/>
            <a:ext cx="4687436" cy="46999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A095DA-5A2E-082D-35A8-BA120B91B138}"/>
              </a:ext>
            </a:extLst>
          </p:cNvPr>
          <p:cNvSpPr txBox="1"/>
          <p:nvPr/>
        </p:nvSpPr>
        <p:spPr>
          <a:xfrm>
            <a:off x="8681803" y="1811310"/>
            <a:ext cx="1873769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900" b="1">
                <a:solidFill>
                  <a:schemeClr val="bg1"/>
                </a:solidFill>
                <a:cs typeface="Calibri"/>
              </a:rPr>
              <a:t>Hα Velocity Dispersion at R = 7000</a:t>
            </a:r>
            <a:endParaRPr lang="fr-FR" sz="900" b="1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EB6B19D-6950-73B0-A827-7BFAB51AB53F}"/>
              </a:ext>
            </a:extLst>
          </p:cNvPr>
          <p:cNvCxnSpPr/>
          <p:nvPr/>
        </p:nvCxnSpPr>
        <p:spPr>
          <a:xfrm>
            <a:off x="9025772" y="5205284"/>
            <a:ext cx="770686" cy="7803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B3E2684-A646-3483-326B-F30D61804C40}"/>
              </a:ext>
            </a:extLst>
          </p:cNvPr>
          <p:cNvSpPr txBox="1"/>
          <p:nvPr/>
        </p:nvSpPr>
        <p:spPr>
          <a:xfrm>
            <a:off x="9055614" y="4992299"/>
            <a:ext cx="74155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800" b="1">
                <a:solidFill>
                  <a:schemeClr val="bg1"/>
                </a:solidFill>
                <a:cs typeface="Calibri"/>
              </a:rPr>
              <a:t>1' = 21.2 </a:t>
            </a:r>
            <a:r>
              <a:rPr lang="fr-CA" sz="800" b="1" err="1">
                <a:solidFill>
                  <a:schemeClr val="bg1"/>
                </a:solidFill>
                <a:cs typeface="Calibri"/>
              </a:rPr>
              <a:t>kpc</a:t>
            </a:r>
            <a:endParaRPr lang="fr-CA" sz="8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60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ED5951-D194-C2A2-CB68-62F3AF4BA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399D1F94-5EA1-481B-91D6-6CA54FA9B345}" type="slidenum">
              <a:rPr lang="fr-FR" sz="2000" smtClean="0"/>
              <a:pPr>
                <a:spcAft>
                  <a:spcPts val="600"/>
                </a:spcAft>
              </a:pPr>
              <a:t>21</a:t>
            </a:fld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66CC675-9E78-A392-8735-97DB5B41D229}"/>
              </a:ext>
            </a:extLst>
          </p:cNvPr>
          <p:cNvSpPr txBox="1"/>
          <p:nvPr/>
        </p:nvSpPr>
        <p:spPr>
          <a:xfrm>
            <a:off x="3868196" y="188294"/>
            <a:ext cx="452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/>
              <a:t>Spatial Correlation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C7579CFF-760B-1A7B-177A-C626775A7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5" y="1096945"/>
            <a:ext cx="5332045" cy="5113491"/>
          </a:xfrm>
          <a:prstGeom prst="rect">
            <a:avLst/>
          </a:prstGeom>
        </p:spPr>
      </p:pic>
      <p:pic>
        <p:nvPicPr>
          <p:cNvPr id="4" name="Image 5">
            <a:extLst>
              <a:ext uri="{FF2B5EF4-FFF2-40B4-BE49-F238E27FC236}">
                <a16:creationId xmlns:a16="http://schemas.microsoft.com/office/drawing/2014/main" id="{C47069D5-A10A-396D-74D8-0620AB522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707" y="1096945"/>
            <a:ext cx="5371122" cy="511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5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>
            <a:extLst>
              <a:ext uri="{FF2B5EF4-FFF2-40B4-BE49-F238E27FC236}">
                <a16:creationId xmlns:a16="http://schemas.microsoft.com/office/drawing/2014/main" id="{5BC6274D-4052-98FE-AFEB-32FF28307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" y="715945"/>
            <a:ext cx="6328506" cy="6041569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E13B7290-D363-6358-E3C7-F109FA788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230" y="715946"/>
            <a:ext cx="6289429" cy="599272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30BBC31-09B1-48DC-BDF9-63E47770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2000" smtClean="0"/>
              <a:t>22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A598488-0A3E-4D43-A220-5E4F06900750}"/>
              </a:ext>
            </a:extLst>
          </p:cNvPr>
          <p:cNvSpPr txBox="1"/>
          <p:nvPr/>
        </p:nvSpPr>
        <p:spPr>
          <a:xfrm>
            <a:off x="3832302" y="156228"/>
            <a:ext cx="452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/>
              <a:t>SII Emission</a:t>
            </a:r>
          </a:p>
        </p:txBody>
      </p:sp>
    </p:spTree>
    <p:extLst>
      <p:ext uri="{BB962C8B-B14F-4D97-AF65-F5344CB8AC3E}">
        <p14:creationId xmlns:p14="http://schemas.microsoft.com/office/powerpoint/2010/main" val="348486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F4450E04-E558-81B6-FE3F-1F332D5A0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5" y="664975"/>
            <a:ext cx="6155632" cy="5870395"/>
          </a:xfrm>
          <a:prstGeom prst="rect">
            <a:avLst/>
          </a:prstGeom>
        </p:spPr>
      </p:pic>
      <p:pic>
        <p:nvPicPr>
          <p:cNvPr id="7" name="Image 8">
            <a:extLst>
              <a:ext uri="{FF2B5EF4-FFF2-40B4-BE49-F238E27FC236}">
                <a16:creationId xmlns:a16="http://schemas.microsoft.com/office/drawing/2014/main" id="{0FE2B905-0808-6E94-7BCC-7A4B7052D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314" y="664974"/>
            <a:ext cx="6155634" cy="587039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ED5951-D194-C2A2-CB68-62F3AF4BA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mtClean="0"/>
              <a:t>23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CE4EF7-00C9-BD62-ED27-F75D5E78690D}"/>
              </a:ext>
            </a:extLst>
          </p:cNvPr>
          <p:cNvSpPr txBox="1"/>
          <p:nvPr/>
        </p:nvSpPr>
        <p:spPr>
          <a:xfrm>
            <a:off x="6123878" y="1720840"/>
            <a:ext cx="52299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/>
              <a:t>The ratio </a:t>
            </a:r>
            <a:r>
              <a:rPr lang="en-US" sz="1800" b="1"/>
              <a:t>SII </a:t>
            </a:r>
            <a:r>
              <a:rPr lang="el-GR" sz="1800" b="1"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fr-FR" sz="1800" b="1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800" b="1"/>
              <a:t>6716 / SII </a:t>
            </a:r>
            <a:r>
              <a:rPr lang="el-GR" sz="1800" b="1"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fr-FR" sz="1800" b="1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800" b="1"/>
              <a:t>6731 gives information on the density of the gas.</a:t>
            </a:r>
          </a:p>
          <a:p>
            <a:pPr marL="285750" indent="-285750">
              <a:buFontTx/>
              <a:buChar char="-"/>
            </a:pPr>
            <a:endParaRPr lang="en-US" b="1"/>
          </a:p>
          <a:p>
            <a:pPr marL="285750" indent="-285750">
              <a:buFontTx/>
              <a:buChar char="-"/>
            </a:pPr>
            <a:r>
              <a:rPr lang="en-US" sz="1800" b="1"/>
              <a:t>The lower the ratio, the denser the gas is in the region of interest.</a:t>
            </a:r>
          </a:p>
          <a:p>
            <a:pPr marL="285750" indent="-285750">
              <a:buFontTx/>
              <a:buChar char="-"/>
            </a:pPr>
            <a:endParaRPr lang="en-US" b="1"/>
          </a:p>
          <a:p>
            <a:pPr marL="285750" indent="-285750">
              <a:buFontTx/>
              <a:buChar char="-"/>
            </a:pPr>
            <a:r>
              <a:rPr lang="en-US" sz="1800" b="1"/>
              <a:t>As expected, the central region near the AGN </a:t>
            </a:r>
            <a:r>
              <a:rPr lang="en-US" b="1"/>
              <a:t>has a higher density compared to the filaments.</a:t>
            </a:r>
          </a:p>
          <a:p>
            <a:pPr marL="285750" indent="-285750">
              <a:buFontTx/>
              <a:buChar char="-"/>
            </a:pPr>
            <a:endParaRPr lang="en-US" b="1"/>
          </a:p>
          <a:p>
            <a:pPr marL="285750" indent="-285750">
              <a:buFontTx/>
              <a:buChar char="-"/>
            </a:pPr>
            <a:r>
              <a:rPr lang="en-US" b="1"/>
              <a:t>The south-western filaments also seem to display a higher density compared to the other filaments.</a:t>
            </a:r>
            <a:endParaRPr lang="en-US" sz="1800" b="1"/>
          </a:p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FCA307-DFC6-4CA2-16A6-D7A31A90D290}"/>
              </a:ext>
            </a:extLst>
          </p:cNvPr>
          <p:cNvSpPr txBox="1"/>
          <p:nvPr/>
        </p:nvSpPr>
        <p:spPr>
          <a:xfrm>
            <a:off x="3832302" y="156228"/>
            <a:ext cx="452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/>
              <a:t>Line Ratios</a:t>
            </a:r>
          </a:p>
        </p:txBody>
      </p:sp>
    </p:spTree>
    <p:extLst>
      <p:ext uri="{BB962C8B-B14F-4D97-AF65-F5344CB8AC3E}">
        <p14:creationId xmlns:p14="http://schemas.microsoft.com/office/powerpoint/2010/main" val="371180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 descr="3c_SN3_SDSS.jpg">
            <a:extLst>
              <a:ext uri="{FF2B5EF4-FFF2-40B4-BE49-F238E27FC236}">
                <a16:creationId xmlns:a16="http://schemas.microsoft.com/office/drawing/2014/main" id="{F3415674-664F-4FE8-8256-467B5E89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5" b="25085"/>
          <a:stretch/>
        </p:blipFill>
        <p:spPr>
          <a:xfrm>
            <a:off x="0" y="-136525"/>
            <a:ext cx="12192001" cy="6858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AC5B9D5E-1A37-4501-896C-7A8BC85B4240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</a:rPr>
              <a:t>What do we know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0A73996-7DA8-409E-86F5-45FBE126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99D1F94-5EA1-481B-91D6-6CA54FA9B34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0389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F0A2EE1-57A4-46C6-B982-CDCE5F443F36}"/>
              </a:ext>
            </a:extLst>
          </p:cNvPr>
          <p:cNvSpPr txBox="1"/>
          <p:nvPr/>
        </p:nvSpPr>
        <p:spPr>
          <a:xfrm>
            <a:off x="1226634" y="169195"/>
            <a:ext cx="10080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/>
              <a:t>Structure of the Filaments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92F7D7-42C0-4E14-9D69-F68CC1EBA040}"/>
              </a:ext>
            </a:extLst>
          </p:cNvPr>
          <p:cNvSpPr txBox="1"/>
          <p:nvPr/>
        </p:nvSpPr>
        <p:spPr>
          <a:xfrm>
            <a:off x="560348" y="779103"/>
            <a:ext cx="110713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/>
              <a:t>Thread-like structure : </a:t>
            </a:r>
            <a:r>
              <a:rPr lang="fr-FR" b="1" err="1">
                <a:solidFill>
                  <a:srgbClr val="FF0000"/>
                </a:solidFill>
              </a:rPr>
              <a:t>thin</a:t>
            </a:r>
            <a:r>
              <a:rPr lang="fr-FR" b="1"/>
              <a:t> (</a:t>
            </a:r>
            <a:r>
              <a:rPr lang="en-US" b="1">
                <a:solidFill>
                  <a:srgbClr val="000000"/>
                </a:solidFill>
              </a:rPr>
              <a:t>60-70 pc wide; Fabian et al. 2008, 2016</a:t>
            </a:r>
            <a:r>
              <a:rPr lang="fr-FR" b="1"/>
              <a:t>)  and </a:t>
            </a:r>
            <a:r>
              <a:rPr lang="fr-FR" b="1" err="1">
                <a:solidFill>
                  <a:srgbClr val="FF0000"/>
                </a:solidFill>
              </a:rPr>
              <a:t>extended</a:t>
            </a:r>
            <a:r>
              <a:rPr lang="fr-FR" b="1"/>
              <a:t> (</a:t>
            </a:r>
            <a:r>
              <a:rPr lang="en-US" b="1">
                <a:solidFill>
                  <a:srgbClr val="000000"/>
                </a:solidFill>
              </a:rPr>
              <a:t>diameters from 5 kpc to 100 kpc</a:t>
            </a:r>
            <a:r>
              <a:rPr lang="fr-FR" b="1"/>
              <a:t>).</a:t>
            </a:r>
          </a:p>
          <a:p>
            <a:pPr marL="285750" indent="-285750">
              <a:buFontTx/>
              <a:buChar char="-"/>
            </a:pPr>
            <a:endParaRPr lang="fr-FR" b="1"/>
          </a:p>
          <a:p>
            <a:pPr marL="285750" indent="-285750">
              <a:buFontTx/>
              <a:buChar char="-"/>
            </a:pPr>
            <a:r>
              <a:rPr lang="fr-FR" b="1"/>
              <a:t>Most do </a:t>
            </a:r>
            <a:r>
              <a:rPr lang="fr-FR" b="1">
                <a:solidFill>
                  <a:srgbClr val="FF0000"/>
                </a:solidFill>
              </a:rPr>
              <a:t>NOT</a:t>
            </a:r>
            <a:r>
              <a:rPr lang="fr-FR" b="1"/>
              <a:t> display </a:t>
            </a:r>
            <a:r>
              <a:rPr lang="fr-FR" b="1" err="1">
                <a:solidFill>
                  <a:srgbClr val="FF0000"/>
                </a:solidFill>
              </a:rPr>
              <a:t>stellar</a:t>
            </a:r>
            <a:r>
              <a:rPr lang="fr-FR" b="1">
                <a:solidFill>
                  <a:srgbClr val="FF0000"/>
                </a:solidFill>
              </a:rPr>
              <a:t> formation</a:t>
            </a:r>
            <a:r>
              <a:rPr lang="fr-FR" b="1"/>
              <a:t>.</a:t>
            </a:r>
          </a:p>
          <a:p>
            <a:pPr marL="285750" indent="-285750">
              <a:buFontTx/>
              <a:buChar char="-"/>
            </a:pPr>
            <a:endParaRPr lang="fr-FR" b="1"/>
          </a:p>
          <a:p>
            <a:pPr marL="285750" indent="-285750">
              <a:buFontTx/>
              <a:buChar char="-"/>
            </a:pPr>
            <a:r>
              <a:rPr lang="fr-FR" b="1" err="1">
                <a:solidFill>
                  <a:srgbClr val="FF0000"/>
                </a:solidFill>
              </a:rPr>
              <a:t>Extremely</a:t>
            </a:r>
            <a:r>
              <a:rPr lang="fr-FR" b="1">
                <a:solidFill>
                  <a:srgbClr val="FF0000"/>
                </a:solidFill>
              </a:rPr>
              <a:t> </a:t>
            </a:r>
            <a:r>
              <a:rPr lang="fr-FR" b="1" err="1">
                <a:solidFill>
                  <a:srgbClr val="FF0000"/>
                </a:solidFill>
              </a:rPr>
              <a:t>luminous</a:t>
            </a:r>
            <a:r>
              <a:rPr lang="fr-FR" b="1">
                <a:solidFill>
                  <a:srgbClr val="FF0000"/>
                </a:solidFill>
              </a:rPr>
              <a:t> in H</a:t>
            </a:r>
            <a:r>
              <a:rPr lang="el-GR" b="1">
                <a:solidFill>
                  <a:srgbClr val="FF0000"/>
                </a:solidFill>
                <a:ea typeface="Cambria Math" panose="02040503050406030204" pitchFamily="18" charset="0"/>
              </a:rPr>
              <a:t>α</a:t>
            </a:r>
            <a:r>
              <a:rPr lang="fr-FR" b="1">
                <a:solidFill>
                  <a:srgbClr val="FF0000"/>
                </a:solidFill>
                <a:ea typeface="Cambria Math" panose="02040503050406030204" pitchFamily="18" charset="0"/>
              </a:rPr>
              <a:t> </a:t>
            </a:r>
            <a:r>
              <a:rPr lang="fr-FR" b="1">
                <a:ea typeface="Cambria Math" panose="02040503050406030204" pitchFamily="18" charset="0"/>
              </a:rPr>
              <a:t>with </a:t>
            </a:r>
            <a:r>
              <a:rPr lang="en-US" b="1">
                <a:solidFill>
                  <a:srgbClr val="000000"/>
                </a:solidFill>
              </a:rPr>
              <a:t>L</a:t>
            </a:r>
            <a:r>
              <a:rPr lang="en-US" b="1" baseline="-25000">
                <a:solidFill>
                  <a:srgbClr val="000000"/>
                </a:solidFill>
              </a:rPr>
              <a:t>Hα</a:t>
            </a:r>
            <a:r>
              <a:rPr lang="en-US" b="1">
                <a:solidFill>
                  <a:srgbClr val="000000"/>
                </a:solidFill>
              </a:rPr>
              <a:t> = 10</a:t>
            </a:r>
            <a:r>
              <a:rPr lang="en-US" b="1" baseline="30000">
                <a:solidFill>
                  <a:srgbClr val="000000"/>
                </a:solidFill>
              </a:rPr>
              <a:t>40</a:t>
            </a:r>
            <a:r>
              <a:rPr lang="en-US" b="1">
                <a:solidFill>
                  <a:srgbClr val="000000"/>
                </a:solidFill>
              </a:rPr>
              <a:t>-10</a:t>
            </a:r>
            <a:r>
              <a:rPr lang="en-US" b="1" baseline="30000">
                <a:solidFill>
                  <a:srgbClr val="000000"/>
                </a:solidFill>
              </a:rPr>
              <a:t>42</a:t>
            </a:r>
            <a:r>
              <a:rPr lang="en-US" b="1">
                <a:solidFill>
                  <a:srgbClr val="000000"/>
                </a:solidFill>
              </a:rPr>
              <a:t> erg/s</a:t>
            </a:r>
            <a:r>
              <a:rPr lang="fr-FR" b="1">
                <a:ea typeface="Cambria Math" panose="02040503050406030204" pitchFamily="18" charset="0"/>
              </a:rPr>
              <a:t> </a:t>
            </a:r>
            <a:r>
              <a:rPr lang="fr-FR" b="1" err="1">
                <a:ea typeface="Cambria Math" panose="02040503050406030204" pitchFamily="18" charset="0"/>
              </a:rPr>
              <a:t>associated</a:t>
            </a:r>
            <a:r>
              <a:rPr lang="fr-FR" b="1">
                <a:ea typeface="Cambria Math" panose="02040503050406030204" pitchFamily="18" charset="0"/>
              </a:rPr>
              <a:t> with </a:t>
            </a:r>
            <a:r>
              <a:rPr lang="fr-FR" b="1" err="1">
                <a:ea typeface="Cambria Math" panose="02040503050406030204" pitchFamily="18" charset="0"/>
              </a:rPr>
              <a:t>temperatures</a:t>
            </a:r>
            <a:r>
              <a:rPr lang="fr-FR" b="1">
                <a:ea typeface="Cambria Math" panose="02040503050406030204" pitchFamily="18" charset="0"/>
              </a:rPr>
              <a:t> of 10 000 K.</a:t>
            </a:r>
            <a:endParaRPr lang="fr-FR" b="1"/>
          </a:p>
          <a:p>
            <a:pPr marL="285750" indent="-285750">
              <a:buFontTx/>
              <a:buChar char="-"/>
            </a:pPr>
            <a:endParaRPr lang="fr-FR"/>
          </a:p>
          <a:p>
            <a:pPr marL="285750" indent="-285750">
              <a:buFontTx/>
              <a:buChar char="-"/>
            </a:pPr>
            <a:r>
              <a:rPr lang="fr-FR" b="1" err="1">
                <a:solidFill>
                  <a:srgbClr val="FF0000"/>
                </a:solidFill>
              </a:rPr>
              <a:t>Multiphase</a:t>
            </a:r>
            <a:r>
              <a:rPr lang="fr-FR" b="1">
                <a:solidFill>
                  <a:srgbClr val="FF0000"/>
                </a:solidFill>
              </a:rPr>
              <a:t> structure </a:t>
            </a:r>
            <a:r>
              <a:rPr lang="fr-FR" b="1"/>
              <a:t>: spatial </a:t>
            </a:r>
            <a:r>
              <a:rPr lang="fr-FR" b="1" err="1"/>
              <a:t>correlations</a:t>
            </a:r>
            <a:r>
              <a:rPr lang="fr-FR" b="1"/>
              <a:t> with cold </a:t>
            </a:r>
            <a:r>
              <a:rPr lang="fr-FR" b="1" err="1"/>
              <a:t>molecular</a:t>
            </a:r>
            <a:r>
              <a:rPr lang="fr-FR" b="1"/>
              <a:t> </a:t>
            </a:r>
            <a:r>
              <a:rPr lang="fr-FR" b="1" err="1"/>
              <a:t>gas</a:t>
            </a:r>
            <a:r>
              <a:rPr lang="fr-FR" b="1"/>
              <a:t> (T &lt; 100 K) and soft X-ray </a:t>
            </a:r>
            <a:r>
              <a:rPr lang="fr-FR" b="1" err="1"/>
              <a:t>gas</a:t>
            </a:r>
            <a:r>
              <a:rPr lang="fr-FR" b="1"/>
              <a:t> (T &gt; 100 000 K).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C4B6AE-71F1-4B18-B55A-F45704C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771" y="3429000"/>
            <a:ext cx="3157268" cy="33841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D0B39C-3DC8-41A4-BF7C-EC1C96C3B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1" y="3429000"/>
            <a:ext cx="5081347" cy="3514603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0FB1C0-75E2-4BAB-8E28-450953BA2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2000" smtClean="0"/>
              <a:t>4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7645E5-BE6E-461F-AFE5-153A15350AB5}"/>
              </a:ext>
            </a:extLst>
          </p:cNvPr>
          <p:cNvSpPr txBox="1"/>
          <p:nvPr/>
        </p:nvSpPr>
        <p:spPr>
          <a:xfrm>
            <a:off x="87084" y="6127375"/>
            <a:ext cx="1728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Salomé et. al. 2006.  </a:t>
            </a:r>
            <a:endParaRPr lang="en-CA" sz="1400" b="1" i="1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1E332A0-81B3-4D0A-B45E-BD4744AD82C8}"/>
              </a:ext>
            </a:extLst>
          </p:cNvPr>
          <p:cNvSpPr txBox="1"/>
          <p:nvPr/>
        </p:nvSpPr>
        <p:spPr>
          <a:xfrm>
            <a:off x="10310039" y="6127376"/>
            <a:ext cx="1667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Fabian et. al. 2011.  </a:t>
            </a:r>
            <a:endParaRPr lang="en-CA" sz="1400" b="1" i="1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DF50F6-98D1-4FC7-B33F-DBB14CAED875}"/>
              </a:ext>
            </a:extLst>
          </p:cNvPr>
          <p:cNvSpPr txBox="1"/>
          <p:nvPr/>
        </p:nvSpPr>
        <p:spPr>
          <a:xfrm>
            <a:off x="5267621" y="3428808"/>
            <a:ext cx="1393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chemeClr val="bg1"/>
                </a:solidFill>
              </a:rPr>
              <a:t>H</a:t>
            </a:r>
            <a:r>
              <a:rPr lang="el-GR" sz="1400" b="1">
                <a:solidFill>
                  <a:schemeClr val="bg1"/>
                </a:solidFill>
                <a:ea typeface="Cambria Math" panose="02040503050406030204" pitchFamily="18" charset="0"/>
              </a:rPr>
              <a:t>α</a:t>
            </a:r>
            <a:r>
              <a:rPr lang="fr-FR" sz="1400" b="1">
                <a:solidFill>
                  <a:schemeClr val="bg1"/>
                </a:solidFill>
                <a:ea typeface="Cambria Math" panose="02040503050406030204" pitchFamily="18" charset="0"/>
              </a:rPr>
              <a:t> emission (WIYN)</a:t>
            </a:r>
            <a:endParaRPr lang="fr-FR" sz="1400" b="1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D6A2EB-9895-482B-85FB-A6F98AB58BED}"/>
              </a:ext>
            </a:extLst>
          </p:cNvPr>
          <p:cNvSpPr txBox="1"/>
          <p:nvPr/>
        </p:nvSpPr>
        <p:spPr>
          <a:xfrm>
            <a:off x="2315175" y="3428808"/>
            <a:ext cx="190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ea typeface="Cambria Math" panose="02040503050406030204" pitchFamily="18" charset="0"/>
              </a:rPr>
              <a:t>CO (2-1) </a:t>
            </a:r>
            <a:r>
              <a:rPr lang="fr-FR" sz="1400" b="1" err="1">
                <a:ea typeface="Cambria Math" panose="02040503050406030204" pitchFamily="18" charset="0"/>
              </a:rPr>
              <a:t>Molecular</a:t>
            </a:r>
            <a:r>
              <a:rPr lang="fr-FR" sz="1400" b="1">
                <a:ea typeface="Cambria Math" panose="02040503050406030204" pitchFamily="18" charset="0"/>
              </a:rPr>
              <a:t> </a:t>
            </a:r>
            <a:r>
              <a:rPr lang="fr-FR" sz="1400" b="1" err="1">
                <a:ea typeface="Cambria Math" panose="02040503050406030204" pitchFamily="18" charset="0"/>
              </a:rPr>
              <a:t>gas</a:t>
            </a:r>
            <a:r>
              <a:rPr lang="fr-FR" sz="1400" b="1">
                <a:ea typeface="Cambria Math" panose="02040503050406030204" pitchFamily="18" charset="0"/>
              </a:rPr>
              <a:t> emission (HERA)</a:t>
            </a:r>
            <a:endParaRPr lang="fr-FR" sz="1400" b="1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3D37E8-D55A-4AD6-A635-F0B1F767C126}"/>
              </a:ext>
            </a:extLst>
          </p:cNvPr>
          <p:cNvSpPr txBox="1"/>
          <p:nvPr/>
        </p:nvSpPr>
        <p:spPr>
          <a:xfrm>
            <a:off x="7152772" y="3454133"/>
            <a:ext cx="3157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>
                <a:solidFill>
                  <a:schemeClr val="bg1"/>
                </a:solidFill>
              </a:rPr>
              <a:t>Soft X-ray emission (Chandra) with </a:t>
            </a:r>
            <a:r>
              <a:rPr lang="fr-FR" sz="1400" b="1" err="1">
                <a:solidFill>
                  <a:schemeClr val="bg1"/>
                </a:solidFill>
              </a:rPr>
              <a:t>superimposed</a:t>
            </a:r>
            <a:r>
              <a:rPr lang="fr-FR" sz="1400" b="1">
                <a:solidFill>
                  <a:schemeClr val="bg1"/>
                </a:solidFill>
              </a:rPr>
              <a:t> H</a:t>
            </a:r>
            <a:r>
              <a:rPr lang="el-GR" sz="1400" b="1">
                <a:solidFill>
                  <a:schemeClr val="bg1"/>
                </a:solidFill>
                <a:ea typeface="Cambria Math" panose="02040503050406030204" pitchFamily="18" charset="0"/>
              </a:rPr>
              <a:t>α</a:t>
            </a:r>
            <a:r>
              <a:rPr lang="fr-FR" sz="1400" b="1">
                <a:solidFill>
                  <a:schemeClr val="bg1"/>
                </a:solidFill>
                <a:ea typeface="Cambria Math" panose="02040503050406030204" pitchFamily="18" charset="0"/>
              </a:rPr>
              <a:t> emission (WIYN)</a:t>
            </a:r>
            <a:endParaRPr lang="fr-FR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7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4" grpId="0"/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F0A2EE1-57A4-46C6-B982-CDCE5F443F36}"/>
              </a:ext>
            </a:extLst>
          </p:cNvPr>
          <p:cNvSpPr txBox="1"/>
          <p:nvPr/>
        </p:nvSpPr>
        <p:spPr>
          <a:xfrm>
            <a:off x="1115122" y="434898"/>
            <a:ext cx="10080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/>
              <a:t>Origin of the Filaments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92F7D7-42C0-4E14-9D69-F68CC1EBA040}"/>
              </a:ext>
            </a:extLst>
          </p:cNvPr>
          <p:cNvSpPr txBox="1"/>
          <p:nvPr/>
        </p:nvSpPr>
        <p:spPr>
          <a:xfrm>
            <a:off x="903249" y="1228415"/>
            <a:ext cx="1040408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>
                <a:solidFill>
                  <a:srgbClr val="000000"/>
                </a:solidFill>
                <a:sym typeface="Wingdings"/>
              </a:rPr>
              <a:t>The m</a:t>
            </a:r>
            <a:r>
              <a:rPr lang="en-US" sz="1800" b="1">
                <a:solidFill>
                  <a:srgbClr val="000000"/>
                </a:solidFill>
                <a:sym typeface="Wingdings"/>
              </a:rPr>
              <a:t>orphology and depletion of metals in BCGs argues that they are being dragged out by the jets of the central black hole (e.g. work by Fabian and collaborators).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24043B-2B4B-41AC-A531-A69776FA0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11" y="2946392"/>
            <a:ext cx="3765672" cy="367843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D056ADB-4A99-4707-88CD-4B7B4A046421}"/>
              </a:ext>
            </a:extLst>
          </p:cNvPr>
          <p:cNvSpPr txBox="1"/>
          <p:nvPr/>
        </p:nvSpPr>
        <p:spPr>
          <a:xfrm>
            <a:off x="1110543" y="6122637"/>
            <a:ext cx="1439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err="1"/>
              <a:t>Voit</a:t>
            </a:r>
            <a:r>
              <a:rPr lang="en-US" sz="1400" b="1"/>
              <a:t> et. al. 2015. </a:t>
            </a:r>
            <a:endParaRPr lang="en-CA" sz="1400" b="1" i="1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625B12-0A39-426C-84A6-C2891F59B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2000" smtClean="0"/>
              <a:t>5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9141F9-F802-4FD8-A322-B3C5A37DDC29}"/>
              </a:ext>
            </a:extLst>
          </p:cNvPr>
          <p:cNvSpPr txBox="1"/>
          <p:nvPr/>
        </p:nvSpPr>
        <p:spPr>
          <a:xfrm>
            <a:off x="8001000" y="2830328"/>
            <a:ext cx="22458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u="none" strike="noStrike" baseline="0">
                <a:solidFill>
                  <a:schemeClr val="bg1"/>
                </a:solidFill>
              </a:rPr>
              <a:t>CO(2–1) emission (black) superimposed on the X-ray image (false </a:t>
            </a:r>
            <a:r>
              <a:rPr lang="en-US" sz="900" b="1" i="0" u="none" strike="noStrike" baseline="0" err="1">
                <a:solidFill>
                  <a:schemeClr val="bg1"/>
                </a:solidFill>
              </a:rPr>
              <a:t>colours</a:t>
            </a:r>
            <a:r>
              <a:rPr lang="en-US" sz="900" b="1" i="0" u="none" strike="noStrike" baseline="0">
                <a:solidFill>
                  <a:schemeClr val="bg1"/>
                </a:solidFill>
              </a:rPr>
              <a:t>, indicating intensity) with the radio contours (white).</a:t>
            </a:r>
            <a:endParaRPr lang="fr-FR" sz="900" b="1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5AAB055-E2A2-43EC-BEA3-EE4F0CC44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594" y="2653258"/>
            <a:ext cx="5320741" cy="42567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F4B0359-1231-3D77-5FC3-B570949055EE}"/>
              </a:ext>
            </a:extLst>
          </p:cNvPr>
          <p:cNvSpPr txBox="1"/>
          <p:nvPr/>
        </p:nvSpPr>
        <p:spPr>
          <a:xfrm>
            <a:off x="10361516" y="6122637"/>
            <a:ext cx="1614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Russel et. al. 2016. </a:t>
            </a:r>
            <a:endParaRPr lang="en-CA" sz="1400" b="1" i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86272B-BCCC-F707-8A50-2E66F6AE02F4}"/>
              </a:ext>
            </a:extLst>
          </p:cNvPr>
          <p:cNvSpPr txBox="1"/>
          <p:nvPr/>
        </p:nvSpPr>
        <p:spPr>
          <a:xfrm>
            <a:off x="6688219" y="3053564"/>
            <a:ext cx="3055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i="0" u="none" strike="noStrike" baseline="0">
                <a:solidFill>
                  <a:schemeClr val="bg2"/>
                </a:solidFill>
                <a:latin typeface="NimbusRomNo9L-Regu"/>
              </a:rPr>
              <a:t>CO(3-2) </a:t>
            </a:r>
            <a:r>
              <a:rPr lang="fr-FR" sz="1200" b="1" i="0" u="none" strike="noStrike" baseline="0" err="1">
                <a:solidFill>
                  <a:schemeClr val="bg2"/>
                </a:solidFill>
                <a:latin typeface="NimbusRomNo9L-Regu"/>
              </a:rPr>
              <a:t>intensity</a:t>
            </a:r>
            <a:r>
              <a:rPr lang="fr-FR" sz="1200" b="1" i="0" u="none" strike="noStrike" baseline="0">
                <a:solidFill>
                  <a:schemeClr val="bg2"/>
                </a:solidFill>
                <a:latin typeface="NimbusRomNo9L-Regu"/>
              </a:rPr>
              <a:t> </a:t>
            </a:r>
            <a:r>
              <a:rPr lang="fr-FR" sz="1200" b="1" i="0" u="none" strike="noStrike" baseline="0" err="1">
                <a:solidFill>
                  <a:schemeClr val="bg2"/>
                </a:solidFill>
                <a:latin typeface="NimbusRomNo9L-Regu"/>
              </a:rPr>
              <a:t>map</a:t>
            </a:r>
            <a:r>
              <a:rPr lang="fr-FR" sz="1200" b="1" i="0" u="none" strike="noStrike" baseline="0">
                <a:solidFill>
                  <a:schemeClr val="bg2"/>
                </a:solidFill>
                <a:latin typeface="NimbusRomNo9L-Regu"/>
              </a:rPr>
              <a:t> with X-ray </a:t>
            </a:r>
            <a:r>
              <a:rPr lang="fr-FR" sz="1200" b="1" i="0" u="none" strike="noStrike" baseline="0" err="1">
                <a:solidFill>
                  <a:schemeClr val="bg2"/>
                </a:solidFill>
                <a:latin typeface="NimbusRomNo9L-Regu"/>
              </a:rPr>
              <a:t>cavities</a:t>
            </a:r>
            <a:r>
              <a:rPr lang="fr-FR" sz="1200" b="1" i="0" u="none" strike="noStrike" baseline="0">
                <a:solidFill>
                  <a:schemeClr val="bg2"/>
                </a:solidFill>
                <a:latin typeface="NimbusRomNo9L-Regu"/>
              </a:rPr>
              <a:t> in </a:t>
            </a:r>
            <a:r>
              <a:rPr lang="fr-FR" sz="1200" b="1" i="0" u="none" strike="noStrike" baseline="0" err="1">
                <a:solidFill>
                  <a:schemeClr val="bg2"/>
                </a:solidFill>
                <a:latin typeface="NimbusRomNo9L-Regu"/>
              </a:rPr>
              <a:t>dashed</a:t>
            </a:r>
            <a:r>
              <a:rPr lang="fr-FR" sz="1200" b="1" i="0" u="none" strike="noStrike" baseline="0">
                <a:solidFill>
                  <a:schemeClr val="bg2"/>
                </a:solidFill>
                <a:latin typeface="NimbusRomNo9L-Regu"/>
              </a:rPr>
              <a:t> white contours</a:t>
            </a:r>
            <a:endParaRPr lang="fr-FR" sz="1200" b="1">
              <a:solidFill>
                <a:schemeClr val="bg2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001244-67A4-03CE-57A0-9D6E08BEAE19}"/>
              </a:ext>
            </a:extLst>
          </p:cNvPr>
          <p:cNvSpPr txBox="1"/>
          <p:nvPr/>
        </p:nvSpPr>
        <p:spPr>
          <a:xfrm>
            <a:off x="914399" y="1963270"/>
            <a:ext cx="1038112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b="1">
                <a:cs typeface="Calibri"/>
              </a:rPr>
              <a:t>Another possibility for their origin is by precipitation-based cooling flows where clouds rain down because of thermal instabilities and produces outflows through uplift. (e.g. work by Voit and collaborators). </a:t>
            </a:r>
            <a:endParaRPr lang="fr-FR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 descr="3c_SN3_SDSS.jpg">
            <a:extLst>
              <a:ext uri="{FF2B5EF4-FFF2-40B4-BE49-F238E27FC236}">
                <a16:creationId xmlns:a16="http://schemas.microsoft.com/office/drawing/2014/main" id="{F3415674-664F-4FE8-8256-467B5E89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5" b="25085"/>
          <a:stretch/>
        </p:blipFill>
        <p:spPr>
          <a:xfrm>
            <a:off x="0" y="-136525"/>
            <a:ext cx="12192001" cy="6858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AC5B9D5E-1A37-4501-896C-7A8BC85B4240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</a:rPr>
              <a:t>Why SITELLE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0A73996-7DA8-409E-86F5-45FBE126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99D1F94-5EA1-481B-91D6-6CA54FA9B34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2778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4">
            <a:extLst>
              <a:ext uri="{FF2B5EF4-FFF2-40B4-BE49-F238E27FC236}">
                <a16:creationId xmlns:a16="http://schemas.microsoft.com/office/drawing/2014/main" id="{29FBF055-595F-8197-A05D-87E8A141B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271" y="769042"/>
            <a:ext cx="5692587" cy="539163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33F1FB1-B04C-4530-9445-488D95959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5" r="8152"/>
          <a:stretch/>
        </p:blipFill>
        <p:spPr>
          <a:xfrm>
            <a:off x="0" y="710094"/>
            <a:ext cx="3841440" cy="536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7A8A3C-C346-48B0-B977-82302F1CCE07}"/>
              </a:ext>
            </a:extLst>
          </p:cNvPr>
          <p:cNvSpPr/>
          <p:nvPr/>
        </p:nvSpPr>
        <p:spPr bwMode="auto">
          <a:xfrm>
            <a:off x="1729904" y="4213617"/>
            <a:ext cx="180000" cy="1800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CED24F6-18CF-4D30-8F42-1D3873AD2326}"/>
              </a:ext>
            </a:extLst>
          </p:cNvPr>
          <p:cNvSpPr txBox="1"/>
          <p:nvPr/>
        </p:nvSpPr>
        <p:spPr>
          <a:xfrm>
            <a:off x="1441464" y="3911909"/>
            <a:ext cx="814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</a:rPr>
              <a:t>SINFONI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570409-B056-4420-9EA5-8E58F9A31515}"/>
              </a:ext>
            </a:extLst>
          </p:cNvPr>
          <p:cNvSpPr/>
          <p:nvPr/>
        </p:nvSpPr>
        <p:spPr bwMode="auto">
          <a:xfrm>
            <a:off x="1135904" y="3434389"/>
            <a:ext cx="1368000" cy="13519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5F0780EA-6DC3-4B2B-8F54-DB6C86E352E5}"/>
              </a:ext>
            </a:extLst>
          </p:cNvPr>
          <p:cNvSpPr txBox="1"/>
          <p:nvPr/>
        </p:nvSpPr>
        <p:spPr>
          <a:xfrm>
            <a:off x="1369933" y="3110372"/>
            <a:ext cx="1098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MUSE (VLT)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F43D6B-50F4-40D5-BC7C-054104686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677" y="704685"/>
            <a:ext cx="2664336" cy="331861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9D0811-13EF-45CD-872F-D03F2CEC0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680" y="4459089"/>
            <a:ext cx="1498741" cy="15928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6CC135-79FB-4249-ADB3-1B06EBC54BA5}"/>
              </a:ext>
            </a:extLst>
          </p:cNvPr>
          <p:cNvSpPr/>
          <p:nvPr/>
        </p:nvSpPr>
        <p:spPr bwMode="auto">
          <a:xfrm>
            <a:off x="1482427" y="3810194"/>
            <a:ext cx="1080000" cy="10800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80D386-1088-47C1-A463-0498FF443615}"/>
              </a:ext>
            </a:extLst>
          </p:cNvPr>
          <p:cNvSpPr/>
          <p:nvPr/>
        </p:nvSpPr>
        <p:spPr bwMode="auto">
          <a:xfrm>
            <a:off x="657930" y="833490"/>
            <a:ext cx="2709735" cy="3625599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A6ED14E-4876-4EA0-8812-C7B90975425B}"/>
              </a:ext>
            </a:extLst>
          </p:cNvPr>
          <p:cNvCxnSpPr/>
          <p:nvPr/>
        </p:nvCxnSpPr>
        <p:spPr bwMode="auto">
          <a:xfrm>
            <a:off x="3726407" y="718797"/>
            <a:ext cx="0" cy="53465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5F3E70F-843B-4EC4-97E6-14FBAE4FC675}"/>
              </a:ext>
            </a:extLst>
          </p:cNvPr>
          <p:cNvSpPr txBox="1"/>
          <p:nvPr/>
        </p:nvSpPr>
        <p:spPr>
          <a:xfrm>
            <a:off x="3549648" y="3128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0000"/>
                </a:solidFill>
              </a:rPr>
              <a:t>90 </a:t>
            </a:r>
            <a:r>
              <a:rPr lang="fr-FR" b="1" err="1">
                <a:solidFill>
                  <a:srgbClr val="000000"/>
                </a:solidFill>
              </a:rPr>
              <a:t>kpc</a:t>
            </a:r>
            <a:endParaRPr lang="fr-FR" b="1">
              <a:solidFill>
                <a:srgbClr val="000000"/>
              </a:solidFill>
            </a:endParaRPr>
          </a:p>
          <a:p>
            <a:r>
              <a:rPr lang="fr-FR" b="1">
                <a:solidFill>
                  <a:srgbClr val="000000"/>
                </a:solidFill>
              </a:rPr>
              <a:t>4.2 </a:t>
            </a:r>
            <a:r>
              <a:rPr lang="fr-FR" b="1" err="1">
                <a:solidFill>
                  <a:srgbClr val="000000"/>
                </a:solidFill>
              </a:rPr>
              <a:t>arcmin</a:t>
            </a:r>
            <a:r>
              <a:rPr lang="fr-FR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2F38046-AEE2-478B-BE60-2D3692C6D301}"/>
              </a:ext>
            </a:extLst>
          </p:cNvPr>
          <p:cNvSpPr txBox="1"/>
          <p:nvPr/>
        </p:nvSpPr>
        <p:spPr>
          <a:xfrm>
            <a:off x="8124954" y="299952"/>
            <a:ext cx="23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rgbClr val="000000"/>
                </a:solidFill>
              </a:rPr>
              <a:t>11 </a:t>
            </a:r>
            <a:r>
              <a:rPr lang="fr-FR" b="1" err="1">
                <a:solidFill>
                  <a:srgbClr val="000000"/>
                </a:solidFill>
              </a:rPr>
              <a:t>arcmin</a:t>
            </a:r>
            <a:r>
              <a:rPr lang="fr-FR" b="1">
                <a:solidFill>
                  <a:srgbClr val="000000"/>
                </a:solidFill>
              </a:rPr>
              <a:t> x 11 </a:t>
            </a:r>
            <a:r>
              <a:rPr lang="fr-FR" b="1" err="1">
                <a:solidFill>
                  <a:srgbClr val="000000"/>
                </a:solidFill>
              </a:rPr>
              <a:t>arcmin</a:t>
            </a:r>
            <a:r>
              <a:rPr lang="fr-FR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E56E435-AC58-4783-97AF-2596B4C253A4}"/>
              </a:ext>
            </a:extLst>
          </p:cNvPr>
          <p:cNvSpPr txBox="1"/>
          <p:nvPr/>
        </p:nvSpPr>
        <p:spPr>
          <a:xfrm>
            <a:off x="6602646" y="-73778"/>
            <a:ext cx="5502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/>
              <a:t>SITELLE Field of View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5B8AC2D7-C154-41F5-A951-80E1C5C45691}"/>
              </a:ext>
            </a:extLst>
          </p:cNvPr>
          <p:cNvSpPr txBox="1"/>
          <p:nvPr/>
        </p:nvSpPr>
        <p:spPr>
          <a:xfrm>
            <a:off x="-685" y="421814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8101A"/>
                </a:solidFill>
              </a:rPr>
              <a:t>NGC 1275 (Hα continuum)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6691DA66-6C78-4EAC-B419-33B8AD4B55FF}"/>
              </a:ext>
            </a:extLst>
          </p:cNvPr>
          <p:cNvSpPr txBox="1"/>
          <p:nvPr/>
        </p:nvSpPr>
        <p:spPr>
          <a:xfrm>
            <a:off x="-685" y="6153046"/>
            <a:ext cx="8784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err="1">
                <a:solidFill>
                  <a:srgbClr val="08101A"/>
                </a:solidFill>
              </a:rPr>
              <a:t>Conselice</a:t>
            </a:r>
            <a:r>
              <a:rPr lang="en-US" sz="1400" b="1">
                <a:solidFill>
                  <a:srgbClr val="08101A"/>
                </a:solidFill>
              </a:rPr>
              <a:t> et al. 2001, see also Salomé’s work on CO observations of NGC 1275.  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6D984777-3412-4F94-B042-ED75CDD6C7B2}"/>
              </a:ext>
            </a:extLst>
          </p:cNvPr>
          <p:cNvSpPr txBox="1"/>
          <p:nvPr/>
        </p:nvSpPr>
        <p:spPr>
          <a:xfrm>
            <a:off x="5103905" y="3990613"/>
            <a:ext cx="1498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8101A"/>
                </a:solidFill>
              </a:rPr>
              <a:t>Hatch et al. 2006.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443CDBE5-9799-4A03-90A8-C7CDAFFBE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sz="2000" smtClean="0"/>
              <a:t>7</a:t>
            </a:fld>
            <a:endParaRPr lang="fr-FR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FD0838-5809-4891-B51F-8B9D60C5219B}"/>
              </a:ext>
            </a:extLst>
          </p:cNvPr>
          <p:cNvSpPr/>
          <p:nvPr/>
        </p:nvSpPr>
        <p:spPr>
          <a:xfrm>
            <a:off x="8839483" y="2194560"/>
            <a:ext cx="1416434" cy="190880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F91EF5A-C33D-4CE0-AB4E-09B9DDEC9206}"/>
              </a:ext>
            </a:extLst>
          </p:cNvPr>
          <p:cNvCxnSpPr>
            <a:cxnSpLocks/>
          </p:cNvCxnSpPr>
          <p:nvPr/>
        </p:nvCxnSpPr>
        <p:spPr>
          <a:xfrm flipV="1">
            <a:off x="3841440" y="4103369"/>
            <a:ext cx="6414474" cy="197072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3C41275-FD6F-41E1-92DD-FC27C38CDC86}"/>
              </a:ext>
            </a:extLst>
          </p:cNvPr>
          <p:cNvCxnSpPr>
            <a:cxnSpLocks/>
          </p:cNvCxnSpPr>
          <p:nvPr/>
        </p:nvCxnSpPr>
        <p:spPr>
          <a:xfrm flipH="1" flipV="1">
            <a:off x="3841440" y="718797"/>
            <a:ext cx="6414474" cy="147576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13AE8B3-BEBA-4CEF-8EC8-25AA839B3878}"/>
              </a:ext>
            </a:extLst>
          </p:cNvPr>
          <p:cNvCxnSpPr>
            <a:cxnSpLocks/>
          </p:cNvCxnSpPr>
          <p:nvPr/>
        </p:nvCxnSpPr>
        <p:spPr>
          <a:xfrm>
            <a:off x="0" y="710094"/>
            <a:ext cx="8839483" cy="148446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094FEC0E-77A8-46A8-A409-F89995BBF76E}"/>
              </a:ext>
            </a:extLst>
          </p:cNvPr>
          <p:cNvCxnSpPr/>
          <p:nvPr/>
        </p:nvCxnSpPr>
        <p:spPr>
          <a:xfrm flipV="1">
            <a:off x="-685" y="4103369"/>
            <a:ext cx="8840168" cy="197072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4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/>
      <p:bldP spid="4" grpId="1"/>
      <p:bldP spid="4" grpId="2"/>
      <p:bldP spid="5" grpId="0" animBg="1"/>
      <p:bldP spid="5" grpId="1" animBg="1"/>
      <p:bldP spid="5" grpId="2" animBg="1"/>
      <p:bldP spid="6" grpId="0"/>
      <p:bldP spid="6" grpId="1"/>
      <p:bldP spid="6" grpId="2"/>
      <p:bldP spid="10" grpId="0" animBg="1"/>
      <p:bldP spid="10" grpId="1" animBg="1"/>
      <p:bldP spid="11" grpId="0" animBg="1"/>
      <p:bldP spid="11" grpId="1" animBg="1"/>
      <p:bldP spid="13" grpId="0"/>
      <p:bldP spid="22" grpId="0"/>
      <p:bldP spid="23" grpId="0"/>
      <p:bldP spid="18" grpId="0"/>
      <p:bldP spid="19" grpId="0"/>
      <p:bldP spid="20" grpId="0"/>
      <p:bldP spid="20" grpId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CCA28C0-01BA-E278-4397-F077C7063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D1F94-5EA1-481B-91D6-6CA54FA9B345}" type="slidenum">
              <a:rPr lang="fr-FR" dirty="0" smtClean="0"/>
              <a:t>8</a:t>
            </a:fld>
            <a:endParaRPr lang="fr-FR"/>
          </a:p>
        </p:txBody>
      </p:sp>
      <p:pic>
        <p:nvPicPr>
          <p:cNvPr id="3" name="Animation_NGC1275_SN3.mp4">
            <a:hlinkClick r:id="" action="ppaction://media"/>
            <a:extLst>
              <a:ext uri="{FF2B5EF4-FFF2-40B4-BE49-F238E27FC236}">
                <a16:creationId xmlns:a16="http://schemas.microsoft.com/office/drawing/2014/main" id="{AAED13BD-7718-5568-579C-1B343C29FE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1694D256-E05E-F38E-00B9-1CFC6FB0EC23}"/>
              </a:ext>
            </a:extLst>
          </p:cNvPr>
          <p:cNvSpPr txBox="1"/>
          <p:nvPr/>
        </p:nvSpPr>
        <p:spPr>
          <a:xfrm>
            <a:off x="107504" y="6422301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Credit: JHL/MLGM/ML.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BB7008C3-AD2D-215E-C63D-0683E1C2F12A}"/>
              </a:ext>
            </a:extLst>
          </p:cNvPr>
          <p:cNvSpPr txBox="1"/>
          <p:nvPr/>
        </p:nvSpPr>
        <p:spPr>
          <a:xfrm>
            <a:off x="259904" y="6574701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Credit: JHL/MLGM/ML.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68DEC4FE-E08C-3970-5609-0855B7080CBD}"/>
              </a:ext>
            </a:extLst>
          </p:cNvPr>
          <p:cNvSpPr txBox="1"/>
          <p:nvPr/>
        </p:nvSpPr>
        <p:spPr>
          <a:xfrm>
            <a:off x="-44896" y="6574701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Arial" charset="0"/>
              </a:rPr>
              <a:t>Credit: JHL/MLGM/ML.</a:t>
            </a:r>
          </a:p>
        </p:txBody>
      </p:sp>
    </p:spTree>
    <p:extLst>
      <p:ext uri="{BB962C8B-B14F-4D97-AF65-F5344CB8AC3E}">
        <p14:creationId xmlns:p14="http://schemas.microsoft.com/office/powerpoint/2010/main" val="200238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 descr="3c_SN3_SDSS.jpg">
            <a:extLst>
              <a:ext uri="{FF2B5EF4-FFF2-40B4-BE49-F238E27FC236}">
                <a16:creationId xmlns:a16="http://schemas.microsoft.com/office/drawing/2014/main" id="{F3415674-664F-4FE8-8256-467B5E89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5" b="25085"/>
          <a:stretch/>
        </p:blipFill>
        <p:spPr>
          <a:xfrm>
            <a:off x="0" y="-136525"/>
            <a:ext cx="12192001" cy="6858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AC5B9D5E-1A37-4501-896C-7A8BC85B4240}"/>
              </a:ext>
            </a:extLst>
          </p:cNvPr>
          <p:cNvSpPr txBox="1">
            <a:spLocks/>
          </p:cNvSpPr>
          <p:nvPr/>
        </p:nvSpPr>
        <p:spPr>
          <a:xfrm>
            <a:off x="1524000" y="71263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</a:rPr>
              <a:t>Results</a:t>
            </a:r>
          </a:p>
          <a:p>
            <a:pPr algn="ctr"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</a:rPr>
              <a:t>With LUCI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0A73996-7DA8-409E-86F5-45FBE126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99D1F94-5EA1-481B-91D6-6CA54FA9B345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3F72164-6777-2A28-33C3-23D783DB97B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84" y="3178171"/>
            <a:ext cx="3717073" cy="27432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7790C7F-7CEE-1EEC-5A45-74C7B5545CD3}"/>
              </a:ext>
            </a:extLst>
          </p:cNvPr>
          <p:cNvSpPr txBox="1"/>
          <p:nvPr/>
        </p:nvSpPr>
        <p:spPr>
          <a:xfrm>
            <a:off x="8504662" y="5684020"/>
            <a:ext cx="349033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400" err="1"/>
              <a:t>Special</a:t>
            </a:r>
            <a:r>
              <a:rPr lang="fr-FR" sz="1400"/>
              <a:t> </a:t>
            </a:r>
            <a:r>
              <a:rPr lang="fr-FR" sz="1400" err="1"/>
              <a:t>thanks</a:t>
            </a:r>
            <a:r>
              <a:rPr lang="fr-FR" sz="1400"/>
              <a:t> to Carter Rhea and </a:t>
            </a:r>
            <a:r>
              <a:rPr lang="fr-FR" sz="1400" err="1"/>
              <a:t>everyone</a:t>
            </a:r>
            <a:r>
              <a:rPr lang="fr-FR" sz="1400"/>
              <a:t> </a:t>
            </a:r>
            <a:r>
              <a:rPr lang="fr-FR" sz="1400" err="1"/>
              <a:t>involved</a:t>
            </a:r>
            <a:r>
              <a:rPr lang="fr-FR" sz="1400"/>
              <a:t> in the LUCI </a:t>
            </a:r>
            <a:r>
              <a:rPr lang="fr-FR" sz="1400" err="1"/>
              <a:t>Development</a:t>
            </a:r>
            <a:r>
              <a:rPr lang="fr-FR" sz="1400"/>
              <a:t> Team.</a:t>
            </a:r>
          </a:p>
        </p:txBody>
      </p:sp>
    </p:spTree>
    <p:extLst>
      <p:ext uri="{BB962C8B-B14F-4D97-AF65-F5344CB8AC3E}">
        <p14:creationId xmlns:p14="http://schemas.microsoft.com/office/powerpoint/2010/main" val="389469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23</Slides>
  <Notes>0</Notes>
  <HiddenSlides>4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[SII] Emission Doublet – Multiple Components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slides of intro</dc:title>
  <dc:creator>Benjamin Vigneron</dc:creator>
  <cp:revision>81</cp:revision>
  <dcterms:created xsi:type="dcterms:W3CDTF">2022-04-18T19:59:52Z</dcterms:created>
  <dcterms:modified xsi:type="dcterms:W3CDTF">2024-05-07T20:43:15Z</dcterms:modified>
</cp:coreProperties>
</file>