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Lst>
  <p:sldSz cy="5143500" cx="9144000"/>
  <p:notesSz cx="6858000" cy="9144000"/>
  <p:embeddedFontLst>
    <p:embeddedFont>
      <p:font typeface="Lato"/>
      <p:regular r:id="rId97"/>
      <p:bold r:id="rId98"/>
      <p:italic r:id="rId99"/>
      <p:boldItalic r:id="rId10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pos="31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31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0" Type="http://schemas.openxmlformats.org/officeDocument/2006/relationships/font" Target="fonts/Lato-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font" Target="fonts/Lato-regular.fntdata"/><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font" Target="fonts/Lato-italic.fntdata"/><Relationship Id="rId10" Type="http://schemas.openxmlformats.org/officeDocument/2006/relationships/slide" Target="slides/slide5.xml"/><Relationship Id="rId98" Type="http://schemas.openxmlformats.org/officeDocument/2006/relationships/font" Target="fonts/Lato-bold.fntdata"/><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b3f2e899b4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b3f2e899b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da549b7bf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da549b7bf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43c359da2a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43c359da2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43c359da2a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43c359da2a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VERSION 1 OF THIS TRANSITION</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8eeae3785b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8eeae3785b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3738149673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3738149673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eeae3785b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eeae3785b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8eeae3785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8eeae3785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8eeae3785b_0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8eeae3785b_0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8eeae3785b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8eeae3785b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8eeae3785b_0_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8eeae3785b_0_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da549b7bf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da549b7bf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da549b7bff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da549b7bff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8eeae3785b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8eeae3785b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8eeae3785b_0_8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8eeae3785b_0_8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09e23de7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09e23de7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8eeae3785b_0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8eeae3785b_0_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8eeae3785b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28eeae3785b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ec99a40b75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ec99a40b75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ec99a40b7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ec99a40b7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ec99a40b7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ec99a40b7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8eeae3785b_0_6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8eeae3785b_0_6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43c359da2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43c359da2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a:t>
            </a:r>
            <a:r>
              <a:rPr lang="en" sz="1400"/>
              <a:t>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7b315680a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7b315680a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8eeae3785b_0_6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8eeae3785b_0_6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1ec99a40b75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1ec99a40b75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ec99a40b7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ec99a40b7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67546e9523f1b7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67546e9523f1b7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7546e9523f1b75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67546e9523f1b75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67546e9523f1b75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367546e9523f1b75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a09e23de7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a09e23de7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ec99a40b75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1ec99a40b75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8eeae3785b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8eeae3785b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ff7bf2a6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ff7bf2a6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start off with a very simple question: where does everything in the Universe come from?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We know that hydrogen, helium, and some lithium were produced in the Big Bang. Big Bang Nucleosynthesis is a very successful model aside from some tension between predictions and the observed abundance of lithium.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Aside from this, nuclear burning in the interiors of massive stars can generate some heavier elements. Beyond this, the explosions of massive stars can generate all of the elements in the iron group, up to, e.g., atomic number 30.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But what about everything else?</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8eeae3785b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8eeae3785b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ec99a40b7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1ec99a40b7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ec99a40b75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ec99a40b75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8eeae3785b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8eeae3785b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8eeae3785b_0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28eeae3785b_0_7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7b31567e90_1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27b31567e90_1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7b31567e90_1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7b31567e90_1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7b31567e90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27b31567e90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a09e23de7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a09e23de7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27b315680a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27b315680a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43c359da2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43c359da2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Indeed, it was recognized almost 70 years ago that you might find these large numbers of free neutrons in astrophysical settings. Many candidate sites have been proposed, but the two which are currently most favoured are the mergers of neutron stars with each other or with black holes, or, the collapse of rapidly-rotating, highly-magnetized, massive stars.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reason these sites are favoured is that, in the ejecta produced by the catastrophic events, we find the conditions for something called rapid neutron capture, or the r-process.</a:t>
            </a:r>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f4e86aa5d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f4e86aa5d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7b31567e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27b31567e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8eeae3785b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8eeae3785b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8eeae3785b_0_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8eeae3785b_0_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7b8230030b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7b8230030b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7b8230030b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7b8230030b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7b8230030b_0_5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7b8230030b_0_5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27b8230030b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27b8230030b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7b8230030b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7b8230030b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27b439becd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27b439becd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a549b7b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da549b7b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Indeed, it was recognized almost 70 years ago that you might find these large numbers of free neutrons in astrophysical settings. Many candidate sites have been proposed, but the two which are currently most favoured are the mergers of neutron stars with each other or with black holes, or, the collapse of rapidly-rotating, highly-magnetized, massive stars.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reason these sites are favoured is that, in the ejecta produced by the catastrophic events, we find the conditions for something called rapid neutron capture, or the r-process.</a:t>
            </a:r>
            <a:endParaRPr sz="140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7b439becd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7b439becd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67546e9523f1b75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367546e9523f1b75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67546e9523f1b75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67546e9523f1b75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67546e9523f1b75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67546e9523f1b75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67546e9523f1b75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367546e9523f1b75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67546e9523f1b75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67546e9523f1b75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67546e9523f1b75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367546e9523f1b75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f49df8b5ae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f49df8b5ae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2367807d61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22367807d61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Maybe we can get a clue by looking at which isotopes are stable for these heavier elements. What we see right away is that heavier elements have far more neutrons than protons. So, to synthesize these elements, we need an environment with a lot of free neutrons…</a:t>
            </a:r>
            <a:endParaRPr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143c359da2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143c359da2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da549b7bf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da549b7bf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Indeed, it was recognized almost 70 years ago that you might find these large numbers of free neutrons in astrophysical settings. Many candidate sites have been proposed, but the two which are currently most favoured are the mergers of neutron stars with each other or with black holes, or, the collapse of rapidly-rotating, highly-magnetized, massive stars.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reason these sites are favoured is that, in the ejecta produced by the catastrophic events, we find the conditions for something called rapid neutron capture, or the r-process.</a:t>
            </a:r>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2c479880bc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12c479880bc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13738149673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13738149673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3738149673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3738149673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3738149673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3738149673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Once we have obtained a good fit to the spectrum, we can then look at the corresponding abundances and associate features in our spectrum with specific elements</a:t>
            </a:r>
            <a:endParaRPr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7b315680a8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7b315680a8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Why a Gaussian process? Well, GPs are a very powerful tool which can be used to approximate any function by conditioning them on data, or in the language of machine learning, training them on data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a Gaussian process can also be used to provide an estimate of the uncertainty, which can be really powerful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image here shows a 1D Gaussian process being conditioned on a few data points, and it’s from this really nice interactive visual exploration of GPs which I highly recommend you check out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our case, we have some point which we’ll call theta, and the function we want to approximate is the posterior p of theta given some data X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So, we’re training our GP on pairs of theta and p </a:t>
            </a:r>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143ce8b257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143ce8b257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143c359da2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143c359da2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This r-process requires pretty exceptional conditions: namely, temperatures in </a:t>
            </a:r>
            <a:r>
              <a:rPr lang="en" sz="1400"/>
              <a:t>excess</a:t>
            </a:r>
            <a:r>
              <a:rPr lang="en" sz="1400"/>
              <a:t> of 1 billion degrees Kelvin, and densities in excess of 10</a:t>
            </a:r>
            <a:r>
              <a:rPr baseline="30000" lang="en" sz="1400"/>
              <a:t>12 </a:t>
            </a:r>
            <a:r>
              <a:rPr lang="en" sz="1400"/>
              <a:t>g cm</a:t>
            </a:r>
            <a:r>
              <a:rPr baseline="30000" lang="en" sz="1400"/>
              <a:t>-3</a:t>
            </a:r>
            <a:r>
              <a:rPr lang="en" sz="1400"/>
              <a:t> . If we have a large number of free neutrons under these conditions, we enter the regime where the timescale for neutron capture is shorter than the timescale for radioactive beta decay.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this regime, neutrons are repeatedly captured onto seed nuclei before the nuclei can undergo radioactive </a:t>
            </a:r>
            <a:r>
              <a:rPr lang="en" sz="1400"/>
              <a:t>decay</a:t>
            </a:r>
            <a:r>
              <a:rPr lang="en" sz="1400"/>
              <a:t>, and thus we can generate radioactive isotopes of very heavy elements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this also requires a neutron to seed ratio much greater than 1---this is achieved by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Here, we see an example of the r-process abundances in the Solar system, from a few different sources. The thinking is that some sort of catastrophic event which generates r-process elements happened nearby, introducing these elements to our Solar </a:t>
            </a:r>
            <a:r>
              <a:rPr lang="en" sz="1400"/>
              <a:t>system</a:t>
            </a:r>
            <a:r>
              <a:rPr lang="en" sz="1400"/>
              <a:t>. This abundance pattern is quite complex, and reflects a few things:</a:t>
            </a:r>
            <a:endParaRPr sz="1400"/>
          </a:p>
          <a:p>
            <a:pPr indent="-317500" lvl="0" marL="457200" rtl="0" algn="l">
              <a:spcBef>
                <a:spcPts val="0"/>
              </a:spcBef>
              <a:spcAft>
                <a:spcPts val="0"/>
              </a:spcAft>
              <a:buSzPts val="1400"/>
              <a:buChar char="-"/>
            </a:pPr>
            <a:r>
              <a:rPr lang="en" sz="1400"/>
              <a:t>First of all, we see 3 peaks. These peaks happen to be near the magic numbers for nuclei, that is, where nuclides are most stable. So it’s not surprising that, after billions of years, these stable isotopes are what remained of some catastrophic event. </a:t>
            </a:r>
            <a:endParaRPr sz="1400"/>
          </a:p>
          <a:p>
            <a:pPr indent="-317500" lvl="0" marL="457200" rtl="0" algn="l">
              <a:spcBef>
                <a:spcPts val="0"/>
              </a:spcBef>
              <a:spcAft>
                <a:spcPts val="0"/>
              </a:spcAft>
              <a:buSzPts val="1400"/>
              <a:buChar char="-"/>
            </a:pPr>
            <a:r>
              <a:rPr lang="en" sz="1400"/>
              <a:t>However, we also see sub-peaks. There are a few ideas for how these get formed, but one is that they are the result of repeated fission cycling. Basically, in the r-process, you generate very heavy nuclei and these almost immediately fission to create lighter elements. This cycling repeats over and over again, and so you get a pile-up of these lighter elements. We can see one such pile-up around here, for the lanthanides.</a:t>
            </a:r>
            <a:endParaRPr sz="140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421625707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2421625707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This r-process requires pretty exceptional conditions: namely, temperatures in excess of 1 billion degrees Kelvin, and densities in excess of 10</a:t>
            </a:r>
            <a:r>
              <a:rPr baseline="30000" lang="en" sz="1400"/>
              <a:t>12 </a:t>
            </a:r>
            <a:r>
              <a:rPr lang="en" sz="1400"/>
              <a:t>g cm</a:t>
            </a:r>
            <a:r>
              <a:rPr baseline="30000" lang="en" sz="1400"/>
              <a:t>-3</a:t>
            </a:r>
            <a:r>
              <a:rPr lang="en" sz="1400"/>
              <a:t> . If we have a large number of free neutrons under these conditions, we enter the regime where the timescale for neutron capture is shorter than the timescale for radioactive beta decay.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this regime, neutrons are repeatedly captured onto seed nuclei before the nuclei can undergo radioactive decay, and thus we can generate radioactive isotopes of very heavy elements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this also requires a neutron to seed ratio much greater than 1---this is achieved by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Here, we see an example of the r-process abundances in the Solar system, from a few different sources. The thinking is that some sort of catastrophic event which generates r-process elements happened nearby, introducing these elements to our Solar system. This abundance pattern is quite complex, and reflects a few things:</a:t>
            </a:r>
            <a:endParaRPr sz="1400"/>
          </a:p>
          <a:p>
            <a:pPr indent="-317500" lvl="0" marL="457200" rtl="0" algn="l">
              <a:spcBef>
                <a:spcPts val="0"/>
              </a:spcBef>
              <a:spcAft>
                <a:spcPts val="0"/>
              </a:spcAft>
              <a:buSzPts val="1400"/>
              <a:buChar char="-"/>
            </a:pPr>
            <a:r>
              <a:rPr lang="en" sz="1400"/>
              <a:t>First of all, we see 3 peaks. These peaks happen to be near the magic numbers for nuclei, that is, where nuclides are most stable. So it’s not surprising that, after billions of years, these stable isotopes are what remained of some catastrophic event. </a:t>
            </a:r>
            <a:endParaRPr sz="1400"/>
          </a:p>
          <a:p>
            <a:pPr indent="-317500" lvl="0" marL="457200" rtl="0" algn="l">
              <a:spcBef>
                <a:spcPts val="0"/>
              </a:spcBef>
              <a:spcAft>
                <a:spcPts val="0"/>
              </a:spcAft>
              <a:buSzPts val="1400"/>
              <a:buChar char="-"/>
            </a:pPr>
            <a:r>
              <a:rPr lang="en" sz="1400"/>
              <a:t>However, we also see sub-peaks. There are a few ideas for how these get formed, but one is that they are the result of repeated fission cycling. Basically, in the r-process, you generate very heavy nuclei and these almost immediately fission to create lighter elements. This cycling repeats over and over again, and so you get a pile-up of these lighter elements. We can see one such pile-up around here, for the lanthanides.</a:t>
            </a:r>
            <a:endParaRPr sz="140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2367807d61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22367807d61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Now, the fundamental tracer for neutron richness when we discuss these nucleosynthesis events and abundance patterns is the electron fraction</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is a bit of a misnomer, or not a useful name, because it’s actually better understood as the ratio of protons to the ratio of all baryons. This means that, for a higher electron fraction, the ejecta is more proton-rich, and lacking in neutrons.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This parameter is very important in determining the abundance pattern of a given r-process event, and we usually need between 0.01 and 0.45 to get an r-process. To get a robust r-process which produces all of the peaks we saw in the previous slide, we need electron fractions closer to ~0.3.</a:t>
            </a:r>
            <a:endParaRPr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22367807d6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22367807d6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However, there are other parameters which determine the abundances from some r-process event. One of these is the entropy of the ejecta.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high entropy, the plasma is radiation-dominated, and we have an equilibrium between neutron captures and photodissociations of heavy nuclei. This photodissociation gives a continuous supply of seed nuclei for neutrons to capture onto, and so we can have a robust r-proces where we generate all of the peaks in the r-process abundance pattern. The entropy is strongly dependent on temperature in this regime, hence, we call this a “hot” entropy.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a lower or “colder” entropy, in contrast, photodissociations are almost irrelevant and equilibrium is only maintained for a short time. This can then impede the synthesis of the heaviest elements, like the lanthanides.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these two plots, we can see how these hot and cold entropies differ. The cold scenario generates more radioactive isotopes close to the neutron dripline, while the hot scenario generates more stable nuclei through repeated photodissociations and neutron captures. This then impacts the final abundances, which we see in the bottom plot.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Importantly, we can actually transition from one regime to another via, for example, expansion cooling or radioactive heating. This is one intuitive way to realize that the expansion timescale / velocity is also an important quantity.</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da549b7bf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da549b7bf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2367807d61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2367807d61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One final note is that these abundances are highly impacted by uncertainties in the nuclear physics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abundances I showed just before are from reaction network calculations, where you write down the coupled differential equations for several thousand reactions, you set up some plasma with some temperature, density, entropy, and so on, and you say “go”.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 outcomes of these calculations are very sensitive to the nuclear physics employed. The four most important pieces of physics are:</a:t>
            </a:r>
            <a:endParaRPr sz="1400"/>
          </a:p>
          <a:p>
            <a:pPr indent="-317500" lvl="0" marL="457200" rtl="0" algn="l">
              <a:spcBef>
                <a:spcPts val="0"/>
              </a:spcBef>
              <a:spcAft>
                <a:spcPts val="0"/>
              </a:spcAft>
              <a:buSzPts val="1400"/>
              <a:buAutoNum type="arabicPeriod"/>
            </a:pPr>
            <a:r>
              <a:rPr lang="en" sz="1400"/>
              <a:t>which nuclear mass model you use</a:t>
            </a:r>
            <a:endParaRPr sz="1400"/>
          </a:p>
          <a:p>
            <a:pPr indent="-317500" lvl="0" marL="457200" rtl="0" algn="l">
              <a:spcBef>
                <a:spcPts val="0"/>
              </a:spcBef>
              <a:spcAft>
                <a:spcPts val="0"/>
              </a:spcAft>
              <a:buSzPts val="1400"/>
              <a:buAutoNum type="arabicPeriod"/>
            </a:pPr>
            <a:r>
              <a:rPr lang="en" sz="1400"/>
              <a:t>the accuracy of the beta-decay rates of different radioactive isotopes</a:t>
            </a:r>
            <a:endParaRPr sz="1400"/>
          </a:p>
          <a:p>
            <a:pPr indent="-317500" lvl="0" marL="457200" rtl="0" algn="l">
              <a:spcBef>
                <a:spcPts val="0"/>
              </a:spcBef>
              <a:spcAft>
                <a:spcPts val="0"/>
              </a:spcAft>
              <a:buSzPts val="1400"/>
              <a:buAutoNum type="arabicPeriod"/>
            </a:pPr>
            <a:r>
              <a:rPr lang="en" sz="1400"/>
              <a:t>the neutron capture cross-sections for different isotopes</a:t>
            </a:r>
            <a:endParaRPr sz="1400"/>
          </a:p>
          <a:p>
            <a:pPr indent="-317500" lvl="0" marL="457200" rtl="0" algn="l">
              <a:spcBef>
                <a:spcPts val="0"/>
              </a:spcBef>
              <a:spcAft>
                <a:spcPts val="0"/>
              </a:spcAft>
              <a:buSzPts val="1400"/>
              <a:buAutoNum type="arabicPeriod"/>
            </a:pPr>
            <a:r>
              <a:rPr lang="en" sz="1400"/>
              <a:t>and the treatment of fission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For example, here we’re seeing the outcomes of the same reaction network calculations, where the nuclear mass model has been varied. You can see that this impacts the location, width, and amplitude of some of the r-process peaks, for example.</a:t>
            </a:r>
            <a:endParaRPr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2367807d61_0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2367807d61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clarify why this emission is in the UV, optical, and IR in the first place. The mechanism is the following: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the r-process, you synthesize lots of radioactive isotopes. These freshly-synthesized isotopes undergo alpha, beta, and gamma decays, as well as fission.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These processes deposit energy into the surrounding ejecta. In a process called thermalization, </a:t>
            </a:r>
            <a:endParaRPr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7b31567e90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27b31567e90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I want to clarify why this emission is in the UV, optical, and IR in the first place. The mechanism is the following:</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In the r-process, you synthesize lots of radioactive isotopes. These freshly-synthesized isotopes undergo alpha, beta, and gamma decays, as well as fission. </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 sz="1400"/>
              <a:t>These processes deposit energy into the surrounding ejecta. In a process called thermalization, </a:t>
            </a:r>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f1a8a2cee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f1a8a2cee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7b31567e90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7b31567e90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7b31567e90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7b31567e90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27b31567e90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1" name="Google Shape;851;g27b31567e90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7b8230030b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7b8230030b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8eeae3785b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8eeae3785b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8eeae3785b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8eeae3785b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da549b7bff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da549b7bff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28eeae3785b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28eeae3785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8eeae3785b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28eeae3785b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Font typeface="Lato"/>
              <a:buNone/>
              <a:defRPr sz="2800">
                <a:latin typeface="Lato"/>
                <a:ea typeface="Lato"/>
                <a:cs typeface="Lato"/>
                <a:sym typeface="La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4"/>
              </a:buClr>
              <a:buSzPts val="2800"/>
              <a:buNone/>
              <a:defRPr b="1">
                <a:solidFill>
                  <a:schemeClr val="accent4"/>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Clr>
                <a:schemeClr val="dk1"/>
              </a:buClr>
              <a:buSzPts val="1400"/>
              <a:buChar char="●"/>
              <a:defRPr sz="14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dk1"/>
              </a:buClr>
              <a:buSzPts val="1200"/>
              <a:buChar char="●"/>
              <a:defRPr sz="1200">
                <a:solidFill>
                  <a:schemeClr val="dk1"/>
                </a:solidFill>
              </a:defRPr>
            </a:lvl1pPr>
            <a:lvl2pPr indent="-304800" lvl="1" marL="914400">
              <a:spcBef>
                <a:spcPts val="0"/>
              </a:spcBef>
              <a:spcAft>
                <a:spcPts val="0"/>
              </a:spcAft>
              <a:buClr>
                <a:schemeClr val="dk1"/>
              </a:buClr>
              <a:buSzPts val="1200"/>
              <a:buChar char="○"/>
              <a:defRPr sz="1200">
                <a:solidFill>
                  <a:schemeClr val="dk1"/>
                </a:solidFill>
              </a:defRPr>
            </a:lvl2pPr>
            <a:lvl3pPr indent="-304800" lvl="2" marL="1371600">
              <a:spcBef>
                <a:spcPts val="0"/>
              </a:spcBef>
              <a:spcAft>
                <a:spcPts val="0"/>
              </a:spcAft>
              <a:buClr>
                <a:schemeClr val="dk1"/>
              </a:buClr>
              <a:buSzPts val="1200"/>
              <a:buChar char="■"/>
              <a:defRPr sz="1200">
                <a:solidFill>
                  <a:schemeClr val="dk1"/>
                </a:solidFill>
              </a:defRPr>
            </a:lvl3pPr>
            <a:lvl4pPr indent="-304800" lvl="3" marL="1828800">
              <a:spcBef>
                <a:spcPts val="0"/>
              </a:spcBef>
              <a:spcAft>
                <a:spcPts val="0"/>
              </a:spcAft>
              <a:buClr>
                <a:schemeClr val="dk1"/>
              </a:buClr>
              <a:buSzPts val="1200"/>
              <a:buChar char="●"/>
              <a:defRPr sz="1200">
                <a:solidFill>
                  <a:schemeClr val="dk1"/>
                </a:solidFill>
              </a:defRPr>
            </a:lvl4pPr>
            <a:lvl5pPr indent="-304800" lvl="4" marL="2286000">
              <a:spcBef>
                <a:spcPts val="0"/>
              </a:spcBef>
              <a:spcAft>
                <a:spcPts val="0"/>
              </a:spcAft>
              <a:buClr>
                <a:schemeClr val="dk1"/>
              </a:buClr>
              <a:buSzPts val="1200"/>
              <a:buChar char="○"/>
              <a:defRPr sz="1200">
                <a:solidFill>
                  <a:schemeClr val="dk1"/>
                </a:solidFill>
              </a:defRPr>
            </a:lvl5pPr>
            <a:lvl6pPr indent="-304800" lvl="5" marL="2743200">
              <a:spcBef>
                <a:spcPts val="0"/>
              </a:spcBef>
              <a:spcAft>
                <a:spcPts val="0"/>
              </a:spcAft>
              <a:buClr>
                <a:schemeClr val="dk1"/>
              </a:buClr>
              <a:buSzPts val="1200"/>
              <a:buChar char="■"/>
              <a:defRPr sz="1200">
                <a:solidFill>
                  <a:schemeClr val="dk1"/>
                </a:solidFill>
              </a:defRPr>
            </a:lvl6pPr>
            <a:lvl7pPr indent="-304800" lvl="6" marL="3200400">
              <a:spcBef>
                <a:spcPts val="0"/>
              </a:spcBef>
              <a:spcAft>
                <a:spcPts val="0"/>
              </a:spcAft>
              <a:buClr>
                <a:schemeClr val="dk1"/>
              </a:buClr>
              <a:buSzPts val="1200"/>
              <a:buChar char="●"/>
              <a:defRPr sz="1200">
                <a:solidFill>
                  <a:schemeClr val="dk1"/>
                </a:solidFill>
              </a:defRPr>
            </a:lvl7pPr>
            <a:lvl8pPr indent="-304800" lvl="7" marL="3657600">
              <a:spcBef>
                <a:spcPts val="0"/>
              </a:spcBef>
              <a:spcAft>
                <a:spcPts val="0"/>
              </a:spcAft>
              <a:buClr>
                <a:schemeClr val="dk1"/>
              </a:buClr>
              <a:buSzPts val="1200"/>
              <a:buChar char="○"/>
              <a:defRPr sz="1200">
                <a:solidFill>
                  <a:schemeClr val="dk1"/>
                </a:solidFill>
              </a:defRPr>
            </a:lvl8pPr>
            <a:lvl9pPr indent="-304800" lvl="8" marL="4114800">
              <a:spcBef>
                <a:spcPts val="0"/>
              </a:spcBef>
              <a:spcAft>
                <a:spcPts val="0"/>
              </a:spcAft>
              <a:buClr>
                <a:schemeClr val="dk1"/>
              </a:buClr>
              <a:buSzPts val="1200"/>
              <a:buChar char="■"/>
              <a:defRPr sz="1200">
                <a:solidFill>
                  <a:schemeClr val="dk1"/>
                </a:solidFill>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Lato"/>
              <a:buNone/>
              <a:defRPr sz="2800">
                <a:solidFill>
                  <a:schemeClr val="dk1"/>
                </a:solidFill>
                <a:latin typeface="Lato"/>
                <a:ea typeface="Lato"/>
                <a:cs typeface="Lato"/>
                <a:sym typeface="La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indent="-317500" lvl="1" marL="914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indent="-317500" lvl="2" marL="1371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indent="-317500" lvl="3" marL="1828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indent="-317500" lvl="4" marL="22860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indent="-317500" lvl="5" marL="27432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indent="-317500" lvl="6" marL="32004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indent="-317500" lvl="7" marL="36576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indent="-317500" lvl="8" marL="41148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a:solidFill>
                  <a:schemeClr val="dk1"/>
                </a:solidFill>
              </a:defRPr>
            </a:lvl1pPr>
            <a:lvl2pPr lvl="1" algn="r">
              <a:buNone/>
              <a:defRPr>
                <a:solidFill>
                  <a:schemeClr val="dk1"/>
                </a:solidFill>
              </a:defRPr>
            </a:lvl2pPr>
            <a:lvl3pPr lvl="2" algn="r">
              <a:buNone/>
              <a:defRPr>
                <a:solidFill>
                  <a:schemeClr val="dk1"/>
                </a:solidFill>
              </a:defRPr>
            </a:lvl3pPr>
            <a:lvl4pPr lvl="3" algn="r">
              <a:buNone/>
              <a:defRPr>
                <a:solidFill>
                  <a:schemeClr val="dk1"/>
                </a:solidFill>
              </a:defRPr>
            </a:lvl4pPr>
            <a:lvl5pPr lvl="4" algn="r">
              <a:buNone/>
              <a:defRPr>
                <a:solidFill>
                  <a:schemeClr val="dk1"/>
                </a:solidFill>
              </a:defRPr>
            </a:lvl5pPr>
            <a:lvl6pPr lvl="5" algn="r">
              <a:buNone/>
              <a:defRPr>
                <a:solidFill>
                  <a:schemeClr val="dk1"/>
                </a:solidFill>
              </a:defRPr>
            </a:lvl6pPr>
            <a:lvl7pPr lvl="6" algn="r">
              <a:buNone/>
              <a:defRPr>
                <a:solidFill>
                  <a:schemeClr val="dk1"/>
                </a:solidFill>
              </a:defRPr>
            </a:lvl7pPr>
            <a:lvl8pPr lvl="7" algn="r">
              <a:buNone/>
              <a:defRPr>
                <a:solidFill>
                  <a:schemeClr val="dk1"/>
                </a:solidFill>
              </a:defRPr>
            </a:lvl8pPr>
            <a:lvl9pPr lvl="8" algn="r">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hyperlink" Target="https://tardis-sn.github.io/tardis/" TargetMode="External"/><Relationship Id="rId5" Type="http://schemas.openxmlformats.org/officeDocument/2006/relationships/image" Target="../media/image22.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1.png"/><Relationship Id="rId4" Type="http://schemas.openxmlformats.org/officeDocument/2006/relationships/hyperlink" Target="https://iopscience.iop.org/article/10.3847/1538-4357/ad1193"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 Id="rId4" Type="http://schemas.openxmlformats.org/officeDocument/2006/relationships/hyperlink" Target="https://iopscience.iop.org/article/10.3847/1538-4357/ad1193"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1.png"/><Relationship Id="rId4" Type="http://schemas.openxmlformats.org/officeDocument/2006/relationships/hyperlink" Target="https://iopscience.iop.org/article/10.3847/1538-4357/ad119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9.png"/><Relationship Id="rId4" Type="http://schemas.openxmlformats.org/officeDocument/2006/relationships/hyperlink" Target="https://iopscience.iop.org/article/10.3847/1538-4357/ad1193"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27.png"/><Relationship Id="rId5" Type="http://schemas.openxmlformats.org/officeDocument/2006/relationships/hyperlink" Target="https://iopscience.iop.org/article/10.3847/1538-4357/ad1193"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4.png"/><Relationship Id="rId4" Type="http://schemas.openxmlformats.org/officeDocument/2006/relationships/image" Target="../media/image35.png"/><Relationship Id="rId5" Type="http://schemas.openxmlformats.org/officeDocument/2006/relationships/hyperlink" Target="https://iopscience.iop.org/article/10.3847/1538-4357/ad1193"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45.png"/><Relationship Id="rId5" Type="http://schemas.openxmlformats.org/officeDocument/2006/relationships/hyperlink" Target="https://iopscience.iop.org/article/10.3847/1538-4357/ad1193"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4.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hyperlink" Target="https://iopscience.iop.org/article/10.3847/1538-4357/ad119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hyperlink" Target="https://iopscience.iop.org/article/10.3847/1538-4357/ad1193"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iopscience.iop.org/article/10.3847/1538-4357/ad1193" TargetMode="External"/><Relationship Id="rId4" Type="http://schemas.openxmlformats.org/officeDocument/2006/relationships/hyperlink" Target="https://iopscience.iop.org/article/10.3847/1538-4357/ad1193" TargetMode="External"/><Relationship Id="rId5"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2.png"/><Relationship Id="rId4" Type="http://schemas.openxmlformats.org/officeDocument/2006/relationships/hyperlink" Target="https://iopscience.iop.org/article/10.3847/1538-4357/ad1193"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9.png"/><Relationship Id="rId4" Type="http://schemas.openxmlformats.org/officeDocument/2006/relationships/image" Target="../media/image94.png"/><Relationship Id="rId5" Type="http://schemas.openxmlformats.org/officeDocument/2006/relationships/hyperlink" Target="https://iopscience.iop.org/article/10.3847/1538-4357/ad1193"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86.png"/><Relationship Id="rId4" Type="http://schemas.openxmlformats.org/officeDocument/2006/relationships/image" Target="../media/image91.png"/><Relationship Id="rId5" Type="http://schemas.openxmlformats.org/officeDocument/2006/relationships/hyperlink" Target="https://iopscience.iop.org/article/10.3847/1538-4357/ad1193"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2.png"/><Relationship Id="rId4" Type="http://schemas.openxmlformats.org/officeDocument/2006/relationships/hyperlink" Target="https://iopscience.iop.org/article/10.3847/1538-4357/ad1193"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6.png"/><Relationship Id="rId4" Type="http://schemas.openxmlformats.org/officeDocument/2006/relationships/hyperlink" Target="https://iopscience.iop.org/article/10.3847/1538-4357/ad1193"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7.png"/><Relationship Id="rId4" Type="http://schemas.openxmlformats.org/officeDocument/2006/relationships/hyperlink" Target="https://iopscience.iop.org/article/10.3847/1538-4357/ad1193"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9.png"/><Relationship Id="rId4" Type="http://schemas.openxmlformats.org/officeDocument/2006/relationships/hyperlink" Target="https://iopscience.iop.org/article/10.3847/1538-4357/ad119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4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4.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52.png"/><Relationship Id="rId4" Type="http://schemas.openxmlformats.org/officeDocument/2006/relationships/hyperlink" Target="https://iopscience.iop.org/article/10.3847/1538-4357/ad1193"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48.png"/><Relationship Id="rId4" Type="http://schemas.openxmlformats.org/officeDocument/2006/relationships/hyperlink" Target="https://iopscience.iop.org/article/10.3847/1538-4357/ad119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6.png"/><Relationship Id="rId4" Type="http://schemas.openxmlformats.org/officeDocument/2006/relationships/hyperlink" Target="https://iopscience.iop.org/article/10.3847/1538-4357/ad1193"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9.png"/><Relationship Id="rId4" Type="http://schemas.openxmlformats.org/officeDocument/2006/relationships/hyperlink" Target="https://iopscience.iop.org/article/10.3847/1538-4357/ad1193"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8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www.nndc.bnl.gov/nudat3/" TargetMode="External"/><Relationship Id="rId4" Type="http://schemas.openxmlformats.org/officeDocument/2006/relationships/image" Target="../media/image6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2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distill.pub/2019/visual-exploration-gaussian-processes/" TargetMode="External"/><Relationship Id="rId4" Type="http://schemas.openxmlformats.org/officeDocument/2006/relationships/image" Target="../media/image71.png"/><Relationship Id="rId5" Type="http://schemas.openxmlformats.org/officeDocument/2006/relationships/image" Target="../media/image63.png"/><Relationship Id="rId6" Type="http://schemas.openxmlformats.org/officeDocument/2006/relationships/image" Target="../media/image66.png"/><Relationship Id="rId7" Type="http://schemas.openxmlformats.org/officeDocument/2006/relationships/image" Target="../media/image6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6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6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hyperlink" Target="http://www.youtube.com/watch?v=LHK6yy-NMKo" TargetMode="External"/><Relationship Id="rId4" Type="http://schemas.openxmlformats.org/officeDocument/2006/relationships/image" Target="../media/image7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6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73.png"/><Relationship Id="rId4" Type="http://schemas.openxmlformats.org/officeDocument/2006/relationships/image" Target="../media/image81.png"/><Relationship Id="rId5"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8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83.pn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2.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8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2.jpg"/><Relationship Id="rId4" Type="http://schemas.openxmlformats.org/officeDocument/2006/relationships/image" Target="../media/image9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2.jpg"/><Relationship Id="rId4" Type="http://schemas.openxmlformats.org/officeDocument/2006/relationships/image" Target="../media/image8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98.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97.png"/><Relationship Id="rId4" Type="http://schemas.openxmlformats.org/officeDocument/2006/relationships/hyperlink" Target="https://ui.adsabs.harvard.edu/abs/2024ApJ...961..119F/abstract" TargetMode="External"/><Relationship Id="rId5" Type="http://schemas.openxmlformats.org/officeDocument/2006/relationships/image" Target="../media/image8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96.png"/><Relationship Id="rId4" Type="http://schemas.openxmlformats.org/officeDocument/2006/relationships/image" Target="../media/image95.png"/><Relationship Id="rId5" Type="http://schemas.openxmlformats.org/officeDocument/2006/relationships/hyperlink" Target="https://ui.adsabs.harvard.edu/abs/2024ApJ...961..119F/abstrac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90.png"/><Relationship Id="rId4" Type="http://schemas.openxmlformats.org/officeDocument/2006/relationships/hyperlink" Target="https://ui.adsabs.harvard.edu/abs/2024ApJ...961..119F/abstract"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99.png"/><Relationship Id="rId4" Type="http://schemas.openxmlformats.org/officeDocument/2006/relationships/hyperlink" Target="https://ui.adsabs.harvard.edu/abs/2024ApJ...961..119F/abstract"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rotWithShape="1">
          <a:blip r:embed="rId4">
            <a:alphaModFix/>
          </a:blip>
          <a:srcRect b="23892" l="11425" r="10528" t="19744"/>
          <a:stretch/>
        </p:blipFill>
        <p:spPr>
          <a:xfrm>
            <a:off x="5557350" y="387400"/>
            <a:ext cx="3586652" cy="2590177"/>
          </a:xfrm>
          <a:prstGeom prst="rect">
            <a:avLst/>
          </a:prstGeom>
          <a:noFill/>
          <a:ln>
            <a:noFill/>
          </a:ln>
        </p:spPr>
      </p:pic>
      <p:sp>
        <p:nvSpPr>
          <p:cNvPr id="55" name="Google Shape;55;p13"/>
          <p:cNvSpPr txBox="1"/>
          <p:nvPr>
            <p:ph type="ctrTitle"/>
          </p:nvPr>
        </p:nvSpPr>
        <p:spPr>
          <a:xfrm>
            <a:off x="363300" y="139225"/>
            <a:ext cx="5792700" cy="3261900"/>
          </a:xfrm>
          <a:prstGeom prst="rect">
            <a:avLst/>
          </a:prstGeom>
          <a:effectLst>
            <a:outerShdw rotWithShape="0" algn="bl" dir="1800000" dist="19050">
              <a:schemeClr val="accent4"/>
            </a:outerShdw>
          </a:effectLst>
        </p:spPr>
        <p:txBody>
          <a:bodyPr anchorCtr="0" anchor="ctr" bIns="91425" lIns="91425" spcFirstLastPara="1" rIns="91425" wrap="square" tIns="91425">
            <a:noAutofit/>
          </a:bodyPr>
          <a:lstStyle/>
          <a:p>
            <a:pPr indent="0" lvl="0" marL="0" rtl="0" algn="l">
              <a:spcBef>
                <a:spcPts val="0"/>
              </a:spcBef>
              <a:spcAft>
                <a:spcPts val="0"/>
              </a:spcAft>
              <a:buSzPts val="990"/>
              <a:buNone/>
            </a:pPr>
            <a:r>
              <a:rPr b="1" lang="en" sz="4700"/>
              <a:t>Abundances of heavy elements in neutron star mergers with </a:t>
            </a:r>
            <a:r>
              <a:rPr b="1" lang="en" sz="4900">
                <a:latin typeface="Consolas"/>
                <a:ea typeface="Consolas"/>
                <a:cs typeface="Consolas"/>
                <a:sym typeface="Consolas"/>
              </a:rPr>
              <a:t>SPARK</a:t>
            </a:r>
            <a:endParaRPr b="1" sz="4900">
              <a:latin typeface="Consolas"/>
              <a:ea typeface="Consolas"/>
              <a:cs typeface="Consolas"/>
              <a:sym typeface="Consolas"/>
            </a:endParaRPr>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 name="Google Shape;57;p13"/>
          <p:cNvPicPr preferRelativeResize="0"/>
          <p:nvPr/>
        </p:nvPicPr>
        <p:blipFill>
          <a:blip r:embed="rId5">
            <a:alphaModFix/>
          </a:blip>
          <a:stretch>
            <a:fillRect/>
          </a:stretch>
        </p:blipFill>
        <p:spPr>
          <a:xfrm>
            <a:off x="5909025" y="3493002"/>
            <a:ext cx="1547151" cy="1044780"/>
          </a:xfrm>
          <a:prstGeom prst="rect">
            <a:avLst/>
          </a:prstGeom>
          <a:noFill/>
          <a:ln>
            <a:noFill/>
          </a:ln>
        </p:spPr>
      </p:pic>
      <p:pic>
        <p:nvPicPr>
          <p:cNvPr id="58" name="Google Shape;58;p13"/>
          <p:cNvPicPr preferRelativeResize="0"/>
          <p:nvPr/>
        </p:nvPicPr>
        <p:blipFill>
          <a:blip r:embed="rId6">
            <a:alphaModFix/>
          </a:blip>
          <a:stretch>
            <a:fillRect/>
          </a:stretch>
        </p:blipFill>
        <p:spPr>
          <a:xfrm>
            <a:off x="7547550" y="3701183"/>
            <a:ext cx="1418952" cy="628417"/>
          </a:xfrm>
          <a:prstGeom prst="rect">
            <a:avLst/>
          </a:prstGeom>
          <a:noFill/>
          <a:ln>
            <a:noFill/>
          </a:ln>
        </p:spPr>
      </p:pic>
      <p:sp>
        <p:nvSpPr>
          <p:cNvPr id="59" name="Google Shape;59;p13"/>
          <p:cNvSpPr txBox="1"/>
          <p:nvPr/>
        </p:nvSpPr>
        <p:spPr>
          <a:xfrm>
            <a:off x="420700" y="3447763"/>
            <a:ext cx="3729000" cy="11352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 sz="2800">
                <a:solidFill>
                  <a:srgbClr val="FFFFFF"/>
                </a:solidFill>
                <a:latin typeface="Lato"/>
                <a:ea typeface="Lato"/>
                <a:cs typeface="Lato"/>
                <a:sym typeface="Lato"/>
              </a:rPr>
              <a:t>Nick Vieira</a:t>
            </a:r>
            <a:endParaRPr sz="2800">
              <a:solidFill>
                <a:srgbClr val="FFFFFF"/>
              </a:solidFill>
              <a:latin typeface="Lato"/>
              <a:ea typeface="Lato"/>
              <a:cs typeface="Lato"/>
              <a:sym typeface="Lato"/>
            </a:endParaRPr>
          </a:p>
          <a:p>
            <a:pPr indent="0" lvl="0" marL="0" rtl="0" algn="ctr">
              <a:spcBef>
                <a:spcPts val="0"/>
              </a:spcBef>
              <a:spcAft>
                <a:spcPts val="0"/>
              </a:spcAft>
              <a:buNone/>
            </a:pPr>
            <a:r>
              <a:rPr lang="en" sz="1800">
                <a:solidFill>
                  <a:srgbClr val="FFFFFF"/>
                </a:solidFill>
                <a:latin typeface="Lato"/>
                <a:ea typeface="Lato"/>
                <a:cs typeface="Lato"/>
                <a:sym typeface="Lato"/>
              </a:rPr>
              <a:t>John Ruan &amp; Daryl Haggard</a:t>
            </a:r>
            <a:endParaRPr sz="1800">
              <a:solidFill>
                <a:srgbClr val="FFFFFF"/>
              </a:solidFill>
              <a:latin typeface="Lato"/>
              <a:ea typeface="Lato"/>
              <a:cs typeface="Lato"/>
              <a:sym typeface="Lato"/>
            </a:endParaRPr>
          </a:p>
          <a:p>
            <a:pPr indent="0" lvl="0" marL="0" rtl="0" algn="ctr">
              <a:spcBef>
                <a:spcPts val="0"/>
              </a:spcBef>
              <a:spcAft>
                <a:spcPts val="0"/>
              </a:spcAft>
              <a:buNone/>
            </a:pPr>
            <a:r>
              <a:rPr lang="en" sz="1800">
                <a:solidFill>
                  <a:srgbClr val="FFFFFF"/>
                </a:solidFill>
                <a:latin typeface="Lato"/>
                <a:ea typeface="Lato"/>
                <a:cs typeface="Lato"/>
                <a:sym typeface="Lato"/>
              </a:rPr>
              <a:t>PhD candidate</a:t>
            </a:r>
            <a:endParaRPr sz="1800">
              <a:solidFill>
                <a:srgbClr val="FFFFFF"/>
              </a:solidFill>
              <a:latin typeface="Lato"/>
              <a:ea typeface="Lato"/>
              <a:cs typeface="Lato"/>
              <a:sym typeface="Lato"/>
            </a:endParaRPr>
          </a:p>
          <a:p>
            <a:pPr indent="0" lvl="0" marL="0" rtl="0" algn="ctr">
              <a:spcBef>
                <a:spcPts val="0"/>
              </a:spcBef>
              <a:spcAft>
                <a:spcPts val="0"/>
              </a:spcAft>
              <a:buNone/>
            </a:pPr>
            <a:r>
              <a:rPr lang="en" sz="1800">
                <a:solidFill>
                  <a:srgbClr val="FFFFFF"/>
                </a:solidFill>
                <a:latin typeface="Lato"/>
                <a:ea typeface="Lato"/>
                <a:cs typeface="Lato"/>
                <a:sym typeface="Lato"/>
              </a:rPr>
              <a:t>Trottier Space Institute @ McGill</a:t>
            </a:r>
            <a:endParaRPr sz="1800">
              <a:solidFill>
                <a:srgbClr val="FFFFFF"/>
              </a:solidFill>
              <a:latin typeface="Lato"/>
              <a:ea typeface="Lato"/>
              <a:cs typeface="Lato"/>
              <a:sym typeface="Lato"/>
            </a:endParaRPr>
          </a:p>
        </p:txBody>
      </p:sp>
      <p:pic>
        <p:nvPicPr>
          <p:cNvPr id="60" name="Google Shape;60;p13"/>
          <p:cNvPicPr preferRelativeResize="0"/>
          <p:nvPr/>
        </p:nvPicPr>
        <p:blipFill>
          <a:blip r:embed="rId7">
            <a:alphaModFix/>
          </a:blip>
          <a:stretch>
            <a:fillRect/>
          </a:stretch>
        </p:blipFill>
        <p:spPr>
          <a:xfrm>
            <a:off x="4149700" y="3181400"/>
            <a:ext cx="1667948" cy="16679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1" name="Shape 151"/>
        <p:cNvGrpSpPr/>
        <p:nvPr/>
      </p:nvGrpSpPr>
      <p:grpSpPr>
        <a:xfrm>
          <a:off x="0" y="0"/>
          <a:ext cx="0" cy="0"/>
          <a:chOff x="0" y="0"/>
          <a:chExt cx="0" cy="0"/>
        </a:xfrm>
      </p:grpSpPr>
      <p:sp>
        <p:nvSpPr>
          <p:cNvPr id="152" name="Google Shape;15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3" name="Google Shape;153;p22"/>
          <p:cNvSpPr txBox="1"/>
          <p:nvPr/>
        </p:nvSpPr>
        <p:spPr>
          <a:xfrm>
            <a:off x="5275075" y="4743300"/>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Ascenzi+21</a:t>
            </a:r>
            <a:endParaRPr>
              <a:solidFill>
                <a:schemeClr val="dk1"/>
              </a:solidFill>
              <a:latin typeface="Lato"/>
              <a:ea typeface="Lato"/>
              <a:cs typeface="Lato"/>
              <a:sym typeface="Lato"/>
            </a:endParaRPr>
          </a:p>
        </p:txBody>
      </p:sp>
      <p:pic>
        <p:nvPicPr>
          <p:cNvPr id="154" name="Google Shape;154;p22"/>
          <p:cNvPicPr preferRelativeResize="0"/>
          <p:nvPr/>
        </p:nvPicPr>
        <p:blipFill rotWithShape="1">
          <a:blip r:embed="rId3">
            <a:alphaModFix/>
          </a:blip>
          <a:srcRect b="1371" l="0" r="0" t="1371"/>
          <a:stretch/>
        </p:blipFill>
        <p:spPr>
          <a:xfrm>
            <a:off x="5252050" y="129825"/>
            <a:ext cx="3739550" cy="4613476"/>
          </a:xfrm>
          <a:prstGeom prst="rect">
            <a:avLst/>
          </a:prstGeom>
          <a:noFill/>
          <a:ln>
            <a:noFill/>
          </a:ln>
        </p:spPr>
      </p:pic>
      <p:sp>
        <p:nvSpPr>
          <p:cNvPr id="155" name="Google Shape;155;p2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UV / optical / IR: </a:t>
            </a:r>
            <a:r>
              <a:rPr lang="en"/>
              <a:t>Kilonovae</a:t>
            </a:r>
            <a:endParaRPr/>
          </a:p>
        </p:txBody>
      </p:sp>
      <p:sp>
        <p:nvSpPr>
          <p:cNvPr id="156" name="Google Shape;156;p22"/>
          <p:cNvSpPr txBox="1"/>
          <p:nvPr/>
        </p:nvSpPr>
        <p:spPr>
          <a:xfrm>
            <a:off x="265725" y="1329600"/>
            <a:ext cx="4823700" cy="24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2800">
                <a:solidFill>
                  <a:srgbClr val="FFFFFF"/>
                </a:solidFill>
                <a:latin typeface="Lato"/>
                <a:ea typeface="Lato"/>
                <a:cs typeface="Lato"/>
                <a:sym typeface="Lato"/>
              </a:rPr>
              <a:t>Disk wind is dominated by </a:t>
            </a:r>
            <a:r>
              <a:rPr b="1" lang="en" sz="2800">
                <a:solidFill>
                  <a:srgbClr val="FFFFFF"/>
                </a:solidFill>
                <a:latin typeface="Lato"/>
                <a:ea typeface="Lato"/>
                <a:cs typeface="Lato"/>
                <a:sym typeface="Lato"/>
              </a:rPr>
              <a:t>lighter</a:t>
            </a:r>
            <a:r>
              <a:rPr lang="en" sz="2800">
                <a:solidFill>
                  <a:srgbClr val="FFFFFF"/>
                </a:solidFill>
                <a:latin typeface="Lato"/>
                <a:ea typeface="Lato"/>
                <a:cs typeface="Lato"/>
                <a:sym typeface="Lato"/>
              </a:rPr>
              <a:t> elements with smaller overall opacities</a:t>
            </a:r>
            <a:br>
              <a:rPr lang="en" sz="2800">
                <a:solidFill>
                  <a:srgbClr val="FFFFFF"/>
                </a:solidFill>
                <a:latin typeface="Lato"/>
                <a:ea typeface="Lato"/>
                <a:cs typeface="Lato"/>
                <a:sym typeface="Lato"/>
              </a:rPr>
            </a:br>
            <a:r>
              <a:rPr b="1" lang="en" sz="2800">
                <a:solidFill>
                  <a:srgbClr val="4789EE"/>
                </a:solidFill>
                <a:latin typeface="Lato"/>
                <a:ea typeface="Lato"/>
                <a:cs typeface="Lato"/>
                <a:sym typeface="Lato"/>
              </a:rPr>
              <a:t>→ blue(r) ejecta</a:t>
            </a:r>
            <a:endParaRPr b="1" sz="2800">
              <a:solidFill>
                <a:srgbClr val="4789EE"/>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300"/>
                                        <p:tgtEl>
                                          <p:spTgt spid="1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0" name="Shape 160"/>
        <p:cNvGrpSpPr/>
        <p:nvPr/>
      </p:nvGrpSpPr>
      <p:grpSpPr>
        <a:xfrm>
          <a:off x="0" y="0"/>
          <a:ext cx="0" cy="0"/>
          <a:chOff x="0" y="0"/>
          <a:chExt cx="0" cy="0"/>
        </a:xfrm>
      </p:grpSpPr>
      <p:sp>
        <p:nvSpPr>
          <p:cNvPr id="161" name="Google Shape;16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2" name="Google Shape;162;p23"/>
          <p:cNvSpPr txBox="1"/>
          <p:nvPr/>
        </p:nvSpPr>
        <p:spPr>
          <a:xfrm>
            <a:off x="5612600" y="4316300"/>
            <a:ext cx="227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Data: Pian+17, Smartt+17</a:t>
            </a:r>
            <a:endParaRPr>
              <a:solidFill>
                <a:srgbClr val="FFFFFF"/>
              </a:solidFill>
              <a:latin typeface="Lato"/>
              <a:ea typeface="Lato"/>
              <a:cs typeface="Lato"/>
              <a:sym typeface="Lato"/>
            </a:endParaRPr>
          </a:p>
        </p:txBody>
      </p:sp>
      <p:sp>
        <p:nvSpPr>
          <p:cNvPr id="163" name="Google Shape;163;p23"/>
          <p:cNvSpPr txBox="1"/>
          <p:nvPr/>
        </p:nvSpPr>
        <p:spPr>
          <a:xfrm>
            <a:off x="1825675" y="4316300"/>
            <a:ext cx="99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Villar+17</a:t>
            </a:r>
            <a:endParaRPr>
              <a:solidFill>
                <a:srgbClr val="FFFFFF"/>
              </a:solidFill>
              <a:latin typeface="Lato"/>
              <a:ea typeface="Lato"/>
              <a:cs typeface="Lato"/>
              <a:sym typeface="Lato"/>
            </a:endParaRPr>
          </a:p>
        </p:txBody>
      </p:sp>
      <p:pic>
        <p:nvPicPr>
          <p:cNvPr id="164" name="Google Shape;164;p23"/>
          <p:cNvPicPr preferRelativeResize="0"/>
          <p:nvPr/>
        </p:nvPicPr>
        <p:blipFill>
          <a:blip r:embed="rId3">
            <a:alphaModFix/>
          </a:blip>
          <a:stretch>
            <a:fillRect/>
          </a:stretch>
        </p:blipFill>
        <p:spPr>
          <a:xfrm>
            <a:off x="204400" y="1295975"/>
            <a:ext cx="4102049" cy="3020326"/>
          </a:xfrm>
          <a:prstGeom prst="rect">
            <a:avLst/>
          </a:prstGeom>
          <a:noFill/>
          <a:ln>
            <a:noFill/>
          </a:ln>
        </p:spPr>
      </p:pic>
      <p:pic>
        <p:nvPicPr>
          <p:cNvPr id="165" name="Google Shape;165;p23"/>
          <p:cNvPicPr preferRelativeResize="0"/>
          <p:nvPr/>
        </p:nvPicPr>
        <p:blipFill rotWithShape="1">
          <a:blip r:embed="rId4">
            <a:alphaModFix/>
          </a:blip>
          <a:srcRect b="0" l="19" r="29" t="0"/>
          <a:stretch/>
        </p:blipFill>
        <p:spPr>
          <a:xfrm>
            <a:off x="4420451" y="1295975"/>
            <a:ext cx="4660701" cy="3020324"/>
          </a:xfrm>
          <a:prstGeom prst="rect">
            <a:avLst/>
          </a:prstGeom>
          <a:noFill/>
          <a:ln>
            <a:noFill/>
          </a:ln>
        </p:spPr>
      </p:pic>
      <p:sp>
        <p:nvSpPr>
          <p:cNvPr id="166" name="Google Shape;166;p23"/>
          <p:cNvSpPr txBox="1"/>
          <p:nvPr/>
        </p:nvSpPr>
        <p:spPr>
          <a:xfrm>
            <a:off x="76200" y="76200"/>
            <a:ext cx="902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4"/>
                </a:solidFill>
                <a:latin typeface="Lato"/>
                <a:ea typeface="Lato"/>
                <a:cs typeface="Lato"/>
                <a:sym typeface="Lato"/>
              </a:rPr>
              <a:t>GW170817: first NS-NS merger, only gravitational wave + light detection to date</a:t>
            </a:r>
            <a:endParaRPr b="1" sz="2800">
              <a:solidFill>
                <a:schemeClr val="accent4"/>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0" name="Shape 170"/>
        <p:cNvGrpSpPr/>
        <p:nvPr/>
      </p:nvGrpSpPr>
      <p:grpSpPr>
        <a:xfrm>
          <a:off x="0" y="0"/>
          <a:ext cx="0" cy="0"/>
          <a:chOff x="0" y="0"/>
          <a:chExt cx="0" cy="0"/>
        </a:xfrm>
      </p:grpSpPr>
      <p:sp>
        <p:nvSpPr>
          <p:cNvPr id="171" name="Google Shape;17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2" name="Google Shape;172;p24"/>
          <p:cNvSpPr txBox="1"/>
          <p:nvPr/>
        </p:nvSpPr>
        <p:spPr>
          <a:xfrm>
            <a:off x="5612600" y="4316300"/>
            <a:ext cx="2276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Data: Pian+17, Smartt+17</a:t>
            </a:r>
            <a:endParaRPr>
              <a:solidFill>
                <a:srgbClr val="FFFFFF"/>
              </a:solidFill>
              <a:latin typeface="Lato"/>
              <a:ea typeface="Lato"/>
              <a:cs typeface="Lato"/>
              <a:sym typeface="Lato"/>
            </a:endParaRPr>
          </a:p>
        </p:txBody>
      </p:sp>
      <p:sp>
        <p:nvSpPr>
          <p:cNvPr id="173" name="Google Shape;173;p24"/>
          <p:cNvSpPr txBox="1"/>
          <p:nvPr/>
        </p:nvSpPr>
        <p:spPr>
          <a:xfrm>
            <a:off x="1825675" y="4316300"/>
            <a:ext cx="994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FFFFFF"/>
                </a:solidFill>
                <a:latin typeface="Lato"/>
                <a:ea typeface="Lato"/>
                <a:cs typeface="Lato"/>
                <a:sym typeface="Lato"/>
              </a:rPr>
              <a:t>Villar+17</a:t>
            </a:r>
            <a:endParaRPr>
              <a:solidFill>
                <a:srgbClr val="FFFFFF"/>
              </a:solidFill>
              <a:latin typeface="Lato"/>
              <a:ea typeface="Lato"/>
              <a:cs typeface="Lato"/>
              <a:sym typeface="Lato"/>
            </a:endParaRPr>
          </a:p>
        </p:txBody>
      </p:sp>
      <p:pic>
        <p:nvPicPr>
          <p:cNvPr id="174" name="Google Shape;174;p24"/>
          <p:cNvPicPr preferRelativeResize="0"/>
          <p:nvPr/>
        </p:nvPicPr>
        <p:blipFill>
          <a:blip r:embed="rId3">
            <a:alphaModFix/>
          </a:blip>
          <a:stretch>
            <a:fillRect/>
          </a:stretch>
        </p:blipFill>
        <p:spPr>
          <a:xfrm>
            <a:off x="204400" y="1295975"/>
            <a:ext cx="4102049" cy="3020326"/>
          </a:xfrm>
          <a:prstGeom prst="rect">
            <a:avLst/>
          </a:prstGeom>
          <a:noFill/>
          <a:ln>
            <a:noFill/>
          </a:ln>
        </p:spPr>
      </p:pic>
      <p:sp>
        <p:nvSpPr>
          <p:cNvPr id="175" name="Google Shape;175;p24"/>
          <p:cNvSpPr txBox="1"/>
          <p:nvPr/>
        </p:nvSpPr>
        <p:spPr>
          <a:xfrm>
            <a:off x="76200" y="76200"/>
            <a:ext cx="902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solidFill>
                  <a:schemeClr val="accent4"/>
                </a:solidFill>
                <a:latin typeface="Lato"/>
                <a:ea typeface="Lato"/>
                <a:cs typeface="Lato"/>
                <a:sym typeface="Lato"/>
              </a:rPr>
              <a:t>GW170817: first NS-NS merger, only gravitational wave + light detection to date</a:t>
            </a:r>
            <a:endParaRPr b="1" sz="2800">
              <a:solidFill>
                <a:schemeClr val="accent4"/>
              </a:solidFill>
              <a:latin typeface="Lato"/>
              <a:ea typeface="Lato"/>
              <a:cs typeface="Lato"/>
              <a:sym typeface="Lato"/>
            </a:endParaRPr>
          </a:p>
        </p:txBody>
      </p:sp>
      <p:sp>
        <p:nvSpPr>
          <p:cNvPr id="176" name="Google Shape;176;p24"/>
          <p:cNvSpPr/>
          <p:nvPr/>
        </p:nvSpPr>
        <p:spPr>
          <a:xfrm>
            <a:off x="97050" y="106275"/>
            <a:ext cx="4209300" cy="4758300"/>
          </a:xfrm>
          <a:prstGeom prst="rect">
            <a:avLst/>
          </a:prstGeom>
          <a:solidFill>
            <a:srgbClr val="000000">
              <a:alpha val="7857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4"/>
          <p:cNvSpPr txBox="1"/>
          <p:nvPr>
            <p:ph type="title"/>
          </p:nvPr>
        </p:nvSpPr>
        <p:spPr>
          <a:xfrm>
            <a:off x="311700" y="1511825"/>
            <a:ext cx="3994800" cy="2492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Can we infer the abundances of individual elements from the spectra of the GW170817 kilonova? </a:t>
            </a:r>
            <a:endParaRPr/>
          </a:p>
        </p:txBody>
      </p:sp>
      <p:pic>
        <p:nvPicPr>
          <p:cNvPr id="178" name="Google Shape;178;p24"/>
          <p:cNvPicPr preferRelativeResize="0"/>
          <p:nvPr/>
        </p:nvPicPr>
        <p:blipFill rotWithShape="1">
          <a:blip r:embed="rId4">
            <a:alphaModFix/>
          </a:blip>
          <a:srcRect b="0" l="19" r="29" t="0"/>
          <a:stretch/>
        </p:blipFill>
        <p:spPr>
          <a:xfrm>
            <a:off x="4420451" y="1295975"/>
            <a:ext cx="4660701" cy="3020324"/>
          </a:xfrm>
          <a:prstGeom prst="rect">
            <a:avLst/>
          </a:prstGeom>
          <a:noFill/>
          <a:ln>
            <a:noFill/>
          </a:ln>
        </p:spPr>
      </p:pic>
      <p:sp>
        <p:nvSpPr>
          <p:cNvPr id="179" name="Google Shape;179;p24"/>
          <p:cNvSpPr/>
          <p:nvPr/>
        </p:nvSpPr>
        <p:spPr>
          <a:xfrm>
            <a:off x="4306500" y="106275"/>
            <a:ext cx="4714800" cy="1046700"/>
          </a:xfrm>
          <a:prstGeom prst="rect">
            <a:avLst/>
          </a:prstGeom>
          <a:solidFill>
            <a:srgbClr val="000000">
              <a:alpha val="7857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5"/>
          <p:cNvPicPr preferRelativeResize="0"/>
          <p:nvPr/>
        </p:nvPicPr>
        <p:blipFill>
          <a:blip r:embed="rId3">
            <a:alphaModFix amt="50000"/>
          </a:blip>
          <a:stretch>
            <a:fillRect/>
          </a:stretch>
        </p:blipFill>
        <p:spPr>
          <a:xfrm>
            <a:off x="1710312" y="-290525"/>
            <a:ext cx="5723377" cy="5723377"/>
          </a:xfrm>
          <a:prstGeom prst="rect">
            <a:avLst/>
          </a:prstGeom>
          <a:noFill/>
          <a:ln>
            <a:noFill/>
          </a:ln>
        </p:spPr>
      </p:pic>
      <p:sp>
        <p:nvSpPr>
          <p:cNvPr id="185" name="Google Shape;185;p25"/>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150">
                <a:solidFill>
                  <a:schemeClr val="accent4"/>
                </a:solidFill>
                <a:latin typeface="Consolas"/>
                <a:ea typeface="Consolas"/>
                <a:cs typeface="Consolas"/>
                <a:sym typeface="Consolas"/>
              </a:rPr>
              <a:t>SPARK</a:t>
            </a:r>
            <a:r>
              <a:rPr b="1" lang="en" sz="2150">
                <a:solidFill>
                  <a:schemeClr val="accent4"/>
                </a:solidFill>
              </a:rPr>
              <a:t>: Spectroscopic r-Process Abundance Retrieval for Kilonovae</a:t>
            </a:r>
            <a:endParaRPr b="1" sz="2150">
              <a:solidFill>
                <a:schemeClr val="accent4"/>
              </a:solidFill>
            </a:endParaRPr>
          </a:p>
        </p:txBody>
      </p:sp>
      <p:sp>
        <p:nvSpPr>
          <p:cNvPr id="186" name="Google Shape;186;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87" name="Google Shape;187;p25"/>
          <p:cNvSpPr txBox="1"/>
          <p:nvPr/>
        </p:nvSpPr>
        <p:spPr>
          <a:xfrm>
            <a:off x="311700" y="808000"/>
            <a:ext cx="8520600" cy="13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20">
                <a:solidFill>
                  <a:schemeClr val="dk1"/>
                </a:solidFill>
                <a:latin typeface="Lato"/>
                <a:ea typeface="Lato"/>
                <a:cs typeface="Lato"/>
                <a:sym typeface="Lato"/>
              </a:rPr>
              <a:t>Idea:</a:t>
            </a:r>
            <a:r>
              <a:rPr lang="en" sz="2620">
                <a:solidFill>
                  <a:schemeClr val="dk1"/>
                </a:solidFill>
                <a:latin typeface="Lato"/>
                <a:ea typeface="Lato"/>
                <a:cs typeface="Lato"/>
                <a:sym typeface="Lato"/>
              </a:rPr>
              <a:t> Generate many synthetic spectra and compare them to observations → Fit for the </a:t>
            </a:r>
            <a:r>
              <a:rPr i="1" lang="en" sz="2620">
                <a:solidFill>
                  <a:schemeClr val="dk1"/>
                </a:solidFill>
                <a:latin typeface="Lato"/>
                <a:ea typeface="Lato"/>
                <a:cs typeface="Lato"/>
                <a:sym typeface="Lato"/>
              </a:rPr>
              <a:t>r</a:t>
            </a:r>
            <a:r>
              <a:rPr lang="en" sz="2620">
                <a:solidFill>
                  <a:schemeClr val="dk1"/>
                </a:solidFill>
                <a:latin typeface="Lato"/>
                <a:ea typeface="Lato"/>
                <a:cs typeface="Lato"/>
                <a:sym typeface="Lato"/>
              </a:rPr>
              <a:t>-process elemental abundance pattern of GW170817 (“</a:t>
            </a:r>
            <a:r>
              <a:rPr b="1" i="1" lang="en" sz="2620">
                <a:solidFill>
                  <a:schemeClr val="dk1"/>
                </a:solidFill>
                <a:latin typeface="Lato"/>
                <a:ea typeface="Lato"/>
                <a:cs typeface="Lato"/>
                <a:sym typeface="Lato"/>
              </a:rPr>
              <a:t>spectral retrieval”</a:t>
            </a:r>
            <a:r>
              <a:rPr lang="en" sz="2620">
                <a:solidFill>
                  <a:schemeClr val="dk1"/>
                </a:solidFill>
                <a:latin typeface="Lato"/>
                <a:ea typeface="Lato"/>
                <a:cs typeface="Lato"/>
                <a:sym typeface="Lato"/>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6"/>
          <p:cNvSpPr txBox="1"/>
          <p:nvPr>
            <p:ph idx="1" type="body"/>
          </p:nvPr>
        </p:nvSpPr>
        <p:spPr>
          <a:xfrm>
            <a:off x="74100" y="865325"/>
            <a:ext cx="4944300" cy="3878700"/>
          </a:xfrm>
          <a:prstGeom prst="rect">
            <a:avLst/>
          </a:prstGeom>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SzPts val="2200"/>
              <a:buChar char="-"/>
            </a:pPr>
            <a:r>
              <a:rPr lang="en" sz="2200"/>
              <a:t>1D Monte Carlo radiative transfer code for spectral synthesis</a:t>
            </a:r>
            <a:endParaRPr b="1" sz="2200"/>
          </a:p>
          <a:p>
            <a:pPr indent="-368300" lvl="0" marL="457200" rtl="0" algn="l">
              <a:lnSpc>
                <a:spcPct val="100000"/>
              </a:lnSpc>
              <a:spcBef>
                <a:spcPts val="1000"/>
              </a:spcBef>
              <a:spcAft>
                <a:spcPts val="0"/>
              </a:spcAft>
              <a:buSzPts val="2200"/>
              <a:buChar char="-"/>
            </a:pPr>
            <a:r>
              <a:rPr lang="en" sz="2200"/>
              <a:t>Radiation-matter interactions in a stratified medium under homologous expansion (supernovae, kilonovae)</a:t>
            </a:r>
            <a:endParaRPr sz="2200"/>
          </a:p>
          <a:p>
            <a:pPr indent="-368300" lvl="0" marL="457200" rtl="0" algn="l">
              <a:lnSpc>
                <a:spcPct val="100000"/>
              </a:lnSpc>
              <a:spcBef>
                <a:spcPts val="1000"/>
              </a:spcBef>
              <a:spcAft>
                <a:spcPts val="0"/>
              </a:spcAft>
              <a:buSzPts val="2200"/>
              <a:buChar char="-"/>
            </a:pPr>
            <a:r>
              <a:rPr lang="en" sz="2200"/>
              <a:t>Synthetic spectrum at a point in time</a:t>
            </a:r>
            <a:endParaRPr sz="2200"/>
          </a:p>
          <a:p>
            <a:pPr indent="-368300" lvl="0" marL="457200" rtl="0" algn="l">
              <a:lnSpc>
                <a:spcPct val="100000"/>
              </a:lnSpc>
              <a:spcBef>
                <a:spcPts val="1000"/>
              </a:spcBef>
              <a:spcAft>
                <a:spcPts val="1000"/>
              </a:spcAft>
              <a:buSzPts val="2200"/>
              <a:buChar char="-"/>
            </a:pPr>
            <a:r>
              <a:rPr b="1" lang="en" sz="2200"/>
              <a:t>Elemental abundances are an input</a:t>
            </a:r>
            <a:endParaRPr sz="2200"/>
          </a:p>
        </p:txBody>
      </p:sp>
      <p:sp>
        <p:nvSpPr>
          <p:cNvPr id="193" name="Google Shape;193;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4" name="Google Shape;194;p26"/>
          <p:cNvPicPr preferRelativeResize="0"/>
          <p:nvPr/>
        </p:nvPicPr>
        <p:blipFill>
          <a:blip r:embed="rId3">
            <a:alphaModFix/>
          </a:blip>
          <a:stretch>
            <a:fillRect/>
          </a:stretch>
        </p:blipFill>
        <p:spPr>
          <a:xfrm>
            <a:off x="6034675" y="169700"/>
            <a:ext cx="1935775" cy="818550"/>
          </a:xfrm>
          <a:prstGeom prst="rect">
            <a:avLst/>
          </a:prstGeom>
          <a:noFill/>
          <a:ln>
            <a:noFill/>
          </a:ln>
        </p:spPr>
      </p:pic>
      <p:sp>
        <p:nvSpPr>
          <p:cNvPr id="195" name="Google Shape;195;p26"/>
          <p:cNvSpPr txBox="1"/>
          <p:nvPr/>
        </p:nvSpPr>
        <p:spPr>
          <a:xfrm>
            <a:off x="5245350" y="4560575"/>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u="sng">
                <a:solidFill>
                  <a:schemeClr val="hlink"/>
                </a:solidFill>
                <a:latin typeface="Lato"/>
                <a:ea typeface="Lato"/>
                <a:cs typeface="Lato"/>
                <a:sym typeface="Lato"/>
                <a:hlinkClick r:id="rId4"/>
              </a:rPr>
              <a:t>https://tardis-sn.github.io/tardis/</a:t>
            </a:r>
            <a:endParaRPr sz="1200">
              <a:solidFill>
                <a:schemeClr val="dk1"/>
              </a:solidFill>
              <a:latin typeface="Lato"/>
              <a:ea typeface="Lato"/>
              <a:cs typeface="Lato"/>
              <a:sym typeface="Lato"/>
            </a:endParaRPr>
          </a:p>
        </p:txBody>
      </p:sp>
      <p:pic>
        <p:nvPicPr>
          <p:cNvPr id="196" name="Google Shape;196;p26"/>
          <p:cNvPicPr preferRelativeResize="0"/>
          <p:nvPr/>
        </p:nvPicPr>
        <p:blipFill rotWithShape="1">
          <a:blip r:embed="rId5">
            <a:alphaModFix/>
          </a:blip>
          <a:srcRect b="9922" l="12220" r="9039" t="8610"/>
          <a:stretch/>
        </p:blipFill>
        <p:spPr>
          <a:xfrm>
            <a:off x="5286725" y="1050438"/>
            <a:ext cx="3431700" cy="3550500"/>
          </a:xfrm>
          <a:prstGeom prst="ellipse">
            <a:avLst/>
          </a:prstGeom>
          <a:noFill/>
          <a:ln>
            <a:noFill/>
          </a:ln>
        </p:spPr>
      </p:pic>
      <p:sp>
        <p:nvSpPr>
          <p:cNvPr id="197" name="Google Shape;197;p2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Radiative transfer with </a:t>
            </a:r>
            <a:r>
              <a:rPr lang="en">
                <a:latin typeface="Consolas"/>
                <a:ea typeface="Consolas"/>
                <a:cs typeface="Consolas"/>
                <a:sym typeface="Consolas"/>
              </a:rPr>
              <a:t>TARDIS</a:t>
            </a:r>
            <a:endParaRPr>
              <a:latin typeface="Consolas"/>
              <a:ea typeface="Consolas"/>
              <a:cs typeface="Consolas"/>
              <a:sym typeface="Consola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27"/>
          <p:cNvPicPr preferRelativeResize="0"/>
          <p:nvPr/>
        </p:nvPicPr>
        <p:blipFill>
          <a:blip r:embed="rId3">
            <a:alphaModFix amt="50000"/>
          </a:blip>
          <a:stretch>
            <a:fillRect/>
          </a:stretch>
        </p:blipFill>
        <p:spPr>
          <a:xfrm>
            <a:off x="1710312" y="-290525"/>
            <a:ext cx="5723377" cy="5723377"/>
          </a:xfrm>
          <a:prstGeom prst="rect">
            <a:avLst/>
          </a:prstGeom>
          <a:noFill/>
          <a:ln>
            <a:noFill/>
          </a:ln>
        </p:spPr>
      </p:pic>
      <p:sp>
        <p:nvSpPr>
          <p:cNvPr id="203" name="Google Shape;203;p27"/>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150">
                <a:solidFill>
                  <a:schemeClr val="accent4"/>
                </a:solidFill>
                <a:latin typeface="Consolas"/>
                <a:ea typeface="Consolas"/>
                <a:cs typeface="Consolas"/>
                <a:sym typeface="Consolas"/>
              </a:rPr>
              <a:t>SPARK</a:t>
            </a:r>
            <a:r>
              <a:rPr b="1" lang="en" sz="2150">
                <a:solidFill>
                  <a:schemeClr val="accent4"/>
                </a:solidFill>
              </a:rPr>
              <a:t>: Spectroscopic r-Process Abundance Retrieval for Kilonovae</a:t>
            </a:r>
            <a:endParaRPr b="1" sz="2150">
              <a:solidFill>
                <a:schemeClr val="accent4"/>
              </a:solidFill>
            </a:endParaRPr>
          </a:p>
        </p:txBody>
      </p:sp>
      <p:sp>
        <p:nvSpPr>
          <p:cNvPr id="204" name="Google Shape;204;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5" name="Google Shape;205;p27"/>
          <p:cNvSpPr txBox="1"/>
          <p:nvPr/>
        </p:nvSpPr>
        <p:spPr>
          <a:xfrm>
            <a:off x="311700" y="808000"/>
            <a:ext cx="8520600" cy="13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20">
                <a:solidFill>
                  <a:schemeClr val="dk1"/>
                </a:solidFill>
                <a:latin typeface="Lato"/>
                <a:ea typeface="Lato"/>
                <a:cs typeface="Lato"/>
                <a:sym typeface="Lato"/>
              </a:rPr>
              <a:t>Idea:</a:t>
            </a:r>
            <a:r>
              <a:rPr lang="en" sz="2620">
                <a:solidFill>
                  <a:schemeClr val="dk1"/>
                </a:solidFill>
                <a:latin typeface="Lato"/>
                <a:ea typeface="Lato"/>
                <a:cs typeface="Lato"/>
                <a:sym typeface="Lato"/>
              </a:rPr>
              <a:t> Generate many synthetic spectra and compare them to observations → Fit for the </a:t>
            </a:r>
            <a:r>
              <a:rPr i="1" lang="en" sz="2620">
                <a:solidFill>
                  <a:schemeClr val="dk1"/>
                </a:solidFill>
                <a:latin typeface="Lato"/>
                <a:ea typeface="Lato"/>
                <a:cs typeface="Lato"/>
                <a:sym typeface="Lato"/>
              </a:rPr>
              <a:t>r</a:t>
            </a:r>
            <a:r>
              <a:rPr lang="en" sz="2620">
                <a:solidFill>
                  <a:schemeClr val="dk1"/>
                </a:solidFill>
                <a:latin typeface="Lato"/>
                <a:ea typeface="Lato"/>
                <a:cs typeface="Lato"/>
                <a:sym typeface="Lato"/>
              </a:rPr>
              <a:t>-process elemental abundance pattern of GW170817 (“</a:t>
            </a:r>
            <a:r>
              <a:rPr b="1" i="1" lang="en" sz="2620">
                <a:solidFill>
                  <a:schemeClr val="dk1"/>
                </a:solidFill>
                <a:latin typeface="Lato"/>
                <a:ea typeface="Lato"/>
                <a:cs typeface="Lato"/>
                <a:sym typeface="Lato"/>
              </a:rPr>
              <a:t>spectral retrieval”</a:t>
            </a:r>
            <a:r>
              <a:rPr lang="en" sz="2620">
                <a:solidFill>
                  <a:schemeClr val="dk1"/>
                </a:solidFill>
                <a:latin typeface="Lato"/>
                <a:ea typeface="Lato"/>
                <a:cs typeface="Lato"/>
                <a:sym typeface="Lato"/>
              </a:rPr>
              <a:t>)</a:t>
            </a:r>
            <a:endParaRPr/>
          </a:p>
        </p:txBody>
      </p:sp>
      <p:sp>
        <p:nvSpPr>
          <p:cNvPr id="206" name="Google Shape;206;p27"/>
          <p:cNvSpPr txBox="1"/>
          <p:nvPr>
            <p:ph type="title"/>
          </p:nvPr>
        </p:nvSpPr>
        <p:spPr>
          <a:xfrm>
            <a:off x="490250" y="1897600"/>
            <a:ext cx="8296500" cy="241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t/>
            </a:r>
            <a:endParaRPr sz="26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394970" lvl="0" marL="457200" rtl="0" algn="l">
              <a:spcBef>
                <a:spcPts val="0"/>
              </a:spcBef>
              <a:spcAft>
                <a:spcPts val="0"/>
              </a:spcAft>
              <a:buSzPts val="2620"/>
              <a:buAutoNum type="arabicPeriod"/>
            </a:pPr>
            <a:r>
              <a:rPr lang="en" sz="2620"/>
              <a:t>simulations are computationally expensive</a:t>
            </a:r>
            <a:endParaRPr sz="312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8"/>
          <p:cNvPicPr preferRelativeResize="0"/>
          <p:nvPr/>
        </p:nvPicPr>
        <p:blipFill>
          <a:blip r:embed="rId3">
            <a:alphaModFix amt="50000"/>
          </a:blip>
          <a:stretch>
            <a:fillRect/>
          </a:stretch>
        </p:blipFill>
        <p:spPr>
          <a:xfrm>
            <a:off x="1710312" y="-290525"/>
            <a:ext cx="5723377" cy="5723377"/>
          </a:xfrm>
          <a:prstGeom prst="rect">
            <a:avLst/>
          </a:prstGeom>
          <a:noFill/>
          <a:ln>
            <a:noFill/>
          </a:ln>
        </p:spPr>
      </p:pic>
      <p:sp>
        <p:nvSpPr>
          <p:cNvPr id="212" name="Google Shape;212;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3" name="Google Shape;213;p28"/>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150">
                <a:solidFill>
                  <a:schemeClr val="accent4"/>
                </a:solidFill>
                <a:latin typeface="Consolas"/>
                <a:ea typeface="Consolas"/>
                <a:cs typeface="Consolas"/>
                <a:sym typeface="Consolas"/>
              </a:rPr>
              <a:t>SPARK</a:t>
            </a:r>
            <a:r>
              <a:rPr b="1" lang="en" sz="2150">
                <a:solidFill>
                  <a:schemeClr val="accent4"/>
                </a:solidFill>
              </a:rPr>
              <a:t>: Spectroscopic r-Process Abundance Retrieval for Kilonovae</a:t>
            </a:r>
            <a:endParaRPr b="1" sz="2150">
              <a:solidFill>
                <a:schemeClr val="accent4"/>
              </a:solidFill>
            </a:endParaRPr>
          </a:p>
        </p:txBody>
      </p:sp>
      <p:sp>
        <p:nvSpPr>
          <p:cNvPr id="214" name="Google Shape;214;p28"/>
          <p:cNvSpPr txBox="1"/>
          <p:nvPr/>
        </p:nvSpPr>
        <p:spPr>
          <a:xfrm>
            <a:off x="311700" y="808000"/>
            <a:ext cx="8520600" cy="13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20">
                <a:solidFill>
                  <a:schemeClr val="dk1"/>
                </a:solidFill>
                <a:latin typeface="Lato"/>
                <a:ea typeface="Lato"/>
                <a:cs typeface="Lato"/>
                <a:sym typeface="Lato"/>
              </a:rPr>
              <a:t>Idea:</a:t>
            </a:r>
            <a:r>
              <a:rPr lang="en" sz="2620">
                <a:solidFill>
                  <a:schemeClr val="dk1"/>
                </a:solidFill>
                <a:latin typeface="Lato"/>
                <a:ea typeface="Lato"/>
                <a:cs typeface="Lato"/>
                <a:sym typeface="Lato"/>
              </a:rPr>
              <a:t> Generate many synthetic spectra and compare them to observations → Fit for the </a:t>
            </a:r>
            <a:r>
              <a:rPr i="1" lang="en" sz="2620">
                <a:solidFill>
                  <a:schemeClr val="dk1"/>
                </a:solidFill>
                <a:latin typeface="Lato"/>
                <a:ea typeface="Lato"/>
                <a:cs typeface="Lato"/>
                <a:sym typeface="Lato"/>
              </a:rPr>
              <a:t>r</a:t>
            </a:r>
            <a:r>
              <a:rPr lang="en" sz="2620">
                <a:solidFill>
                  <a:schemeClr val="dk1"/>
                </a:solidFill>
                <a:latin typeface="Lato"/>
                <a:ea typeface="Lato"/>
                <a:cs typeface="Lato"/>
                <a:sym typeface="Lato"/>
              </a:rPr>
              <a:t>-process elemental abundance pattern of GW170817 (“</a:t>
            </a:r>
            <a:r>
              <a:rPr b="1" i="1" lang="en" sz="2620">
                <a:solidFill>
                  <a:schemeClr val="dk1"/>
                </a:solidFill>
                <a:latin typeface="Lato"/>
                <a:ea typeface="Lato"/>
                <a:cs typeface="Lato"/>
                <a:sym typeface="Lato"/>
              </a:rPr>
              <a:t>spectral retrieval”</a:t>
            </a:r>
            <a:r>
              <a:rPr lang="en" sz="2620">
                <a:solidFill>
                  <a:schemeClr val="dk1"/>
                </a:solidFill>
                <a:latin typeface="Lato"/>
                <a:ea typeface="Lato"/>
                <a:cs typeface="Lato"/>
                <a:sym typeface="Lato"/>
              </a:rPr>
              <a:t>)</a:t>
            </a:r>
            <a:endParaRPr/>
          </a:p>
        </p:txBody>
      </p:sp>
      <p:sp>
        <p:nvSpPr>
          <p:cNvPr id="215" name="Google Shape;215;p28"/>
          <p:cNvSpPr txBox="1"/>
          <p:nvPr>
            <p:ph type="title"/>
          </p:nvPr>
        </p:nvSpPr>
        <p:spPr>
          <a:xfrm>
            <a:off x="6042750" y="3486375"/>
            <a:ext cx="2978400" cy="56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000">
                <a:solidFill>
                  <a:schemeClr val="accent4"/>
                </a:solidFill>
              </a:rPr>
              <a:t>parametrize abundances</a:t>
            </a:r>
            <a:endParaRPr sz="2000">
              <a:solidFill>
                <a:schemeClr val="accent4"/>
              </a:solidFill>
            </a:endParaRPr>
          </a:p>
        </p:txBody>
      </p:sp>
      <p:sp>
        <p:nvSpPr>
          <p:cNvPr id="216" name="Google Shape;216;p28"/>
          <p:cNvSpPr txBox="1"/>
          <p:nvPr>
            <p:ph type="title"/>
          </p:nvPr>
        </p:nvSpPr>
        <p:spPr>
          <a:xfrm>
            <a:off x="490250" y="1897600"/>
            <a:ext cx="8296500" cy="241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t/>
            </a:r>
            <a:endParaRPr sz="26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394970" lvl="0" marL="457200" rtl="0" algn="l">
              <a:spcBef>
                <a:spcPts val="0"/>
              </a:spcBef>
              <a:spcAft>
                <a:spcPts val="0"/>
              </a:spcAft>
              <a:buSzPts val="2620"/>
              <a:buAutoNum type="arabicPeriod"/>
            </a:pPr>
            <a:r>
              <a:rPr lang="en" sz="2620"/>
              <a:t>simulations are computationally expensive</a:t>
            </a:r>
            <a:endParaRPr sz="312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2" name="Google Shape;222;p29"/>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500">
                <a:solidFill>
                  <a:schemeClr val="accent4"/>
                </a:solidFill>
              </a:rPr>
              <a:t>Parametrizing the abundances</a:t>
            </a:r>
            <a:endParaRPr b="1" sz="2500">
              <a:solidFill>
                <a:schemeClr val="accent4"/>
              </a:solidFill>
            </a:endParaRPr>
          </a:p>
        </p:txBody>
      </p:sp>
      <p:sp>
        <p:nvSpPr>
          <p:cNvPr id="223" name="Google Shape;223;p29"/>
          <p:cNvSpPr txBox="1"/>
          <p:nvPr>
            <p:ph idx="4294967295" type="body"/>
          </p:nvPr>
        </p:nvSpPr>
        <p:spPr>
          <a:xfrm>
            <a:off x="220225" y="712925"/>
            <a:ext cx="3373500" cy="3977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SzPts val="2400"/>
              <a:buChar char="-"/>
            </a:pPr>
            <a:r>
              <a:rPr lang="en" sz="2400"/>
              <a:t>Parametrize using </a:t>
            </a:r>
            <a:r>
              <a:rPr b="1" lang="en" sz="2400"/>
              <a:t>electron  fraction, expansion velocity,</a:t>
            </a:r>
            <a:r>
              <a:rPr lang="en" sz="2400"/>
              <a:t> and </a:t>
            </a:r>
            <a:r>
              <a:rPr b="1" lang="en" sz="2400"/>
              <a:t>entropy </a:t>
            </a:r>
            <a:endParaRPr b="1" sz="2400"/>
          </a:p>
          <a:p>
            <a:pPr indent="0" lvl="0" marL="457200" rtl="0" algn="l">
              <a:lnSpc>
                <a:spcPct val="100000"/>
              </a:lnSpc>
              <a:spcBef>
                <a:spcPts val="1000"/>
              </a:spcBef>
              <a:spcAft>
                <a:spcPts val="0"/>
              </a:spcAft>
              <a:buNone/>
            </a:pPr>
            <a:r>
              <a:t/>
            </a:r>
            <a:endParaRPr sz="2400"/>
          </a:p>
          <a:p>
            <a:pPr indent="-381000" lvl="0" marL="457200" rtl="0" algn="l">
              <a:lnSpc>
                <a:spcPct val="100000"/>
              </a:lnSpc>
              <a:spcBef>
                <a:spcPts val="1000"/>
              </a:spcBef>
              <a:spcAft>
                <a:spcPts val="1000"/>
              </a:spcAft>
              <a:buSzPts val="2400"/>
              <a:buChar char="-"/>
            </a:pPr>
            <a:r>
              <a:rPr lang="en" sz="2400"/>
              <a:t>Constrain fundamental conditions of the </a:t>
            </a:r>
            <a:r>
              <a:rPr i="1" lang="en" sz="2400"/>
              <a:t>r</a:t>
            </a:r>
            <a:r>
              <a:rPr lang="en" sz="2400"/>
              <a:t>-process </a:t>
            </a:r>
            <a:endParaRPr sz="2400"/>
          </a:p>
        </p:txBody>
      </p:sp>
      <p:pic>
        <p:nvPicPr>
          <p:cNvPr id="224" name="Google Shape;224;p29"/>
          <p:cNvPicPr preferRelativeResize="0"/>
          <p:nvPr/>
        </p:nvPicPr>
        <p:blipFill>
          <a:blip r:embed="rId3">
            <a:alphaModFix/>
          </a:blip>
          <a:stretch>
            <a:fillRect/>
          </a:stretch>
        </p:blipFill>
        <p:spPr>
          <a:xfrm>
            <a:off x="3880700" y="630175"/>
            <a:ext cx="4784051" cy="4426649"/>
          </a:xfrm>
          <a:prstGeom prst="rect">
            <a:avLst/>
          </a:prstGeom>
          <a:noFill/>
          <a:ln>
            <a:noFill/>
          </a:ln>
        </p:spPr>
      </p:pic>
      <p:pic>
        <p:nvPicPr>
          <p:cNvPr id="225" name="Google Shape;225;p29"/>
          <p:cNvPicPr preferRelativeResize="0"/>
          <p:nvPr/>
        </p:nvPicPr>
        <p:blipFill>
          <a:blip r:embed="rId4">
            <a:alphaModFix/>
          </a:blip>
          <a:stretch>
            <a:fillRect/>
          </a:stretch>
        </p:blipFill>
        <p:spPr>
          <a:xfrm>
            <a:off x="933450" y="2349425"/>
            <a:ext cx="1611886" cy="393600"/>
          </a:xfrm>
          <a:prstGeom prst="rect">
            <a:avLst/>
          </a:prstGeom>
          <a:noFill/>
          <a:ln>
            <a:noFill/>
          </a:ln>
        </p:spPr>
      </p:pic>
      <p:sp>
        <p:nvSpPr>
          <p:cNvPr id="226" name="Google Shape;226;p29"/>
          <p:cNvSpPr txBox="1"/>
          <p:nvPr/>
        </p:nvSpPr>
        <p:spPr>
          <a:xfrm>
            <a:off x="800575" y="4379525"/>
            <a:ext cx="30381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chemeClr val="dk1"/>
                </a:solidFill>
                <a:latin typeface="Lato"/>
                <a:ea typeface="Lato"/>
                <a:cs typeface="Lato"/>
                <a:sym typeface="Lato"/>
              </a:rPr>
              <a:t>Vieira+23 (SPARK I)</a:t>
            </a:r>
            <a:endParaRPr>
              <a:solidFill>
                <a:schemeClr val="dk1"/>
              </a:solidFill>
              <a:latin typeface="Lato"/>
              <a:ea typeface="Lato"/>
              <a:cs typeface="Lato"/>
              <a:sym typeface="Lato"/>
            </a:endParaRPr>
          </a:p>
          <a:p>
            <a:pPr indent="0" lvl="0" marL="0" rtl="0" algn="r">
              <a:spcBef>
                <a:spcPts val="0"/>
              </a:spcBef>
              <a:spcAft>
                <a:spcPts val="0"/>
              </a:spcAft>
              <a:buNone/>
            </a:pPr>
            <a:r>
              <a:rPr lang="en">
                <a:solidFill>
                  <a:schemeClr val="dk1"/>
                </a:solidFill>
                <a:latin typeface="Lato"/>
                <a:ea typeface="Lato"/>
                <a:cs typeface="Lato"/>
                <a:sym typeface="Lato"/>
              </a:rPr>
              <a:t>Reaction network: Wanajo 18</a:t>
            </a:r>
            <a:endParaRPr>
              <a:solidFill>
                <a:schemeClr val="dk1"/>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0"/>
          <p:cNvPicPr preferRelativeResize="0"/>
          <p:nvPr/>
        </p:nvPicPr>
        <p:blipFill>
          <a:blip r:embed="rId3">
            <a:alphaModFix amt="50000"/>
          </a:blip>
          <a:stretch>
            <a:fillRect/>
          </a:stretch>
        </p:blipFill>
        <p:spPr>
          <a:xfrm>
            <a:off x="1710312" y="-290525"/>
            <a:ext cx="5723377" cy="5723377"/>
          </a:xfrm>
          <a:prstGeom prst="rect">
            <a:avLst/>
          </a:prstGeom>
          <a:noFill/>
          <a:ln>
            <a:noFill/>
          </a:ln>
        </p:spPr>
      </p:pic>
      <p:sp>
        <p:nvSpPr>
          <p:cNvPr id="232" name="Google Shape;232;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3" name="Google Shape;233;p30"/>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150">
                <a:solidFill>
                  <a:schemeClr val="accent4"/>
                </a:solidFill>
                <a:latin typeface="Consolas"/>
                <a:ea typeface="Consolas"/>
                <a:cs typeface="Consolas"/>
                <a:sym typeface="Consolas"/>
              </a:rPr>
              <a:t>SPARK</a:t>
            </a:r>
            <a:r>
              <a:rPr b="1" lang="en" sz="2150">
                <a:solidFill>
                  <a:schemeClr val="accent4"/>
                </a:solidFill>
              </a:rPr>
              <a:t>: Spectroscopic r-Process Abundance Retrieval for Kilonovae</a:t>
            </a:r>
            <a:endParaRPr b="1" sz="2150">
              <a:solidFill>
                <a:schemeClr val="accent4"/>
              </a:solidFill>
            </a:endParaRPr>
          </a:p>
        </p:txBody>
      </p:sp>
      <p:sp>
        <p:nvSpPr>
          <p:cNvPr id="234" name="Google Shape;234;p30"/>
          <p:cNvSpPr txBox="1"/>
          <p:nvPr>
            <p:ph type="title"/>
          </p:nvPr>
        </p:nvSpPr>
        <p:spPr>
          <a:xfrm>
            <a:off x="490250" y="1897600"/>
            <a:ext cx="8296500" cy="241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t/>
            </a:r>
            <a:endParaRPr sz="26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394970" lvl="0" marL="457200" rtl="0" algn="l">
              <a:spcBef>
                <a:spcPts val="0"/>
              </a:spcBef>
              <a:spcAft>
                <a:spcPts val="0"/>
              </a:spcAft>
              <a:buSzPts val="2620"/>
              <a:buAutoNum type="arabicPeriod"/>
            </a:pPr>
            <a:r>
              <a:rPr lang="en" sz="2620"/>
              <a:t>simulations are computationally expensive</a:t>
            </a:r>
            <a:endParaRPr sz="3120"/>
          </a:p>
        </p:txBody>
      </p:sp>
      <p:sp>
        <p:nvSpPr>
          <p:cNvPr id="235" name="Google Shape;235;p30"/>
          <p:cNvSpPr txBox="1"/>
          <p:nvPr/>
        </p:nvSpPr>
        <p:spPr>
          <a:xfrm>
            <a:off x="311700" y="808000"/>
            <a:ext cx="8520600" cy="13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20">
                <a:solidFill>
                  <a:schemeClr val="dk1"/>
                </a:solidFill>
                <a:latin typeface="Lato"/>
                <a:ea typeface="Lato"/>
                <a:cs typeface="Lato"/>
                <a:sym typeface="Lato"/>
              </a:rPr>
              <a:t>Idea:</a:t>
            </a:r>
            <a:r>
              <a:rPr lang="en" sz="2620">
                <a:solidFill>
                  <a:schemeClr val="dk1"/>
                </a:solidFill>
                <a:latin typeface="Lato"/>
                <a:ea typeface="Lato"/>
                <a:cs typeface="Lato"/>
                <a:sym typeface="Lato"/>
              </a:rPr>
              <a:t> Generate many synthetic spectra and compare them to observations → Fit for the </a:t>
            </a:r>
            <a:r>
              <a:rPr i="1" lang="en" sz="2620">
                <a:solidFill>
                  <a:schemeClr val="dk1"/>
                </a:solidFill>
                <a:latin typeface="Lato"/>
                <a:ea typeface="Lato"/>
                <a:cs typeface="Lato"/>
                <a:sym typeface="Lato"/>
              </a:rPr>
              <a:t>r</a:t>
            </a:r>
            <a:r>
              <a:rPr lang="en" sz="2620">
                <a:solidFill>
                  <a:schemeClr val="dk1"/>
                </a:solidFill>
                <a:latin typeface="Lato"/>
                <a:ea typeface="Lato"/>
                <a:cs typeface="Lato"/>
                <a:sym typeface="Lato"/>
              </a:rPr>
              <a:t>-process elemental abundance pattern of GW170817 (“</a:t>
            </a:r>
            <a:r>
              <a:rPr b="1" i="1" lang="en" sz="2620">
                <a:solidFill>
                  <a:schemeClr val="dk1"/>
                </a:solidFill>
                <a:latin typeface="Lato"/>
                <a:ea typeface="Lato"/>
                <a:cs typeface="Lato"/>
                <a:sym typeface="Lato"/>
              </a:rPr>
              <a:t>spectral retrieval”</a:t>
            </a:r>
            <a:r>
              <a:rPr lang="en" sz="2620">
                <a:solidFill>
                  <a:schemeClr val="dk1"/>
                </a:solidFill>
                <a:latin typeface="Lato"/>
                <a:ea typeface="Lato"/>
                <a:cs typeface="Lato"/>
                <a:sym typeface="Lato"/>
              </a:rPr>
              <a:t>)</a:t>
            </a:r>
            <a:endParaRPr/>
          </a:p>
        </p:txBody>
      </p:sp>
      <p:sp>
        <p:nvSpPr>
          <p:cNvPr id="236" name="Google Shape;236;p30"/>
          <p:cNvSpPr txBox="1"/>
          <p:nvPr>
            <p:ph type="title"/>
          </p:nvPr>
        </p:nvSpPr>
        <p:spPr>
          <a:xfrm>
            <a:off x="6042750" y="3486375"/>
            <a:ext cx="2978400" cy="56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000">
                <a:solidFill>
                  <a:schemeClr val="accent4"/>
                </a:solidFill>
              </a:rPr>
              <a:t>parametrize abundances</a:t>
            </a:r>
            <a:endParaRPr sz="2000">
              <a:solidFill>
                <a:schemeClr val="accent4"/>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1"/>
          <p:cNvPicPr preferRelativeResize="0"/>
          <p:nvPr/>
        </p:nvPicPr>
        <p:blipFill>
          <a:blip r:embed="rId3">
            <a:alphaModFix amt="50000"/>
          </a:blip>
          <a:stretch>
            <a:fillRect/>
          </a:stretch>
        </p:blipFill>
        <p:spPr>
          <a:xfrm>
            <a:off x="1710312" y="-290525"/>
            <a:ext cx="5723377" cy="5723377"/>
          </a:xfrm>
          <a:prstGeom prst="rect">
            <a:avLst/>
          </a:prstGeom>
          <a:noFill/>
          <a:ln>
            <a:noFill/>
          </a:ln>
        </p:spPr>
      </p:pic>
      <p:sp>
        <p:nvSpPr>
          <p:cNvPr id="242" name="Google Shape;242;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3" name="Google Shape;243;p31"/>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150">
                <a:solidFill>
                  <a:schemeClr val="accent4"/>
                </a:solidFill>
                <a:latin typeface="Consolas"/>
                <a:ea typeface="Consolas"/>
                <a:cs typeface="Consolas"/>
                <a:sym typeface="Consolas"/>
              </a:rPr>
              <a:t>SPARK</a:t>
            </a:r>
            <a:r>
              <a:rPr b="1" lang="en" sz="2150">
                <a:solidFill>
                  <a:schemeClr val="accent4"/>
                </a:solidFill>
              </a:rPr>
              <a:t>: Spectroscopic r-Process Abundance Retrieval for Kilonovae</a:t>
            </a:r>
            <a:endParaRPr b="1" sz="2150">
              <a:solidFill>
                <a:schemeClr val="accent4"/>
              </a:solidFill>
            </a:endParaRPr>
          </a:p>
        </p:txBody>
      </p:sp>
      <p:sp>
        <p:nvSpPr>
          <p:cNvPr id="244" name="Google Shape;244;p31"/>
          <p:cNvSpPr txBox="1"/>
          <p:nvPr/>
        </p:nvSpPr>
        <p:spPr>
          <a:xfrm>
            <a:off x="311700" y="808000"/>
            <a:ext cx="8520600" cy="139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620">
                <a:solidFill>
                  <a:schemeClr val="dk1"/>
                </a:solidFill>
                <a:latin typeface="Lato"/>
                <a:ea typeface="Lato"/>
                <a:cs typeface="Lato"/>
                <a:sym typeface="Lato"/>
              </a:rPr>
              <a:t>Idea:</a:t>
            </a:r>
            <a:r>
              <a:rPr lang="en" sz="2620">
                <a:solidFill>
                  <a:schemeClr val="dk1"/>
                </a:solidFill>
                <a:latin typeface="Lato"/>
                <a:ea typeface="Lato"/>
                <a:cs typeface="Lato"/>
                <a:sym typeface="Lato"/>
              </a:rPr>
              <a:t> Generate many synthetic spectra and compare them to observations → Fit for the </a:t>
            </a:r>
            <a:r>
              <a:rPr i="1" lang="en" sz="2620">
                <a:solidFill>
                  <a:schemeClr val="dk1"/>
                </a:solidFill>
                <a:latin typeface="Lato"/>
                <a:ea typeface="Lato"/>
                <a:cs typeface="Lato"/>
                <a:sym typeface="Lato"/>
              </a:rPr>
              <a:t>r</a:t>
            </a:r>
            <a:r>
              <a:rPr lang="en" sz="2620">
                <a:solidFill>
                  <a:schemeClr val="dk1"/>
                </a:solidFill>
                <a:latin typeface="Lato"/>
                <a:ea typeface="Lato"/>
                <a:cs typeface="Lato"/>
                <a:sym typeface="Lato"/>
              </a:rPr>
              <a:t>-process elemental abundance pattern of GW170817 (“</a:t>
            </a:r>
            <a:r>
              <a:rPr b="1" i="1" lang="en" sz="2620">
                <a:solidFill>
                  <a:schemeClr val="dk1"/>
                </a:solidFill>
                <a:latin typeface="Lato"/>
                <a:ea typeface="Lato"/>
                <a:cs typeface="Lato"/>
                <a:sym typeface="Lato"/>
              </a:rPr>
              <a:t>spectral retrieval”</a:t>
            </a:r>
            <a:r>
              <a:rPr lang="en" sz="2620">
                <a:solidFill>
                  <a:schemeClr val="dk1"/>
                </a:solidFill>
                <a:latin typeface="Lato"/>
                <a:ea typeface="Lato"/>
                <a:cs typeface="Lato"/>
                <a:sym typeface="Lato"/>
              </a:rPr>
              <a:t>)</a:t>
            </a:r>
            <a:endParaRPr/>
          </a:p>
        </p:txBody>
      </p:sp>
      <p:sp>
        <p:nvSpPr>
          <p:cNvPr id="245" name="Google Shape;245;p31"/>
          <p:cNvSpPr txBox="1"/>
          <p:nvPr>
            <p:ph type="title"/>
          </p:nvPr>
        </p:nvSpPr>
        <p:spPr>
          <a:xfrm>
            <a:off x="490250" y="1897600"/>
            <a:ext cx="8296500" cy="2414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t/>
            </a:r>
            <a:endParaRPr sz="2620"/>
          </a:p>
          <a:p>
            <a:pPr indent="0" lvl="0" marL="0" rtl="0" algn="l">
              <a:spcBef>
                <a:spcPts val="0"/>
              </a:spcBef>
              <a:spcAft>
                <a:spcPts val="0"/>
              </a:spcAft>
              <a:buSzPts val="990"/>
              <a:buNone/>
            </a:pPr>
            <a:r>
              <a:t/>
            </a:r>
            <a:endParaRPr sz="3120"/>
          </a:p>
          <a:p>
            <a:pPr indent="0" lvl="0" marL="0" rtl="0" algn="l">
              <a:spcBef>
                <a:spcPts val="0"/>
              </a:spcBef>
              <a:spcAft>
                <a:spcPts val="0"/>
              </a:spcAft>
              <a:buSzPts val="990"/>
              <a:buNone/>
            </a:pPr>
            <a:r>
              <a:rPr i="1" lang="en" sz="3120"/>
              <a:t>Problems:</a:t>
            </a:r>
            <a:r>
              <a:rPr lang="en" sz="3120"/>
              <a:t> </a:t>
            </a:r>
            <a:endParaRPr sz="3120"/>
          </a:p>
          <a:p>
            <a:pPr indent="-394970" lvl="0" marL="457200" rtl="0" algn="l">
              <a:spcBef>
                <a:spcPts val="0"/>
              </a:spcBef>
              <a:spcAft>
                <a:spcPts val="0"/>
              </a:spcAft>
              <a:buSzPts val="2620"/>
              <a:buAutoNum type="arabicPeriod"/>
            </a:pPr>
            <a:r>
              <a:rPr lang="en" sz="2620"/>
              <a:t>many elements → high dimensionality if we naively fit for each abundance individually</a:t>
            </a:r>
            <a:endParaRPr sz="2620"/>
          </a:p>
          <a:p>
            <a:pPr indent="-394970" lvl="0" marL="457200" rtl="0" algn="l">
              <a:spcBef>
                <a:spcPts val="0"/>
              </a:spcBef>
              <a:spcAft>
                <a:spcPts val="0"/>
              </a:spcAft>
              <a:buSzPts val="2620"/>
              <a:buAutoNum type="arabicPeriod"/>
            </a:pPr>
            <a:r>
              <a:rPr lang="en" sz="2620"/>
              <a:t>simulations are computationally expensive</a:t>
            </a:r>
            <a:endParaRPr sz="3120"/>
          </a:p>
        </p:txBody>
      </p:sp>
      <p:sp>
        <p:nvSpPr>
          <p:cNvPr id="246" name="Google Shape;246;p31"/>
          <p:cNvSpPr txBox="1"/>
          <p:nvPr>
            <p:ph type="title"/>
          </p:nvPr>
        </p:nvSpPr>
        <p:spPr>
          <a:xfrm>
            <a:off x="6042750" y="3486375"/>
            <a:ext cx="2978400" cy="56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000">
                <a:solidFill>
                  <a:schemeClr val="accent4"/>
                </a:solidFill>
              </a:rPr>
              <a:t>parametrize abundances</a:t>
            </a:r>
            <a:endParaRPr sz="2000">
              <a:solidFill>
                <a:schemeClr val="accent4"/>
              </a:solidFill>
            </a:endParaRPr>
          </a:p>
        </p:txBody>
      </p:sp>
      <p:sp>
        <p:nvSpPr>
          <p:cNvPr id="247" name="Google Shape;247;p31"/>
          <p:cNvSpPr txBox="1"/>
          <p:nvPr>
            <p:ph type="title"/>
          </p:nvPr>
        </p:nvSpPr>
        <p:spPr>
          <a:xfrm>
            <a:off x="7185750" y="3867375"/>
            <a:ext cx="2978400" cy="564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000">
                <a:solidFill>
                  <a:schemeClr val="accent4"/>
                </a:solidFill>
              </a:rPr>
              <a:t>active learning</a:t>
            </a:r>
            <a:endParaRPr sz="2000">
              <a:solidFill>
                <a:schemeClr val="accent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does heavy metal come from?</a:t>
            </a:r>
            <a:endParaRPr/>
          </a:p>
        </p:txBody>
      </p:sp>
      <p:sp>
        <p:nvSpPr>
          <p:cNvPr id="66" name="Google Shape;66;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7" name="Google Shape;67;p14"/>
          <p:cNvPicPr preferRelativeResize="0"/>
          <p:nvPr/>
        </p:nvPicPr>
        <p:blipFill rotWithShape="1">
          <a:blip r:embed="rId3">
            <a:alphaModFix/>
          </a:blip>
          <a:srcRect b="0" l="0" r="0" t="12449"/>
          <a:stretch/>
        </p:blipFill>
        <p:spPr>
          <a:xfrm>
            <a:off x="2837825" y="712915"/>
            <a:ext cx="5929498" cy="4012486"/>
          </a:xfrm>
          <a:prstGeom prst="rect">
            <a:avLst/>
          </a:prstGeom>
          <a:noFill/>
          <a:ln>
            <a:noFill/>
          </a:ln>
        </p:spPr>
      </p:pic>
      <p:sp>
        <p:nvSpPr>
          <p:cNvPr id="68" name="Google Shape;68;p14"/>
          <p:cNvSpPr txBox="1"/>
          <p:nvPr/>
        </p:nvSpPr>
        <p:spPr>
          <a:xfrm>
            <a:off x="311700" y="847675"/>
            <a:ext cx="24387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Big Bang:</a:t>
            </a:r>
            <a:r>
              <a:rPr lang="en" sz="1800">
                <a:solidFill>
                  <a:srgbClr val="FFFFFF"/>
                </a:solidFill>
                <a:latin typeface="Lato"/>
                <a:ea typeface="Lato"/>
                <a:cs typeface="Lato"/>
                <a:sym typeface="Lato"/>
              </a:rPr>
              <a:t> H, He, Li</a:t>
            </a:r>
            <a:endParaRPr sz="1800">
              <a:solidFill>
                <a:srgbClr val="FFFFFF"/>
              </a:solidFill>
              <a:latin typeface="Lato"/>
              <a:ea typeface="Lato"/>
              <a:cs typeface="Lato"/>
              <a:sym typeface="Lato"/>
            </a:endParaRPr>
          </a:p>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Nuclear burning, supernovae:</a:t>
            </a:r>
            <a:r>
              <a:rPr lang="en" sz="1800">
                <a:solidFill>
                  <a:srgbClr val="FFFFFF"/>
                </a:solidFill>
                <a:latin typeface="Lato"/>
                <a:ea typeface="Lato"/>
                <a:cs typeface="Lato"/>
                <a:sym typeface="Lato"/>
              </a:rPr>
              <a:t> up to ~ iron (Fe)</a:t>
            </a:r>
            <a:endParaRPr sz="1800">
              <a:solidFill>
                <a:srgbClr val="FFFFFF"/>
              </a:solidFill>
              <a:latin typeface="Lato"/>
              <a:ea typeface="Lato"/>
              <a:cs typeface="Lato"/>
              <a:sym typeface="Lato"/>
            </a:endParaRPr>
          </a:p>
          <a:p>
            <a:pPr indent="0" lvl="0" marL="0" rtl="0" algn="l">
              <a:lnSpc>
                <a:spcPct val="115000"/>
              </a:lnSpc>
              <a:spcBef>
                <a:spcPts val="1200"/>
              </a:spcBef>
              <a:spcAft>
                <a:spcPts val="1200"/>
              </a:spcAft>
              <a:buNone/>
            </a:pPr>
            <a:r>
              <a:rPr b="1" lang="en" sz="2000">
                <a:solidFill>
                  <a:srgbClr val="FFFFFF"/>
                </a:solidFill>
                <a:latin typeface="Lato"/>
                <a:ea typeface="Lato"/>
                <a:cs typeface="Lato"/>
                <a:sym typeface="Lato"/>
              </a:rPr>
              <a:t>What about everything else?</a:t>
            </a:r>
            <a:endParaRPr b="1" sz="2000">
              <a:solidFill>
                <a:srgbClr val="FFFFFF"/>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2"/>
          <p:cNvSpPr txBox="1"/>
          <p:nvPr>
            <p:ph type="title"/>
          </p:nvPr>
        </p:nvSpPr>
        <p:spPr>
          <a:xfrm>
            <a:off x="269475" y="1579350"/>
            <a:ext cx="3192000" cy="198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920"/>
              <a:t>Does the inferred abundance pattern </a:t>
            </a:r>
            <a:r>
              <a:rPr lang="en" sz="2920">
                <a:solidFill>
                  <a:schemeClr val="accent4"/>
                </a:solidFill>
              </a:rPr>
              <a:t>evolve with time</a:t>
            </a:r>
            <a:r>
              <a:rPr lang="en" sz="2920"/>
              <a:t>?</a:t>
            </a:r>
            <a:endParaRPr sz="2920"/>
          </a:p>
        </p:txBody>
      </p:sp>
      <p:sp>
        <p:nvSpPr>
          <p:cNvPr id="253" name="Google Shape;253;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4" name="Google Shape;254;p32"/>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500">
                <a:solidFill>
                  <a:schemeClr val="accent4"/>
                </a:solidFill>
              </a:rPr>
              <a:t>Ambitions</a:t>
            </a:r>
            <a:endParaRPr b="1" sz="2500">
              <a:solidFill>
                <a:schemeClr val="accent4"/>
              </a:solidFill>
            </a:endParaRPr>
          </a:p>
        </p:txBody>
      </p:sp>
      <p:pic>
        <p:nvPicPr>
          <p:cNvPr id="255" name="Google Shape;255;p32"/>
          <p:cNvPicPr preferRelativeResize="0"/>
          <p:nvPr/>
        </p:nvPicPr>
        <p:blipFill rotWithShape="1">
          <a:blip r:embed="rId3">
            <a:alphaModFix/>
          </a:blip>
          <a:srcRect b="0" l="19" r="29" t="0"/>
          <a:stretch/>
        </p:blipFill>
        <p:spPr>
          <a:xfrm>
            <a:off x="3636025" y="826850"/>
            <a:ext cx="5385125" cy="34897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1" name="Google Shape;261;p33"/>
          <p:cNvSpPr txBox="1"/>
          <p:nvPr>
            <p:ph type="title"/>
          </p:nvPr>
        </p:nvSpPr>
        <p:spPr>
          <a:xfrm>
            <a:off x="311700" y="140225"/>
            <a:ext cx="8520600" cy="57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SzPts val="990"/>
              <a:buNone/>
            </a:pPr>
            <a:r>
              <a:rPr b="1" lang="en" sz="2500">
                <a:solidFill>
                  <a:schemeClr val="accent4"/>
                </a:solidFill>
              </a:rPr>
              <a:t>Ambitions</a:t>
            </a:r>
            <a:endParaRPr b="1" sz="2500">
              <a:solidFill>
                <a:schemeClr val="accent4"/>
              </a:solidFill>
            </a:endParaRPr>
          </a:p>
        </p:txBody>
      </p:sp>
      <p:pic>
        <p:nvPicPr>
          <p:cNvPr id="262" name="Google Shape;262;p33"/>
          <p:cNvPicPr preferRelativeResize="0"/>
          <p:nvPr/>
        </p:nvPicPr>
        <p:blipFill>
          <a:blip r:embed="rId3">
            <a:alphaModFix/>
          </a:blip>
          <a:stretch>
            <a:fillRect/>
          </a:stretch>
        </p:blipFill>
        <p:spPr>
          <a:xfrm>
            <a:off x="572810" y="712925"/>
            <a:ext cx="4096292" cy="3950301"/>
          </a:xfrm>
          <a:prstGeom prst="rect">
            <a:avLst/>
          </a:prstGeom>
          <a:noFill/>
          <a:ln>
            <a:noFill/>
          </a:ln>
        </p:spPr>
      </p:pic>
      <p:sp>
        <p:nvSpPr>
          <p:cNvPr id="263" name="Google Shape;263;p33"/>
          <p:cNvSpPr txBox="1"/>
          <p:nvPr/>
        </p:nvSpPr>
        <p:spPr>
          <a:xfrm>
            <a:off x="5059575" y="1580550"/>
            <a:ext cx="3544200" cy="198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920">
                <a:solidFill>
                  <a:schemeClr val="dk1"/>
                </a:solidFill>
                <a:latin typeface="Lato"/>
                <a:ea typeface="Lato"/>
                <a:cs typeface="Lato"/>
                <a:sym typeface="Lato"/>
              </a:rPr>
              <a:t>Do we need </a:t>
            </a:r>
            <a:r>
              <a:rPr lang="en" sz="2920">
                <a:solidFill>
                  <a:schemeClr val="accent4"/>
                </a:solidFill>
                <a:latin typeface="Lato"/>
                <a:ea typeface="Lato"/>
                <a:cs typeface="Lato"/>
                <a:sym typeface="Lato"/>
              </a:rPr>
              <a:t>multi-component</a:t>
            </a:r>
            <a:r>
              <a:rPr lang="en" sz="2920">
                <a:solidFill>
                  <a:schemeClr val="dk1"/>
                </a:solidFill>
                <a:latin typeface="Lato"/>
                <a:ea typeface="Lato"/>
                <a:cs typeface="Lato"/>
                <a:sym typeface="Lato"/>
              </a:rPr>
              <a:t> ejecta models to fit later epochs?</a:t>
            </a:r>
            <a:endParaRPr>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Favoured models</a:t>
            </a:r>
            <a:endParaRPr/>
          </a:p>
        </p:txBody>
      </p:sp>
      <p:sp>
        <p:nvSpPr>
          <p:cNvPr id="269" name="Google Shape;269;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0" name="Google Shape;270;p34"/>
          <p:cNvPicPr preferRelativeResize="0"/>
          <p:nvPr/>
        </p:nvPicPr>
        <p:blipFill rotWithShape="1">
          <a:blip r:embed="rId3">
            <a:alphaModFix/>
          </a:blip>
          <a:srcRect b="0" l="0" r="0" t="0"/>
          <a:stretch/>
        </p:blipFill>
        <p:spPr>
          <a:xfrm>
            <a:off x="1644640" y="661276"/>
            <a:ext cx="5854711" cy="4001950"/>
          </a:xfrm>
          <a:prstGeom prst="rect">
            <a:avLst/>
          </a:prstGeom>
          <a:noFill/>
          <a:ln>
            <a:noFill/>
          </a:ln>
        </p:spPr>
      </p:pic>
      <p:sp>
        <p:nvSpPr>
          <p:cNvPr id="271" name="Google Shape;271;p34"/>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Abundances</a:t>
            </a:r>
            <a:endParaRPr/>
          </a:p>
        </p:txBody>
      </p:sp>
      <p:sp>
        <p:nvSpPr>
          <p:cNvPr id="277" name="Google Shape;277;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8" name="Google Shape;278;p35"/>
          <p:cNvPicPr preferRelativeResize="0"/>
          <p:nvPr/>
        </p:nvPicPr>
        <p:blipFill rotWithShape="1">
          <a:blip r:embed="rId3">
            <a:alphaModFix/>
          </a:blip>
          <a:srcRect b="0" l="0" r="0" t="0"/>
          <a:stretch/>
        </p:blipFill>
        <p:spPr>
          <a:xfrm>
            <a:off x="675137" y="638550"/>
            <a:ext cx="7793725" cy="3866401"/>
          </a:xfrm>
          <a:prstGeom prst="rect">
            <a:avLst/>
          </a:prstGeom>
          <a:noFill/>
          <a:ln>
            <a:noFill/>
          </a:ln>
        </p:spPr>
      </p:pic>
      <p:sp>
        <p:nvSpPr>
          <p:cNvPr id="279" name="Google Shape;279;p35"/>
          <p:cNvSpPr txBox="1"/>
          <p:nvPr/>
        </p:nvSpPr>
        <p:spPr>
          <a:xfrm>
            <a:off x="64075" y="4510825"/>
            <a:ext cx="8404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5" name="Google Shape;285;p36"/>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Multi-component ejecta geometries</a:t>
            </a:r>
            <a:endParaRPr sz="2220"/>
          </a:p>
        </p:txBody>
      </p:sp>
      <p:sp>
        <p:nvSpPr>
          <p:cNvPr id="286" name="Google Shape;286;p36"/>
          <p:cNvSpPr txBox="1"/>
          <p:nvPr/>
        </p:nvSpPr>
        <p:spPr>
          <a:xfrm>
            <a:off x="179030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3.4 days</a:t>
            </a:r>
            <a:endParaRPr sz="1800">
              <a:solidFill>
                <a:schemeClr val="dk1"/>
              </a:solidFill>
              <a:latin typeface="Lato"/>
              <a:ea typeface="Lato"/>
              <a:cs typeface="Lato"/>
              <a:sym typeface="Lato"/>
            </a:endParaRPr>
          </a:p>
        </p:txBody>
      </p:sp>
      <p:sp>
        <p:nvSpPr>
          <p:cNvPr id="287" name="Google Shape;287;p36"/>
          <p:cNvSpPr txBox="1"/>
          <p:nvPr/>
        </p:nvSpPr>
        <p:spPr>
          <a:xfrm>
            <a:off x="481445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4.4 days</a:t>
            </a:r>
            <a:endParaRPr sz="1800">
              <a:solidFill>
                <a:schemeClr val="dk1"/>
              </a:solidFill>
              <a:latin typeface="Lato"/>
              <a:ea typeface="Lato"/>
              <a:cs typeface="Lato"/>
              <a:sym typeface="Lato"/>
            </a:endParaRPr>
          </a:p>
        </p:txBody>
      </p:sp>
      <p:pic>
        <p:nvPicPr>
          <p:cNvPr id="288" name="Google Shape;288;p36"/>
          <p:cNvPicPr preferRelativeResize="0"/>
          <p:nvPr/>
        </p:nvPicPr>
        <p:blipFill>
          <a:blip r:embed="rId3">
            <a:alphaModFix/>
          </a:blip>
          <a:stretch>
            <a:fillRect/>
          </a:stretch>
        </p:blipFill>
        <p:spPr>
          <a:xfrm>
            <a:off x="1522538" y="1093968"/>
            <a:ext cx="2927724" cy="2789057"/>
          </a:xfrm>
          <a:prstGeom prst="rect">
            <a:avLst/>
          </a:prstGeom>
          <a:noFill/>
          <a:ln>
            <a:noFill/>
          </a:ln>
        </p:spPr>
      </p:pic>
      <p:pic>
        <p:nvPicPr>
          <p:cNvPr id="289" name="Google Shape;289;p36"/>
          <p:cNvPicPr preferRelativeResize="0"/>
          <p:nvPr/>
        </p:nvPicPr>
        <p:blipFill rotWithShape="1">
          <a:blip r:embed="rId4">
            <a:alphaModFix/>
          </a:blip>
          <a:srcRect b="0" l="0" r="0" t="0"/>
          <a:stretch/>
        </p:blipFill>
        <p:spPr>
          <a:xfrm>
            <a:off x="4546688" y="1093980"/>
            <a:ext cx="2927724" cy="2789057"/>
          </a:xfrm>
          <a:prstGeom prst="rect">
            <a:avLst/>
          </a:prstGeom>
          <a:noFill/>
          <a:ln>
            <a:noFill/>
          </a:ln>
        </p:spPr>
      </p:pic>
      <p:sp>
        <p:nvSpPr>
          <p:cNvPr id="290" name="Google Shape;290;p36"/>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6" name="Google Shape;296;p37"/>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Multi-component ejecta geometries</a:t>
            </a:r>
            <a:endParaRPr sz="2220"/>
          </a:p>
        </p:txBody>
      </p:sp>
      <p:sp>
        <p:nvSpPr>
          <p:cNvPr id="297" name="Google Shape;297;p37"/>
          <p:cNvSpPr txBox="1"/>
          <p:nvPr/>
        </p:nvSpPr>
        <p:spPr>
          <a:xfrm>
            <a:off x="179030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3.4 days</a:t>
            </a:r>
            <a:endParaRPr sz="1800">
              <a:solidFill>
                <a:schemeClr val="dk1"/>
              </a:solidFill>
              <a:latin typeface="Lato"/>
              <a:ea typeface="Lato"/>
              <a:cs typeface="Lato"/>
              <a:sym typeface="Lato"/>
            </a:endParaRPr>
          </a:p>
        </p:txBody>
      </p:sp>
      <p:sp>
        <p:nvSpPr>
          <p:cNvPr id="298" name="Google Shape;298;p37"/>
          <p:cNvSpPr txBox="1"/>
          <p:nvPr/>
        </p:nvSpPr>
        <p:spPr>
          <a:xfrm>
            <a:off x="481445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4.4 days</a:t>
            </a:r>
            <a:endParaRPr sz="1800">
              <a:solidFill>
                <a:schemeClr val="dk1"/>
              </a:solidFill>
              <a:latin typeface="Lato"/>
              <a:ea typeface="Lato"/>
              <a:cs typeface="Lato"/>
              <a:sym typeface="Lato"/>
            </a:endParaRPr>
          </a:p>
        </p:txBody>
      </p:sp>
      <p:pic>
        <p:nvPicPr>
          <p:cNvPr id="299" name="Google Shape;299;p37"/>
          <p:cNvPicPr preferRelativeResize="0"/>
          <p:nvPr/>
        </p:nvPicPr>
        <p:blipFill>
          <a:blip r:embed="rId3">
            <a:alphaModFix/>
          </a:blip>
          <a:stretch>
            <a:fillRect/>
          </a:stretch>
        </p:blipFill>
        <p:spPr>
          <a:xfrm>
            <a:off x="1522538" y="1093968"/>
            <a:ext cx="2927724" cy="2789057"/>
          </a:xfrm>
          <a:prstGeom prst="rect">
            <a:avLst/>
          </a:prstGeom>
          <a:noFill/>
          <a:ln>
            <a:noFill/>
          </a:ln>
        </p:spPr>
      </p:pic>
      <p:pic>
        <p:nvPicPr>
          <p:cNvPr id="300" name="Google Shape;300;p37"/>
          <p:cNvPicPr preferRelativeResize="0"/>
          <p:nvPr/>
        </p:nvPicPr>
        <p:blipFill rotWithShape="1">
          <a:blip r:embed="rId4">
            <a:alphaModFix/>
          </a:blip>
          <a:srcRect b="0" l="0" r="0" t="0"/>
          <a:stretch/>
        </p:blipFill>
        <p:spPr>
          <a:xfrm>
            <a:off x="4546688" y="1093980"/>
            <a:ext cx="2927724" cy="2789057"/>
          </a:xfrm>
          <a:prstGeom prst="rect">
            <a:avLst/>
          </a:prstGeom>
          <a:noFill/>
          <a:ln>
            <a:noFill/>
          </a:ln>
        </p:spPr>
      </p:pic>
      <p:sp>
        <p:nvSpPr>
          <p:cNvPr id="301" name="Google Shape;301;p37"/>
          <p:cNvSpPr txBox="1"/>
          <p:nvPr/>
        </p:nvSpPr>
        <p:spPr>
          <a:xfrm>
            <a:off x="1521450" y="3953875"/>
            <a:ext cx="292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~complete overlap; </a:t>
            </a:r>
            <a:r>
              <a:rPr b="1" lang="en" sz="1800" u="sng">
                <a:solidFill>
                  <a:schemeClr val="dk1"/>
                </a:solidFill>
                <a:latin typeface="Lato"/>
                <a:ea typeface="Lato"/>
                <a:cs typeface="Lato"/>
                <a:sym typeface="Lato"/>
              </a:rPr>
              <a:t>different compositions</a:t>
            </a:r>
            <a:endParaRPr b="1" sz="1800" u="sng">
              <a:solidFill>
                <a:schemeClr val="dk1"/>
              </a:solidFill>
              <a:latin typeface="Lato"/>
              <a:ea typeface="Lato"/>
              <a:cs typeface="Lato"/>
              <a:sym typeface="Lato"/>
            </a:endParaRPr>
          </a:p>
        </p:txBody>
      </p:sp>
      <p:sp>
        <p:nvSpPr>
          <p:cNvPr id="302" name="Google Shape;302;p37"/>
          <p:cNvSpPr txBox="1"/>
          <p:nvPr/>
        </p:nvSpPr>
        <p:spPr>
          <a:xfrm>
            <a:off x="4546700" y="3953875"/>
            <a:ext cx="292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~complete overlap; </a:t>
            </a:r>
            <a:r>
              <a:rPr b="1" lang="en" sz="1800" u="sng">
                <a:solidFill>
                  <a:schemeClr val="dk1"/>
                </a:solidFill>
                <a:latin typeface="Lato"/>
                <a:ea typeface="Lato"/>
                <a:cs typeface="Lato"/>
                <a:sym typeface="Lato"/>
              </a:rPr>
              <a:t>different compositions</a:t>
            </a:r>
            <a:endParaRPr b="1" sz="1800" u="sng">
              <a:solidFill>
                <a:schemeClr val="dk1"/>
              </a:solidFill>
              <a:latin typeface="Lato"/>
              <a:ea typeface="Lato"/>
              <a:cs typeface="Lato"/>
              <a:sym typeface="Lato"/>
            </a:endParaRPr>
          </a:p>
        </p:txBody>
      </p:sp>
      <p:sp>
        <p:nvSpPr>
          <p:cNvPr id="303" name="Google Shape;303;p37"/>
          <p:cNvSpPr txBox="1"/>
          <p:nvPr/>
        </p:nvSpPr>
        <p:spPr>
          <a:xfrm rot="1365666">
            <a:off x="6187254" y="728104"/>
            <a:ext cx="3079948" cy="461609"/>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accent4"/>
                </a:solidFill>
                <a:latin typeface="Lato"/>
                <a:ea typeface="Lato"/>
                <a:cs typeface="Lato"/>
                <a:sym typeface="Lato"/>
              </a:rPr>
              <a:t>genuinely multi-component!</a:t>
            </a:r>
            <a:endParaRPr sz="1800">
              <a:solidFill>
                <a:schemeClr val="accent4"/>
              </a:solidFill>
              <a:latin typeface="Lato"/>
              <a:ea typeface="Lato"/>
              <a:cs typeface="Lato"/>
              <a:sym typeface="Lato"/>
            </a:endParaRPr>
          </a:p>
        </p:txBody>
      </p:sp>
      <p:sp>
        <p:nvSpPr>
          <p:cNvPr id="304" name="Google Shape;304;p37"/>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0" name="Google Shape;310;p38"/>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Compare components' abundances @ 3.4 days</a:t>
            </a:r>
            <a:endParaRPr sz="2220"/>
          </a:p>
        </p:txBody>
      </p:sp>
      <p:pic>
        <p:nvPicPr>
          <p:cNvPr id="311" name="Google Shape;311;p38"/>
          <p:cNvPicPr preferRelativeResize="0"/>
          <p:nvPr/>
        </p:nvPicPr>
        <p:blipFill>
          <a:blip r:embed="rId3">
            <a:alphaModFix/>
          </a:blip>
          <a:stretch>
            <a:fillRect/>
          </a:stretch>
        </p:blipFill>
        <p:spPr>
          <a:xfrm>
            <a:off x="152400" y="941525"/>
            <a:ext cx="8839204" cy="3081636"/>
          </a:xfrm>
          <a:prstGeom prst="rect">
            <a:avLst/>
          </a:prstGeom>
          <a:noFill/>
          <a:ln>
            <a:noFill/>
          </a:ln>
        </p:spPr>
      </p:pic>
      <p:sp>
        <p:nvSpPr>
          <p:cNvPr id="312" name="Google Shape;312;p38"/>
          <p:cNvSpPr txBox="1"/>
          <p:nvPr/>
        </p:nvSpPr>
        <p:spPr>
          <a:xfrm>
            <a:off x="64075" y="4510825"/>
            <a:ext cx="840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id="317" name="Google Shape;317;p39"/>
          <p:cNvPicPr preferRelativeResize="0"/>
          <p:nvPr/>
        </p:nvPicPr>
        <p:blipFill>
          <a:blip r:embed="rId3">
            <a:alphaModFix/>
          </a:blip>
          <a:stretch>
            <a:fillRect/>
          </a:stretch>
        </p:blipFill>
        <p:spPr>
          <a:xfrm>
            <a:off x="152400" y="941525"/>
            <a:ext cx="8839204" cy="3081636"/>
          </a:xfrm>
          <a:prstGeom prst="rect">
            <a:avLst/>
          </a:prstGeom>
          <a:noFill/>
          <a:ln>
            <a:noFill/>
          </a:ln>
        </p:spPr>
      </p:pic>
      <p:sp>
        <p:nvSpPr>
          <p:cNvPr id="318" name="Google Shape;318;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9" name="Google Shape;319;p39"/>
          <p:cNvSpPr/>
          <p:nvPr/>
        </p:nvSpPr>
        <p:spPr>
          <a:xfrm>
            <a:off x="876500" y="890125"/>
            <a:ext cx="1416300" cy="192600"/>
          </a:xfrm>
          <a:prstGeom prst="rect">
            <a:avLst/>
          </a:prstGeom>
          <a:solidFill>
            <a:srgbClr val="000000">
              <a:alpha val="55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9"/>
          <p:cNvSpPr/>
          <p:nvPr/>
        </p:nvSpPr>
        <p:spPr>
          <a:xfrm>
            <a:off x="4149050" y="938150"/>
            <a:ext cx="4909200" cy="3402600"/>
          </a:xfrm>
          <a:prstGeom prst="rect">
            <a:avLst/>
          </a:prstGeom>
          <a:solidFill>
            <a:srgbClr val="000000">
              <a:alpha val="55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9"/>
          <p:cNvSpPr txBox="1"/>
          <p:nvPr/>
        </p:nvSpPr>
        <p:spPr>
          <a:xfrm>
            <a:off x="2259200" y="861950"/>
            <a:ext cx="10782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4C114C"/>
                </a:solidFill>
                <a:latin typeface="Lato"/>
                <a:ea typeface="Lato"/>
                <a:cs typeface="Lato"/>
                <a:sym typeface="Lato"/>
              </a:rPr>
              <a:t>more Sr</a:t>
            </a:r>
            <a:endParaRPr b="1" sz="1800">
              <a:solidFill>
                <a:srgbClr val="4C114C"/>
              </a:solidFill>
              <a:latin typeface="Lato"/>
              <a:ea typeface="Lato"/>
              <a:cs typeface="Lato"/>
              <a:sym typeface="Lato"/>
            </a:endParaRPr>
          </a:p>
        </p:txBody>
      </p:sp>
      <p:sp>
        <p:nvSpPr>
          <p:cNvPr id="322" name="Google Shape;322;p39"/>
          <p:cNvSpPr/>
          <p:nvPr/>
        </p:nvSpPr>
        <p:spPr>
          <a:xfrm>
            <a:off x="876500" y="1347575"/>
            <a:ext cx="2384700" cy="2968800"/>
          </a:xfrm>
          <a:prstGeom prst="rect">
            <a:avLst/>
          </a:prstGeom>
          <a:solidFill>
            <a:srgbClr val="000000">
              <a:alpha val="55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9"/>
          <p:cNvSpPr/>
          <p:nvPr/>
        </p:nvSpPr>
        <p:spPr>
          <a:xfrm>
            <a:off x="3261175" y="938125"/>
            <a:ext cx="741900" cy="3444900"/>
          </a:xfrm>
          <a:prstGeom prst="rect">
            <a:avLst/>
          </a:prstGeom>
          <a:solidFill>
            <a:srgbClr val="000000">
              <a:alpha val="55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9"/>
          <p:cNvSpPr/>
          <p:nvPr/>
        </p:nvSpPr>
        <p:spPr>
          <a:xfrm>
            <a:off x="112400" y="938150"/>
            <a:ext cx="764100" cy="3435300"/>
          </a:xfrm>
          <a:prstGeom prst="rect">
            <a:avLst/>
          </a:prstGeom>
          <a:solidFill>
            <a:srgbClr val="000000">
              <a:alpha val="55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9"/>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Compare components' abundances @ 3.4 days</a:t>
            </a:r>
            <a:endParaRPr sz="2220"/>
          </a:p>
        </p:txBody>
      </p:sp>
      <p:sp>
        <p:nvSpPr>
          <p:cNvPr id="326" name="Google Shape;326;p39"/>
          <p:cNvSpPr txBox="1"/>
          <p:nvPr/>
        </p:nvSpPr>
        <p:spPr>
          <a:xfrm>
            <a:off x="64075" y="4510825"/>
            <a:ext cx="840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0"/>
          <p:cNvPicPr preferRelativeResize="0"/>
          <p:nvPr/>
        </p:nvPicPr>
        <p:blipFill>
          <a:blip r:embed="rId3">
            <a:alphaModFix/>
          </a:blip>
          <a:stretch>
            <a:fillRect/>
          </a:stretch>
        </p:blipFill>
        <p:spPr>
          <a:xfrm>
            <a:off x="152400" y="941525"/>
            <a:ext cx="8839204" cy="3081636"/>
          </a:xfrm>
          <a:prstGeom prst="rect">
            <a:avLst/>
          </a:prstGeom>
          <a:noFill/>
          <a:ln>
            <a:noFill/>
          </a:ln>
        </p:spPr>
      </p:pic>
      <p:sp>
        <p:nvSpPr>
          <p:cNvPr id="332" name="Google Shape;332;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3" name="Google Shape;333;p40"/>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t>Compare components' abundances @ 3.4 days</a:t>
            </a:r>
            <a:endParaRPr sz="2220"/>
          </a:p>
        </p:txBody>
      </p:sp>
      <p:sp>
        <p:nvSpPr>
          <p:cNvPr id="334" name="Google Shape;334;p40"/>
          <p:cNvSpPr/>
          <p:nvPr/>
        </p:nvSpPr>
        <p:spPr>
          <a:xfrm>
            <a:off x="7066450" y="938150"/>
            <a:ext cx="1991700" cy="3526200"/>
          </a:xfrm>
          <a:prstGeom prst="rect">
            <a:avLst/>
          </a:prstGeom>
          <a:solidFill>
            <a:srgbClr val="000000">
              <a:alpha val="54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0"/>
          <p:cNvSpPr txBox="1"/>
          <p:nvPr/>
        </p:nvSpPr>
        <p:spPr>
          <a:xfrm>
            <a:off x="5506450" y="819200"/>
            <a:ext cx="18009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79143E"/>
                </a:solidFill>
                <a:latin typeface="Lato"/>
                <a:ea typeface="Lato"/>
                <a:cs typeface="Lato"/>
                <a:sym typeface="Lato"/>
              </a:rPr>
              <a:t>more </a:t>
            </a:r>
            <a:br>
              <a:rPr b="1" lang="en" sz="1800">
                <a:solidFill>
                  <a:srgbClr val="79143E"/>
                </a:solidFill>
                <a:latin typeface="Lato"/>
                <a:ea typeface="Lato"/>
                <a:cs typeface="Lato"/>
                <a:sym typeface="Lato"/>
              </a:rPr>
            </a:br>
            <a:r>
              <a:rPr b="1" lang="en" sz="1800">
                <a:solidFill>
                  <a:srgbClr val="79143E"/>
                </a:solidFill>
                <a:latin typeface="Lato"/>
                <a:ea typeface="Lato"/>
                <a:cs typeface="Lato"/>
                <a:sym typeface="Lato"/>
              </a:rPr>
              <a:t>lanthanides</a:t>
            </a:r>
            <a:endParaRPr b="1" sz="1800">
              <a:solidFill>
                <a:srgbClr val="79143E"/>
              </a:solidFill>
              <a:latin typeface="Lato"/>
              <a:ea typeface="Lato"/>
              <a:cs typeface="Lato"/>
              <a:sym typeface="Lato"/>
            </a:endParaRPr>
          </a:p>
        </p:txBody>
      </p:sp>
      <p:sp>
        <p:nvSpPr>
          <p:cNvPr id="336" name="Google Shape;336;p40"/>
          <p:cNvSpPr/>
          <p:nvPr/>
        </p:nvSpPr>
        <p:spPr>
          <a:xfrm>
            <a:off x="112400" y="938150"/>
            <a:ext cx="764100" cy="3435300"/>
          </a:xfrm>
          <a:prstGeom prst="rect">
            <a:avLst/>
          </a:prstGeom>
          <a:solidFill>
            <a:srgbClr val="000000">
              <a:alpha val="54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
          <p:cNvSpPr/>
          <p:nvPr/>
        </p:nvSpPr>
        <p:spPr>
          <a:xfrm>
            <a:off x="876500" y="1646600"/>
            <a:ext cx="1598100" cy="2669700"/>
          </a:xfrm>
          <a:prstGeom prst="rect">
            <a:avLst/>
          </a:prstGeom>
          <a:solidFill>
            <a:srgbClr val="000000">
              <a:alpha val="5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0"/>
          <p:cNvSpPr/>
          <p:nvPr/>
        </p:nvSpPr>
        <p:spPr>
          <a:xfrm>
            <a:off x="2474600" y="938125"/>
            <a:ext cx="3228300" cy="3444900"/>
          </a:xfrm>
          <a:prstGeom prst="rect">
            <a:avLst/>
          </a:prstGeom>
          <a:solidFill>
            <a:srgbClr val="000000">
              <a:alpha val="54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0"/>
          <p:cNvSpPr/>
          <p:nvPr/>
        </p:nvSpPr>
        <p:spPr>
          <a:xfrm>
            <a:off x="876500" y="890125"/>
            <a:ext cx="1598100" cy="451200"/>
          </a:xfrm>
          <a:prstGeom prst="rect">
            <a:avLst/>
          </a:prstGeom>
          <a:solidFill>
            <a:srgbClr val="000000">
              <a:alpha val="54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0"/>
          <p:cNvSpPr txBox="1"/>
          <p:nvPr/>
        </p:nvSpPr>
        <p:spPr>
          <a:xfrm>
            <a:off x="64075" y="4510825"/>
            <a:ext cx="840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Conclusions &amp; looking forward</a:t>
            </a:r>
            <a:endParaRPr/>
          </a:p>
        </p:txBody>
      </p:sp>
      <p:sp>
        <p:nvSpPr>
          <p:cNvPr id="346" name="Google Shape;346;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47" name="Google Shape;347;p4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348" name="Google Shape;348;p41"/>
          <p:cNvPicPr preferRelativeResize="0"/>
          <p:nvPr/>
        </p:nvPicPr>
        <p:blipFill>
          <a:blip r:embed="rId3">
            <a:alphaModFix/>
          </a:blip>
          <a:stretch>
            <a:fillRect/>
          </a:stretch>
        </p:blipFill>
        <p:spPr>
          <a:xfrm>
            <a:off x="5462800" y="865325"/>
            <a:ext cx="3605001" cy="2961851"/>
          </a:xfrm>
          <a:prstGeom prst="rect">
            <a:avLst/>
          </a:prstGeom>
          <a:noFill/>
          <a:ln>
            <a:noFill/>
          </a:ln>
        </p:spPr>
      </p:pic>
      <p:sp>
        <p:nvSpPr>
          <p:cNvPr id="349" name="Google Shape;349;p41"/>
          <p:cNvSpPr txBox="1"/>
          <p:nvPr/>
        </p:nvSpPr>
        <p:spPr>
          <a:xfrm>
            <a:off x="91375" y="712925"/>
            <a:ext cx="5309700" cy="3915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We infer abundances of the GW17017 kilonova at 1.4, 2.4, 3.4, and 4.4 days post-merger</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New </a:t>
            </a:r>
            <a:r>
              <a:rPr lang="en" sz="2000">
                <a:solidFill>
                  <a:srgbClr val="EB251E"/>
                </a:solidFill>
                <a:latin typeface="Lato"/>
                <a:ea typeface="Lato"/>
                <a:cs typeface="Lato"/>
                <a:sym typeface="Lato"/>
              </a:rPr>
              <a:t>lanthanide-rich red component</a:t>
            </a:r>
            <a:r>
              <a:rPr lang="en" sz="2000">
                <a:solidFill>
                  <a:srgbClr val="FFFFFF"/>
                </a:solidFill>
                <a:latin typeface="Lato"/>
                <a:ea typeface="Lato"/>
                <a:cs typeface="Lato"/>
                <a:sym typeface="Lato"/>
              </a:rPr>
              <a:t> emerges at 3.4 days, in addition to the blue component</a:t>
            </a:r>
            <a:endParaRPr sz="2000">
              <a:solidFill>
                <a:srgbClr val="FFFFFF"/>
              </a:solidFill>
              <a:latin typeface="Lato"/>
              <a:ea typeface="Lato"/>
              <a:cs typeface="Lato"/>
              <a:sym typeface="Lato"/>
            </a:endParaRPr>
          </a:p>
          <a:p>
            <a:pPr indent="0" lvl="0" marL="0" rtl="0" algn="l">
              <a:spcBef>
                <a:spcPts val="1000"/>
              </a:spcBef>
              <a:spcAft>
                <a:spcPts val="0"/>
              </a:spcAft>
              <a:buNone/>
            </a:pPr>
            <a:r>
              <a:rPr lang="en" sz="2000">
                <a:solidFill>
                  <a:srgbClr val="FFFFFF"/>
                </a:solidFill>
                <a:latin typeface="Lato"/>
                <a:ea typeface="Lato"/>
                <a:cs typeface="Lato"/>
                <a:sym typeface="Lato"/>
              </a:rPr>
              <a:t>Next steps:</a:t>
            </a:r>
            <a:endParaRPr sz="2000">
              <a:solidFill>
                <a:srgbClr val="FFFFFF"/>
              </a:solidFill>
              <a:latin typeface="Lato"/>
              <a:ea typeface="Lato"/>
              <a:cs typeface="Lato"/>
              <a:sym typeface="Lato"/>
            </a:endParaRPr>
          </a:p>
          <a:p>
            <a:pPr indent="-355600" lvl="0" marL="457200" rtl="0" algn="l">
              <a:spcBef>
                <a:spcPts val="1000"/>
              </a:spcBef>
              <a:spcAft>
                <a:spcPts val="0"/>
              </a:spcAft>
              <a:buClr>
                <a:srgbClr val="FFFFFF"/>
              </a:buClr>
              <a:buSzPts val="2000"/>
              <a:buFont typeface="Lato"/>
              <a:buChar char="-"/>
            </a:pPr>
            <a:r>
              <a:rPr lang="en" sz="2000">
                <a:solidFill>
                  <a:srgbClr val="FFFFFF"/>
                </a:solidFill>
                <a:latin typeface="Lato"/>
                <a:ea typeface="Lato"/>
                <a:cs typeface="Lato"/>
                <a:sym typeface="Lato"/>
              </a:rPr>
              <a:t>We can also infer the </a:t>
            </a:r>
            <a:r>
              <a:rPr b="1" lang="en" sz="2000">
                <a:solidFill>
                  <a:schemeClr val="accent4"/>
                </a:solidFill>
                <a:latin typeface="Lato"/>
                <a:ea typeface="Lato"/>
                <a:cs typeface="Lato"/>
                <a:sym typeface="Lato"/>
              </a:rPr>
              <a:t>heating rates</a:t>
            </a:r>
            <a:r>
              <a:rPr lang="en" sz="2000">
                <a:solidFill>
                  <a:srgbClr val="FFFFFF"/>
                </a:solidFill>
                <a:latin typeface="Lato"/>
                <a:ea typeface="Lato"/>
                <a:cs typeface="Lato"/>
                <a:sym typeface="Lato"/>
              </a:rPr>
              <a:t>; how do these drive </a:t>
            </a:r>
            <a:r>
              <a:rPr b="1" lang="en" sz="2000">
                <a:solidFill>
                  <a:schemeClr val="accent4"/>
                </a:solidFill>
                <a:latin typeface="Lato"/>
                <a:ea typeface="Lato"/>
                <a:cs typeface="Lato"/>
                <a:sym typeface="Lato"/>
              </a:rPr>
              <a:t>light curves</a:t>
            </a:r>
            <a:r>
              <a:rPr lang="en" sz="2000">
                <a:solidFill>
                  <a:srgbClr val="FFFFFF"/>
                </a:solidFill>
                <a:latin typeface="Lato"/>
                <a:ea typeface="Lato"/>
                <a:cs typeface="Lato"/>
                <a:sym typeface="Lato"/>
              </a:rPr>
              <a:t>?</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Are </a:t>
            </a:r>
            <a:r>
              <a:rPr b="1" lang="en" sz="2000">
                <a:solidFill>
                  <a:schemeClr val="accent4"/>
                </a:solidFill>
                <a:latin typeface="Lato"/>
                <a:ea typeface="Lato"/>
                <a:cs typeface="Lato"/>
                <a:sym typeface="Lato"/>
              </a:rPr>
              <a:t>non-LTE effects</a:t>
            </a:r>
            <a:r>
              <a:rPr lang="en" sz="2000">
                <a:solidFill>
                  <a:srgbClr val="FFFFFF"/>
                </a:solidFill>
                <a:latin typeface="Lato"/>
                <a:ea typeface="Lato"/>
                <a:cs typeface="Lato"/>
                <a:sym typeface="Lato"/>
              </a:rPr>
              <a:t> relevant at later epochs?</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What about </a:t>
            </a:r>
            <a:r>
              <a:rPr b="1" lang="en" sz="2000">
                <a:solidFill>
                  <a:schemeClr val="accent4"/>
                </a:solidFill>
                <a:latin typeface="Lato"/>
                <a:ea typeface="Lato"/>
                <a:cs typeface="Lato"/>
                <a:sym typeface="Lato"/>
              </a:rPr>
              <a:t>new kilonovae</a:t>
            </a:r>
            <a:r>
              <a:rPr lang="en" sz="2000">
                <a:solidFill>
                  <a:srgbClr val="FFFFFF"/>
                </a:solidFill>
                <a:latin typeface="Lato"/>
                <a:ea typeface="Lato"/>
                <a:cs typeface="Lato"/>
                <a:sym typeface="Lato"/>
              </a:rPr>
              <a:t>?</a:t>
            </a:r>
            <a:endParaRPr sz="2000">
              <a:solidFill>
                <a:srgbClr val="FFFFFF"/>
              </a:solidFill>
              <a:latin typeface="Lato"/>
              <a:ea typeface="Lato"/>
              <a:cs typeface="Lato"/>
              <a:sym typeface="Lato"/>
            </a:endParaRPr>
          </a:p>
          <a:p>
            <a:pPr indent="0" lvl="0" marL="457200" rtl="0" algn="l">
              <a:spcBef>
                <a:spcPts val="1000"/>
              </a:spcBef>
              <a:spcAft>
                <a:spcPts val="0"/>
              </a:spcAft>
              <a:buNone/>
            </a:pPr>
            <a:r>
              <a:t/>
            </a:r>
            <a:endParaRPr sz="2000">
              <a:solidFill>
                <a:srgbClr val="FFFFFF"/>
              </a:solidFill>
              <a:latin typeface="Lato"/>
              <a:ea typeface="Lato"/>
              <a:cs typeface="Lato"/>
              <a:sym typeface="Lato"/>
            </a:endParaRPr>
          </a:p>
          <a:p>
            <a:pPr indent="0" lvl="0" marL="457200" rtl="0" algn="l">
              <a:spcBef>
                <a:spcPts val="1000"/>
              </a:spcBef>
              <a:spcAft>
                <a:spcPts val="1000"/>
              </a:spcAft>
              <a:buNone/>
            </a:pPr>
            <a:r>
              <a:t/>
            </a:r>
            <a:endParaRPr sz="2000">
              <a:solidFill>
                <a:srgbClr val="FFFFF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5"/>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does heavy metal come from?</a:t>
            </a:r>
            <a:endParaRPr/>
          </a:p>
        </p:txBody>
      </p:sp>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5" name="Google Shape;75;p15"/>
          <p:cNvPicPr preferRelativeResize="0"/>
          <p:nvPr/>
        </p:nvPicPr>
        <p:blipFill rotWithShape="1">
          <a:blip r:embed="rId3">
            <a:alphaModFix/>
          </a:blip>
          <a:srcRect b="0" l="0" r="0" t="12449"/>
          <a:stretch/>
        </p:blipFill>
        <p:spPr>
          <a:xfrm>
            <a:off x="2837825" y="712915"/>
            <a:ext cx="5929498" cy="4012486"/>
          </a:xfrm>
          <a:prstGeom prst="rect">
            <a:avLst/>
          </a:prstGeom>
          <a:noFill/>
          <a:ln>
            <a:noFill/>
          </a:ln>
        </p:spPr>
      </p:pic>
      <p:sp>
        <p:nvSpPr>
          <p:cNvPr id="76" name="Google Shape;76;p15"/>
          <p:cNvSpPr/>
          <p:nvPr/>
        </p:nvSpPr>
        <p:spPr>
          <a:xfrm>
            <a:off x="2800225" y="712925"/>
            <a:ext cx="5967000" cy="1686600"/>
          </a:xfrm>
          <a:prstGeom prst="rect">
            <a:avLst/>
          </a:prstGeom>
          <a:solidFill>
            <a:srgbClr val="000000">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txBox="1"/>
          <p:nvPr/>
        </p:nvSpPr>
        <p:spPr>
          <a:xfrm>
            <a:off x="311700" y="847675"/>
            <a:ext cx="2438700" cy="4209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Big Bang:</a:t>
            </a:r>
            <a:r>
              <a:rPr lang="en" sz="1800">
                <a:solidFill>
                  <a:srgbClr val="FFFFFF"/>
                </a:solidFill>
                <a:latin typeface="Lato"/>
                <a:ea typeface="Lato"/>
                <a:cs typeface="Lato"/>
                <a:sym typeface="Lato"/>
              </a:rPr>
              <a:t> H, He, Li</a:t>
            </a:r>
            <a:endParaRPr sz="1800">
              <a:solidFill>
                <a:srgbClr val="FFFFFF"/>
              </a:solidFill>
              <a:latin typeface="Lato"/>
              <a:ea typeface="Lato"/>
              <a:cs typeface="Lato"/>
              <a:sym typeface="Lato"/>
            </a:endParaRPr>
          </a:p>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Nuclear burning, supernovae:</a:t>
            </a:r>
            <a:r>
              <a:rPr lang="en" sz="1800">
                <a:solidFill>
                  <a:srgbClr val="FFFFFF"/>
                </a:solidFill>
                <a:latin typeface="Lato"/>
                <a:ea typeface="Lato"/>
                <a:cs typeface="Lato"/>
                <a:sym typeface="Lato"/>
              </a:rPr>
              <a:t> up to ~ iron (Fe)</a:t>
            </a:r>
            <a:endParaRPr sz="1800">
              <a:solidFill>
                <a:srgbClr val="FFFFFF"/>
              </a:solidFill>
              <a:latin typeface="Lato"/>
              <a:ea typeface="Lato"/>
              <a:cs typeface="Lato"/>
              <a:sym typeface="Lato"/>
            </a:endParaRPr>
          </a:p>
          <a:p>
            <a:pPr indent="0" lvl="0" marL="0" rtl="0" algn="l">
              <a:lnSpc>
                <a:spcPct val="115000"/>
              </a:lnSpc>
              <a:spcBef>
                <a:spcPts val="1200"/>
              </a:spcBef>
              <a:spcAft>
                <a:spcPts val="1200"/>
              </a:spcAft>
              <a:buNone/>
            </a:pPr>
            <a:r>
              <a:rPr b="1" lang="en" sz="2000">
                <a:solidFill>
                  <a:srgbClr val="FFFFFF"/>
                </a:solidFill>
                <a:latin typeface="Lato"/>
                <a:ea typeface="Lato"/>
                <a:cs typeface="Lato"/>
                <a:sym typeface="Lato"/>
              </a:rPr>
              <a:t>What about everything else?</a:t>
            </a:r>
            <a:endParaRPr b="1" sz="2000">
              <a:solidFill>
                <a:srgbClr val="FFFFFF"/>
              </a:solidFill>
              <a:latin typeface="Lato"/>
              <a:ea typeface="Lato"/>
              <a:cs typeface="Lato"/>
              <a:sym typeface="Lato"/>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3" name="Shape 353"/>
        <p:cNvGrpSpPr/>
        <p:nvPr/>
      </p:nvGrpSpPr>
      <p:grpSpPr>
        <a:xfrm>
          <a:off x="0" y="0"/>
          <a:ext cx="0" cy="0"/>
          <a:chOff x="0" y="0"/>
          <a:chExt cx="0" cy="0"/>
        </a:xfrm>
      </p:grpSpPr>
      <p:sp>
        <p:nvSpPr>
          <p:cNvPr id="354" name="Google Shape;354;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5" name="Google Shape;355;p42"/>
          <p:cNvSpPr txBox="1"/>
          <p:nvPr>
            <p:ph type="title"/>
          </p:nvPr>
        </p:nvSpPr>
        <p:spPr>
          <a:xfrm>
            <a:off x="1693200" y="942150"/>
            <a:ext cx="5757600" cy="3259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480">
                <a:solidFill>
                  <a:schemeClr val="dk1"/>
                </a:solidFill>
              </a:rPr>
              <a:t>EXTRA RESULTS FOLLOW</a:t>
            </a:r>
            <a:endParaRPr b="1" sz="648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43"/>
          <p:cNvSpPr txBox="1"/>
          <p:nvPr>
            <p:ph type="title"/>
          </p:nvPr>
        </p:nvSpPr>
        <p:spPr>
          <a:xfrm>
            <a:off x="2355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Posteriors for electron fraction and entropy</a:t>
            </a:r>
            <a:endParaRPr sz="2220">
              <a:solidFill>
                <a:schemeClr val="accent5"/>
              </a:solidFill>
            </a:endParaRPr>
          </a:p>
        </p:txBody>
      </p:sp>
      <p:sp>
        <p:nvSpPr>
          <p:cNvPr id="362" name="Google Shape;362;p43"/>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pic>
        <p:nvPicPr>
          <p:cNvPr id="363" name="Google Shape;363;p43"/>
          <p:cNvPicPr preferRelativeResize="0"/>
          <p:nvPr/>
        </p:nvPicPr>
        <p:blipFill rotWithShape="1">
          <a:blip r:embed="rId3">
            <a:alphaModFix/>
          </a:blip>
          <a:srcRect b="0" l="0" r="0" t="0"/>
          <a:stretch/>
        </p:blipFill>
        <p:spPr>
          <a:xfrm>
            <a:off x="2638725" y="712925"/>
            <a:ext cx="3797900" cy="3797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69" name="Google Shape;369;p44"/>
          <p:cNvSpPr txBox="1"/>
          <p:nvPr>
            <p:ph type="title"/>
          </p:nvPr>
        </p:nvSpPr>
        <p:spPr>
          <a:xfrm>
            <a:off x="2355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Posteriors for electron fraction and entropy</a:t>
            </a:r>
            <a:endParaRPr sz="2220">
              <a:solidFill>
                <a:schemeClr val="accent5"/>
              </a:solidFill>
            </a:endParaRPr>
          </a:p>
        </p:txBody>
      </p:sp>
      <p:pic>
        <p:nvPicPr>
          <p:cNvPr id="370" name="Google Shape;370;p44"/>
          <p:cNvPicPr preferRelativeResize="0"/>
          <p:nvPr/>
        </p:nvPicPr>
        <p:blipFill>
          <a:blip r:embed="rId3">
            <a:alphaModFix/>
          </a:blip>
          <a:stretch>
            <a:fillRect/>
          </a:stretch>
        </p:blipFill>
        <p:spPr>
          <a:xfrm>
            <a:off x="2638725" y="712925"/>
            <a:ext cx="3797900" cy="3797900"/>
          </a:xfrm>
          <a:prstGeom prst="rect">
            <a:avLst/>
          </a:prstGeom>
          <a:noFill/>
          <a:ln>
            <a:noFill/>
          </a:ln>
        </p:spPr>
      </p:pic>
      <p:sp>
        <p:nvSpPr>
          <p:cNvPr id="371" name="Google Shape;371;p44"/>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7" name="Google Shape;377;p45"/>
          <p:cNvSpPr txBox="1"/>
          <p:nvPr>
            <p:ph type="title"/>
          </p:nvPr>
        </p:nvSpPr>
        <p:spPr>
          <a:xfrm>
            <a:off x="2355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Posteriors for electron fraction and entropy</a:t>
            </a:r>
            <a:endParaRPr sz="2220">
              <a:solidFill>
                <a:schemeClr val="accent5"/>
              </a:solidFill>
            </a:endParaRPr>
          </a:p>
        </p:txBody>
      </p:sp>
      <p:sp>
        <p:nvSpPr>
          <p:cNvPr id="378" name="Google Shape;378;p45"/>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pic>
        <p:nvPicPr>
          <p:cNvPr id="379" name="Google Shape;379;p45"/>
          <p:cNvPicPr preferRelativeResize="0"/>
          <p:nvPr/>
        </p:nvPicPr>
        <p:blipFill rotWithShape="1">
          <a:blip r:embed="rId3">
            <a:alphaModFix/>
          </a:blip>
          <a:srcRect b="0" l="0" r="0" t="0"/>
          <a:stretch/>
        </p:blipFill>
        <p:spPr>
          <a:xfrm>
            <a:off x="2638725" y="712925"/>
            <a:ext cx="3797900" cy="3797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5" name="Google Shape;385;p46"/>
          <p:cNvSpPr txBox="1"/>
          <p:nvPr>
            <p:ph type="title"/>
          </p:nvPr>
        </p:nvSpPr>
        <p:spPr>
          <a:xfrm>
            <a:off x="2355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1.4 days, single-component</a:t>
            </a:r>
            <a:endParaRPr sz="2220">
              <a:solidFill>
                <a:schemeClr val="accent5"/>
              </a:solidFill>
            </a:endParaRPr>
          </a:p>
        </p:txBody>
      </p:sp>
      <p:pic>
        <p:nvPicPr>
          <p:cNvPr id="386" name="Google Shape;386;p46"/>
          <p:cNvPicPr preferRelativeResize="0"/>
          <p:nvPr/>
        </p:nvPicPr>
        <p:blipFill>
          <a:blip r:embed="rId3">
            <a:alphaModFix/>
          </a:blip>
          <a:stretch>
            <a:fillRect/>
          </a:stretch>
        </p:blipFill>
        <p:spPr>
          <a:xfrm>
            <a:off x="274375" y="499738"/>
            <a:ext cx="4113397" cy="4144026"/>
          </a:xfrm>
          <a:prstGeom prst="rect">
            <a:avLst/>
          </a:prstGeom>
          <a:noFill/>
          <a:ln>
            <a:noFill/>
          </a:ln>
        </p:spPr>
      </p:pic>
      <p:pic>
        <p:nvPicPr>
          <p:cNvPr id="387" name="Google Shape;387;p46"/>
          <p:cNvPicPr preferRelativeResize="0"/>
          <p:nvPr/>
        </p:nvPicPr>
        <p:blipFill>
          <a:blip r:embed="rId4">
            <a:alphaModFix/>
          </a:blip>
          <a:stretch>
            <a:fillRect/>
          </a:stretch>
        </p:blipFill>
        <p:spPr>
          <a:xfrm>
            <a:off x="4692575" y="499737"/>
            <a:ext cx="4024642" cy="4144026"/>
          </a:xfrm>
          <a:prstGeom prst="rect">
            <a:avLst/>
          </a:prstGeom>
          <a:noFill/>
          <a:ln>
            <a:noFill/>
          </a:ln>
        </p:spPr>
      </p:pic>
      <p:sp>
        <p:nvSpPr>
          <p:cNvPr id="388" name="Google Shape;388;p46"/>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4" name="Google Shape;394;p47"/>
          <p:cNvSpPr txBox="1"/>
          <p:nvPr>
            <p:ph type="title"/>
          </p:nvPr>
        </p:nvSpPr>
        <p:spPr>
          <a:xfrm>
            <a:off x="2355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2</a:t>
            </a:r>
            <a:r>
              <a:rPr lang="en" sz="2220">
                <a:solidFill>
                  <a:schemeClr val="accent5"/>
                </a:solidFill>
              </a:rPr>
              <a:t>.4 days, </a:t>
            </a:r>
            <a:r>
              <a:rPr lang="en" sz="2220">
                <a:solidFill>
                  <a:schemeClr val="accent5"/>
                </a:solidFill>
              </a:rPr>
              <a:t>single</a:t>
            </a:r>
            <a:r>
              <a:rPr lang="en" sz="2220">
                <a:solidFill>
                  <a:schemeClr val="accent5"/>
                </a:solidFill>
              </a:rPr>
              <a:t>-component</a:t>
            </a:r>
            <a:endParaRPr sz="2220">
              <a:solidFill>
                <a:schemeClr val="accent5"/>
              </a:solidFill>
            </a:endParaRPr>
          </a:p>
        </p:txBody>
      </p:sp>
      <p:pic>
        <p:nvPicPr>
          <p:cNvPr id="395" name="Google Shape;395;p47"/>
          <p:cNvPicPr preferRelativeResize="0"/>
          <p:nvPr/>
        </p:nvPicPr>
        <p:blipFill>
          <a:blip r:embed="rId3">
            <a:alphaModFix/>
          </a:blip>
          <a:stretch>
            <a:fillRect/>
          </a:stretch>
        </p:blipFill>
        <p:spPr>
          <a:xfrm>
            <a:off x="297088" y="502850"/>
            <a:ext cx="4024650" cy="4137802"/>
          </a:xfrm>
          <a:prstGeom prst="rect">
            <a:avLst/>
          </a:prstGeom>
          <a:noFill/>
          <a:ln>
            <a:noFill/>
          </a:ln>
        </p:spPr>
      </p:pic>
      <p:pic>
        <p:nvPicPr>
          <p:cNvPr id="396" name="Google Shape;396;p47"/>
          <p:cNvPicPr preferRelativeResize="0"/>
          <p:nvPr/>
        </p:nvPicPr>
        <p:blipFill>
          <a:blip r:embed="rId4">
            <a:alphaModFix/>
          </a:blip>
          <a:stretch>
            <a:fillRect/>
          </a:stretch>
        </p:blipFill>
        <p:spPr>
          <a:xfrm>
            <a:off x="4669862" y="502850"/>
            <a:ext cx="4024649" cy="4127442"/>
          </a:xfrm>
          <a:prstGeom prst="rect">
            <a:avLst/>
          </a:prstGeom>
          <a:noFill/>
          <a:ln>
            <a:noFill/>
          </a:ln>
        </p:spPr>
      </p:pic>
      <p:sp>
        <p:nvSpPr>
          <p:cNvPr id="397" name="Google Shape;397;p47"/>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3" name="Google Shape;403;p48"/>
          <p:cNvSpPr txBox="1"/>
          <p:nvPr>
            <p:ph type="title"/>
          </p:nvPr>
        </p:nvSpPr>
        <p:spPr>
          <a:xfrm>
            <a:off x="2355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3</a:t>
            </a:r>
            <a:r>
              <a:rPr lang="en" sz="2220">
                <a:solidFill>
                  <a:schemeClr val="accent5"/>
                </a:solidFill>
              </a:rPr>
              <a:t>.4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404" name="Google Shape;404;p48"/>
          <p:cNvPicPr preferRelativeResize="0"/>
          <p:nvPr/>
        </p:nvPicPr>
        <p:blipFill rotWithShape="1">
          <a:blip r:embed="rId3">
            <a:alphaModFix/>
          </a:blip>
          <a:srcRect b="0" l="0" r="0" t="0"/>
          <a:stretch/>
        </p:blipFill>
        <p:spPr>
          <a:xfrm>
            <a:off x="4692575" y="486550"/>
            <a:ext cx="4113402" cy="4170414"/>
          </a:xfrm>
          <a:prstGeom prst="rect">
            <a:avLst/>
          </a:prstGeom>
          <a:noFill/>
          <a:ln>
            <a:noFill/>
          </a:ln>
        </p:spPr>
      </p:pic>
      <p:pic>
        <p:nvPicPr>
          <p:cNvPr id="405" name="Google Shape;405;p48"/>
          <p:cNvPicPr preferRelativeResize="0"/>
          <p:nvPr/>
        </p:nvPicPr>
        <p:blipFill>
          <a:blip r:embed="rId4">
            <a:alphaModFix/>
          </a:blip>
          <a:stretch>
            <a:fillRect/>
          </a:stretch>
        </p:blipFill>
        <p:spPr>
          <a:xfrm>
            <a:off x="318200" y="499750"/>
            <a:ext cx="4030701" cy="4144026"/>
          </a:xfrm>
          <a:prstGeom prst="rect">
            <a:avLst/>
          </a:prstGeom>
          <a:noFill/>
          <a:ln>
            <a:noFill/>
          </a:ln>
        </p:spPr>
      </p:pic>
      <p:sp>
        <p:nvSpPr>
          <p:cNvPr id="406" name="Google Shape;406;p48"/>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12" name="Google Shape;412;p49"/>
          <p:cNvSpPr txBox="1"/>
          <p:nvPr>
            <p:ph type="title"/>
          </p:nvPr>
        </p:nvSpPr>
        <p:spPr>
          <a:xfrm>
            <a:off x="235500" y="-121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4</a:t>
            </a:r>
            <a:r>
              <a:rPr lang="en" sz="2220">
                <a:solidFill>
                  <a:schemeClr val="accent5"/>
                </a:solidFill>
              </a:rPr>
              <a:t>.4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413" name="Google Shape;413;p49"/>
          <p:cNvPicPr preferRelativeResize="0"/>
          <p:nvPr/>
        </p:nvPicPr>
        <p:blipFill rotWithShape="1">
          <a:blip r:embed="rId3">
            <a:alphaModFix/>
          </a:blip>
          <a:srcRect b="0" l="0" r="0" t="0"/>
          <a:stretch/>
        </p:blipFill>
        <p:spPr>
          <a:xfrm>
            <a:off x="4692575" y="486550"/>
            <a:ext cx="4113402" cy="4170414"/>
          </a:xfrm>
          <a:prstGeom prst="rect">
            <a:avLst/>
          </a:prstGeom>
          <a:noFill/>
          <a:ln>
            <a:noFill/>
          </a:ln>
        </p:spPr>
      </p:pic>
      <p:pic>
        <p:nvPicPr>
          <p:cNvPr id="414" name="Google Shape;414;p49"/>
          <p:cNvPicPr preferRelativeResize="0"/>
          <p:nvPr/>
        </p:nvPicPr>
        <p:blipFill rotWithShape="1">
          <a:blip r:embed="rId4">
            <a:alphaModFix/>
          </a:blip>
          <a:srcRect b="0" l="0" r="0" t="0"/>
          <a:stretch/>
        </p:blipFill>
        <p:spPr>
          <a:xfrm>
            <a:off x="318200" y="499750"/>
            <a:ext cx="4030701" cy="4144026"/>
          </a:xfrm>
          <a:prstGeom prst="rect">
            <a:avLst/>
          </a:prstGeom>
          <a:noFill/>
          <a:ln>
            <a:noFill/>
          </a:ln>
        </p:spPr>
      </p:pic>
      <p:sp>
        <p:nvSpPr>
          <p:cNvPr id="415" name="Google Shape;415;p49"/>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1" name="Google Shape;421;p50"/>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Compare components' abundances @ 4.4 days</a:t>
            </a:r>
            <a:endParaRPr sz="2220">
              <a:solidFill>
                <a:schemeClr val="accent5"/>
              </a:solidFill>
            </a:endParaRPr>
          </a:p>
        </p:txBody>
      </p:sp>
      <p:sp>
        <p:nvSpPr>
          <p:cNvPr id="422" name="Google Shape;422;p50"/>
          <p:cNvSpPr txBox="1"/>
          <p:nvPr/>
        </p:nvSpPr>
        <p:spPr>
          <a:xfrm>
            <a:off x="64075" y="4510825"/>
            <a:ext cx="840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pic>
        <p:nvPicPr>
          <p:cNvPr id="423" name="Google Shape;423;p50"/>
          <p:cNvPicPr preferRelativeResize="0"/>
          <p:nvPr/>
        </p:nvPicPr>
        <p:blipFill rotWithShape="1">
          <a:blip r:embed="rId3">
            <a:alphaModFix/>
          </a:blip>
          <a:srcRect b="0" l="0" r="0" t="0"/>
          <a:stretch/>
        </p:blipFill>
        <p:spPr>
          <a:xfrm>
            <a:off x="152400" y="941525"/>
            <a:ext cx="8839204" cy="308163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9" name="Google Shape;429;p51"/>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Multi-component ejecta geometries</a:t>
            </a:r>
            <a:endParaRPr sz="2220">
              <a:solidFill>
                <a:schemeClr val="accent5"/>
              </a:solidFill>
            </a:endParaRPr>
          </a:p>
        </p:txBody>
      </p:sp>
      <p:pic>
        <p:nvPicPr>
          <p:cNvPr id="430" name="Google Shape;430;p51"/>
          <p:cNvPicPr preferRelativeResize="0"/>
          <p:nvPr/>
        </p:nvPicPr>
        <p:blipFill>
          <a:blip r:embed="rId3">
            <a:alphaModFix/>
          </a:blip>
          <a:stretch>
            <a:fillRect/>
          </a:stretch>
        </p:blipFill>
        <p:spPr>
          <a:xfrm>
            <a:off x="1522538" y="1093962"/>
            <a:ext cx="2927724" cy="2789076"/>
          </a:xfrm>
          <a:prstGeom prst="rect">
            <a:avLst/>
          </a:prstGeom>
          <a:noFill/>
          <a:ln>
            <a:noFill/>
          </a:ln>
        </p:spPr>
      </p:pic>
      <p:pic>
        <p:nvPicPr>
          <p:cNvPr id="431" name="Google Shape;431;p51"/>
          <p:cNvPicPr preferRelativeResize="0"/>
          <p:nvPr/>
        </p:nvPicPr>
        <p:blipFill>
          <a:blip r:embed="rId4">
            <a:alphaModFix/>
          </a:blip>
          <a:stretch>
            <a:fillRect/>
          </a:stretch>
        </p:blipFill>
        <p:spPr>
          <a:xfrm>
            <a:off x="4541350" y="1093968"/>
            <a:ext cx="2927724" cy="2789057"/>
          </a:xfrm>
          <a:prstGeom prst="rect">
            <a:avLst/>
          </a:prstGeom>
          <a:noFill/>
          <a:ln>
            <a:noFill/>
          </a:ln>
        </p:spPr>
      </p:pic>
      <p:sp>
        <p:nvSpPr>
          <p:cNvPr id="432" name="Google Shape;432;p51"/>
          <p:cNvSpPr txBox="1"/>
          <p:nvPr/>
        </p:nvSpPr>
        <p:spPr>
          <a:xfrm>
            <a:off x="179030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1.4 days</a:t>
            </a:r>
            <a:endParaRPr sz="1800">
              <a:solidFill>
                <a:schemeClr val="dk1"/>
              </a:solidFill>
              <a:latin typeface="Lato"/>
              <a:ea typeface="Lato"/>
              <a:cs typeface="Lato"/>
              <a:sym typeface="Lato"/>
            </a:endParaRPr>
          </a:p>
        </p:txBody>
      </p:sp>
      <p:sp>
        <p:nvSpPr>
          <p:cNvPr id="433" name="Google Shape;433;p51"/>
          <p:cNvSpPr txBox="1"/>
          <p:nvPr/>
        </p:nvSpPr>
        <p:spPr>
          <a:xfrm>
            <a:off x="481445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2.4 days</a:t>
            </a:r>
            <a:endParaRPr sz="1800">
              <a:solidFill>
                <a:schemeClr val="dk1"/>
              </a:solidFill>
              <a:latin typeface="Lato"/>
              <a:ea typeface="Lato"/>
              <a:cs typeface="Lato"/>
              <a:sym typeface="Lato"/>
            </a:endParaRPr>
          </a:p>
        </p:txBody>
      </p:sp>
      <p:sp>
        <p:nvSpPr>
          <p:cNvPr id="434" name="Google Shape;434;p51"/>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does heavy metal come from?</a:t>
            </a:r>
            <a:endParaRPr/>
          </a:p>
        </p:txBody>
      </p:sp>
      <p:sp>
        <p:nvSpPr>
          <p:cNvPr id="83" name="Google Shape;83;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4" name="Google Shape;84;p16"/>
          <p:cNvPicPr preferRelativeResize="0"/>
          <p:nvPr/>
        </p:nvPicPr>
        <p:blipFill rotWithShape="1">
          <a:blip r:embed="rId3">
            <a:alphaModFix/>
          </a:blip>
          <a:srcRect b="0" l="0" r="0" t="12449"/>
          <a:stretch/>
        </p:blipFill>
        <p:spPr>
          <a:xfrm>
            <a:off x="2837825" y="712915"/>
            <a:ext cx="5929498" cy="4012486"/>
          </a:xfrm>
          <a:prstGeom prst="rect">
            <a:avLst/>
          </a:prstGeom>
          <a:noFill/>
          <a:ln>
            <a:noFill/>
          </a:ln>
        </p:spPr>
      </p:pic>
      <p:sp>
        <p:nvSpPr>
          <p:cNvPr id="85" name="Google Shape;85;p16"/>
          <p:cNvSpPr txBox="1"/>
          <p:nvPr/>
        </p:nvSpPr>
        <p:spPr>
          <a:xfrm>
            <a:off x="311700" y="847675"/>
            <a:ext cx="2438700" cy="4209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Big Bang:</a:t>
            </a:r>
            <a:r>
              <a:rPr lang="en" sz="1800">
                <a:solidFill>
                  <a:srgbClr val="FFFFFF"/>
                </a:solidFill>
                <a:latin typeface="Lato"/>
                <a:ea typeface="Lato"/>
                <a:cs typeface="Lato"/>
                <a:sym typeface="Lato"/>
              </a:rPr>
              <a:t> H, He, Li</a:t>
            </a:r>
            <a:endParaRPr sz="1800">
              <a:solidFill>
                <a:srgbClr val="FFFFFF"/>
              </a:solidFill>
              <a:latin typeface="Lato"/>
              <a:ea typeface="Lato"/>
              <a:cs typeface="Lato"/>
              <a:sym typeface="Lato"/>
            </a:endParaRPr>
          </a:p>
          <a:p>
            <a:pPr indent="-342900" lvl="0" marL="457200" rtl="0" algn="l">
              <a:lnSpc>
                <a:spcPct val="115000"/>
              </a:lnSpc>
              <a:spcBef>
                <a:spcPts val="0"/>
              </a:spcBef>
              <a:spcAft>
                <a:spcPts val="0"/>
              </a:spcAft>
              <a:buClr>
                <a:srgbClr val="FFFFFF"/>
              </a:buClr>
              <a:buSzPts val="1800"/>
              <a:buFont typeface="Lato"/>
              <a:buChar char="-"/>
            </a:pPr>
            <a:r>
              <a:rPr i="1" lang="en" sz="1800">
                <a:solidFill>
                  <a:srgbClr val="FFFFFF"/>
                </a:solidFill>
                <a:latin typeface="Lato"/>
                <a:ea typeface="Lato"/>
                <a:cs typeface="Lato"/>
                <a:sym typeface="Lato"/>
              </a:rPr>
              <a:t>Nuclear burning, supernovae:</a:t>
            </a:r>
            <a:r>
              <a:rPr lang="en" sz="1800">
                <a:solidFill>
                  <a:srgbClr val="FFFFFF"/>
                </a:solidFill>
                <a:latin typeface="Lato"/>
                <a:ea typeface="Lato"/>
                <a:cs typeface="Lato"/>
                <a:sym typeface="Lato"/>
              </a:rPr>
              <a:t> up to ~ iron (Fe)</a:t>
            </a:r>
            <a:endParaRPr sz="1800">
              <a:solidFill>
                <a:srgbClr val="FFFFFF"/>
              </a:solidFill>
              <a:latin typeface="Lato"/>
              <a:ea typeface="Lato"/>
              <a:cs typeface="Lato"/>
              <a:sym typeface="Lato"/>
            </a:endParaRPr>
          </a:p>
          <a:p>
            <a:pPr indent="0" lvl="0" marL="0" rtl="0" algn="l">
              <a:lnSpc>
                <a:spcPct val="115000"/>
              </a:lnSpc>
              <a:spcBef>
                <a:spcPts val="1200"/>
              </a:spcBef>
              <a:spcAft>
                <a:spcPts val="0"/>
              </a:spcAft>
              <a:buNone/>
            </a:pPr>
            <a:r>
              <a:rPr b="1" lang="en" sz="2000">
                <a:solidFill>
                  <a:srgbClr val="FFFFFF"/>
                </a:solidFill>
                <a:latin typeface="Lato"/>
                <a:ea typeface="Lato"/>
                <a:cs typeface="Lato"/>
                <a:sym typeface="Lato"/>
              </a:rPr>
              <a:t>What about everything else?</a:t>
            </a:r>
            <a:endParaRPr b="1" sz="2000">
              <a:solidFill>
                <a:srgbClr val="FFFFFF"/>
              </a:solidFill>
              <a:latin typeface="Lato"/>
              <a:ea typeface="Lato"/>
              <a:cs typeface="Lato"/>
              <a:sym typeface="Lato"/>
            </a:endParaRPr>
          </a:p>
          <a:p>
            <a:pPr indent="0" lvl="0" marL="0" rtl="0" algn="l">
              <a:lnSpc>
                <a:spcPct val="115000"/>
              </a:lnSpc>
              <a:spcBef>
                <a:spcPts val="1200"/>
              </a:spcBef>
              <a:spcAft>
                <a:spcPts val="1200"/>
              </a:spcAft>
              <a:buNone/>
            </a:pPr>
            <a:r>
              <a:rPr b="1" lang="en" sz="2000">
                <a:solidFill>
                  <a:srgbClr val="FFFFFF"/>
                </a:solidFill>
                <a:latin typeface="Lato"/>
                <a:ea typeface="Lato"/>
                <a:cs typeface="Lato"/>
                <a:sym typeface="Lato"/>
              </a:rPr>
              <a:t>Where can we find lots of neutrons?</a:t>
            </a:r>
            <a:endParaRPr b="1" sz="2000">
              <a:solidFill>
                <a:srgbClr val="FFFFFF"/>
              </a:solidFill>
              <a:latin typeface="Lato"/>
              <a:ea typeface="Lato"/>
              <a:cs typeface="Lato"/>
              <a:sym typeface="Lato"/>
            </a:endParaRPr>
          </a:p>
        </p:txBody>
      </p:sp>
      <p:sp>
        <p:nvSpPr>
          <p:cNvPr id="86" name="Google Shape;86;p16"/>
          <p:cNvSpPr/>
          <p:nvPr/>
        </p:nvSpPr>
        <p:spPr>
          <a:xfrm>
            <a:off x="2800225" y="712925"/>
            <a:ext cx="5967000" cy="1686600"/>
          </a:xfrm>
          <a:prstGeom prst="rect">
            <a:avLst/>
          </a:prstGeom>
          <a:solidFill>
            <a:srgbClr val="000000">
              <a:alpha val="78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0" name="Google Shape;440;p52"/>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Multi-component ejecta geometries</a:t>
            </a:r>
            <a:endParaRPr sz="2220">
              <a:solidFill>
                <a:schemeClr val="accent5"/>
              </a:solidFill>
            </a:endParaRPr>
          </a:p>
        </p:txBody>
      </p:sp>
      <p:pic>
        <p:nvPicPr>
          <p:cNvPr id="441" name="Google Shape;441;p52"/>
          <p:cNvPicPr preferRelativeResize="0"/>
          <p:nvPr/>
        </p:nvPicPr>
        <p:blipFill>
          <a:blip r:embed="rId3">
            <a:alphaModFix/>
          </a:blip>
          <a:stretch>
            <a:fillRect/>
          </a:stretch>
        </p:blipFill>
        <p:spPr>
          <a:xfrm>
            <a:off x="1522538" y="1093962"/>
            <a:ext cx="2927724" cy="2789076"/>
          </a:xfrm>
          <a:prstGeom prst="rect">
            <a:avLst/>
          </a:prstGeom>
          <a:noFill/>
          <a:ln>
            <a:noFill/>
          </a:ln>
        </p:spPr>
      </p:pic>
      <p:pic>
        <p:nvPicPr>
          <p:cNvPr id="442" name="Google Shape;442;p52"/>
          <p:cNvPicPr preferRelativeResize="0"/>
          <p:nvPr/>
        </p:nvPicPr>
        <p:blipFill>
          <a:blip r:embed="rId4">
            <a:alphaModFix/>
          </a:blip>
          <a:stretch>
            <a:fillRect/>
          </a:stretch>
        </p:blipFill>
        <p:spPr>
          <a:xfrm>
            <a:off x="4541350" y="1093968"/>
            <a:ext cx="2927724" cy="2789057"/>
          </a:xfrm>
          <a:prstGeom prst="rect">
            <a:avLst/>
          </a:prstGeom>
          <a:noFill/>
          <a:ln>
            <a:noFill/>
          </a:ln>
        </p:spPr>
      </p:pic>
      <p:sp>
        <p:nvSpPr>
          <p:cNvPr id="443" name="Google Shape;443;p52"/>
          <p:cNvSpPr txBox="1"/>
          <p:nvPr/>
        </p:nvSpPr>
        <p:spPr>
          <a:xfrm>
            <a:off x="179030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1.4 days</a:t>
            </a:r>
            <a:endParaRPr sz="1800">
              <a:solidFill>
                <a:schemeClr val="dk1"/>
              </a:solidFill>
              <a:latin typeface="Lato"/>
              <a:ea typeface="Lato"/>
              <a:cs typeface="Lato"/>
              <a:sym typeface="Lato"/>
            </a:endParaRPr>
          </a:p>
        </p:txBody>
      </p:sp>
      <p:sp>
        <p:nvSpPr>
          <p:cNvPr id="444" name="Google Shape;444;p52"/>
          <p:cNvSpPr txBox="1"/>
          <p:nvPr/>
        </p:nvSpPr>
        <p:spPr>
          <a:xfrm>
            <a:off x="4814450" y="650850"/>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2.4 days</a:t>
            </a:r>
            <a:endParaRPr sz="1800">
              <a:solidFill>
                <a:schemeClr val="dk1"/>
              </a:solidFill>
              <a:latin typeface="Lato"/>
              <a:ea typeface="Lato"/>
              <a:cs typeface="Lato"/>
              <a:sym typeface="Lato"/>
            </a:endParaRPr>
          </a:p>
        </p:txBody>
      </p:sp>
      <p:sp>
        <p:nvSpPr>
          <p:cNvPr id="445" name="Google Shape;445;p52"/>
          <p:cNvSpPr txBox="1"/>
          <p:nvPr/>
        </p:nvSpPr>
        <p:spPr>
          <a:xfrm>
            <a:off x="1531800" y="3953875"/>
            <a:ext cx="292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presence of red is negligible</a:t>
            </a:r>
            <a:endParaRPr sz="1800">
              <a:solidFill>
                <a:schemeClr val="dk1"/>
              </a:solidFill>
              <a:latin typeface="Lato"/>
              <a:ea typeface="Lato"/>
              <a:cs typeface="Lato"/>
              <a:sym typeface="Lato"/>
            </a:endParaRPr>
          </a:p>
        </p:txBody>
      </p:sp>
      <p:sp>
        <p:nvSpPr>
          <p:cNvPr id="446" name="Google Shape;446;p52"/>
          <p:cNvSpPr txBox="1"/>
          <p:nvPr/>
        </p:nvSpPr>
        <p:spPr>
          <a:xfrm>
            <a:off x="4550600" y="3953875"/>
            <a:ext cx="2927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complete overlap; similar compositions</a:t>
            </a:r>
            <a:endParaRPr sz="1800">
              <a:solidFill>
                <a:schemeClr val="dk1"/>
              </a:solidFill>
              <a:latin typeface="Lato"/>
              <a:ea typeface="Lato"/>
              <a:cs typeface="Lato"/>
              <a:sym typeface="Lato"/>
            </a:endParaRPr>
          </a:p>
        </p:txBody>
      </p:sp>
      <p:sp>
        <p:nvSpPr>
          <p:cNvPr id="447" name="Google Shape;447;p52"/>
          <p:cNvSpPr txBox="1"/>
          <p:nvPr/>
        </p:nvSpPr>
        <p:spPr>
          <a:xfrm rot="1365590">
            <a:off x="6042501" y="698920"/>
            <a:ext cx="3230548" cy="46160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effectively single-component</a:t>
            </a:r>
            <a:endParaRPr sz="1800">
              <a:solidFill>
                <a:schemeClr val="dk1"/>
              </a:solidFill>
              <a:latin typeface="Lato"/>
              <a:ea typeface="Lato"/>
              <a:cs typeface="Lato"/>
              <a:sym typeface="Lato"/>
            </a:endParaRPr>
          </a:p>
        </p:txBody>
      </p:sp>
      <p:sp>
        <p:nvSpPr>
          <p:cNvPr id="448" name="Google Shape;448;p52"/>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4" name="Google Shape;454;p53"/>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Compare components' abundances @ 1.4 days</a:t>
            </a:r>
            <a:endParaRPr sz="2220">
              <a:solidFill>
                <a:schemeClr val="accent5"/>
              </a:solidFill>
            </a:endParaRPr>
          </a:p>
        </p:txBody>
      </p:sp>
      <p:sp>
        <p:nvSpPr>
          <p:cNvPr id="455" name="Google Shape;455;p53"/>
          <p:cNvSpPr txBox="1"/>
          <p:nvPr/>
        </p:nvSpPr>
        <p:spPr>
          <a:xfrm>
            <a:off x="64075" y="4510825"/>
            <a:ext cx="840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3"/>
              </a:rPr>
              <a:t>Vieira+24</a:t>
            </a:r>
            <a:r>
              <a:rPr lang="en" u="sng">
                <a:solidFill>
                  <a:schemeClr val="hlink"/>
                </a:solidFill>
                <a:latin typeface="Lato"/>
                <a:ea typeface="Lato"/>
                <a:cs typeface="Lato"/>
                <a:sym typeface="Lato"/>
                <a:hlinkClick r:id="rId4"/>
              </a:rPr>
              <a:t> (SPARK II)</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pic>
        <p:nvPicPr>
          <p:cNvPr id="456" name="Google Shape;456;p53"/>
          <p:cNvPicPr preferRelativeResize="0"/>
          <p:nvPr/>
        </p:nvPicPr>
        <p:blipFill rotWithShape="1">
          <a:blip r:embed="rId5">
            <a:alphaModFix/>
          </a:blip>
          <a:srcRect b="0" l="0" r="0" t="0"/>
          <a:stretch/>
        </p:blipFill>
        <p:spPr>
          <a:xfrm>
            <a:off x="152400" y="941525"/>
            <a:ext cx="8839204" cy="308163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2" name="Google Shape;462;p54"/>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Compare components' abundances @ 2.4 days</a:t>
            </a:r>
            <a:endParaRPr sz="2220">
              <a:solidFill>
                <a:schemeClr val="accent5"/>
              </a:solidFill>
            </a:endParaRPr>
          </a:p>
        </p:txBody>
      </p:sp>
      <p:pic>
        <p:nvPicPr>
          <p:cNvPr id="463" name="Google Shape;463;p54"/>
          <p:cNvPicPr preferRelativeResize="0"/>
          <p:nvPr/>
        </p:nvPicPr>
        <p:blipFill rotWithShape="1">
          <a:blip r:embed="rId3">
            <a:alphaModFix/>
          </a:blip>
          <a:srcRect b="0" l="0" r="0" t="0"/>
          <a:stretch/>
        </p:blipFill>
        <p:spPr>
          <a:xfrm>
            <a:off x="152400" y="941525"/>
            <a:ext cx="8839204" cy="3081636"/>
          </a:xfrm>
          <a:prstGeom prst="rect">
            <a:avLst/>
          </a:prstGeom>
          <a:noFill/>
          <a:ln>
            <a:noFill/>
          </a:ln>
        </p:spPr>
      </p:pic>
      <p:sp>
        <p:nvSpPr>
          <p:cNvPr id="464" name="Google Shape;464;p54"/>
          <p:cNvSpPr txBox="1"/>
          <p:nvPr/>
        </p:nvSpPr>
        <p:spPr>
          <a:xfrm>
            <a:off x="64075" y="4510825"/>
            <a:ext cx="840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r>
              <a:rPr lang="en">
                <a:solidFill>
                  <a:schemeClr val="dk1"/>
                </a:solidFill>
                <a:latin typeface="Lato"/>
                <a:ea typeface="Lato"/>
                <a:cs typeface="Lato"/>
                <a:sym typeface="Lato"/>
              </a:rPr>
              <a:t> </a:t>
            </a:r>
            <a:endParaRPr>
              <a:solidFill>
                <a:schemeClr val="dk1"/>
              </a:solidFill>
              <a:latin typeface="Lato"/>
              <a:ea typeface="Lato"/>
              <a:cs typeface="Lato"/>
              <a:sym typeface="Lato"/>
            </a:endParaRPr>
          </a:p>
          <a:p>
            <a:pPr indent="0" lvl="0" marL="0" rtl="0" algn="l">
              <a:spcBef>
                <a:spcPts val="0"/>
              </a:spcBef>
              <a:spcAft>
                <a:spcPts val="0"/>
              </a:spcAft>
              <a:buNone/>
            </a:pPr>
            <a:r>
              <a:rPr lang="en">
                <a:solidFill>
                  <a:schemeClr val="dk1"/>
                </a:solidFill>
                <a:latin typeface="Lato"/>
                <a:ea typeface="Lato"/>
                <a:cs typeface="Lato"/>
                <a:sym typeface="Lato"/>
              </a:rPr>
              <a:t>Solar </a:t>
            </a:r>
            <a:r>
              <a:rPr i="1" lang="en">
                <a:solidFill>
                  <a:schemeClr val="dk1"/>
                </a:solidFill>
                <a:latin typeface="Lato"/>
                <a:ea typeface="Lato"/>
                <a:cs typeface="Lato"/>
                <a:sym typeface="Lato"/>
              </a:rPr>
              <a:t>r</a:t>
            </a:r>
            <a:r>
              <a:rPr lang="en">
                <a:solidFill>
                  <a:schemeClr val="dk1"/>
                </a:solidFill>
                <a:latin typeface="Lato"/>
                <a:ea typeface="Lato"/>
                <a:cs typeface="Lato"/>
                <a:sym typeface="Lato"/>
              </a:rPr>
              <a:t>-process: Lodders 09 &amp; Bisterzo+14</a:t>
            </a:r>
            <a:endParaRPr>
              <a:solidFill>
                <a:schemeClr val="dk1"/>
              </a:solidFill>
              <a:latin typeface="Lato"/>
              <a:ea typeface="Lato"/>
              <a:cs typeface="Lato"/>
              <a:sym typeface="Lato"/>
            </a:endParaRPr>
          </a:p>
          <a:p>
            <a:pPr indent="0" lvl="0" marL="0" rtl="0" algn="l">
              <a:spcBef>
                <a:spcPts val="0"/>
              </a:spcBef>
              <a:spcAft>
                <a:spcPts val="0"/>
              </a:spcAft>
              <a:buNone/>
            </a:pPr>
            <a:r>
              <a:t/>
            </a:r>
            <a:endParaRPr>
              <a:solidFill>
                <a:schemeClr val="dk1"/>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0" name="Google Shape;470;p55"/>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Leave-one-out for favoured models</a:t>
            </a:r>
            <a:endParaRPr sz="2220">
              <a:solidFill>
                <a:schemeClr val="accent5"/>
              </a:solidFill>
            </a:endParaRPr>
          </a:p>
        </p:txBody>
      </p:sp>
      <p:pic>
        <p:nvPicPr>
          <p:cNvPr id="471" name="Google Shape;471;p55"/>
          <p:cNvPicPr preferRelativeResize="0"/>
          <p:nvPr/>
        </p:nvPicPr>
        <p:blipFill>
          <a:blip r:embed="rId3">
            <a:alphaModFix/>
          </a:blip>
          <a:stretch>
            <a:fillRect/>
          </a:stretch>
        </p:blipFill>
        <p:spPr>
          <a:xfrm>
            <a:off x="1098977" y="1274852"/>
            <a:ext cx="3352623" cy="3181175"/>
          </a:xfrm>
          <a:prstGeom prst="rect">
            <a:avLst/>
          </a:prstGeom>
          <a:noFill/>
          <a:ln>
            <a:noFill/>
          </a:ln>
        </p:spPr>
      </p:pic>
      <p:pic>
        <p:nvPicPr>
          <p:cNvPr id="472" name="Google Shape;472;p55"/>
          <p:cNvPicPr preferRelativeResize="0"/>
          <p:nvPr/>
        </p:nvPicPr>
        <p:blipFill>
          <a:blip r:embed="rId4">
            <a:alphaModFix/>
          </a:blip>
          <a:stretch>
            <a:fillRect/>
          </a:stretch>
        </p:blipFill>
        <p:spPr>
          <a:xfrm>
            <a:off x="4540000" y="1250822"/>
            <a:ext cx="3352626" cy="3235778"/>
          </a:xfrm>
          <a:prstGeom prst="rect">
            <a:avLst/>
          </a:prstGeom>
          <a:noFill/>
          <a:ln>
            <a:noFill/>
          </a:ln>
        </p:spPr>
      </p:pic>
      <p:sp>
        <p:nvSpPr>
          <p:cNvPr id="473" name="Google Shape;473;p55"/>
          <p:cNvSpPr txBox="1"/>
          <p:nvPr/>
        </p:nvSpPr>
        <p:spPr>
          <a:xfrm>
            <a:off x="1779575" y="789113"/>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single-component</a:t>
            </a:r>
            <a:endParaRPr sz="1800">
              <a:solidFill>
                <a:schemeClr val="dk1"/>
              </a:solidFill>
              <a:latin typeface="Lato"/>
              <a:ea typeface="Lato"/>
              <a:cs typeface="Lato"/>
              <a:sym typeface="Lato"/>
            </a:endParaRPr>
          </a:p>
        </p:txBody>
      </p:sp>
      <p:sp>
        <p:nvSpPr>
          <p:cNvPr id="474" name="Google Shape;474;p55"/>
          <p:cNvSpPr txBox="1"/>
          <p:nvPr/>
        </p:nvSpPr>
        <p:spPr>
          <a:xfrm>
            <a:off x="4819825" y="789113"/>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Lato"/>
                <a:ea typeface="Lato"/>
                <a:cs typeface="Lato"/>
                <a:sym typeface="Lato"/>
              </a:rPr>
              <a:t>single-component</a:t>
            </a:r>
            <a:endParaRPr sz="1800">
              <a:solidFill>
                <a:schemeClr val="dk1"/>
              </a:solidFill>
              <a:latin typeface="Lato"/>
              <a:ea typeface="Lato"/>
              <a:cs typeface="Lato"/>
              <a:sym typeface="Lato"/>
            </a:endParaRPr>
          </a:p>
        </p:txBody>
      </p:sp>
      <p:sp>
        <p:nvSpPr>
          <p:cNvPr id="475" name="Google Shape;475;p55"/>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1" name="Google Shape;481;p56"/>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Leave-one-out for favoured models</a:t>
            </a:r>
            <a:endParaRPr sz="2220">
              <a:solidFill>
                <a:schemeClr val="accent5"/>
              </a:solidFill>
            </a:endParaRPr>
          </a:p>
        </p:txBody>
      </p:sp>
      <p:sp>
        <p:nvSpPr>
          <p:cNvPr id="482" name="Google Shape;482;p56"/>
          <p:cNvSpPr txBox="1"/>
          <p:nvPr/>
        </p:nvSpPr>
        <p:spPr>
          <a:xfrm>
            <a:off x="1779575" y="789113"/>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dk1"/>
                </a:solidFill>
                <a:latin typeface="Lato"/>
                <a:ea typeface="Lato"/>
                <a:cs typeface="Lato"/>
                <a:sym typeface="Lato"/>
              </a:rPr>
              <a:t>multi</a:t>
            </a:r>
            <a:r>
              <a:rPr lang="en" sz="1800">
                <a:solidFill>
                  <a:schemeClr val="dk1"/>
                </a:solidFill>
                <a:latin typeface="Lato"/>
                <a:ea typeface="Lato"/>
                <a:cs typeface="Lato"/>
                <a:sym typeface="Lato"/>
              </a:rPr>
              <a:t>-component</a:t>
            </a:r>
            <a:endParaRPr sz="1800">
              <a:solidFill>
                <a:schemeClr val="dk1"/>
              </a:solidFill>
              <a:latin typeface="Lato"/>
              <a:ea typeface="Lato"/>
              <a:cs typeface="Lato"/>
              <a:sym typeface="Lato"/>
            </a:endParaRPr>
          </a:p>
        </p:txBody>
      </p:sp>
      <p:sp>
        <p:nvSpPr>
          <p:cNvPr id="483" name="Google Shape;483;p56"/>
          <p:cNvSpPr txBox="1"/>
          <p:nvPr/>
        </p:nvSpPr>
        <p:spPr>
          <a:xfrm>
            <a:off x="4819825" y="789113"/>
            <a:ext cx="2392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u="sng">
                <a:solidFill>
                  <a:schemeClr val="dk1"/>
                </a:solidFill>
                <a:latin typeface="Lato"/>
                <a:ea typeface="Lato"/>
                <a:cs typeface="Lato"/>
                <a:sym typeface="Lato"/>
              </a:rPr>
              <a:t>multi</a:t>
            </a:r>
            <a:r>
              <a:rPr lang="en" sz="1800">
                <a:solidFill>
                  <a:schemeClr val="dk1"/>
                </a:solidFill>
                <a:latin typeface="Lato"/>
                <a:ea typeface="Lato"/>
                <a:cs typeface="Lato"/>
                <a:sym typeface="Lato"/>
              </a:rPr>
              <a:t>-component</a:t>
            </a:r>
            <a:endParaRPr sz="1800">
              <a:solidFill>
                <a:schemeClr val="dk1"/>
              </a:solidFill>
              <a:latin typeface="Lato"/>
              <a:ea typeface="Lato"/>
              <a:cs typeface="Lato"/>
              <a:sym typeface="Lato"/>
            </a:endParaRPr>
          </a:p>
        </p:txBody>
      </p:sp>
      <p:pic>
        <p:nvPicPr>
          <p:cNvPr id="484" name="Google Shape;484;p56"/>
          <p:cNvPicPr preferRelativeResize="0"/>
          <p:nvPr/>
        </p:nvPicPr>
        <p:blipFill>
          <a:blip r:embed="rId3">
            <a:alphaModFix/>
          </a:blip>
          <a:stretch>
            <a:fillRect/>
          </a:stretch>
        </p:blipFill>
        <p:spPr>
          <a:xfrm>
            <a:off x="1098975" y="1250825"/>
            <a:ext cx="3352624" cy="3220763"/>
          </a:xfrm>
          <a:prstGeom prst="rect">
            <a:avLst/>
          </a:prstGeom>
          <a:noFill/>
          <a:ln>
            <a:noFill/>
          </a:ln>
        </p:spPr>
      </p:pic>
      <p:pic>
        <p:nvPicPr>
          <p:cNvPr id="485" name="Google Shape;485;p56"/>
          <p:cNvPicPr preferRelativeResize="0"/>
          <p:nvPr/>
        </p:nvPicPr>
        <p:blipFill rotWithShape="1">
          <a:blip r:embed="rId4">
            <a:alphaModFix/>
          </a:blip>
          <a:srcRect b="0" l="228" r="238" t="0"/>
          <a:stretch/>
        </p:blipFill>
        <p:spPr>
          <a:xfrm>
            <a:off x="4572000" y="1250825"/>
            <a:ext cx="3352624" cy="3235801"/>
          </a:xfrm>
          <a:prstGeom prst="rect">
            <a:avLst/>
          </a:prstGeom>
          <a:noFill/>
          <a:ln>
            <a:noFill/>
          </a:ln>
        </p:spPr>
      </p:pic>
      <p:sp>
        <p:nvSpPr>
          <p:cNvPr id="486" name="Google Shape;486;p56"/>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Vieira+24 (SPARK II)</a:t>
            </a:r>
            <a:endParaRPr>
              <a:solidFill>
                <a:schemeClr val="dk1"/>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2" name="Google Shape;492;p57"/>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Spectral DECompositions @ 1.4 days, single-component</a:t>
            </a:r>
            <a:endParaRPr sz="2220">
              <a:solidFill>
                <a:schemeClr val="accent5"/>
              </a:solidFill>
            </a:endParaRPr>
          </a:p>
        </p:txBody>
      </p:sp>
      <p:pic>
        <p:nvPicPr>
          <p:cNvPr id="493" name="Google Shape;493;p57"/>
          <p:cNvPicPr preferRelativeResize="0"/>
          <p:nvPr/>
        </p:nvPicPr>
        <p:blipFill>
          <a:blip r:embed="rId3">
            <a:alphaModFix/>
          </a:blip>
          <a:stretch>
            <a:fillRect/>
          </a:stretch>
        </p:blipFill>
        <p:spPr>
          <a:xfrm>
            <a:off x="323975" y="680975"/>
            <a:ext cx="5908393" cy="3982249"/>
          </a:xfrm>
          <a:prstGeom prst="rect">
            <a:avLst/>
          </a:prstGeom>
          <a:noFill/>
          <a:ln>
            <a:noFill/>
          </a:ln>
        </p:spPr>
      </p:pic>
      <p:sp>
        <p:nvSpPr>
          <p:cNvPr id="494" name="Google Shape;494;p57"/>
          <p:cNvSpPr txBox="1"/>
          <p:nvPr/>
        </p:nvSpPr>
        <p:spPr>
          <a:xfrm>
            <a:off x="6433500" y="680975"/>
            <a:ext cx="2322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Sr II + Y II + Zr II responsible for 98.9% of all final matter-radiation interactions</a:t>
            </a:r>
            <a:endParaRPr sz="1800">
              <a:solidFill>
                <a:schemeClr val="dk1"/>
              </a:solidFill>
              <a:latin typeface="Lato"/>
              <a:ea typeface="Lato"/>
              <a:cs typeface="Lato"/>
              <a:sym typeface="Lato"/>
            </a:endParaRPr>
          </a:p>
        </p:txBody>
      </p:sp>
      <p:sp>
        <p:nvSpPr>
          <p:cNvPr id="495" name="Google Shape;495;p57"/>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1" name="Google Shape;501;p58"/>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Spectral DECompositions @ 2.4 days, single-component</a:t>
            </a:r>
            <a:endParaRPr sz="2220">
              <a:solidFill>
                <a:schemeClr val="accent5"/>
              </a:solidFill>
            </a:endParaRPr>
          </a:p>
        </p:txBody>
      </p:sp>
      <p:pic>
        <p:nvPicPr>
          <p:cNvPr id="502" name="Google Shape;502;p58"/>
          <p:cNvPicPr preferRelativeResize="0"/>
          <p:nvPr/>
        </p:nvPicPr>
        <p:blipFill rotWithShape="1">
          <a:blip r:embed="rId3">
            <a:alphaModFix/>
          </a:blip>
          <a:srcRect b="0" l="228" r="228" t="0"/>
          <a:stretch/>
        </p:blipFill>
        <p:spPr>
          <a:xfrm>
            <a:off x="323975" y="680975"/>
            <a:ext cx="5908398" cy="3982275"/>
          </a:xfrm>
          <a:prstGeom prst="rect">
            <a:avLst/>
          </a:prstGeom>
          <a:noFill/>
          <a:ln>
            <a:noFill/>
          </a:ln>
        </p:spPr>
      </p:pic>
      <p:sp>
        <p:nvSpPr>
          <p:cNvPr id="503" name="Google Shape;503;p58"/>
          <p:cNvSpPr txBox="1"/>
          <p:nvPr/>
        </p:nvSpPr>
        <p:spPr>
          <a:xfrm>
            <a:off x="6433500" y="680975"/>
            <a:ext cx="2322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Sr II + Y II + Zr II remain important, a bit of Ba II emerges</a:t>
            </a:r>
            <a:endParaRPr sz="1800">
              <a:solidFill>
                <a:schemeClr val="dk1"/>
              </a:solidFill>
              <a:latin typeface="Lato"/>
              <a:ea typeface="Lato"/>
              <a:cs typeface="Lato"/>
              <a:sym typeface="Lato"/>
            </a:endParaRPr>
          </a:p>
        </p:txBody>
      </p:sp>
      <p:sp>
        <p:nvSpPr>
          <p:cNvPr id="504" name="Google Shape;504;p58"/>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0" name="Google Shape;510;p59"/>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Spectral DECompositions @ 3.4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511" name="Google Shape;511;p59"/>
          <p:cNvPicPr preferRelativeResize="0"/>
          <p:nvPr/>
        </p:nvPicPr>
        <p:blipFill rotWithShape="1">
          <a:blip r:embed="rId3">
            <a:alphaModFix/>
          </a:blip>
          <a:srcRect b="0" l="485" r="485" t="0"/>
          <a:stretch/>
        </p:blipFill>
        <p:spPr>
          <a:xfrm>
            <a:off x="323979" y="680992"/>
            <a:ext cx="5908398" cy="3982232"/>
          </a:xfrm>
          <a:prstGeom prst="rect">
            <a:avLst/>
          </a:prstGeom>
          <a:noFill/>
          <a:ln>
            <a:noFill/>
          </a:ln>
        </p:spPr>
      </p:pic>
      <p:sp>
        <p:nvSpPr>
          <p:cNvPr id="512" name="Google Shape;512;p59"/>
          <p:cNvSpPr txBox="1"/>
          <p:nvPr/>
        </p:nvSpPr>
        <p:spPr>
          <a:xfrm>
            <a:off x="6433500" y="680975"/>
            <a:ext cx="23226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Sr II  remains important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Y II, Zr II are swamped out by a new </a:t>
            </a:r>
            <a:r>
              <a:rPr b="1" lang="en" sz="1800" u="sng">
                <a:solidFill>
                  <a:schemeClr val="dk1"/>
                </a:solidFill>
                <a:latin typeface="Lato"/>
                <a:ea typeface="Lato"/>
                <a:cs typeface="Lato"/>
                <a:sym typeface="Lato"/>
              </a:rPr>
              <a:t>ensemble of lanthanides:</a:t>
            </a:r>
            <a:r>
              <a:rPr b="1" lang="en" sz="1800">
                <a:solidFill>
                  <a:schemeClr val="dk1"/>
                </a:solidFill>
                <a:latin typeface="Lato"/>
                <a:ea typeface="Lato"/>
                <a:cs typeface="Lato"/>
                <a:sym typeface="Lato"/>
              </a:rPr>
              <a:t> Ce II, Nd II, Sm II, Eu II</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b="1" lang="en" sz="1800">
                <a:solidFill>
                  <a:schemeClr val="dk1"/>
                </a:solidFill>
                <a:latin typeface="Lato"/>
                <a:ea typeface="Lato"/>
                <a:cs typeface="Lato"/>
                <a:sym typeface="Lato"/>
              </a:rPr>
              <a:t>Ce II</a:t>
            </a:r>
            <a:r>
              <a:rPr lang="en" sz="1800">
                <a:solidFill>
                  <a:schemeClr val="dk1"/>
                </a:solidFill>
                <a:latin typeface="Lato"/>
                <a:ea typeface="Lato"/>
                <a:cs typeface="Lato"/>
                <a:sym typeface="Lato"/>
              </a:rPr>
              <a:t> contributes 27.5% of absorption (compare to 30.3% from Sr II)</a:t>
            </a:r>
            <a:endParaRPr sz="1800">
              <a:solidFill>
                <a:schemeClr val="dk1"/>
              </a:solidFill>
              <a:latin typeface="Lato"/>
              <a:ea typeface="Lato"/>
              <a:cs typeface="Lato"/>
              <a:sym typeface="Lato"/>
            </a:endParaRPr>
          </a:p>
        </p:txBody>
      </p:sp>
      <p:sp>
        <p:nvSpPr>
          <p:cNvPr id="513" name="Google Shape;513;p59"/>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9" name="Google Shape;519;p60"/>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Spectral DECompositions @ 4.4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520" name="Google Shape;520;p60"/>
          <p:cNvPicPr preferRelativeResize="0"/>
          <p:nvPr/>
        </p:nvPicPr>
        <p:blipFill rotWithShape="1">
          <a:blip r:embed="rId3">
            <a:alphaModFix/>
          </a:blip>
          <a:srcRect b="0" l="485" r="485" t="0"/>
          <a:stretch/>
        </p:blipFill>
        <p:spPr>
          <a:xfrm>
            <a:off x="323979" y="680992"/>
            <a:ext cx="5908398" cy="3982232"/>
          </a:xfrm>
          <a:prstGeom prst="rect">
            <a:avLst/>
          </a:prstGeom>
          <a:noFill/>
          <a:ln>
            <a:noFill/>
          </a:ln>
        </p:spPr>
      </p:pic>
      <p:sp>
        <p:nvSpPr>
          <p:cNvPr id="521" name="Google Shape;521;p60"/>
          <p:cNvSpPr txBox="1"/>
          <p:nvPr/>
        </p:nvSpPr>
        <p:spPr>
          <a:xfrm>
            <a:off x="6433500" y="680975"/>
            <a:ext cx="23226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Sr II  remains important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Y II, Zr II are swamped out by a new </a:t>
            </a:r>
            <a:r>
              <a:rPr b="1" lang="en" sz="1800" u="sng">
                <a:solidFill>
                  <a:schemeClr val="dk1"/>
                </a:solidFill>
                <a:latin typeface="Lato"/>
                <a:ea typeface="Lato"/>
                <a:cs typeface="Lato"/>
                <a:sym typeface="Lato"/>
              </a:rPr>
              <a:t>ensemble of lanthanides:</a:t>
            </a:r>
            <a:r>
              <a:rPr b="1" lang="en" sz="1800">
                <a:solidFill>
                  <a:schemeClr val="dk1"/>
                </a:solidFill>
                <a:latin typeface="Lato"/>
                <a:ea typeface="Lato"/>
                <a:cs typeface="Lato"/>
                <a:sym typeface="Lato"/>
              </a:rPr>
              <a:t> Ce II, </a:t>
            </a:r>
            <a:br>
              <a:rPr b="1" lang="en" sz="1800">
                <a:solidFill>
                  <a:schemeClr val="dk1"/>
                </a:solidFill>
                <a:latin typeface="Lato"/>
                <a:ea typeface="Lato"/>
                <a:cs typeface="Lato"/>
                <a:sym typeface="Lato"/>
              </a:rPr>
            </a:br>
            <a:r>
              <a:rPr b="1" lang="en" sz="1800">
                <a:solidFill>
                  <a:schemeClr val="dk1"/>
                </a:solidFill>
                <a:latin typeface="Lato"/>
                <a:ea typeface="Lato"/>
                <a:cs typeface="Lato"/>
                <a:sym typeface="Lato"/>
              </a:rPr>
              <a:t>La II, Nd II, Sm II, </a:t>
            </a:r>
            <a:br>
              <a:rPr b="1" lang="en" sz="1800">
                <a:solidFill>
                  <a:schemeClr val="dk1"/>
                </a:solidFill>
                <a:latin typeface="Lato"/>
                <a:ea typeface="Lato"/>
                <a:cs typeface="Lato"/>
                <a:sym typeface="Lato"/>
              </a:rPr>
            </a:br>
            <a:r>
              <a:rPr b="1" lang="en" sz="1800">
                <a:solidFill>
                  <a:schemeClr val="dk1"/>
                </a:solidFill>
                <a:latin typeface="Lato"/>
                <a:ea typeface="Lato"/>
                <a:cs typeface="Lato"/>
                <a:sym typeface="Lato"/>
              </a:rPr>
              <a:t>Eu II</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b="1" lang="en" sz="1800">
                <a:solidFill>
                  <a:schemeClr val="dk1"/>
                </a:solidFill>
                <a:latin typeface="Lato"/>
                <a:ea typeface="Lato"/>
                <a:cs typeface="Lato"/>
                <a:sym typeface="Lato"/>
              </a:rPr>
              <a:t>Ce II</a:t>
            </a:r>
            <a:r>
              <a:rPr lang="en" sz="1800">
                <a:solidFill>
                  <a:schemeClr val="dk1"/>
                </a:solidFill>
                <a:latin typeface="Lato"/>
                <a:ea typeface="Lato"/>
                <a:cs typeface="Lato"/>
                <a:sym typeface="Lato"/>
              </a:rPr>
              <a:t> contributes 36.6%% of absorption (compare to 31.0% from Sr II)</a:t>
            </a:r>
            <a:endParaRPr sz="1800">
              <a:solidFill>
                <a:schemeClr val="dk1"/>
              </a:solidFill>
              <a:latin typeface="Lato"/>
              <a:ea typeface="Lato"/>
              <a:cs typeface="Lato"/>
              <a:sym typeface="Lato"/>
            </a:endParaRPr>
          </a:p>
        </p:txBody>
      </p:sp>
      <p:sp>
        <p:nvSpPr>
          <p:cNvPr id="522" name="Google Shape;522;p60"/>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8" name="Google Shape;528;p61"/>
          <p:cNvSpPr txBox="1"/>
          <p:nvPr>
            <p:ph type="title"/>
          </p:nvPr>
        </p:nvSpPr>
        <p:spPr>
          <a:xfrm>
            <a:off x="235500" y="216425"/>
            <a:ext cx="8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00">
                <a:solidFill>
                  <a:schemeClr val="accent5"/>
                </a:solidFill>
              </a:rPr>
              <a:t>Replace the higher-electron fraction</a:t>
            </a:r>
            <a:r>
              <a:rPr baseline="-25000" lang="en" sz="2000">
                <a:solidFill>
                  <a:schemeClr val="accent5"/>
                </a:solidFill>
              </a:rPr>
              <a:t> </a:t>
            </a:r>
            <a:r>
              <a:rPr lang="en" sz="2000">
                <a:solidFill>
                  <a:schemeClr val="accent5"/>
                </a:solidFill>
              </a:rPr>
              <a:t>component of multi-component fit with the 1.4 day, single-component parameters</a:t>
            </a:r>
            <a:endParaRPr sz="2000">
              <a:solidFill>
                <a:schemeClr val="accent5"/>
              </a:solidFill>
            </a:endParaRPr>
          </a:p>
        </p:txBody>
      </p:sp>
      <p:pic>
        <p:nvPicPr>
          <p:cNvPr id="529" name="Google Shape;529;p61"/>
          <p:cNvPicPr preferRelativeResize="0"/>
          <p:nvPr/>
        </p:nvPicPr>
        <p:blipFill rotWithShape="1">
          <a:blip r:embed="rId3">
            <a:alphaModFix/>
          </a:blip>
          <a:srcRect b="0" l="0" r="0" t="0"/>
          <a:stretch/>
        </p:blipFill>
        <p:spPr>
          <a:xfrm>
            <a:off x="4400425" y="1015100"/>
            <a:ext cx="3627973" cy="3671199"/>
          </a:xfrm>
          <a:prstGeom prst="rect">
            <a:avLst/>
          </a:prstGeom>
          <a:noFill/>
          <a:ln>
            <a:noFill/>
          </a:ln>
        </p:spPr>
      </p:pic>
      <p:sp>
        <p:nvSpPr>
          <p:cNvPr id="530" name="Google Shape;530;p61"/>
          <p:cNvSpPr txBox="1"/>
          <p:nvPr/>
        </p:nvSpPr>
        <p:spPr>
          <a:xfrm>
            <a:off x="338675" y="1059225"/>
            <a:ext cx="29922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swap out the higher-electron fraction component’s (Y</a:t>
            </a:r>
            <a:r>
              <a:rPr baseline="-25000" lang="en" sz="1800">
                <a:solidFill>
                  <a:schemeClr val="dk1"/>
                </a:solidFill>
                <a:latin typeface="Lato"/>
                <a:ea typeface="Lato"/>
                <a:cs typeface="Lato"/>
                <a:sym typeface="Lato"/>
              </a:rPr>
              <a:t>e, </a:t>
            </a:r>
            <a:r>
              <a:rPr lang="en" sz="1800">
                <a:solidFill>
                  <a:schemeClr val="dk1"/>
                </a:solidFill>
                <a:latin typeface="Lato"/>
                <a:ea typeface="Lato"/>
                <a:cs typeface="Lato"/>
                <a:sym typeface="Lato"/>
              </a:rPr>
              <a:t>v</a:t>
            </a:r>
            <a:r>
              <a:rPr baseline="-25000" lang="en" sz="1800">
                <a:solidFill>
                  <a:schemeClr val="dk1"/>
                </a:solidFill>
                <a:latin typeface="Lato"/>
                <a:ea typeface="Lato"/>
                <a:cs typeface="Lato"/>
                <a:sym typeface="Lato"/>
              </a:rPr>
              <a:t>exp, </a:t>
            </a:r>
            <a:r>
              <a:rPr lang="en" sz="1800">
                <a:solidFill>
                  <a:schemeClr val="dk1"/>
                </a:solidFill>
                <a:latin typeface="Lato"/>
                <a:ea typeface="Lato"/>
                <a:cs typeface="Lato"/>
                <a:sym typeface="Lato"/>
              </a:rPr>
              <a:t>s) </a:t>
            </a:r>
            <a:r>
              <a:rPr lang="en" sz="1800">
                <a:solidFill>
                  <a:schemeClr val="dk1"/>
                </a:solidFill>
                <a:latin typeface="Lato"/>
                <a:ea typeface="Lato"/>
                <a:cs typeface="Lato"/>
                <a:sym typeface="Lato"/>
              </a:rPr>
              <a:t>for that of the single-component, 1.4 day model</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b="1" lang="en" sz="1800">
                <a:solidFill>
                  <a:schemeClr val="dk1"/>
                </a:solidFill>
                <a:latin typeface="Lato"/>
                <a:ea typeface="Lato"/>
                <a:cs typeface="Lato"/>
                <a:sym typeface="Lato"/>
              </a:rPr>
              <a:t>→ negligible impact!</a:t>
            </a:r>
            <a:endParaRPr b="1" sz="1800">
              <a:solidFill>
                <a:schemeClr val="dk1"/>
              </a:solidFill>
              <a:latin typeface="Lato"/>
              <a:ea typeface="Lato"/>
              <a:cs typeface="Lato"/>
              <a:sym typeface="Lato"/>
            </a:endParaRPr>
          </a:p>
        </p:txBody>
      </p:sp>
      <p:sp>
        <p:nvSpPr>
          <p:cNvPr id="531" name="Google Shape;531;p61"/>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can we find large numbers of free neutrons?</a:t>
            </a:r>
            <a:endParaRPr/>
          </a:p>
        </p:txBody>
      </p:sp>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3" name="Google Shape;93;p17"/>
          <p:cNvSpPr txBox="1"/>
          <p:nvPr>
            <p:ph idx="1" type="body"/>
          </p:nvPr>
        </p:nvSpPr>
        <p:spPr>
          <a:xfrm>
            <a:off x="701525" y="3561925"/>
            <a:ext cx="27636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neutron star + (neutron star / black hole) mergers</a:t>
            </a:r>
            <a:endParaRPr sz="1829"/>
          </a:p>
        </p:txBody>
      </p:sp>
      <p:sp>
        <p:nvSpPr>
          <p:cNvPr id="94" name="Google Shape;94;p17"/>
          <p:cNvSpPr txBox="1"/>
          <p:nvPr>
            <p:ph idx="1" type="body"/>
          </p:nvPr>
        </p:nvSpPr>
        <p:spPr>
          <a:xfrm>
            <a:off x="5120325" y="3561925"/>
            <a:ext cx="31308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collapse of rapidly-rotating, highly-magnetized, massive stars</a:t>
            </a:r>
            <a:endParaRPr i="1" sz="1829"/>
          </a:p>
        </p:txBody>
      </p:sp>
      <p:pic>
        <p:nvPicPr>
          <p:cNvPr id="95" name="Google Shape;95;p17"/>
          <p:cNvPicPr preferRelativeResize="0"/>
          <p:nvPr/>
        </p:nvPicPr>
        <p:blipFill>
          <a:blip r:embed="rId3">
            <a:alphaModFix/>
          </a:blip>
          <a:stretch>
            <a:fillRect/>
          </a:stretch>
        </p:blipFill>
        <p:spPr>
          <a:xfrm>
            <a:off x="5446200" y="1017725"/>
            <a:ext cx="2479047" cy="2544199"/>
          </a:xfrm>
          <a:prstGeom prst="rect">
            <a:avLst/>
          </a:prstGeom>
          <a:noFill/>
          <a:ln>
            <a:noFill/>
          </a:ln>
        </p:spPr>
      </p:pic>
      <p:pic>
        <p:nvPicPr>
          <p:cNvPr id="96" name="Google Shape;96;p17"/>
          <p:cNvPicPr preferRelativeResize="0"/>
          <p:nvPr/>
        </p:nvPicPr>
        <p:blipFill>
          <a:blip r:embed="rId4">
            <a:alphaModFix/>
          </a:blip>
          <a:stretch>
            <a:fillRect/>
          </a:stretch>
        </p:blipFill>
        <p:spPr>
          <a:xfrm>
            <a:off x="1665125" y="1989451"/>
            <a:ext cx="2906875" cy="1650100"/>
          </a:xfrm>
          <a:prstGeom prst="rect">
            <a:avLst/>
          </a:prstGeom>
          <a:noFill/>
          <a:ln>
            <a:noFill/>
          </a:ln>
        </p:spPr>
      </p:pic>
      <p:pic>
        <p:nvPicPr>
          <p:cNvPr id="97" name="Google Shape;97;p17"/>
          <p:cNvPicPr preferRelativeResize="0"/>
          <p:nvPr/>
        </p:nvPicPr>
        <p:blipFill rotWithShape="1">
          <a:blip r:embed="rId5">
            <a:alphaModFix/>
          </a:blip>
          <a:srcRect b="0" l="0" r="0" t="0"/>
          <a:stretch/>
        </p:blipFill>
        <p:spPr>
          <a:xfrm>
            <a:off x="434475" y="740175"/>
            <a:ext cx="2479051" cy="1407232"/>
          </a:xfrm>
          <a:prstGeom prst="rect">
            <a:avLst/>
          </a:prstGeom>
          <a:noFill/>
          <a:ln>
            <a:noFill/>
          </a:ln>
        </p:spPr>
      </p:pic>
      <p:sp>
        <p:nvSpPr>
          <p:cNvPr id="98" name="Google Shape;98;p17"/>
          <p:cNvSpPr txBox="1"/>
          <p:nvPr>
            <p:ph idx="1" type="body"/>
          </p:nvPr>
        </p:nvSpPr>
        <p:spPr>
          <a:xfrm>
            <a:off x="817525" y="46206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NASA Goddard</a:t>
            </a:r>
            <a:endParaRPr sz="1430"/>
          </a:p>
        </p:txBody>
      </p:sp>
      <p:sp>
        <p:nvSpPr>
          <p:cNvPr id="99" name="Google Shape;99;p17"/>
          <p:cNvSpPr txBox="1"/>
          <p:nvPr>
            <p:ph idx="1" type="body"/>
          </p:nvPr>
        </p:nvSpPr>
        <p:spPr>
          <a:xfrm>
            <a:off x="5303925" y="46632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Burrows+19</a:t>
            </a:r>
            <a:endParaRPr sz="143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Inference is now computationally tractable </a:t>
            </a:r>
            <a:endParaRPr>
              <a:solidFill>
                <a:schemeClr val="accent5"/>
              </a:solidFill>
            </a:endParaRPr>
          </a:p>
        </p:txBody>
      </p:sp>
      <p:sp>
        <p:nvSpPr>
          <p:cNvPr id="537" name="Google Shape;537;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38" name="Google Shape;538;p62"/>
          <p:cNvSpPr txBox="1"/>
          <p:nvPr>
            <p:ph idx="1" type="body"/>
          </p:nvPr>
        </p:nvSpPr>
        <p:spPr>
          <a:xfrm>
            <a:off x="4572000" y="863550"/>
            <a:ext cx="4388100" cy="3416400"/>
          </a:xfrm>
          <a:prstGeom prst="rect">
            <a:avLst/>
          </a:prstGeom>
        </p:spPr>
        <p:txBody>
          <a:bodyPr anchorCtr="0" anchor="t" bIns="91425" lIns="91425" spcFirstLastPara="1" rIns="91425" wrap="square" tIns="91425">
            <a:normAutofit/>
          </a:bodyPr>
          <a:lstStyle/>
          <a:p>
            <a:pPr indent="-367270" lvl="0" marL="457200" rtl="0" algn="l">
              <a:lnSpc>
                <a:spcPct val="100000"/>
              </a:lnSpc>
              <a:spcBef>
                <a:spcPts val="0"/>
              </a:spcBef>
              <a:spcAft>
                <a:spcPts val="0"/>
              </a:spcAft>
              <a:buSzPts val="2184"/>
              <a:buChar char="-"/>
            </a:pPr>
            <a:r>
              <a:rPr lang="en" sz="2183"/>
              <a:t>1.4 days, single-component</a:t>
            </a:r>
            <a:endParaRPr sz="2183"/>
          </a:p>
          <a:p>
            <a:pPr indent="-367270" lvl="0" marL="457200" rtl="0" algn="l">
              <a:lnSpc>
                <a:spcPct val="100000"/>
              </a:lnSpc>
              <a:spcBef>
                <a:spcPts val="1000"/>
              </a:spcBef>
              <a:spcAft>
                <a:spcPts val="0"/>
              </a:spcAft>
              <a:buSzPts val="2184"/>
              <a:buChar char="-"/>
            </a:pPr>
            <a:r>
              <a:rPr lang="en" sz="2183">
                <a:solidFill>
                  <a:srgbClr val="E0B6F8"/>
                </a:solidFill>
              </a:rPr>
              <a:t>Purple band:</a:t>
            </a:r>
            <a:r>
              <a:rPr lang="en" sz="2183"/>
              <a:t> forward model evaluation time</a:t>
            </a:r>
            <a:endParaRPr sz="2183"/>
          </a:p>
          <a:p>
            <a:pPr indent="-367270" lvl="0" marL="457200" rtl="0" algn="l">
              <a:lnSpc>
                <a:spcPct val="100000"/>
              </a:lnSpc>
              <a:spcBef>
                <a:spcPts val="1000"/>
              </a:spcBef>
              <a:spcAft>
                <a:spcPts val="0"/>
              </a:spcAft>
              <a:buSzPts val="2184"/>
              <a:buChar char="-"/>
            </a:pPr>
            <a:r>
              <a:rPr lang="en" sz="2183"/>
              <a:t>Typical </a:t>
            </a:r>
            <a:r>
              <a:rPr lang="en" sz="2183">
                <a:solidFill>
                  <a:schemeClr val="lt2"/>
                </a:solidFill>
              </a:rPr>
              <a:t>MCMC</a:t>
            </a:r>
            <a:r>
              <a:rPr lang="en" sz="2183"/>
              <a:t> would take a year</a:t>
            </a:r>
            <a:endParaRPr sz="2183"/>
          </a:p>
          <a:p>
            <a:pPr indent="-367270" lvl="0" marL="457200" rtl="0" algn="l">
              <a:lnSpc>
                <a:spcPct val="100000"/>
              </a:lnSpc>
              <a:spcBef>
                <a:spcPts val="1000"/>
              </a:spcBef>
              <a:spcAft>
                <a:spcPts val="1000"/>
              </a:spcAft>
              <a:buSzPts val="2184"/>
              <a:buChar char="-"/>
            </a:pPr>
            <a:r>
              <a:rPr b="1" lang="en" sz="2183">
                <a:solidFill>
                  <a:srgbClr val="04D8B2"/>
                </a:solidFill>
                <a:latin typeface="Consolas"/>
                <a:ea typeface="Consolas"/>
                <a:cs typeface="Consolas"/>
                <a:sym typeface="Consolas"/>
              </a:rPr>
              <a:t>SPARK</a:t>
            </a:r>
            <a:r>
              <a:rPr lang="en" sz="2183"/>
              <a:t>: less than a week!</a:t>
            </a:r>
            <a:endParaRPr sz="2183"/>
          </a:p>
        </p:txBody>
      </p:sp>
      <p:sp>
        <p:nvSpPr>
          <p:cNvPr id="539" name="Google Shape;539;p62"/>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Vieira+23 (SPARK I)</a:t>
            </a:r>
            <a:endParaRPr>
              <a:solidFill>
                <a:schemeClr val="dk1"/>
              </a:solidFill>
              <a:latin typeface="Lato"/>
              <a:ea typeface="Lato"/>
              <a:cs typeface="Lato"/>
              <a:sym typeface="Lato"/>
            </a:endParaRPr>
          </a:p>
        </p:txBody>
      </p:sp>
      <p:pic>
        <p:nvPicPr>
          <p:cNvPr id="540" name="Google Shape;540;p62"/>
          <p:cNvPicPr preferRelativeResize="0"/>
          <p:nvPr/>
        </p:nvPicPr>
        <p:blipFill>
          <a:blip r:embed="rId3">
            <a:alphaModFix/>
          </a:blip>
          <a:stretch>
            <a:fillRect/>
          </a:stretch>
        </p:blipFill>
        <p:spPr>
          <a:xfrm>
            <a:off x="591075" y="749000"/>
            <a:ext cx="3763495" cy="364549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Inference is now computationally tractable </a:t>
            </a:r>
            <a:endParaRPr>
              <a:solidFill>
                <a:schemeClr val="accent5"/>
              </a:solidFill>
            </a:endParaRPr>
          </a:p>
        </p:txBody>
      </p:sp>
      <p:sp>
        <p:nvSpPr>
          <p:cNvPr id="546" name="Google Shape;546;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7" name="Google Shape;547;p63"/>
          <p:cNvSpPr txBox="1"/>
          <p:nvPr>
            <p:ph idx="1" type="body"/>
          </p:nvPr>
        </p:nvSpPr>
        <p:spPr>
          <a:xfrm>
            <a:off x="4572000" y="863550"/>
            <a:ext cx="4388100" cy="3416400"/>
          </a:xfrm>
          <a:prstGeom prst="rect">
            <a:avLst/>
          </a:prstGeom>
        </p:spPr>
        <p:txBody>
          <a:bodyPr anchorCtr="0" anchor="t" bIns="91425" lIns="91425" spcFirstLastPara="1" rIns="91425" wrap="square" tIns="91425">
            <a:normAutofit/>
          </a:bodyPr>
          <a:lstStyle/>
          <a:p>
            <a:pPr indent="-367270" lvl="0" marL="457200" rtl="0" algn="l">
              <a:lnSpc>
                <a:spcPct val="100000"/>
              </a:lnSpc>
              <a:spcBef>
                <a:spcPts val="0"/>
              </a:spcBef>
              <a:spcAft>
                <a:spcPts val="0"/>
              </a:spcAft>
              <a:buSzPts val="2184"/>
              <a:buChar char="-"/>
            </a:pPr>
            <a:r>
              <a:rPr lang="en" sz="2183"/>
              <a:t>3</a:t>
            </a:r>
            <a:r>
              <a:rPr lang="en" sz="2183"/>
              <a:t>.4 days, </a:t>
            </a:r>
            <a:r>
              <a:rPr lang="en" sz="2183" u="sng"/>
              <a:t>multi</a:t>
            </a:r>
            <a:r>
              <a:rPr lang="en" sz="2183"/>
              <a:t>-component</a:t>
            </a:r>
            <a:endParaRPr sz="2183"/>
          </a:p>
          <a:p>
            <a:pPr indent="0" lvl="0" marL="0" rtl="0" algn="l">
              <a:lnSpc>
                <a:spcPct val="100000"/>
              </a:lnSpc>
              <a:spcBef>
                <a:spcPts val="1000"/>
              </a:spcBef>
              <a:spcAft>
                <a:spcPts val="0"/>
              </a:spcAft>
              <a:buNone/>
            </a:pPr>
            <a:r>
              <a:t/>
            </a:r>
            <a:endParaRPr sz="2183"/>
          </a:p>
          <a:p>
            <a:pPr indent="0" lvl="0" marL="0" rtl="0" algn="ctr">
              <a:lnSpc>
                <a:spcPct val="100000"/>
              </a:lnSpc>
              <a:spcBef>
                <a:spcPts val="1000"/>
              </a:spcBef>
              <a:spcAft>
                <a:spcPts val="1000"/>
              </a:spcAft>
              <a:buNone/>
            </a:pPr>
            <a:r>
              <a:rPr lang="en" sz="2183"/>
              <a:t>As our model develops in complexity &amp; dimensionality, the advantage of active learning becomes clearer!  </a:t>
            </a:r>
            <a:endParaRPr sz="2183"/>
          </a:p>
        </p:txBody>
      </p:sp>
      <p:sp>
        <p:nvSpPr>
          <p:cNvPr id="548" name="Google Shape;548;p63"/>
          <p:cNvSpPr txBox="1"/>
          <p:nvPr/>
        </p:nvSpPr>
        <p:spPr>
          <a:xfrm>
            <a:off x="64075" y="46632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pic>
        <p:nvPicPr>
          <p:cNvPr id="549" name="Google Shape;549;p63"/>
          <p:cNvPicPr preferRelativeResize="0"/>
          <p:nvPr/>
        </p:nvPicPr>
        <p:blipFill rotWithShape="1">
          <a:blip r:embed="rId3">
            <a:alphaModFix/>
          </a:blip>
          <a:srcRect b="0" l="0" r="0" t="0"/>
          <a:stretch/>
        </p:blipFill>
        <p:spPr>
          <a:xfrm>
            <a:off x="591075" y="749000"/>
            <a:ext cx="3763495" cy="364549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55" name="Google Shape;555;p64"/>
          <p:cNvSpPr txBox="1"/>
          <p:nvPr>
            <p:ph type="title"/>
          </p:nvPr>
        </p:nvSpPr>
        <p:spPr>
          <a:xfrm>
            <a:off x="2355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How do we interpret the emergence of a new component?</a:t>
            </a:r>
            <a:endParaRPr sz="2220">
              <a:solidFill>
                <a:schemeClr val="accent5"/>
              </a:solidFill>
            </a:endParaRPr>
          </a:p>
        </p:txBody>
      </p:sp>
      <p:pic>
        <p:nvPicPr>
          <p:cNvPr id="556" name="Google Shape;556;p64"/>
          <p:cNvPicPr preferRelativeResize="0"/>
          <p:nvPr/>
        </p:nvPicPr>
        <p:blipFill>
          <a:blip r:embed="rId3">
            <a:alphaModFix/>
          </a:blip>
          <a:stretch>
            <a:fillRect/>
          </a:stretch>
        </p:blipFill>
        <p:spPr>
          <a:xfrm>
            <a:off x="4221900" y="764075"/>
            <a:ext cx="4601057" cy="3797901"/>
          </a:xfrm>
          <a:prstGeom prst="rect">
            <a:avLst/>
          </a:prstGeom>
          <a:noFill/>
          <a:ln>
            <a:noFill/>
          </a:ln>
        </p:spPr>
      </p:pic>
      <p:sp>
        <p:nvSpPr>
          <p:cNvPr id="557" name="Google Shape;557;p64"/>
          <p:cNvSpPr txBox="1"/>
          <p:nvPr/>
        </p:nvSpPr>
        <p:spPr>
          <a:xfrm>
            <a:off x="234550" y="712925"/>
            <a:ext cx="3843900" cy="3915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FFFFFF"/>
              </a:buClr>
              <a:buSzPts val="2200"/>
              <a:buFont typeface="Lato"/>
              <a:buChar char="-"/>
            </a:pPr>
            <a:r>
              <a:rPr lang="en" sz="2200">
                <a:solidFill>
                  <a:srgbClr val="FFFFFF"/>
                </a:solidFill>
                <a:latin typeface="Lato"/>
                <a:ea typeface="Lato"/>
                <a:cs typeface="Lato"/>
                <a:sym typeface="Lato"/>
              </a:rPr>
              <a:t>The inner boundary (photosphere) velocity decreases with time</a:t>
            </a:r>
            <a:endParaRPr sz="2200">
              <a:solidFill>
                <a:srgbClr val="FFFFFF"/>
              </a:solidFill>
              <a:latin typeface="Lato"/>
              <a:ea typeface="Lato"/>
              <a:cs typeface="Lato"/>
              <a:sym typeface="Lato"/>
            </a:endParaRPr>
          </a:p>
          <a:p>
            <a:pPr indent="-368300" lvl="0" marL="457200" rtl="0" algn="l">
              <a:spcBef>
                <a:spcPts val="1000"/>
              </a:spcBef>
              <a:spcAft>
                <a:spcPts val="0"/>
              </a:spcAft>
              <a:buClr>
                <a:srgbClr val="FFFFFF"/>
              </a:buClr>
              <a:buSzPts val="2200"/>
              <a:buFont typeface="Lato"/>
              <a:buChar char="-"/>
            </a:pPr>
            <a:r>
              <a:rPr b="1" lang="en" sz="2200">
                <a:solidFill>
                  <a:srgbClr val="FFFFFF"/>
                </a:solidFill>
                <a:latin typeface="Lato"/>
                <a:ea typeface="Lato"/>
                <a:cs typeface="Lato"/>
                <a:sym typeface="Lato"/>
              </a:rPr>
              <a:t>The photosphere is receding into the ejecta, allowing us to see deeper into the ejecta over time</a:t>
            </a:r>
            <a:endParaRPr b="1" sz="2200">
              <a:solidFill>
                <a:srgbClr val="FFFFFF"/>
              </a:solidFill>
              <a:latin typeface="Lato"/>
              <a:ea typeface="Lato"/>
              <a:cs typeface="Lato"/>
              <a:sym typeface="Lato"/>
            </a:endParaRPr>
          </a:p>
          <a:p>
            <a:pPr indent="-368300" lvl="0" marL="457200" rtl="0" algn="l">
              <a:spcBef>
                <a:spcPts val="1000"/>
              </a:spcBef>
              <a:spcAft>
                <a:spcPts val="1000"/>
              </a:spcAft>
              <a:buClr>
                <a:srgbClr val="FFFFFF"/>
              </a:buClr>
              <a:buSzPts val="2200"/>
              <a:buFont typeface="Lato"/>
              <a:buChar char="-"/>
            </a:pPr>
            <a:r>
              <a:rPr lang="en" sz="2200">
                <a:solidFill>
                  <a:srgbClr val="FFFFFF"/>
                </a:solidFill>
                <a:latin typeface="Lato"/>
                <a:ea typeface="Lato"/>
                <a:cs typeface="Lato"/>
                <a:sym typeface="Lato"/>
              </a:rPr>
              <a:t>The blue strongly out-shone the red at earlier epochs</a:t>
            </a:r>
            <a:endParaRPr sz="2200">
              <a:solidFill>
                <a:srgbClr val="FFFFFF"/>
              </a:solidFill>
              <a:latin typeface="Lato"/>
              <a:ea typeface="Lato"/>
              <a:cs typeface="Lato"/>
              <a:sym typeface="Lato"/>
            </a:endParaRPr>
          </a:p>
        </p:txBody>
      </p:sp>
      <p:sp>
        <p:nvSpPr>
          <p:cNvPr id="558" name="Google Shape;558;p64"/>
          <p:cNvSpPr txBox="1"/>
          <p:nvPr/>
        </p:nvSpPr>
        <p:spPr>
          <a:xfrm>
            <a:off x="4221900" y="4613125"/>
            <a:ext cx="11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4" name="Google Shape;564;p65"/>
          <p:cNvSpPr txBox="1"/>
          <p:nvPr>
            <p:ph type="title"/>
          </p:nvPr>
        </p:nvSpPr>
        <p:spPr>
          <a:xfrm>
            <a:off x="235500" y="1402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Density evolution (or lack thereof!)</a:t>
            </a:r>
            <a:endParaRPr sz="2220">
              <a:solidFill>
                <a:schemeClr val="accent5"/>
              </a:solidFill>
            </a:endParaRPr>
          </a:p>
        </p:txBody>
      </p:sp>
      <p:pic>
        <p:nvPicPr>
          <p:cNvPr id="565" name="Google Shape;565;p65"/>
          <p:cNvPicPr preferRelativeResize="0"/>
          <p:nvPr/>
        </p:nvPicPr>
        <p:blipFill>
          <a:blip r:embed="rId3">
            <a:alphaModFix/>
          </a:blip>
          <a:stretch>
            <a:fillRect/>
          </a:stretch>
        </p:blipFill>
        <p:spPr>
          <a:xfrm>
            <a:off x="159675" y="822500"/>
            <a:ext cx="4207957" cy="3314100"/>
          </a:xfrm>
          <a:prstGeom prst="rect">
            <a:avLst/>
          </a:prstGeom>
          <a:noFill/>
          <a:ln>
            <a:noFill/>
          </a:ln>
        </p:spPr>
      </p:pic>
      <p:pic>
        <p:nvPicPr>
          <p:cNvPr id="566" name="Google Shape;566;p65"/>
          <p:cNvPicPr preferRelativeResize="0"/>
          <p:nvPr/>
        </p:nvPicPr>
        <p:blipFill>
          <a:blip r:embed="rId4">
            <a:alphaModFix/>
          </a:blip>
          <a:stretch>
            <a:fillRect/>
          </a:stretch>
        </p:blipFill>
        <p:spPr>
          <a:xfrm>
            <a:off x="4806924" y="822500"/>
            <a:ext cx="4170076" cy="3314093"/>
          </a:xfrm>
          <a:prstGeom prst="rect">
            <a:avLst/>
          </a:prstGeom>
          <a:noFill/>
          <a:ln>
            <a:noFill/>
          </a:ln>
        </p:spPr>
      </p:pic>
      <p:sp>
        <p:nvSpPr>
          <p:cNvPr id="567" name="Google Shape;567;p65"/>
          <p:cNvSpPr txBox="1"/>
          <p:nvPr/>
        </p:nvSpPr>
        <p:spPr>
          <a:xfrm>
            <a:off x="159675" y="4306250"/>
            <a:ext cx="11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Vieira et al</a:t>
            </a:r>
            <a:endParaRPr>
              <a:solidFill>
                <a:schemeClr val="dk1"/>
              </a:solidFill>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3" name="Google Shape;573;p66"/>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Single-component priors</a:t>
            </a:r>
            <a:endParaRPr sz="2220">
              <a:solidFill>
                <a:schemeClr val="accent5"/>
              </a:solidFill>
            </a:endParaRPr>
          </a:p>
        </p:txBody>
      </p:sp>
      <p:pic>
        <p:nvPicPr>
          <p:cNvPr id="574" name="Google Shape;574;p66"/>
          <p:cNvPicPr preferRelativeResize="0"/>
          <p:nvPr/>
        </p:nvPicPr>
        <p:blipFill>
          <a:blip r:embed="rId3">
            <a:alphaModFix/>
          </a:blip>
          <a:stretch>
            <a:fillRect/>
          </a:stretch>
        </p:blipFill>
        <p:spPr>
          <a:xfrm>
            <a:off x="2134038" y="903475"/>
            <a:ext cx="4723513" cy="3569300"/>
          </a:xfrm>
          <a:prstGeom prst="rect">
            <a:avLst/>
          </a:prstGeom>
          <a:noFill/>
          <a:ln>
            <a:noFill/>
          </a:ln>
        </p:spPr>
      </p:pic>
      <p:sp>
        <p:nvSpPr>
          <p:cNvPr id="575" name="Google Shape;575;p66"/>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1" name="Google Shape;581;p67"/>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Multi</a:t>
            </a:r>
            <a:r>
              <a:rPr lang="en" sz="2220">
                <a:solidFill>
                  <a:schemeClr val="accent5"/>
                </a:solidFill>
              </a:rPr>
              <a:t>-component priors</a:t>
            </a:r>
            <a:endParaRPr sz="2220">
              <a:solidFill>
                <a:schemeClr val="accent5"/>
              </a:solidFill>
            </a:endParaRPr>
          </a:p>
        </p:txBody>
      </p:sp>
      <p:pic>
        <p:nvPicPr>
          <p:cNvPr id="582" name="Google Shape;582;p67"/>
          <p:cNvPicPr preferRelativeResize="0"/>
          <p:nvPr/>
        </p:nvPicPr>
        <p:blipFill>
          <a:blip r:embed="rId3">
            <a:alphaModFix/>
          </a:blip>
          <a:stretch>
            <a:fillRect/>
          </a:stretch>
        </p:blipFill>
        <p:spPr>
          <a:xfrm>
            <a:off x="2475913" y="662375"/>
            <a:ext cx="4039779" cy="4049577"/>
          </a:xfrm>
          <a:prstGeom prst="rect">
            <a:avLst/>
          </a:prstGeom>
          <a:noFill/>
          <a:ln>
            <a:noFill/>
          </a:ln>
        </p:spPr>
      </p:pic>
      <p:sp>
        <p:nvSpPr>
          <p:cNvPr id="583" name="Google Shape;583;p67"/>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89" name="Google Shape;589;p68"/>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Single-component fits</a:t>
            </a:r>
            <a:endParaRPr sz="2220">
              <a:solidFill>
                <a:schemeClr val="accent5"/>
              </a:solidFill>
            </a:endParaRPr>
          </a:p>
        </p:txBody>
      </p:sp>
      <p:pic>
        <p:nvPicPr>
          <p:cNvPr id="590" name="Google Shape;590;p68"/>
          <p:cNvPicPr preferRelativeResize="0"/>
          <p:nvPr/>
        </p:nvPicPr>
        <p:blipFill>
          <a:blip r:embed="rId3">
            <a:alphaModFix/>
          </a:blip>
          <a:stretch>
            <a:fillRect/>
          </a:stretch>
        </p:blipFill>
        <p:spPr>
          <a:xfrm>
            <a:off x="2242900" y="787100"/>
            <a:ext cx="4505799" cy="3569300"/>
          </a:xfrm>
          <a:prstGeom prst="rect">
            <a:avLst/>
          </a:prstGeom>
          <a:noFill/>
          <a:ln>
            <a:noFill/>
          </a:ln>
        </p:spPr>
      </p:pic>
      <p:sp>
        <p:nvSpPr>
          <p:cNvPr id="591" name="Google Shape;591;p68"/>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7" name="Google Shape;597;p69"/>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Multi-component fits</a:t>
            </a:r>
            <a:endParaRPr sz="2220">
              <a:solidFill>
                <a:schemeClr val="accent5"/>
              </a:solidFill>
            </a:endParaRPr>
          </a:p>
        </p:txBody>
      </p:sp>
      <p:pic>
        <p:nvPicPr>
          <p:cNvPr id="598" name="Google Shape;598;p69"/>
          <p:cNvPicPr preferRelativeResize="0"/>
          <p:nvPr/>
        </p:nvPicPr>
        <p:blipFill>
          <a:blip r:embed="rId3">
            <a:alphaModFix/>
          </a:blip>
          <a:stretch>
            <a:fillRect/>
          </a:stretch>
        </p:blipFill>
        <p:spPr>
          <a:xfrm>
            <a:off x="2691489" y="619063"/>
            <a:ext cx="3761024" cy="3905376"/>
          </a:xfrm>
          <a:prstGeom prst="rect">
            <a:avLst/>
          </a:prstGeom>
          <a:noFill/>
          <a:ln>
            <a:noFill/>
          </a:ln>
        </p:spPr>
      </p:pic>
      <p:sp>
        <p:nvSpPr>
          <p:cNvPr id="599" name="Google Shape;599;p69"/>
          <p:cNvSpPr txBox="1"/>
          <p:nvPr/>
        </p:nvSpPr>
        <p:spPr>
          <a:xfrm>
            <a:off x="64075" y="4663225"/>
            <a:ext cx="728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Vieira+24 (SPARK II)</a:t>
            </a:r>
            <a:endParaRPr>
              <a:solidFill>
                <a:schemeClr val="dk1"/>
              </a:solidFill>
              <a:latin typeface="Lato"/>
              <a:ea typeface="Lato"/>
              <a:cs typeface="Lato"/>
              <a:sym typeface="Lato"/>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5" name="Google Shape;605;p70"/>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Ce II lines from APOGEE survey?</a:t>
            </a:r>
            <a:endParaRPr sz="2220">
              <a:solidFill>
                <a:schemeClr val="accent5"/>
              </a:solidFill>
            </a:endParaRPr>
          </a:p>
        </p:txBody>
      </p:sp>
      <p:sp>
        <p:nvSpPr>
          <p:cNvPr id="606" name="Google Shape;606;p70"/>
          <p:cNvSpPr txBox="1"/>
          <p:nvPr/>
        </p:nvSpPr>
        <p:spPr>
          <a:xfrm>
            <a:off x="64075" y="4663225"/>
            <a:ext cx="35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Cunha+17</a:t>
            </a:r>
            <a:endParaRPr>
              <a:solidFill>
                <a:schemeClr val="dk1"/>
              </a:solidFill>
              <a:latin typeface="Lato"/>
              <a:ea typeface="Lato"/>
              <a:cs typeface="Lato"/>
              <a:sym typeface="Lato"/>
            </a:endParaRPr>
          </a:p>
        </p:txBody>
      </p:sp>
      <p:pic>
        <p:nvPicPr>
          <p:cNvPr id="607" name="Google Shape;607;p70"/>
          <p:cNvPicPr preferRelativeResize="0"/>
          <p:nvPr/>
        </p:nvPicPr>
        <p:blipFill>
          <a:blip r:embed="rId3">
            <a:alphaModFix/>
          </a:blip>
          <a:stretch>
            <a:fillRect/>
          </a:stretch>
        </p:blipFill>
        <p:spPr>
          <a:xfrm>
            <a:off x="152400" y="941525"/>
            <a:ext cx="8839201" cy="351080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3" name="Google Shape;613;p71"/>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Preferred mode in 2.4 days, single-component</a:t>
            </a:r>
            <a:endParaRPr sz="2220">
              <a:solidFill>
                <a:schemeClr val="accent5"/>
              </a:solidFill>
            </a:endParaRPr>
          </a:p>
        </p:txBody>
      </p:sp>
      <p:pic>
        <p:nvPicPr>
          <p:cNvPr id="614" name="Google Shape;614;p71"/>
          <p:cNvPicPr preferRelativeResize="0"/>
          <p:nvPr/>
        </p:nvPicPr>
        <p:blipFill>
          <a:blip r:embed="rId3">
            <a:alphaModFix/>
          </a:blip>
          <a:stretch>
            <a:fillRect/>
          </a:stretch>
        </p:blipFill>
        <p:spPr>
          <a:xfrm>
            <a:off x="1203138" y="789125"/>
            <a:ext cx="4099377" cy="4201974"/>
          </a:xfrm>
          <a:prstGeom prst="rect">
            <a:avLst/>
          </a:prstGeom>
          <a:noFill/>
          <a:ln>
            <a:noFill/>
          </a:ln>
        </p:spPr>
      </p:pic>
      <p:sp>
        <p:nvSpPr>
          <p:cNvPr id="615" name="Google Shape;615;p71"/>
          <p:cNvSpPr txBox="1"/>
          <p:nvPr/>
        </p:nvSpPr>
        <p:spPr>
          <a:xfrm>
            <a:off x="5467775" y="2202300"/>
            <a:ext cx="1719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lower-entropy mode</a:t>
            </a:r>
            <a:endParaRPr sz="1800">
              <a:solidFill>
                <a:schemeClr val="dk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can we find large numbers of free neutrons?</a:t>
            </a:r>
            <a:endParaRPr/>
          </a:p>
        </p:txBody>
      </p:sp>
      <p:sp>
        <p:nvSpPr>
          <p:cNvPr id="105" name="Google Shape;105;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6" name="Google Shape;106;p18"/>
          <p:cNvSpPr txBox="1"/>
          <p:nvPr>
            <p:ph idx="1" type="body"/>
          </p:nvPr>
        </p:nvSpPr>
        <p:spPr>
          <a:xfrm>
            <a:off x="701525" y="3561925"/>
            <a:ext cx="27636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neutron star + (neutron star / black hole) mergers</a:t>
            </a:r>
            <a:endParaRPr sz="1829"/>
          </a:p>
        </p:txBody>
      </p:sp>
      <p:sp>
        <p:nvSpPr>
          <p:cNvPr id="107" name="Google Shape;107;p18"/>
          <p:cNvSpPr txBox="1"/>
          <p:nvPr>
            <p:ph idx="1" type="body"/>
          </p:nvPr>
        </p:nvSpPr>
        <p:spPr>
          <a:xfrm>
            <a:off x="5120325" y="3561925"/>
            <a:ext cx="31308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collapse of rapidly-rotating, highly-magnetized, massive stars</a:t>
            </a:r>
            <a:endParaRPr i="1" sz="1829"/>
          </a:p>
        </p:txBody>
      </p:sp>
      <p:pic>
        <p:nvPicPr>
          <p:cNvPr id="108" name="Google Shape;108;p18"/>
          <p:cNvPicPr preferRelativeResize="0"/>
          <p:nvPr/>
        </p:nvPicPr>
        <p:blipFill>
          <a:blip r:embed="rId3">
            <a:alphaModFix/>
          </a:blip>
          <a:stretch>
            <a:fillRect/>
          </a:stretch>
        </p:blipFill>
        <p:spPr>
          <a:xfrm>
            <a:off x="5446200" y="1017725"/>
            <a:ext cx="2479047" cy="2544199"/>
          </a:xfrm>
          <a:prstGeom prst="rect">
            <a:avLst/>
          </a:prstGeom>
          <a:noFill/>
          <a:ln>
            <a:noFill/>
          </a:ln>
        </p:spPr>
      </p:pic>
      <p:pic>
        <p:nvPicPr>
          <p:cNvPr id="109" name="Google Shape;109;p18"/>
          <p:cNvPicPr preferRelativeResize="0"/>
          <p:nvPr/>
        </p:nvPicPr>
        <p:blipFill>
          <a:blip r:embed="rId4">
            <a:alphaModFix/>
          </a:blip>
          <a:stretch>
            <a:fillRect/>
          </a:stretch>
        </p:blipFill>
        <p:spPr>
          <a:xfrm>
            <a:off x="1665125" y="1989451"/>
            <a:ext cx="2906875" cy="1650100"/>
          </a:xfrm>
          <a:prstGeom prst="rect">
            <a:avLst/>
          </a:prstGeom>
          <a:noFill/>
          <a:ln>
            <a:noFill/>
          </a:ln>
        </p:spPr>
      </p:pic>
      <p:pic>
        <p:nvPicPr>
          <p:cNvPr id="110" name="Google Shape;110;p18"/>
          <p:cNvPicPr preferRelativeResize="0"/>
          <p:nvPr/>
        </p:nvPicPr>
        <p:blipFill rotWithShape="1">
          <a:blip r:embed="rId5">
            <a:alphaModFix/>
          </a:blip>
          <a:srcRect b="0" l="0" r="0" t="0"/>
          <a:stretch/>
        </p:blipFill>
        <p:spPr>
          <a:xfrm>
            <a:off x="434475" y="740175"/>
            <a:ext cx="2479051" cy="1407232"/>
          </a:xfrm>
          <a:prstGeom prst="rect">
            <a:avLst/>
          </a:prstGeom>
          <a:noFill/>
          <a:ln>
            <a:noFill/>
          </a:ln>
        </p:spPr>
      </p:pic>
      <p:sp>
        <p:nvSpPr>
          <p:cNvPr id="111" name="Google Shape;111;p18"/>
          <p:cNvSpPr txBox="1"/>
          <p:nvPr>
            <p:ph idx="1" type="body"/>
          </p:nvPr>
        </p:nvSpPr>
        <p:spPr>
          <a:xfrm>
            <a:off x="817525" y="46206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NASA Goddard</a:t>
            </a:r>
            <a:endParaRPr sz="1430"/>
          </a:p>
        </p:txBody>
      </p:sp>
      <p:sp>
        <p:nvSpPr>
          <p:cNvPr id="112" name="Google Shape;112;p18"/>
          <p:cNvSpPr txBox="1"/>
          <p:nvPr>
            <p:ph idx="1" type="body"/>
          </p:nvPr>
        </p:nvSpPr>
        <p:spPr>
          <a:xfrm>
            <a:off x="5303925" y="46632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Burrows+19</a:t>
            </a:r>
            <a:endParaRPr sz="1430"/>
          </a:p>
        </p:txBody>
      </p:sp>
      <p:sp>
        <p:nvSpPr>
          <p:cNvPr id="113" name="Google Shape;113;p18"/>
          <p:cNvSpPr/>
          <p:nvPr/>
        </p:nvSpPr>
        <p:spPr>
          <a:xfrm>
            <a:off x="4546800" y="625000"/>
            <a:ext cx="4209300" cy="4369200"/>
          </a:xfrm>
          <a:prstGeom prst="rect">
            <a:avLst/>
          </a:prstGeom>
          <a:solidFill>
            <a:srgbClr val="000000">
              <a:alpha val="7857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txBox="1"/>
          <p:nvPr>
            <p:ph type="title"/>
          </p:nvPr>
        </p:nvSpPr>
        <p:spPr>
          <a:xfrm>
            <a:off x="4425050" y="891375"/>
            <a:ext cx="3993600" cy="3771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n">
                <a:solidFill>
                  <a:schemeClr val="dk1"/>
                </a:solidFill>
              </a:rPr>
              <a:t>these mergers are a source of </a:t>
            </a:r>
            <a:r>
              <a:rPr lang="en">
                <a:solidFill>
                  <a:schemeClr val="dk1"/>
                </a:solidFill>
              </a:rPr>
              <a:t>gravitational waves!</a:t>
            </a:r>
            <a:r>
              <a:rPr b="0" lang="en">
                <a:solidFill>
                  <a:schemeClr val="dk1"/>
                </a:solidFill>
              </a:rPr>
              <a:t> </a:t>
            </a:r>
            <a:endParaRPr b="0">
              <a:solidFill>
                <a:schemeClr val="dk1"/>
              </a:solidFill>
            </a:endParaRPr>
          </a:p>
          <a:p>
            <a:pPr indent="0" lvl="0" marL="0" rtl="0" algn="ctr">
              <a:spcBef>
                <a:spcPts val="0"/>
              </a:spcBef>
              <a:spcAft>
                <a:spcPts val="0"/>
              </a:spcAft>
              <a:buNone/>
            </a:pPr>
            <a:r>
              <a:t/>
            </a:r>
            <a:endParaRPr b="0">
              <a:solidFill>
                <a:schemeClr val="dk1"/>
              </a:solidFill>
            </a:endParaRPr>
          </a:p>
          <a:p>
            <a:pPr indent="0" lvl="0" marL="0" rtl="0" algn="ctr">
              <a:spcBef>
                <a:spcPts val="0"/>
              </a:spcBef>
              <a:spcAft>
                <a:spcPts val="0"/>
              </a:spcAft>
              <a:buNone/>
            </a:pPr>
            <a:r>
              <a:t/>
            </a:r>
            <a:endParaRPr b="0">
              <a:solidFill>
                <a:schemeClr val="dk1"/>
              </a:solidFil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1" name="Google Shape;621;p72"/>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Preferred mode in 3.4 days, single-component</a:t>
            </a:r>
            <a:endParaRPr sz="2220">
              <a:solidFill>
                <a:schemeClr val="accent5"/>
              </a:solidFill>
            </a:endParaRPr>
          </a:p>
        </p:txBody>
      </p:sp>
      <p:pic>
        <p:nvPicPr>
          <p:cNvPr id="622" name="Google Shape;622;p72"/>
          <p:cNvPicPr preferRelativeResize="0"/>
          <p:nvPr/>
        </p:nvPicPr>
        <p:blipFill>
          <a:blip r:embed="rId3">
            <a:alphaModFix/>
          </a:blip>
          <a:stretch>
            <a:fillRect/>
          </a:stretch>
        </p:blipFill>
        <p:spPr>
          <a:xfrm>
            <a:off x="1228513" y="789118"/>
            <a:ext cx="4099375" cy="4191493"/>
          </a:xfrm>
          <a:prstGeom prst="rect">
            <a:avLst/>
          </a:prstGeom>
          <a:noFill/>
          <a:ln>
            <a:noFill/>
          </a:ln>
        </p:spPr>
      </p:pic>
      <p:sp>
        <p:nvSpPr>
          <p:cNvPr id="623" name="Google Shape;623;p72"/>
          <p:cNvSpPr txBox="1"/>
          <p:nvPr/>
        </p:nvSpPr>
        <p:spPr>
          <a:xfrm>
            <a:off x="5512175" y="1925250"/>
            <a:ext cx="27213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higher density +</a:t>
            </a:r>
            <a:br>
              <a:rPr lang="en" sz="1800">
                <a:solidFill>
                  <a:schemeClr val="dk1"/>
                </a:solidFill>
                <a:latin typeface="Lato"/>
                <a:ea typeface="Lato"/>
                <a:cs typeface="Lato"/>
                <a:sym typeface="Lato"/>
              </a:rPr>
            </a:br>
            <a:r>
              <a:rPr lang="en" sz="1800">
                <a:solidFill>
                  <a:schemeClr val="dk1"/>
                </a:solidFill>
                <a:latin typeface="Lato"/>
                <a:ea typeface="Lato"/>
                <a:cs typeface="Lato"/>
                <a:sym typeface="Lato"/>
              </a:rPr>
              <a:t>mid electron fraction +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lower entropy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mode</a:t>
            </a:r>
            <a:endParaRPr sz="1800">
              <a:solidFill>
                <a:schemeClr val="dk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9" name="Google Shape;629;p73"/>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 convergence @ 1.4 days, single-component</a:t>
            </a:r>
            <a:endParaRPr sz="2220">
              <a:solidFill>
                <a:schemeClr val="accent5"/>
              </a:solidFill>
            </a:endParaRPr>
          </a:p>
        </p:txBody>
      </p:sp>
      <p:pic>
        <p:nvPicPr>
          <p:cNvPr id="630" name="Google Shape;630;p73"/>
          <p:cNvPicPr preferRelativeResize="0"/>
          <p:nvPr/>
        </p:nvPicPr>
        <p:blipFill>
          <a:blip r:embed="rId3">
            <a:alphaModFix/>
          </a:blip>
          <a:stretch>
            <a:fillRect/>
          </a:stretch>
        </p:blipFill>
        <p:spPr>
          <a:xfrm>
            <a:off x="1020575" y="787100"/>
            <a:ext cx="7102839" cy="356929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6" name="Google Shape;636;p74"/>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 c</a:t>
            </a:r>
            <a:r>
              <a:rPr lang="en" sz="2220">
                <a:solidFill>
                  <a:schemeClr val="accent5"/>
                </a:solidFill>
              </a:rPr>
              <a:t>onvergence @ 2.4 days, single-component</a:t>
            </a:r>
            <a:endParaRPr sz="2220">
              <a:solidFill>
                <a:schemeClr val="accent5"/>
              </a:solidFill>
            </a:endParaRPr>
          </a:p>
        </p:txBody>
      </p:sp>
      <p:pic>
        <p:nvPicPr>
          <p:cNvPr id="637" name="Google Shape;637;p74"/>
          <p:cNvPicPr preferRelativeResize="0"/>
          <p:nvPr/>
        </p:nvPicPr>
        <p:blipFill>
          <a:blip r:embed="rId3">
            <a:alphaModFix/>
          </a:blip>
          <a:stretch>
            <a:fillRect/>
          </a:stretch>
        </p:blipFill>
        <p:spPr>
          <a:xfrm>
            <a:off x="910775" y="787100"/>
            <a:ext cx="7322445" cy="3569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43" name="Google Shape;643;p75"/>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 c</a:t>
            </a:r>
            <a:r>
              <a:rPr lang="en" sz="2220">
                <a:solidFill>
                  <a:schemeClr val="accent5"/>
                </a:solidFill>
              </a:rPr>
              <a:t>onvergence @ 3.4 days, single-component</a:t>
            </a:r>
            <a:endParaRPr sz="2220">
              <a:solidFill>
                <a:schemeClr val="accent5"/>
              </a:solidFill>
            </a:endParaRPr>
          </a:p>
        </p:txBody>
      </p:sp>
      <p:pic>
        <p:nvPicPr>
          <p:cNvPr id="644" name="Google Shape;644;p75"/>
          <p:cNvPicPr preferRelativeResize="0"/>
          <p:nvPr/>
        </p:nvPicPr>
        <p:blipFill>
          <a:blip r:embed="rId3">
            <a:alphaModFix/>
          </a:blip>
          <a:stretch>
            <a:fillRect/>
          </a:stretch>
        </p:blipFill>
        <p:spPr>
          <a:xfrm>
            <a:off x="844413" y="787100"/>
            <a:ext cx="7455180" cy="3569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0" name="Google Shape;650;p76"/>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 c</a:t>
            </a:r>
            <a:r>
              <a:rPr lang="en" sz="2220">
                <a:solidFill>
                  <a:schemeClr val="accent5"/>
                </a:solidFill>
              </a:rPr>
              <a:t>onvergence @ 1.4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651" name="Google Shape;651;p76"/>
          <p:cNvPicPr preferRelativeResize="0"/>
          <p:nvPr/>
        </p:nvPicPr>
        <p:blipFill>
          <a:blip r:embed="rId3">
            <a:alphaModFix/>
          </a:blip>
          <a:stretch>
            <a:fillRect/>
          </a:stretch>
        </p:blipFill>
        <p:spPr>
          <a:xfrm>
            <a:off x="944363" y="787100"/>
            <a:ext cx="7102881" cy="35693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7" name="Google Shape;657;p77"/>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 c</a:t>
            </a:r>
            <a:r>
              <a:rPr lang="en" sz="2220">
                <a:solidFill>
                  <a:schemeClr val="accent5"/>
                </a:solidFill>
              </a:rPr>
              <a:t>onvergence @ 2.4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658" name="Google Shape;658;p77"/>
          <p:cNvPicPr preferRelativeResize="0"/>
          <p:nvPr/>
        </p:nvPicPr>
        <p:blipFill>
          <a:blip r:embed="rId3">
            <a:alphaModFix/>
          </a:blip>
          <a:stretch>
            <a:fillRect/>
          </a:stretch>
        </p:blipFill>
        <p:spPr>
          <a:xfrm>
            <a:off x="834575" y="792062"/>
            <a:ext cx="7322451" cy="355938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4" name="Google Shape;664;p78"/>
          <p:cNvSpPr txBox="1"/>
          <p:nvPr>
            <p:ph type="title"/>
          </p:nvPr>
        </p:nvSpPr>
        <p:spPr>
          <a:xfrm>
            <a:off x="235500" y="2164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220">
                <a:solidFill>
                  <a:schemeClr val="accent5"/>
                </a:solidFill>
              </a:rPr>
              <a:t>Posterior c</a:t>
            </a:r>
            <a:r>
              <a:rPr lang="en" sz="2220">
                <a:solidFill>
                  <a:schemeClr val="accent5"/>
                </a:solidFill>
              </a:rPr>
              <a:t>onvergence @ 3.4 days, </a:t>
            </a:r>
            <a:r>
              <a:rPr lang="en" sz="2220" u="sng">
                <a:solidFill>
                  <a:schemeClr val="accent5"/>
                </a:solidFill>
              </a:rPr>
              <a:t>multi</a:t>
            </a:r>
            <a:r>
              <a:rPr lang="en" sz="2220">
                <a:solidFill>
                  <a:schemeClr val="accent5"/>
                </a:solidFill>
              </a:rPr>
              <a:t>-component</a:t>
            </a:r>
            <a:endParaRPr sz="2220">
              <a:solidFill>
                <a:schemeClr val="accent5"/>
              </a:solidFill>
            </a:endParaRPr>
          </a:p>
        </p:txBody>
      </p:sp>
      <p:pic>
        <p:nvPicPr>
          <p:cNvPr id="665" name="Google Shape;665;p78"/>
          <p:cNvPicPr preferRelativeResize="0"/>
          <p:nvPr/>
        </p:nvPicPr>
        <p:blipFill>
          <a:blip r:embed="rId3">
            <a:alphaModFix/>
          </a:blip>
          <a:stretch>
            <a:fillRect/>
          </a:stretch>
        </p:blipFill>
        <p:spPr>
          <a:xfrm>
            <a:off x="944363" y="787101"/>
            <a:ext cx="7102867" cy="35693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9" name="Shape 669"/>
        <p:cNvGrpSpPr/>
        <p:nvPr/>
      </p:nvGrpSpPr>
      <p:grpSpPr>
        <a:xfrm>
          <a:off x="0" y="0"/>
          <a:ext cx="0" cy="0"/>
          <a:chOff x="0" y="0"/>
          <a:chExt cx="0" cy="0"/>
        </a:xfrm>
      </p:grpSpPr>
      <p:sp>
        <p:nvSpPr>
          <p:cNvPr id="670" name="Google Shape;670;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71" name="Google Shape;671;p79"/>
          <p:cNvSpPr txBox="1"/>
          <p:nvPr>
            <p:ph idx="4294967295" type="ctrTitle"/>
          </p:nvPr>
        </p:nvSpPr>
        <p:spPr>
          <a:xfrm>
            <a:off x="1693200" y="1417500"/>
            <a:ext cx="5757600" cy="230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480"/>
              <a:t>EXTRA SLIDES FOLLOW</a:t>
            </a:r>
            <a:endParaRPr b="1" sz="648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80"/>
          <p:cNvSpPr txBox="1"/>
          <p:nvPr>
            <p:ph type="title"/>
          </p:nvPr>
        </p:nvSpPr>
        <p:spPr>
          <a:xfrm>
            <a:off x="2355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Heavy metal</a:t>
            </a:r>
            <a:endParaRPr>
              <a:solidFill>
                <a:schemeClr val="accent5"/>
              </a:solidFill>
            </a:endParaRPr>
          </a:p>
        </p:txBody>
      </p:sp>
      <p:sp>
        <p:nvSpPr>
          <p:cNvPr id="677" name="Google Shape;677;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78" name="Google Shape;678;p80"/>
          <p:cNvSpPr txBox="1"/>
          <p:nvPr/>
        </p:nvSpPr>
        <p:spPr>
          <a:xfrm rot="5400000">
            <a:off x="6725850" y="2331550"/>
            <a:ext cx="4460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Lato"/>
                <a:ea typeface="Lato"/>
                <a:cs typeface="Lato"/>
                <a:sym typeface="Lato"/>
              </a:rPr>
              <a:t>NNDC, Brookhaven (NuDat 3: </a:t>
            </a:r>
            <a:r>
              <a:rPr lang="en" sz="1100" u="sng">
                <a:solidFill>
                  <a:schemeClr val="hlink"/>
                </a:solidFill>
                <a:latin typeface="Lato"/>
                <a:ea typeface="Lato"/>
                <a:cs typeface="Lato"/>
                <a:sym typeface="Lato"/>
                <a:hlinkClick r:id="rId3"/>
              </a:rPr>
              <a:t>https://www.nndc.bnl.gov/nudat3/</a:t>
            </a:r>
            <a:r>
              <a:rPr lang="en" sz="1100">
                <a:solidFill>
                  <a:schemeClr val="dk1"/>
                </a:solidFill>
                <a:latin typeface="Lato"/>
                <a:ea typeface="Lato"/>
                <a:cs typeface="Lato"/>
                <a:sym typeface="Lato"/>
              </a:rPr>
              <a:t>)</a:t>
            </a:r>
            <a:endParaRPr sz="1100">
              <a:solidFill>
                <a:schemeClr val="dk1"/>
              </a:solidFill>
              <a:latin typeface="Lato"/>
              <a:ea typeface="Lato"/>
              <a:cs typeface="Lato"/>
              <a:sym typeface="Lato"/>
            </a:endParaRPr>
          </a:p>
        </p:txBody>
      </p:sp>
      <p:pic>
        <p:nvPicPr>
          <p:cNvPr id="679" name="Google Shape;679;p80"/>
          <p:cNvPicPr preferRelativeResize="0"/>
          <p:nvPr/>
        </p:nvPicPr>
        <p:blipFill rotWithShape="1">
          <a:blip r:embed="rId4">
            <a:alphaModFix/>
          </a:blip>
          <a:srcRect b="0" l="0" r="0" t="0"/>
          <a:stretch/>
        </p:blipFill>
        <p:spPr>
          <a:xfrm>
            <a:off x="2489061" y="480125"/>
            <a:ext cx="6267039" cy="4183099"/>
          </a:xfrm>
          <a:prstGeom prst="rect">
            <a:avLst/>
          </a:prstGeom>
          <a:noFill/>
          <a:ln>
            <a:noFill/>
          </a:ln>
        </p:spPr>
      </p:pic>
      <p:sp>
        <p:nvSpPr>
          <p:cNvPr id="680" name="Google Shape;680;p80"/>
          <p:cNvSpPr txBox="1"/>
          <p:nvPr/>
        </p:nvSpPr>
        <p:spPr>
          <a:xfrm>
            <a:off x="-23225" y="712925"/>
            <a:ext cx="2355300" cy="234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1000"/>
              </a:spcAft>
              <a:buClr>
                <a:schemeClr val="dk1"/>
              </a:buClr>
              <a:buSzPts val="2000"/>
              <a:buFont typeface="Lato"/>
              <a:buChar char="-"/>
            </a:pPr>
            <a:r>
              <a:rPr lang="en" sz="2000">
                <a:solidFill>
                  <a:schemeClr val="dk1"/>
                </a:solidFill>
                <a:latin typeface="Lato"/>
                <a:ea typeface="Lato"/>
                <a:cs typeface="Lato"/>
                <a:sym typeface="Lato"/>
              </a:rPr>
              <a:t>Stable isotopes of heavier elements have more neutrons than protons</a:t>
            </a:r>
            <a:endParaRPr sz="2300">
              <a:solidFill>
                <a:schemeClr val="dk1"/>
              </a:solidFill>
              <a:latin typeface="Lato"/>
              <a:ea typeface="Lato"/>
              <a:cs typeface="Lato"/>
              <a:sym typeface="Lato"/>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84" name="Shape 684"/>
        <p:cNvGrpSpPr/>
        <p:nvPr/>
      </p:nvGrpSpPr>
      <p:grpSpPr>
        <a:xfrm>
          <a:off x="0" y="0"/>
          <a:ext cx="0" cy="0"/>
          <a:chOff x="0" y="0"/>
          <a:chExt cx="0" cy="0"/>
        </a:xfrm>
      </p:grpSpPr>
      <p:sp>
        <p:nvSpPr>
          <p:cNvPr id="685" name="Google Shape;685;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6" name="Google Shape;686;p8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GW170817: first NS-NS merger, only gravitational wave + light detection to date</a:t>
            </a:r>
            <a:endParaRPr>
              <a:solidFill>
                <a:schemeClr val="accent5"/>
              </a:solidFill>
            </a:endParaRPr>
          </a:p>
        </p:txBody>
      </p:sp>
      <p:sp>
        <p:nvSpPr>
          <p:cNvPr id="687" name="Google Shape;687;p81"/>
          <p:cNvSpPr txBox="1"/>
          <p:nvPr/>
        </p:nvSpPr>
        <p:spPr>
          <a:xfrm>
            <a:off x="3396650" y="4332375"/>
            <a:ext cx="13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Kasliwal+2018</a:t>
            </a:r>
            <a:endParaRPr>
              <a:solidFill>
                <a:srgbClr val="FFFFFF"/>
              </a:solidFill>
              <a:latin typeface="Lato"/>
              <a:ea typeface="Lato"/>
              <a:cs typeface="Lato"/>
              <a:sym typeface="Lato"/>
            </a:endParaRPr>
          </a:p>
        </p:txBody>
      </p:sp>
      <p:pic>
        <p:nvPicPr>
          <p:cNvPr id="688" name="Google Shape;688;p81"/>
          <p:cNvPicPr preferRelativeResize="0"/>
          <p:nvPr/>
        </p:nvPicPr>
        <p:blipFill rotWithShape="1">
          <a:blip r:embed="rId3">
            <a:alphaModFix/>
          </a:blip>
          <a:srcRect b="0" l="0" r="0" t="0"/>
          <a:stretch/>
        </p:blipFill>
        <p:spPr>
          <a:xfrm>
            <a:off x="3396650" y="1144088"/>
            <a:ext cx="5624499" cy="3084676"/>
          </a:xfrm>
          <a:prstGeom prst="rect">
            <a:avLst/>
          </a:prstGeom>
          <a:noFill/>
          <a:ln>
            <a:noFill/>
          </a:ln>
        </p:spPr>
      </p:pic>
      <p:sp>
        <p:nvSpPr>
          <p:cNvPr id="689" name="Google Shape;689;p81"/>
          <p:cNvSpPr txBox="1"/>
          <p:nvPr/>
        </p:nvSpPr>
        <p:spPr>
          <a:xfrm>
            <a:off x="311700" y="1077250"/>
            <a:ext cx="2723700" cy="2340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gravitational </a:t>
            </a:r>
            <a:r>
              <a:rPr lang="en" sz="2000">
                <a:solidFill>
                  <a:srgbClr val="FFFFFF"/>
                </a:solidFill>
                <a:latin typeface="Lato"/>
                <a:ea typeface="Lato"/>
                <a:cs typeface="Lato"/>
                <a:sym typeface="Lato"/>
              </a:rPr>
              <a:t>waves</a:t>
            </a:r>
            <a:r>
              <a:rPr lang="en" sz="2000">
                <a:solidFill>
                  <a:srgbClr val="FFFFFF"/>
                </a:solidFill>
                <a:latin typeface="Lato"/>
                <a:ea typeface="Lato"/>
                <a:cs typeface="Lato"/>
                <a:sym typeface="Lato"/>
              </a:rPr>
              <a:t> detected by both LIGO detectors, </a:t>
            </a:r>
            <a:r>
              <a:rPr i="1" lang="en" sz="2000">
                <a:solidFill>
                  <a:srgbClr val="FFFFFF"/>
                </a:solidFill>
                <a:latin typeface="Lato"/>
                <a:ea typeface="Lato"/>
                <a:cs typeface="Lato"/>
                <a:sym typeface="Lato"/>
              </a:rPr>
              <a:t>not </a:t>
            </a:r>
            <a:r>
              <a:rPr lang="en" sz="2000">
                <a:solidFill>
                  <a:srgbClr val="FFFFFF"/>
                </a:solidFill>
                <a:latin typeface="Lato"/>
                <a:ea typeface="Lato"/>
                <a:cs typeface="Lato"/>
                <a:sym typeface="Lato"/>
              </a:rPr>
              <a:t>Virgo</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short gamma-ray burst: T + 3 seconds</a:t>
            </a:r>
            <a:endParaRPr sz="2000">
              <a:solidFill>
                <a:srgbClr val="FFFFFF"/>
              </a:solidFill>
              <a:latin typeface="Lato"/>
              <a:ea typeface="Lato"/>
              <a:cs typeface="Lato"/>
              <a:sym typeface="Lato"/>
            </a:endParaRPr>
          </a:p>
          <a:p>
            <a:pPr indent="-355600" lvl="0" marL="457200" rtl="0" algn="l">
              <a:spcBef>
                <a:spcPts val="0"/>
              </a:spcBef>
              <a:spcAft>
                <a:spcPts val="0"/>
              </a:spcAft>
              <a:buClr>
                <a:srgbClr val="FFFFFF"/>
              </a:buClr>
              <a:buSzPts val="2000"/>
              <a:buFont typeface="Lato"/>
              <a:buChar char="-"/>
            </a:pPr>
            <a:r>
              <a:rPr lang="en" sz="2000">
                <a:solidFill>
                  <a:srgbClr val="FFFFFF"/>
                </a:solidFill>
                <a:latin typeface="Lato"/>
                <a:ea typeface="Lato"/>
                <a:cs typeface="Lato"/>
                <a:sym typeface="Lato"/>
              </a:rPr>
              <a:t>kilonova: </a:t>
            </a:r>
            <a:r>
              <a:rPr i="1" lang="en" sz="2000">
                <a:solidFill>
                  <a:srgbClr val="FFFFFF"/>
                </a:solidFill>
                <a:latin typeface="Lato"/>
                <a:ea typeface="Lato"/>
                <a:cs typeface="Lato"/>
                <a:sym typeface="Lato"/>
              </a:rPr>
              <a:t>found </a:t>
            </a:r>
            <a:r>
              <a:rPr lang="en" sz="2000">
                <a:solidFill>
                  <a:srgbClr val="FFFFFF"/>
                </a:solidFill>
                <a:latin typeface="Lato"/>
                <a:ea typeface="Lato"/>
                <a:cs typeface="Lato"/>
                <a:sym typeface="Lato"/>
              </a:rPr>
              <a:t>at T + 11 hours</a:t>
            </a:r>
            <a:endParaRPr sz="20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Where can we find large numbers of free neutrons?</a:t>
            </a:r>
            <a:endParaRPr/>
          </a:p>
        </p:txBody>
      </p:sp>
      <p:sp>
        <p:nvSpPr>
          <p:cNvPr id="120" name="Google Shape;120;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1" name="Google Shape;121;p19"/>
          <p:cNvSpPr txBox="1"/>
          <p:nvPr>
            <p:ph idx="1" type="body"/>
          </p:nvPr>
        </p:nvSpPr>
        <p:spPr>
          <a:xfrm>
            <a:off x="701525" y="3561925"/>
            <a:ext cx="27636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neutron star + (neutron star / black hole) mergers</a:t>
            </a:r>
            <a:endParaRPr sz="1829"/>
          </a:p>
        </p:txBody>
      </p:sp>
      <p:sp>
        <p:nvSpPr>
          <p:cNvPr id="122" name="Google Shape;122;p19"/>
          <p:cNvSpPr txBox="1"/>
          <p:nvPr>
            <p:ph idx="1" type="body"/>
          </p:nvPr>
        </p:nvSpPr>
        <p:spPr>
          <a:xfrm>
            <a:off x="5120325" y="3561925"/>
            <a:ext cx="3130800" cy="7803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829"/>
              <a:t>collapse of rapidly-rotating, highly-magnetized, massive stars</a:t>
            </a:r>
            <a:endParaRPr i="1" sz="1829"/>
          </a:p>
        </p:txBody>
      </p:sp>
      <p:pic>
        <p:nvPicPr>
          <p:cNvPr id="123" name="Google Shape;123;p19"/>
          <p:cNvPicPr preferRelativeResize="0"/>
          <p:nvPr/>
        </p:nvPicPr>
        <p:blipFill>
          <a:blip r:embed="rId3">
            <a:alphaModFix/>
          </a:blip>
          <a:stretch>
            <a:fillRect/>
          </a:stretch>
        </p:blipFill>
        <p:spPr>
          <a:xfrm>
            <a:off x="5446200" y="1017725"/>
            <a:ext cx="2479047" cy="2544199"/>
          </a:xfrm>
          <a:prstGeom prst="rect">
            <a:avLst/>
          </a:prstGeom>
          <a:noFill/>
          <a:ln>
            <a:noFill/>
          </a:ln>
        </p:spPr>
      </p:pic>
      <p:pic>
        <p:nvPicPr>
          <p:cNvPr id="124" name="Google Shape;124;p19"/>
          <p:cNvPicPr preferRelativeResize="0"/>
          <p:nvPr/>
        </p:nvPicPr>
        <p:blipFill>
          <a:blip r:embed="rId4">
            <a:alphaModFix/>
          </a:blip>
          <a:stretch>
            <a:fillRect/>
          </a:stretch>
        </p:blipFill>
        <p:spPr>
          <a:xfrm>
            <a:off x="1665125" y="1989451"/>
            <a:ext cx="2906875" cy="1650100"/>
          </a:xfrm>
          <a:prstGeom prst="rect">
            <a:avLst/>
          </a:prstGeom>
          <a:noFill/>
          <a:ln>
            <a:noFill/>
          </a:ln>
        </p:spPr>
      </p:pic>
      <p:pic>
        <p:nvPicPr>
          <p:cNvPr id="125" name="Google Shape;125;p19"/>
          <p:cNvPicPr preferRelativeResize="0"/>
          <p:nvPr/>
        </p:nvPicPr>
        <p:blipFill rotWithShape="1">
          <a:blip r:embed="rId5">
            <a:alphaModFix/>
          </a:blip>
          <a:srcRect b="0" l="0" r="0" t="0"/>
          <a:stretch/>
        </p:blipFill>
        <p:spPr>
          <a:xfrm>
            <a:off x="434475" y="740175"/>
            <a:ext cx="2479051" cy="1407232"/>
          </a:xfrm>
          <a:prstGeom prst="rect">
            <a:avLst/>
          </a:prstGeom>
          <a:noFill/>
          <a:ln>
            <a:noFill/>
          </a:ln>
        </p:spPr>
      </p:pic>
      <p:sp>
        <p:nvSpPr>
          <p:cNvPr id="126" name="Google Shape;126;p19"/>
          <p:cNvSpPr txBox="1"/>
          <p:nvPr>
            <p:ph idx="1" type="body"/>
          </p:nvPr>
        </p:nvSpPr>
        <p:spPr>
          <a:xfrm>
            <a:off x="817525" y="46206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NASA Goddard</a:t>
            </a:r>
            <a:endParaRPr sz="1430"/>
          </a:p>
        </p:txBody>
      </p:sp>
      <p:sp>
        <p:nvSpPr>
          <p:cNvPr id="127" name="Google Shape;127;p19"/>
          <p:cNvSpPr txBox="1"/>
          <p:nvPr>
            <p:ph idx="1" type="body"/>
          </p:nvPr>
        </p:nvSpPr>
        <p:spPr>
          <a:xfrm>
            <a:off x="5303925" y="4663225"/>
            <a:ext cx="2763600" cy="478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935"/>
              <a:buNone/>
            </a:pPr>
            <a:r>
              <a:rPr lang="en" sz="1430"/>
              <a:t>Burrows+19</a:t>
            </a:r>
            <a:endParaRPr sz="1430"/>
          </a:p>
        </p:txBody>
      </p:sp>
      <p:sp>
        <p:nvSpPr>
          <p:cNvPr id="128" name="Google Shape;128;p19"/>
          <p:cNvSpPr/>
          <p:nvPr/>
        </p:nvSpPr>
        <p:spPr>
          <a:xfrm>
            <a:off x="4546800" y="625000"/>
            <a:ext cx="4209300" cy="4369200"/>
          </a:xfrm>
          <a:prstGeom prst="rect">
            <a:avLst/>
          </a:prstGeom>
          <a:solidFill>
            <a:srgbClr val="000000">
              <a:alpha val="78570"/>
            </a:srgbClr>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txBox="1"/>
          <p:nvPr>
            <p:ph type="title"/>
          </p:nvPr>
        </p:nvSpPr>
        <p:spPr>
          <a:xfrm>
            <a:off x="4425050" y="891375"/>
            <a:ext cx="3993600" cy="3771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0" lang="en">
                <a:solidFill>
                  <a:schemeClr val="dk1"/>
                </a:solidFill>
              </a:rPr>
              <a:t>these mergers are a source of </a:t>
            </a:r>
            <a:r>
              <a:rPr lang="en">
                <a:solidFill>
                  <a:schemeClr val="dk1"/>
                </a:solidFill>
              </a:rPr>
              <a:t>gravitational waves!</a:t>
            </a:r>
            <a:r>
              <a:rPr b="0" lang="en">
                <a:solidFill>
                  <a:schemeClr val="dk1"/>
                </a:solidFill>
              </a:rPr>
              <a:t> </a:t>
            </a:r>
            <a:endParaRPr b="0">
              <a:solidFill>
                <a:schemeClr val="dk1"/>
              </a:solidFill>
            </a:endParaRPr>
          </a:p>
          <a:p>
            <a:pPr indent="0" lvl="0" marL="0" rtl="0" algn="ctr">
              <a:spcBef>
                <a:spcPts val="0"/>
              </a:spcBef>
              <a:spcAft>
                <a:spcPts val="0"/>
              </a:spcAft>
              <a:buNone/>
            </a:pPr>
            <a:r>
              <a:t/>
            </a:r>
            <a:endParaRPr b="0">
              <a:solidFill>
                <a:schemeClr val="dk1"/>
              </a:solidFill>
            </a:endParaRPr>
          </a:p>
          <a:p>
            <a:pPr indent="0" lvl="0" marL="0" rtl="0" algn="ctr">
              <a:spcBef>
                <a:spcPts val="0"/>
              </a:spcBef>
              <a:spcAft>
                <a:spcPts val="0"/>
              </a:spcAft>
              <a:buNone/>
            </a:pPr>
            <a:r>
              <a:rPr b="0" lang="en">
                <a:solidFill>
                  <a:schemeClr val="dk1"/>
                </a:solidFill>
              </a:rPr>
              <a:t>they also shine across the electromagnetic spectrum</a:t>
            </a:r>
            <a:endParaRPr b="0">
              <a:solidFill>
                <a:schemeClr val="dk1"/>
              </a:solidFill>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93" name="Shape 693"/>
        <p:cNvGrpSpPr/>
        <p:nvPr/>
      </p:nvGrpSpPr>
      <p:grpSpPr>
        <a:xfrm>
          <a:off x="0" y="0"/>
          <a:ext cx="0" cy="0"/>
          <a:chOff x="0" y="0"/>
          <a:chExt cx="0" cy="0"/>
        </a:xfrm>
      </p:grpSpPr>
      <p:sp>
        <p:nvSpPr>
          <p:cNvPr id="694" name="Google Shape;694;p82"/>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695" name="Google Shape;695;p82"/>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696" name="Google Shape;696;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solidFill>
                  <a:srgbClr val="000000"/>
                </a:solidFill>
              </a:rPr>
              <a:t>‹#›</a:t>
            </a:fld>
            <a:endParaRPr>
              <a:solidFill>
                <a:srgbClr val="000000"/>
              </a:solidFill>
            </a:endParaRPr>
          </a:p>
        </p:txBody>
      </p:sp>
      <p:sp>
        <p:nvSpPr>
          <p:cNvPr id="697" name="Google Shape;697;p82"/>
          <p:cNvSpPr txBox="1"/>
          <p:nvPr>
            <p:ph idx="12" type="sldNum"/>
          </p:nvPr>
        </p:nvSpPr>
        <p:spPr>
          <a:xfrm>
            <a:off x="7" y="4914900"/>
            <a:ext cx="20223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Lato"/>
                <a:ea typeface="Lato"/>
                <a:cs typeface="Lato"/>
                <a:sym typeface="Lato"/>
              </a:rPr>
              <a:t>Vieira+23 (SPARK I)</a:t>
            </a:r>
            <a:endParaRPr>
              <a:solidFill>
                <a:srgbClr val="000000"/>
              </a:solidFill>
              <a:latin typeface="Lato"/>
              <a:ea typeface="Lato"/>
              <a:cs typeface="Lato"/>
              <a:sym typeface="Lato"/>
            </a:endParaRPr>
          </a:p>
          <a:p>
            <a:pPr indent="0" lvl="0" marL="0" rtl="0" algn="l">
              <a:spcBef>
                <a:spcPts val="0"/>
              </a:spcBef>
              <a:spcAft>
                <a:spcPts val="0"/>
              </a:spcAft>
              <a:buNone/>
            </a:pPr>
            <a:r>
              <a:t/>
            </a:r>
            <a:endParaRPr sz="1200">
              <a:solidFill>
                <a:srgbClr val="000000"/>
              </a:solidFill>
              <a:latin typeface="Lato"/>
              <a:ea typeface="Lato"/>
              <a:cs typeface="Lato"/>
              <a:sym typeface="Lato"/>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01" name="Shape 701"/>
        <p:cNvGrpSpPr/>
        <p:nvPr/>
      </p:nvGrpSpPr>
      <p:grpSpPr>
        <a:xfrm>
          <a:off x="0" y="0"/>
          <a:ext cx="0" cy="0"/>
          <a:chOff x="0" y="0"/>
          <a:chExt cx="0" cy="0"/>
        </a:xfrm>
      </p:grpSpPr>
      <p:sp>
        <p:nvSpPr>
          <p:cNvPr id="702" name="Google Shape;702;p83"/>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703" name="Google Shape;703;p83"/>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704" name="Google Shape;704;p83"/>
          <p:cNvSpPr/>
          <p:nvPr/>
        </p:nvSpPr>
        <p:spPr>
          <a:xfrm>
            <a:off x="1732525" y="434400"/>
            <a:ext cx="7376700" cy="45795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6" name="Google Shape;706;p83"/>
          <p:cNvSpPr txBox="1"/>
          <p:nvPr>
            <p:ph idx="12" type="sldNum"/>
          </p:nvPr>
        </p:nvSpPr>
        <p:spPr>
          <a:xfrm>
            <a:off x="7" y="4914900"/>
            <a:ext cx="20223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Lato"/>
                <a:ea typeface="Lato"/>
                <a:cs typeface="Lato"/>
                <a:sym typeface="Lato"/>
              </a:rPr>
              <a:t>Vieira+23</a:t>
            </a:r>
            <a:r>
              <a:rPr lang="en">
                <a:solidFill>
                  <a:srgbClr val="000000"/>
                </a:solidFill>
                <a:latin typeface="Lato"/>
                <a:ea typeface="Lato"/>
                <a:cs typeface="Lato"/>
                <a:sym typeface="Lato"/>
              </a:rPr>
              <a:t> (SPARK I)</a:t>
            </a:r>
            <a:endParaRPr>
              <a:solidFill>
                <a:srgbClr val="000000"/>
              </a:solidFill>
              <a:latin typeface="Lato"/>
              <a:ea typeface="Lato"/>
              <a:cs typeface="Lato"/>
              <a:sym typeface="Lato"/>
            </a:endParaRPr>
          </a:p>
          <a:p>
            <a:pPr indent="0" lvl="0" marL="0" rtl="0" algn="l">
              <a:spcBef>
                <a:spcPts val="0"/>
              </a:spcBef>
              <a:spcAft>
                <a:spcPts val="0"/>
              </a:spcAft>
              <a:buNone/>
            </a:pPr>
            <a:r>
              <a:t/>
            </a:r>
            <a:endParaRPr sz="1200">
              <a:solidFill>
                <a:srgbClr val="000000"/>
              </a:solidFill>
              <a:latin typeface="Lato"/>
              <a:ea typeface="Lato"/>
              <a:cs typeface="Lato"/>
              <a:sym typeface="Lato"/>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10" name="Shape 710"/>
        <p:cNvGrpSpPr/>
        <p:nvPr/>
      </p:nvGrpSpPr>
      <p:grpSpPr>
        <a:xfrm>
          <a:off x="0" y="0"/>
          <a:ext cx="0" cy="0"/>
          <a:chOff x="0" y="0"/>
          <a:chExt cx="0" cy="0"/>
        </a:xfrm>
      </p:grpSpPr>
      <p:sp>
        <p:nvSpPr>
          <p:cNvPr id="711" name="Google Shape;711;p84"/>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712" name="Google Shape;712;p84"/>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713" name="Google Shape;713;p84"/>
          <p:cNvSpPr/>
          <p:nvPr/>
        </p:nvSpPr>
        <p:spPr>
          <a:xfrm>
            <a:off x="26975" y="444050"/>
            <a:ext cx="1745700" cy="45795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84"/>
          <p:cNvSpPr/>
          <p:nvPr/>
        </p:nvSpPr>
        <p:spPr>
          <a:xfrm>
            <a:off x="7363425" y="434400"/>
            <a:ext cx="1745700" cy="45795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6" name="Google Shape;716;p84"/>
          <p:cNvSpPr txBox="1"/>
          <p:nvPr>
            <p:ph idx="12" type="sldNum"/>
          </p:nvPr>
        </p:nvSpPr>
        <p:spPr>
          <a:xfrm>
            <a:off x="7" y="4914900"/>
            <a:ext cx="20223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Lato"/>
                <a:ea typeface="Lato"/>
                <a:cs typeface="Lato"/>
                <a:sym typeface="Lato"/>
              </a:rPr>
              <a:t>Vieira+23</a:t>
            </a:r>
            <a:r>
              <a:rPr lang="en">
                <a:solidFill>
                  <a:srgbClr val="000000"/>
                </a:solidFill>
                <a:latin typeface="Lato"/>
                <a:ea typeface="Lato"/>
                <a:cs typeface="Lato"/>
                <a:sym typeface="Lato"/>
              </a:rPr>
              <a:t> (SPARK I)</a:t>
            </a:r>
            <a:endParaRPr>
              <a:solidFill>
                <a:srgbClr val="000000"/>
              </a:solidFill>
              <a:latin typeface="Lato"/>
              <a:ea typeface="Lato"/>
              <a:cs typeface="Lato"/>
              <a:sym typeface="Lato"/>
            </a:endParaRPr>
          </a:p>
          <a:p>
            <a:pPr indent="0" lvl="0" marL="0" rtl="0" algn="l">
              <a:spcBef>
                <a:spcPts val="0"/>
              </a:spcBef>
              <a:spcAft>
                <a:spcPts val="0"/>
              </a:spcAft>
              <a:buNone/>
            </a:pPr>
            <a:r>
              <a:t/>
            </a:r>
            <a:endParaRPr sz="1200">
              <a:solidFill>
                <a:srgbClr val="000000"/>
              </a:solidFill>
              <a:latin typeface="Lato"/>
              <a:ea typeface="Lato"/>
              <a:cs typeface="Lato"/>
              <a:sym typeface="Lato"/>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20" name="Shape 720"/>
        <p:cNvGrpSpPr/>
        <p:nvPr/>
      </p:nvGrpSpPr>
      <p:grpSpPr>
        <a:xfrm>
          <a:off x="0" y="0"/>
          <a:ext cx="0" cy="0"/>
          <a:chOff x="0" y="0"/>
          <a:chExt cx="0" cy="0"/>
        </a:xfrm>
      </p:grpSpPr>
      <p:sp>
        <p:nvSpPr>
          <p:cNvPr id="721" name="Google Shape;721;p85"/>
          <p:cNvSpPr txBox="1"/>
          <p:nvPr>
            <p:ph type="title"/>
          </p:nvPr>
        </p:nvSpPr>
        <p:spPr>
          <a:xfrm>
            <a:off x="311700" y="-12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chemeClr val="dk2"/>
                </a:solidFill>
                <a:latin typeface="Consolas"/>
                <a:ea typeface="Consolas"/>
                <a:cs typeface="Consolas"/>
                <a:sym typeface="Consolas"/>
              </a:rPr>
              <a:t>SPARK</a:t>
            </a:r>
            <a:r>
              <a:rPr lang="en" sz="2220">
                <a:solidFill>
                  <a:schemeClr val="dk2"/>
                </a:solidFill>
              </a:rPr>
              <a:t>: Spectroscopic </a:t>
            </a:r>
            <a:r>
              <a:rPr i="1" lang="en" sz="2220">
                <a:solidFill>
                  <a:schemeClr val="dk2"/>
                </a:solidFill>
              </a:rPr>
              <a:t>r</a:t>
            </a:r>
            <a:r>
              <a:rPr lang="en" sz="2220">
                <a:solidFill>
                  <a:schemeClr val="dk2"/>
                </a:solidFill>
              </a:rPr>
              <a:t>-Process Abundance Retrieval for Kilonovae</a:t>
            </a:r>
            <a:endParaRPr sz="2220">
              <a:solidFill>
                <a:schemeClr val="dk2"/>
              </a:solidFill>
            </a:endParaRPr>
          </a:p>
        </p:txBody>
      </p:sp>
      <p:pic>
        <p:nvPicPr>
          <p:cNvPr id="722" name="Google Shape;722;p85"/>
          <p:cNvPicPr preferRelativeResize="0"/>
          <p:nvPr/>
        </p:nvPicPr>
        <p:blipFill>
          <a:blip r:embed="rId3">
            <a:alphaModFix/>
          </a:blip>
          <a:stretch>
            <a:fillRect/>
          </a:stretch>
        </p:blipFill>
        <p:spPr>
          <a:xfrm>
            <a:off x="0" y="433974"/>
            <a:ext cx="9190001" cy="4480926"/>
          </a:xfrm>
          <a:prstGeom prst="rect">
            <a:avLst/>
          </a:prstGeom>
          <a:noFill/>
          <a:ln>
            <a:noFill/>
          </a:ln>
        </p:spPr>
      </p:pic>
      <p:sp>
        <p:nvSpPr>
          <p:cNvPr id="723" name="Google Shape;723;p85"/>
          <p:cNvSpPr/>
          <p:nvPr/>
        </p:nvSpPr>
        <p:spPr>
          <a:xfrm>
            <a:off x="26975" y="444050"/>
            <a:ext cx="7453500" cy="4612800"/>
          </a:xfrm>
          <a:prstGeom prst="rect">
            <a:avLst/>
          </a:prstGeom>
          <a:solidFill>
            <a:srgbClr val="FFFFFF">
              <a:alpha val="66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5" name="Google Shape;725;p85"/>
          <p:cNvSpPr txBox="1"/>
          <p:nvPr>
            <p:ph idx="12" type="sldNum"/>
          </p:nvPr>
        </p:nvSpPr>
        <p:spPr>
          <a:xfrm>
            <a:off x="7" y="4914900"/>
            <a:ext cx="20223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000000"/>
                </a:solidFill>
                <a:latin typeface="Lato"/>
                <a:ea typeface="Lato"/>
                <a:cs typeface="Lato"/>
                <a:sym typeface="Lato"/>
              </a:rPr>
              <a:t>Vieira+23</a:t>
            </a:r>
            <a:r>
              <a:rPr lang="en">
                <a:solidFill>
                  <a:srgbClr val="000000"/>
                </a:solidFill>
                <a:latin typeface="Lato"/>
                <a:ea typeface="Lato"/>
                <a:cs typeface="Lato"/>
                <a:sym typeface="Lato"/>
              </a:rPr>
              <a:t> (SPARK I)</a:t>
            </a:r>
            <a:endParaRPr>
              <a:solidFill>
                <a:srgbClr val="000000"/>
              </a:solidFill>
              <a:latin typeface="Lato"/>
              <a:ea typeface="Lato"/>
              <a:cs typeface="Lato"/>
              <a:sym typeface="Lato"/>
            </a:endParaRPr>
          </a:p>
          <a:p>
            <a:pPr indent="0" lvl="0" marL="0" rtl="0" algn="l">
              <a:spcBef>
                <a:spcPts val="0"/>
              </a:spcBef>
              <a:spcAft>
                <a:spcPts val="0"/>
              </a:spcAft>
              <a:buNone/>
            </a:pPr>
            <a:r>
              <a:t/>
            </a:r>
            <a:endParaRPr sz="1200">
              <a:solidFill>
                <a:srgbClr val="000000"/>
              </a:solidFill>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6"/>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Gaussian Processes</a:t>
            </a:r>
            <a:endParaRPr>
              <a:solidFill>
                <a:schemeClr val="accent5"/>
              </a:solidFill>
            </a:endParaRPr>
          </a:p>
        </p:txBody>
      </p:sp>
      <p:sp>
        <p:nvSpPr>
          <p:cNvPr id="731" name="Google Shape;731;p86"/>
          <p:cNvSpPr txBox="1"/>
          <p:nvPr>
            <p:ph idx="1" type="body"/>
          </p:nvPr>
        </p:nvSpPr>
        <p:spPr>
          <a:xfrm>
            <a:off x="83100" y="771475"/>
            <a:ext cx="3817500" cy="3416400"/>
          </a:xfrm>
          <a:prstGeom prst="rect">
            <a:avLst/>
          </a:prstGeom>
        </p:spPr>
        <p:txBody>
          <a:bodyPr anchorCtr="0" anchor="t" bIns="91425" lIns="91425" spcFirstLastPara="1" rIns="91425" wrap="square" tIns="91425">
            <a:normAutofit lnSpcReduction="20000"/>
          </a:bodyPr>
          <a:lstStyle/>
          <a:p>
            <a:pPr indent="-367270" lvl="0" marL="457200" rtl="0" algn="l">
              <a:lnSpc>
                <a:spcPct val="100000"/>
              </a:lnSpc>
              <a:spcBef>
                <a:spcPts val="0"/>
              </a:spcBef>
              <a:spcAft>
                <a:spcPts val="0"/>
              </a:spcAft>
              <a:buSzPts val="2184"/>
              <a:buChar char="-"/>
            </a:pPr>
            <a:r>
              <a:rPr lang="en" sz="2183"/>
              <a:t>GPs can approximate a function by conditioning on data </a:t>
            </a:r>
            <a:r>
              <a:rPr lang="en" sz="2183" u="sng"/>
              <a:t>and</a:t>
            </a:r>
            <a:r>
              <a:rPr i="1" lang="en" sz="2183"/>
              <a:t> </a:t>
            </a:r>
            <a:r>
              <a:rPr lang="en" sz="2183"/>
              <a:t>can provide uncertainties</a:t>
            </a:r>
            <a:endParaRPr sz="2183"/>
          </a:p>
          <a:p>
            <a:pPr indent="-367270" lvl="0" marL="457200" rtl="0" algn="l">
              <a:lnSpc>
                <a:spcPct val="100000"/>
              </a:lnSpc>
              <a:spcBef>
                <a:spcPts val="1000"/>
              </a:spcBef>
              <a:spcAft>
                <a:spcPts val="0"/>
              </a:spcAft>
              <a:buSzPts val="2184"/>
              <a:buChar char="-"/>
            </a:pPr>
            <a:r>
              <a:rPr lang="en" sz="2183"/>
              <a:t>In our case, we have some point                                              and the function we care about is the </a:t>
            </a:r>
            <a:r>
              <a:rPr b="1" lang="en" sz="2183"/>
              <a:t>posterior</a:t>
            </a:r>
            <a:r>
              <a:rPr lang="en" sz="2183"/>
              <a:t> </a:t>
            </a:r>
            <a:endParaRPr sz="2183"/>
          </a:p>
          <a:p>
            <a:pPr indent="0" lvl="0" marL="457200" rtl="0" algn="l">
              <a:lnSpc>
                <a:spcPct val="100000"/>
              </a:lnSpc>
              <a:spcBef>
                <a:spcPts val="1000"/>
              </a:spcBef>
              <a:spcAft>
                <a:spcPts val="0"/>
              </a:spcAft>
              <a:buNone/>
            </a:pPr>
            <a:r>
              <a:t/>
            </a:r>
            <a:endParaRPr sz="2183"/>
          </a:p>
          <a:p>
            <a:pPr indent="-367270" lvl="0" marL="457200" rtl="0" algn="l">
              <a:lnSpc>
                <a:spcPct val="100000"/>
              </a:lnSpc>
              <a:spcBef>
                <a:spcPts val="1000"/>
              </a:spcBef>
              <a:spcAft>
                <a:spcPts val="1000"/>
              </a:spcAft>
              <a:buSzPts val="2184"/>
              <a:buChar char="-"/>
            </a:pPr>
            <a:r>
              <a:rPr lang="en" sz="2183"/>
              <a:t>Train our GP on pairs </a:t>
            </a:r>
            <a:endParaRPr sz="2183"/>
          </a:p>
        </p:txBody>
      </p:sp>
      <p:sp>
        <p:nvSpPr>
          <p:cNvPr id="732" name="Google Shape;732;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3" name="Google Shape;733;p86"/>
          <p:cNvSpPr txBox="1"/>
          <p:nvPr/>
        </p:nvSpPr>
        <p:spPr>
          <a:xfrm>
            <a:off x="3965675" y="3723000"/>
            <a:ext cx="4873500" cy="585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300">
                <a:solidFill>
                  <a:schemeClr val="dk1"/>
                </a:solidFill>
                <a:latin typeface="Lato"/>
                <a:ea typeface="Lato"/>
                <a:cs typeface="Lato"/>
                <a:sym typeface="Lato"/>
              </a:rPr>
              <a:t>Görtler+19</a:t>
            </a:r>
            <a:endParaRPr sz="1300">
              <a:solidFill>
                <a:schemeClr val="dk1"/>
              </a:solidFill>
              <a:latin typeface="Lato"/>
              <a:ea typeface="Lato"/>
              <a:cs typeface="Lato"/>
              <a:sym typeface="Lato"/>
            </a:endParaRPr>
          </a:p>
          <a:p>
            <a:pPr indent="0" lvl="0" marL="0" rtl="0" algn="r">
              <a:spcBef>
                <a:spcPts val="0"/>
              </a:spcBef>
              <a:spcAft>
                <a:spcPts val="0"/>
              </a:spcAft>
              <a:buNone/>
            </a:pPr>
            <a:r>
              <a:rPr lang="en" sz="1300" u="sng">
                <a:solidFill>
                  <a:schemeClr val="hlink"/>
                </a:solidFill>
                <a:latin typeface="Lato"/>
                <a:ea typeface="Lato"/>
                <a:cs typeface="Lato"/>
                <a:sym typeface="Lato"/>
                <a:hlinkClick r:id="rId3"/>
              </a:rPr>
              <a:t>https://distill.pub/2019/visual-exploration-gaussian-processes/</a:t>
            </a:r>
            <a:endParaRPr sz="1300">
              <a:solidFill>
                <a:schemeClr val="dk1"/>
              </a:solidFill>
              <a:latin typeface="Lato"/>
              <a:ea typeface="Lato"/>
              <a:cs typeface="Lato"/>
              <a:sym typeface="Lato"/>
            </a:endParaRPr>
          </a:p>
        </p:txBody>
      </p:sp>
      <p:pic>
        <p:nvPicPr>
          <p:cNvPr id="734" name="Google Shape;734;p86"/>
          <p:cNvPicPr preferRelativeResize="0"/>
          <p:nvPr/>
        </p:nvPicPr>
        <p:blipFill>
          <a:blip r:embed="rId4">
            <a:alphaModFix/>
          </a:blip>
          <a:stretch>
            <a:fillRect/>
          </a:stretch>
        </p:blipFill>
        <p:spPr>
          <a:xfrm>
            <a:off x="605400" y="3109725"/>
            <a:ext cx="893425" cy="320400"/>
          </a:xfrm>
          <a:prstGeom prst="rect">
            <a:avLst/>
          </a:prstGeom>
          <a:noFill/>
          <a:ln>
            <a:noFill/>
          </a:ln>
        </p:spPr>
      </p:pic>
      <p:pic>
        <p:nvPicPr>
          <p:cNvPr id="735" name="Google Shape;735;p86"/>
          <p:cNvPicPr preferRelativeResize="0"/>
          <p:nvPr/>
        </p:nvPicPr>
        <p:blipFill>
          <a:blip r:embed="rId5">
            <a:alphaModFix/>
          </a:blip>
          <a:stretch>
            <a:fillRect/>
          </a:stretch>
        </p:blipFill>
        <p:spPr>
          <a:xfrm>
            <a:off x="2095325" y="2290112"/>
            <a:ext cx="229331" cy="320400"/>
          </a:xfrm>
          <a:prstGeom prst="rect">
            <a:avLst/>
          </a:prstGeom>
          <a:noFill/>
          <a:ln>
            <a:noFill/>
          </a:ln>
        </p:spPr>
      </p:pic>
      <p:pic>
        <p:nvPicPr>
          <p:cNvPr id="736" name="Google Shape;736;p86"/>
          <p:cNvPicPr preferRelativeResize="0"/>
          <p:nvPr/>
        </p:nvPicPr>
        <p:blipFill>
          <a:blip r:embed="rId6">
            <a:alphaModFix/>
          </a:blip>
          <a:stretch>
            <a:fillRect/>
          </a:stretch>
        </p:blipFill>
        <p:spPr>
          <a:xfrm>
            <a:off x="605392" y="3947775"/>
            <a:ext cx="1759846" cy="393600"/>
          </a:xfrm>
          <a:prstGeom prst="rect">
            <a:avLst/>
          </a:prstGeom>
          <a:noFill/>
          <a:ln>
            <a:noFill/>
          </a:ln>
        </p:spPr>
      </p:pic>
      <p:pic>
        <p:nvPicPr>
          <p:cNvPr id="737" name="Google Shape;737;p86"/>
          <p:cNvPicPr preferRelativeResize="0"/>
          <p:nvPr/>
        </p:nvPicPr>
        <p:blipFill>
          <a:blip r:embed="rId7">
            <a:alphaModFix/>
          </a:blip>
          <a:stretch>
            <a:fillRect/>
          </a:stretch>
        </p:blipFill>
        <p:spPr>
          <a:xfrm>
            <a:off x="3965675" y="1054700"/>
            <a:ext cx="4938601" cy="266829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87"/>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Bayesian Active Posterior Estimation (BAPE)</a:t>
            </a:r>
            <a:endParaRPr>
              <a:solidFill>
                <a:schemeClr val="accent5"/>
              </a:solidFill>
            </a:endParaRPr>
          </a:p>
        </p:txBody>
      </p:sp>
      <p:sp>
        <p:nvSpPr>
          <p:cNvPr id="743" name="Google Shape;743;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44" name="Google Shape;744;p87"/>
          <p:cNvPicPr preferRelativeResize="0"/>
          <p:nvPr/>
        </p:nvPicPr>
        <p:blipFill>
          <a:blip r:embed="rId3">
            <a:alphaModFix/>
          </a:blip>
          <a:stretch>
            <a:fillRect/>
          </a:stretch>
        </p:blipFill>
        <p:spPr>
          <a:xfrm>
            <a:off x="712025" y="712925"/>
            <a:ext cx="7719942" cy="514400"/>
          </a:xfrm>
          <a:prstGeom prst="rect">
            <a:avLst/>
          </a:prstGeom>
          <a:noFill/>
          <a:ln>
            <a:noFill/>
          </a:ln>
        </p:spPr>
      </p:pic>
      <p:pic>
        <p:nvPicPr>
          <p:cNvPr id="745" name="Google Shape;745;p87"/>
          <p:cNvPicPr preferRelativeResize="0"/>
          <p:nvPr/>
        </p:nvPicPr>
        <p:blipFill>
          <a:blip r:embed="rId4">
            <a:alphaModFix/>
          </a:blip>
          <a:stretch>
            <a:fillRect/>
          </a:stretch>
        </p:blipFill>
        <p:spPr>
          <a:xfrm>
            <a:off x="3399150" y="1465050"/>
            <a:ext cx="5622000" cy="2854300"/>
          </a:xfrm>
          <a:prstGeom prst="rect">
            <a:avLst/>
          </a:prstGeom>
          <a:noFill/>
          <a:ln>
            <a:noFill/>
          </a:ln>
        </p:spPr>
      </p:pic>
      <p:sp>
        <p:nvSpPr>
          <p:cNvPr id="746" name="Google Shape;746;p87"/>
          <p:cNvSpPr txBox="1"/>
          <p:nvPr/>
        </p:nvSpPr>
        <p:spPr>
          <a:xfrm>
            <a:off x="3399150" y="4418925"/>
            <a:ext cx="223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Lato"/>
                <a:ea typeface="Lato"/>
                <a:cs typeface="Lato"/>
                <a:sym typeface="Lato"/>
              </a:rPr>
              <a:t>Kandasamy+17</a:t>
            </a:r>
            <a:endParaRPr>
              <a:solidFill>
                <a:srgbClr val="FFFFFF"/>
              </a:solidFill>
              <a:latin typeface="Lato"/>
              <a:ea typeface="Lato"/>
              <a:cs typeface="Lato"/>
              <a:sym typeface="Lato"/>
            </a:endParaRPr>
          </a:p>
        </p:txBody>
      </p:sp>
      <p:pic>
        <p:nvPicPr>
          <p:cNvPr id="747" name="Google Shape;747;p87"/>
          <p:cNvPicPr preferRelativeResize="0"/>
          <p:nvPr/>
        </p:nvPicPr>
        <p:blipFill>
          <a:blip r:embed="rId5">
            <a:alphaModFix/>
          </a:blip>
          <a:stretch>
            <a:fillRect/>
          </a:stretch>
        </p:blipFill>
        <p:spPr>
          <a:xfrm>
            <a:off x="185675" y="2269388"/>
            <a:ext cx="2868852" cy="1550024"/>
          </a:xfrm>
          <a:prstGeom prst="rect">
            <a:avLst/>
          </a:prstGeom>
          <a:noFill/>
          <a:ln>
            <a:noFill/>
          </a:ln>
        </p:spPr>
      </p:pic>
      <p:sp>
        <p:nvSpPr>
          <p:cNvPr id="748" name="Google Shape;748;p87"/>
          <p:cNvSpPr txBox="1"/>
          <p:nvPr/>
        </p:nvSpPr>
        <p:spPr>
          <a:xfrm>
            <a:off x="185675" y="1375600"/>
            <a:ext cx="1039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AB40"/>
                </a:solidFill>
                <a:latin typeface="Lato"/>
                <a:ea typeface="Lato"/>
                <a:cs typeface="Lato"/>
                <a:sym typeface="Lato"/>
              </a:rPr>
              <a:t>explore</a:t>
            </a:r>
            <a:r>
              <a:rPr lang="en">
                <a:solidFill>
                  <a:srgbClr val="FFAB40"/>
                </a:solidFill>
                <a:latin typeface="Lato"/>
                <a:ea typeface="Lato"/>
                <a:cs typeface="Lato"/>
                <a:sym typeface="Lato"/>
              </a:rPr>
              <a:t> regions of high σ</a:t>
            </a:r>
            <a:endParaRPr>
              <a:solidFill>
                <a:srgbClr val="FFAB40"/>
              </a:solidFill>
              <a:latin typeface="Lato"/>
              <a:ea typeface="Lato"/>
              <a:cs typeface="Lato"/>
              <a:sym typeface="Lato"/>
            </a:endParaRPr>
          </a:p>
        </p:txBody>
      </p:sp>
      <p:sp>
        <p:nvSpPr>
          <p:cNvPr id="749" name="Google Shape;749;p87"/>
          <p:cNvSpPr txBox="1"/>
          <p:nvPr/>
        </p:nvSpPr>
        <p:spPr>
          <a:xfrm>
            <a:off x="1880600" y="4045650"/>
            <a:ext cx="1039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BF4040"/>
                </a:solidFill>
                <a:latin typeface="Lato"/>
                <a:ea typeface="Lato"/>
                <a:cs typeface="Lato"/>
                <a:sym typeface="Lato"/>
              </a:rPr>
              <a:t>exploit</a:t>
            </a:r>
            <a:r>
              <a:rPr lang="en">
                <a:solidFill>
                  <a:srgbClr val="BF4040"/>
                </a:solidFill>
                <a:latin typeface="Lato"/>
                <a:ea typeface="Lato"/>
                <a:cs typeface="Lato"/>
                <a:sym typeface="Lato"/>
              </a:rPr>
              <a:t> regions of high μ</a:t>
            </a:r>
            <a:endParaRPr>
              <a:solidFill>
                <a:srgbClr val="BF4040"/>
              </a:solidFill>
              <a:latin typeface="Lato"/>
              <a:ea typeface="Lato"/>
              <a:cs typeface="Lato"/>
              <a:sym typeface="Lato"/>
            </a:endParaRPr>
          </a:p>
        </p:txBody>
      </p:sp>
      <p:cxnSp>
        <p:nvCxnSpPr>
          <p:cNvPr id="750" name="Google Shape;750;p87"/>
          <p:cNvCxnSpPr/>
          <p:nvPr/>
        </p:nvCxnSpPr>
        <p:spPr>
          <a:xfrm flipH="1">
            <a:off x="736950" y="1987625"/>
            <a:ext cx="133200" cy="1293900"/>
          </a:xfrm>
          <a:prstGeom prst="straightConnector1">
            <a:avLst/>
          </a:prstGeom>
          <a:noFill/>
          <a:ln cap="flat" cmpd="sng" w="28575">
            <a:solidFill>
              <a:srgbClr val="FFAB40"/>
            </a:solidFill>
            <a:prstDash val="solid"/>
            <a:round/>
            <a:headEnd len="med" w="med" type="none"/>
            <a:tailEnd len="med" w="med" type="triangle"/>
          </a:ln>
        </p:spPr>
      </p:cxnSp>
      <p:cxnSp>
        <p:nvCxnSpPr>
          <p:cNvPr id="751" name="Google Shape;751;p87"/>
          <p:cNvCxnSpPr/>
          <p:nvPr/>
        </p:nvCxnSpPr>
        <p:spPr>
          <a:xfrm flipH="1">
            <a:off x="2214925" y="2634525"/>
            <a:ext cx="259800" cy="1407900"/>
          </a:xfrm>
          <a:prstGeom prst="straightConnector1">
            <a:avLst/>
          </a:prstGeom>
          <a:noFill/>
          <a:ln cap="flat" cmpd="sng" w="28575">
            <a:solidFill>
              <a:srgbClr val="BF4040"/>
            </a:solidFill>
            <a:prstDash val="solid"/>
            <a:round/>
            <a:headEnd len="med" w="med" type="triangle"/>
            <a:tailEnd len="med" w="med"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8"/>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a:t>
            </a:r>
            <a:r>
              <a:rPr lang="en">
                <a:solidFill>
                  <a:schemeClr val="accent5"/>
                </a:solidFill>
              </a:rPr>
              <a:t>r]</a:t>
            </a:r>
            <a:r>
              <a:rPr lang="en">
                <a:solidFill>
                  <a:schemeClr val="accent5"/>
                </a:solidFill>
              </a:rPr>
              <a:t>apid neutron capture: the </a:t>
            </a:r>
            <a:r>
              <a:rPr i="1" lang="en">
                <a:solidFill>
                  <a:schemeClr val="accent5"/>
                </a:solidFill>
              </a:rPr>
              <a:t>r</a:t>
            </a:r>
            <a:r>
              <a:rPr lang="en">
                <a:solidFill>
                  <a:schemeClr val="accent5"/>
                </a:solidFill>
              </a:rPr>
              <a:t>-process</a:t>
            </a:r>
            <a:endParaRPr>
              <a:solidFill>
                <a:schemeClr val="accent5"/>
              </a:solidFill>
            </a:endParaRPr>
          </a:p>
        </p:txBody>
      </p:sp>
      <p:sp>
        <p:nvSpPr>
          <p:cNvPr id="757" name="Google Shape;757;p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58" name="Google Shape;758;p88"/>
          <p:cNvSpPr txBox="1"/>
          <p:nvPr>
            <p:ph idx="1" type="body"/>
          </p:nvPr>
        </p:nvSpPr>
        <p:spPr>
          <a:xfrm>
            <a:off x="311700" y="917250"/>
            <a:ext cx="4140300" cy="3647100"/>
          </a:xfrm>
          <a:prstGeom prst="rect">
            <a:avLst/>
          </a:prstGeom>
        </p:spPr>
        <p:txBody>
          <a:bodyPr anchorCtr="0" anchor="t" bIns="91425" lIns="91425" spcFirstLastPara="1" rIns="91425" wrap="square" tIns="91425">
            <a:normAutofit fontScale="70000" lnSpcReduction="10000"/>
          </a:bodyPr>
          <a:lstStyle/>
          <a:p>
            <a:pPr indent="-361950" lvl="0" marL="457200" rtl="0" algn="l">
              <a:lnSpc>
                <a:spcPct val="100000"/>
              </a:lnSpc>
              <a:spcBef>
                <a:spcPts val="0"/>
              </a:spcBef>
              <a:spcAft>
                <a:spcPts val="0"/>
              </a:spcAft>
              <a:buSzPct val="100000"/>
              <a:buChar char="-"/>
            </a:pPr>
            <a:r>
              <a:rPr lang="en" sz="3000"/>
              <a:t>temperature ~ 10</a:t>
            </a:r>
            <a:r>
              <a:rPr baseline="30000" lang="en" sz="3000"/>
              <a:t>9 </a:t>
            </a:r>
            <a:r>
              <a:rPr lang="en" sz="3000"/>
              <a:t>- 10</a:t>
            </a:r>
            <a:r>
              <a:rPr baseline="30000" lang="en" sz="3000"/>
              <a:t>10 </a:t>
            </a:r>
            <a:r>
              <a:rPr lang="en" sz="3000"/>
              <a:t>K</a:t>
            </a:r>
            <a:endParaRPr sz="3000"/>
          </a:p>
          <a:p>
            <a:pPr indent="-361950" lvl="0" marL="457200" rtl="0" algn="l">
              <a:lnSpc>
                <a:spcPct val="100000"/>
              </a:lnSpc>
              <a:spcBef>
                <a:spcPts val="1000"/>
              </a:spcBef>
              <a:spcAft>
                <a:spcPts val="0"/>
              </a:spcAft>
              <a:buSzPct val="100000"/>
              <a:buChar char="-"/>
            </a:pPr>
            <a:r>
              <a:rPr lang="en" sz="3000"/>
              <a:t>density ~ 10</a:t>
            </a:r>
            <a:r>
              <a:rPr baseline="30000" lang="en" sz="3000"/>
              <a:t>12</a:t>
            </a:r>
            <a:r>
              <a:rPr lang="en" sz="3000"/>
              <a:t> g cm</a:t>
            </a:r>
            <a:r>
              <a:rPr baseline="30000" lang="en" sz="3000"/>
              <a:t>-3</a:t>
            </a:r>
            <a:endParaRPr sz="3000"/>
          </a:p>
          <a:p>
            <a:pPr indent="-361950" lvl="1" marL="914400" rtl="0" algn="l">
              <a:lnSpc>
                <a:spcPct val="100000"/>
              </a:lnSpc>
              <a:spcBef>
                <a:spcPts val="1000"/>
              </a:spcBef>
              <a:spcAft>
                <a:spcPts val="0"/>
              </a:spcAft>
              <a:buSzPct val="100000"/>
              <a:buChar char="⇒"/>
            </a:pPr>
            <a:r>
              <a:rPr b="1" lang="en" sz="3000"/>
              <a:t>neutron capture timescale &lt; beta-decay timescale</a:t>
            </a:r>
            <a:endParaRPr b="1" sz="3000"/>
          </a:p>
          <a:p>
            <a:pPr indent="-361950" lvl="0" marL="457200" rtl="0" algn="l">
              <a:lnSpc>
                <a:spcPct val="100000"/>
              </a:lnSpc>
              <a:spcBef>
                <a:spcPts val="1000"/>
              </a:spcBef>
              <a:spcAft>
                <a:spcPts val="0"/>
              </a:spcAft>
              <a:buSzPct val="100000"/>
              <a:buChar char="-"/>
            </a:pPr>
            <a:r>
              <a:rPr lang="en" sz="3000"/>
              <a:t>over t ~ 1 s (!), neutrons capture onto seed nuclei, synthesizing heavy elements</a:t>
            </a:r>
            <a:endParaRPr sz="3000"/>
          </a:p>
          <a:p>
            <a:pPr indent="-361950" lvl="1" marL="914400" rtl="0" algn="l">
              <a:lnSpc>
                <a:spcPct val="100000"/>
              </a:lnSpc>
              <a:spcBef>
                <a:spcPts val="1000"/>
              </a:spcBef>
              <a:spcAft>
                <a:spcPts val="1000"/>
              </a:spcAft>
              <a:buSzPct val="100000"/>
              <a:buChar char="‒"/>
            </a:pPr>
            <a:r>
              <a:rPr lang="en" sz="3000"/>
              <a:t>also require a neutron : seed ratio &gt; 1</a:t>
            </a:r>
            <a:endParaRPr sz="3000"/>
          </a:p>
        </p:txBody>
      </p:sp>
      <p:pic>
        <p:nvPicPr>
          <p:cNvPr id="759" name="Google Shape;759;p88"/>
          <p:cNvPicPr preferRelativeResize="0"/>
          <p:nvPr/>
        </p:nvPicPr>
        <p:blipFill>
          <a:blip r:embed="rId3">
            <a:alphaModFix/>
          </a:blip>
          <a:stretch>
            <a:fillRect/>
          </a:stretch>
        </p:blipFill>
        <p:spPr>
          <a:xfrm>
            <a:off x="4299600" y="855881"/>
            <a:ext cx="4692001" cy="3431731"/>
          </a:xfrm>
          <a:prstGeom prst="rect">
            <a:avLst/>
          </a:prstGeom>
          <a:noFill/>
          <a:ln>
            <a:noFill/>
          </a:ln>
        </p:spPr>
      </p:pic>
      <p:sp>
        <p:nvSpPr>
          <p:cNvPr id="760" name="Google Shape;760;p88"/>
          <p:cNvSpPr txBox="1"/>
          <p:nvPr>
            <p:ph idx="1" type="body"/>
          </p:nvPr>
        </p:nvSpPr>
        <p:spPr>
          <a:xfrm>
            <a:off x="4299600" y="4430550"/>
            <a:ext cx="2227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430"/>
              <a:t>adapted from Ji+19</a:t>
            </a:r>
            <a:endParaRPr sz="143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89"/>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[r]apid neutron capture: the </a:t>
            </a:r>
            <a:r>
              <a:rPr i="1" lang="en">
                <a:solidFill>
                  <a:schemeClr val="accent5"/>
                </a:solidFill>
              </a:rPr>
              <a:t>r</a:t>
            </a:r>
            <a:r>
              <a:rPr lang="en">
                <a:solidFill>
                  <a:schemeClr val="accent5"/>
                </a:solidFill>
              </a:rPr>
              <a:t>-process</a:t>
            </a:r>
            <a:endParaRPr>
              <a:solidFill>
                <a:schemeClr val="accent5"/>
              </a:solidFill>
            </a:endParaRPr>
          </a:p>
        </p:txBody>
      </p:sp>
      <p:sp>
        <p:nvSpPr>
          <p:cNvPr id="766" name="Google Shape;766;p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67" name="Google Shape;767;p89"/>
          <p:cNvSpPr txBox="1"/>
          <p:nvPr>
            <p:ph idx="1" type="body"/>
          </p:nvPr>
        </p:nvSpPr>
        <p:spPr>
          <a:xfrm>
            <a:off x="6433175" y="4620625"/>
            <a:ext cx="2227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430"/>
              <a:t>Lippuner+15</a:t>
            </a:r>
            <a:endParaRPr sz="1430"/>
          </a:p>
        </p:txBody>
      </p:sp>
      <p:pic>
        <p:nvPicPr>
          <p:cNvPr descr="r-process nucleosyntheis calculation with SkyNet.&#10;Initial electron fraction: 0.01&#10;Initial entropy: 10 kB per baryon&#10;Exponential density decay time scale: 7.1 ms" id="768" name="Google Shape;768;p89" title="SkyNet Ye = 0.01, s = 10 k_B / baryon, tau 7.1 ms">
            <a:hlinkClick r:id="rId3"/>
          </p:cNvPr>
          <p:cNvPicPr preferRelativeResize="0"/>
          <p:nvPr/>
        </p:nvPicPr>
        <p:blipFill>
          <a:blip r:embed="rId4">
            <a:alphaModFix/>
          </a:blip>
          <a:stretch>
            <a:fillRect/>
          </a:stretch>
        </p:blipFill>
        <p:spPr>
          <a:xfrm>
            <a:off x="1117425" y="628550"/>
            <a:ext cx="6909150" cy="388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1000"/>
                                        <p:tgtEl>
                                          <p:spTgt spid="7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Fundamental tracer for neutron-richness: electron fraction</a:t>
            </a:r>
            <a:endParaRPr>
              <a:solidFill>
                <a:schemeClr val="accent5"/>
              </a:solidFill>
            </a:endParaRPr>
          </a:p>
        </p:txBody>
      </p:sp>
      <p:sp>
        <p:nvSpPr>
          <p:cNvPr id="774" name="Google Shape;774;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5" name="Google Shape;775;p90"/>
          <p:cNvPicPr preferRelativeResize="0"/>
          <p:nvPr/>
        </p:nvPicPr>
        <p:blipFill>
          <a:blip r:embed="rId3">
            <a:alphaModFix/>
          </a:blip>
          <a:stretch>
            <a:fillRect/>
          </a:stretch>
        </p:blipFill>
        <p:spPr>
          <a:xfrm>
            <a:off x="1106625" y="1114400"/>
            <a:ext cx="6930746" cy="1457362"/>
          </a:xfrm>
          <a:prstGeom prst="rect">
            <a:avLst/>
          </a:prstGeom>
          <a:noFill/>
          <a:ln>
            <a:noFill/>
          </a:ln>
        </p:spPr>
      </p:pic>
      <p:sp>
        <p:nvSpPr>
          <p:cNvPr id="776" name="Google Shape;776;p90"/>
          <p:cNvSpPr txBox="1"/>
          <p:nvPr/>
        </p:nvSpPr>
        <p:spPr>
          <a:xfrm>
            <a:off x="4395325" y="826163"/>
            <a:ext cx="1936200" cy="4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1600">
                <a:solidFill>
                  <a:srgbClr val="FFFFFF"/>
                </a:solidFill>
                <a:latin typeface="Lato"/>
                <a:ea typeface="Lato"/>
                <a:cs typeface="Lato"/>
                <a:sym typeface="Lato"/>
              </a:rPr>
              <a:t>conservation of charge</a:t>
            </a:r>
            <a:endParaRPr sz="1700">
              <a:solidFill>
                <a:srgbClr val="FFFFFF"/>
              </a:solidFill>
              <a:latin typeface="Lato"/>
              <a:ea typeface="Lato"/>
              <a:cs typeface="Lato"/>
              <a:sym typeface="Lato"/>
            </a:endParaRPr>
          </a:p>
        </p:txBody>
      </p:sp>
      <p:sp>
        <p:nvSpPr>
          <p:cNvPr id="777" name="Google Shape;777;p90"/>
          <p:cNvSpPr txBox="1"/>
          <p:nvPr>
            <p:ph idx="1" type="body"/>
          </p:nvPr>
        </p:nvSpPr>
        <p:spPr>
          <a:xfrm>
            <a:off x="311700" y="2715488"/>
            <a:ext cx="8414700" cy="1848900"/>
          </a:xfrm>
          <a:prstGeom prst="rect">
            <a:avLst/>
          </a:prstGeom>
        </p:spPr>
        <p:txBody>
          <a:bodyPr anchorCtr="0" anchor="t" bIns="91425" lIns="91425" spcFirstLastPara="1" rIns="91425" wrap="square" tIns="91425">
            <a:normAutofit fontScale="77500" lnSpcReduction="10000"/>
          </a:bodyPr>
          <a:lstStyle/>
          <a:p>
            <a:pPr indent="-376237" lvl="0" marL="457200" rtl="0" algn="l">
              <a:lnSpc>
                <a:spcPct val="100000"/>
              </a:lnSpc>
              <a:spcBef>
                <a:spcPts val="0"/>
              </a:spcBef>
              <a:spcAft>
                <a:spcPts val="0"/>
              </a:spcAft>
              <a:buSzPct val="100000"/>
              <a:buChar char="-"/>
            </a:pPr>
            <a:r>
              <a:rPr lang="en" sz="3000"/>
              <a:t>equivalently, proton fraction</a:t>
            </a:r>
            <a:endParaRPr sz="3000"/>
          </a:p>
          <a:p>
            <a:pPr indent="-376237" lvl="0" marL="457200" rtl="0" algn="l">
              <a:lnSpc>
                <a:spcPct val="100000"/>
              </a:lnSpc>
              <a:spcBef>
                <a:spcPts val="1000"/>
              </a:spcBef>
              <a:spcAft>
                <a:spcPts val="0"/>
              </a:spcAft>
              <a:buSzPct val="100000"/>
              <a:buChar char="-"/>
            </a:pPr>
            <a:r>
              <a:rPr lang="en" sz="3000"/>
              <a:t>higher electron fraction → more protons, fewer neutrons</a:t>
            </a:r>
            <a:endParaRPr sz="3000"/>
          </a:p>
          <a:p>
            <a:pPr indent="-376237" lvl="0" marL="457200" rtl="0" algn="l">
              <a:lnSpc>
                <a:spcPct val="100000"/>
              </a:lnSpc>
              <a:spcBef>
                <a:spcPts val="1000"/>
              </a:spcBef>
              <a:spcAft>
                <a:spcPts val="1000"/>
              </a:spcAft>
              <a:buSzPct val="100000"/>
              <a:buChar char="-"/>
            </a:pPr>
            <a:r>
              <a:rPr lang="en" sz="3000"/>
              <a:t>electron fraction ~ 0.01 - 0.45 required for </a:t>
            </a:r>
            <a:r>
              <a:rPr i="1" lang="en" sz="3000"/>
              <a:t>r</a:t>
            </a:r>
            <a:r>
              <a:rPr lang="en" sz="3000"/>
              <a:t>-process, less than 0.3 required to produce </a:t>
            </a:r>
            <a:r>
              <a:rPr i="1" lang="en" sz="3000"/>
              <a:t>all </a:t>
            </a:r>
            <a:r>
              <a:rPr lang="en" sz="3000"/>
              <a:t>peaks</a:t>
            </a:r>
            <a:endParaRPr sz="30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9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Hot or cold? Slow or fast?</a:t>
            </a:r>
            <a:endParaRPr>
              <a:solidFill>
                <a:schemeClr val="accent5"/>
              </a:solidFill>
            </a:endParaRPr>
          </a:p>
        </p:txBody>
      </p:sp>
      <p:sp>
        <p:nvSpPr>
          <p:cNvPr id="783" name="Google Shape;783;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84" name="Google Shape;784;p91"/>
          <p:cNvPicPr preferRelativeResize="0"/>
          <p:nvPr/>
        </p:nvPicPr>
        <p:blipFill>
          <a:blip r:embed="rId3">
            <a:alphaModFix/>
          </a:blip>
          <a:stretch>
            <a:fillRect/>
          </a:stretch>
        </p:blipFill>
        <p:spPr>
          <a:xfrm>
            <a:off x="4974675" y="64025"/>
            <a:ext cx="3559650" cy="2540026"/>
          </a:xfrm>
          <a:prstGeom prst="rect">
            <a:avLst/>
          </a:prstGeom>
          <a:noFill/>
          <a:ln>
            <a:noFill/>
          </a:ln>
        </p:spPr>
      </p:pic>
      <p:pic>
        <p:nvPicPr>
          <p:cNvPr id="785" name="Google Shape;785;p91"/>
          <p:cNvPicPr preferRelativeResize="0"/>
          <p:nvPr/>
        </p:nvPicPr>
        <p:blipFill>
          <a:blip r:embed="rId4">
            <a:alphaModFix/>
          </a:blip>
          <a:stretch>
            <a:fillRect/>
          </a:stretch>
        </p:blipFill>
        <p:spPr>
          <a:xfrm>
            <a:off x="4970973" y="2680250"/>
            <a:ext cx="3563353" cy="2376575"/>
          </a:xfrm>
          <a:prstGeom prst="rect">
            <a:avLst/>
          </a:prstGeom>
          <a:noFill/>
          <a:ln>
            <a:noFill/>
          </a:ln>
        </p:spPr>
      </p:pic>
      <p:sp>
        <p:nvSpPr>
          <p:cNvPr id="786" name="Google Shape;786;p91"/>
          <p:cNvSpPr txBox="1"/>
          <p:nvPr/>
        </p:nvSpPr>
        <p:spPr>
          <a:xfrm rot="5400000">
            <a:off x="7840875" y="986075"/>
            <a:ext cx="209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adapted from Vassh+21</a:t>
            </a:r>
            <a:endParaRPr>
              <a:solidFill>
                <a:schemeClr val="dk1"/>
              </a:solidFill>
              <a:latin typeface="Lato"/>
              <a:ea typeface="Lato"/>
              <a:cs typeface="Lato"/>
              <a:sym typeface="Lato"/>
            </a:endParaRPr>
          </a:p>
        </p:txBody>
      </p:sp>
      <p:sp>
        <p:nvSpPr>
          <p:cNvPr id="787" name="Google Shape;787;p91"/>
          <p:cNvSpPr txBox="1"/>
          <p:nvPr>
            <p:ph idx="1" type="body"/>
          </p:nvPr>
        </p:nvSpPr>
        <p:spPr>
          <a:xfrm>
            <a:off x="311700" y="917250"/>
            <a:ext cx="4589100" cy="4139700"/>
          </a:xfrm>
          <a:prstGeom prst="rect">
            <a:avLst/>
          </a:prstGeom>
        </p:spPr>
        <p:txBody>
          <a:bodyPr anchorCtr="0" anchor="t" bIns="91425" lIns="91425" spcFirstLastPara="1" rIns="91425" wrap="square" tIns="91425">
            <a:normAutofit lnSpcReduction="20000"/>
          </a:bodyPr>
          <a:lstStyle/>
          <a:p>
            <a:pPr indent="-368300" lvl="0" marL="457200" rtl="0" algn="l">
              <a:lnSpc>
                <a:spcPct val="90000"/>
              </a:lnSpc>
              <a:spcBef>
                <a:spcPts val="0"/>
              </a:spcBef>
              <a:spcAft>
                <a:spcPts val="0"/>
              </a:spcAft>
              <a:buSzPts val="2200"/>
              <a:buChar char="-"/>
            </a:pPr>
            <a:r>
              <a:rPr lang="en" sz="2200">
                <a:solidFill>
                  <a:srgbClr val="FF0000"/>
                </a:solidFill>
              </a:rPr>
              <a:t>hot:</a:t>
            </a:r>
            <a:r>
              <a:rPr lang="en" sz="2200"/>
              <a:t> large entropy, equilibrium between neutron capture and photodissociation</a:t>
            </a:r>
            <a:endParaRPr sz="2200"/>
          </a:p>
          <a:p>
            <a:pPr indent="0" lvl="0" marL="457200" rtl="0" algn="l">
              <a:lnSpc>
                <a:spcPct val="90000"/>
              </a:lnSpc>
              <a:spcBef>
                <a:spcPts val="1000"/>
              </a:spcBef>
              <a:spcAft>
                <a:spcPts val="0"/>
              </a:spcAft>
              <a:buNone/>
            </a:pPr>
            <a:r>
              <a:t/>
            </a:r>
            <a:endParaRPr sz="2200"/>
          </a:p>
          <a:p>
            <a:pPr indent="-368300" lvl="0" marL="457200" rtl="0" algn="l">
              <a:lnSpc>
                <a:spcPct val="90000"/>
              </a:lnSpc>
              <a:spcBef>
                <a:spcPts val="1000"/>
              </a:spcBef>
              <a:spcAft>
                <a:spcPts val="0"/>
              </a:spcAft>
              <a:buSzPts val="2200"/>
              <a:buChar char="-"/>
            </a:pPr>
            <a:r>
              <a:rPr lang="en" sz="2200">
                <a:solidFill>
                  <a:srgbClr val="00BFFF"/>
                </a:solidFill>
              </a:rPr>
              <a:t>cold:</a:t>
            </a:r>
            <a:r>
              <a:rPr lang="en" sz="2200"/>
              <a:t> small entropy, may drop out of equilibrium before synthesizing lanthanides and heavier</a:t>
            </a:r>
            <a:endParaRPr sz="2200"/>
          </a:p>
          <a:p>
            <a:pPr indent="-368300" lvl="0" marL="457200" rtl="0" algn="l">
              <a:lnSpc>
                <a:spcPct val="90000"/>
              </a:lnSpc>
              <a:spcBef>
                <a:spcPts val="1000"/>
              </a:spcBef>
              <a:spcAft>
                <a:spcPts val="0"/>
              </a:spcAft>
              <a:buSzPts val="2200"/>
              <a:buChar char="-"/>
            </a:pPr>
            <a:r>
              <a:rPr lang="en" sz="2200"/>
              <a:t>can transition from one regime to another via expansion cooling / radioactive heating</a:t>
            </a:r>
            <a:endParaRPr sz="2200"/>
          </a:p>
          <a:p>
            <a:pPr indent="-368300" lvl="1" marL="914400" rtl="0" algn="l">
              <a:lnSpc>
                <a:spcPct val="90000"/>
              </a:lnSpc>
              <a:spcBef>
                <a:spcPts val="1000"/>
              </a:spcBef>
              <a:spcAft>
                <a:spcPts val="1000"/>
              </a:spcAft>
              <a:buSzPts val="2200"/>
              <a:buChar char="⇒"/>
            </a:pPr>
            <a:r>
              <a:rPr lang="en" sz="2200"/>
              <a:t>expansion timescale/velocity is also important!</a:t>
            </a:r>
            <a:endParaRPr sz="2200"/>
          </a:p>
        </p:txBody>
      </p:sp>
      <p:pic>
        <p:nvPicPr>
          <p:cNvPr id="788" name="Google Shape;788;p91"/>
          <p:cNvPicPr preferRelativeResize="0"/>
          <p:nvPr/>
        </p:nvPicPr>
        <p:blipFill>
          <a:blip r:embed="rId5">
            <a:alphaModFix/>
          </a:blip>
          <a:stretch>
            <a:fillRect/>
          </a:stretch>
        </p:blipFill>
        <p:spPr>
          <a:xfrm>
            <a:off x="3121468" y="1473018"/>
            <a:ext cx="1529575" cy="48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3" name="Shape 133"/>
        <p:cNvGrpSpPr/>
        <p:nvPr/>
      </p:nvGrpSpPr>
      <p:grpSpPr>
        <a:xfrm>
          <a:off x="0" y="0"/>
          <a:ext cx="0" cy="0"/>
          <a:chOff x="0" y="0"/>
          <a:chExt cx="0" cy="0"/>
        </a:xfrm>
      </p:grpSpPr>
      <p:sp>
        <p:nvSpPr>
          <p:cNvPr id="134" name="Google Shape;13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5" name="Google Shape;135;p20"/>
          <p:cNvSpPr txBox="1"/>
          <p:nvPr/>
        </p:nvSpPr>
        <p:spPr>
          <a:xfrm>
            <a:off x="5275075" y="4743300"/>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Ascenzi+21</a:t>
            </a:r>
            <a:endParaRPr>
              <a:solidFill>
                <a:schemeClr val="dk1"/>
              </a:solidFill>
              <a:latin typeface="Lato"/>
              <a:ea typeface="Lato"/>
              <a:cs typeface="Lato"/>
              <a:sym typeface="Lato"/>
            </a:endParaRPr>
          </a:p>
        </p:txBody>
      </p:sp>
      <p:pic>
        <p:nvPicPr>
          <p:cNvPr id="136" name="Google Shape;136;p20"/>
          <p:cNvPicPr preferRelativeResize="0"/>
          <p:nvPr/>
        </p:nvPicPr>
        <p:blipFill rotWithShape="1">
          <a:blip r:embed="rId3">
            <a:alphaModFix/>
          </a:blip>
          <a:srcRect b="1371" l="0" r="0" t="1371"/>
          <a:stretch/>
        </p:blipFill>
        <p:spPr>
          <a:xfrm>
            <a:off x="5252050" y="129825"/>
            <a:ext cx="3739550" cy="4613476"/>
          </a:xfrm>
          <a:prstGeom prst="rect">
            <a:avLst/>
          </a:prstGeom>
          <a:noFill/>
          <a:ln>
            <a:noFill/>
          </a:ln>
        </p:spPr>
      </p:pic>
      <p:sp>
        <p:nvSpPr>
          <p:cNvPr id="137" name="Google Shape;137;p20"/>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UV / optical / IR: </a:t>
            </a:r>
            <a:r>
              <a:rPr lang="en"/>
              <a:t>Kilonovae</a:t>
            </a:r>
            <a:endParaRPr/>
          </a:p>
        </p:txBody>
      </p:sp>
      <p:sp>
        <p:nvSpPr>
          <p:cNvPr id="138" name="Google Shape;138;p20"/>
          <p:cNvSpPr txBox="1"/>
          <p:nvPr/>
        </p:nvSpPr>
        <p:spPr>
          <a:xfrm>
            <a:off x="311700" y="636725"/>
            <a:ext cx="4823700" cy="4225500"/>
          </a:xfrm>
          <a:prstGeom prst="rect">
            <a:avLst/>
          </a:prstGeom>
          <a:noFill/>
          <a:ln>
            <a:noFill/>
          </a:ln>
        </p:spPr>
        <p:txBody>
          <a:bodyPr anchorCtr="0" anchor="t" bIns="91425" lIns="91425" spcFirstLastPara="1" rIns="91425" wrap="square" tIns="91425">
            <a:noAutofit/>
          </a:bodyPr>
          <a:lstStyle/>
          <a:p>
            <a:pPr indent="-387350" lvl="0" marL="457200" rtl="0" algn="l">
              <a:spcBef>
                <a:spcPts val="0"/>
              </a:spcBef>
              <a:spcAft>
                <a:spcPts val="0"/>
              </a:spcAft>
              <a:buClr>
                <a:srgbClr val="FFFFFF"/>
              </a:buClr>
              <a:buSzPts val="2500"/>
              <a:buFont typeface="Lato"/>
              <a:buChar char="-"/>
            </a:pPr>
            <a:r>
              <a:rPr lang="en" sz="2500">
                <a:solidFill>
                  <a:srgbClr val="FFFFFF"/>
                </a:solidFill>
                <a:latin typeface="Lato"/>
                <a:ea typeface="Lato"/>
                <a:cs typeface="Lato"/>
                <a:sym typeface="Lato"/>
              </a:rPr>
              <a:t>Neutron-rich ejecta </a:t>
            </a:r>
            <a:br>
              <a:rPr lang="en" sz="2500">
                <a:solidFill>
                  <a:srgbClr val="FFFFFF"/>
                </a:solidFill>
                <a:latin typeface="Lato"/>
                <a:ea typeface="Lato"/>
                <a:cs typeface="Lato"/>
                <a:sym typeface="Lato"/>
              </a:rPr>
            </a:br>
            <a:r>
              <a:rPr lang="en" sz="2500">
                <a:solidFill>
                  <a:srgbClr val="FFFFFF"/>
                </a:solidFill>
                <a:latin typeface="Lato"/>
                <a:ea typeface="Lato"/>
                <a:cs typeface="Lato"/>
                <a:sym typeface="Lato"/>
              </a:rPr>
              <a:t>→ rapid neutron capture (</a:t>
            </a:r>
            <a:r>
              <a:rPr b="1" i="1" lang="en" sz="2500">
                <a:solidFill>
                  <a:schemeClr val="accent4"/>
                </a:solidFill>
                <a:latin typeface="Lato"/>
                <a:ea typeface="Lato"/>
                <a:cs typeface="Lato"/>
                <a:sym typeface="Lato"/>
              </a:rPr>
              <a:t>r-</a:t>
            </a:r>
            <a:r>
              <a:rPr b="1" lang="en" sz="2500">
                <a:solidFill>
                  <a:schemeClr val="accent4"/>
                </a:solidFill>
                <a:latin typeface="Lato"/>
                <a:ea typeface="Lato"/>
                <a:cs typeface="Lato"/>
                <a:sym typeface="Lato"/>
              </a:rPr>
              <a:t>process</a:t>
            </a:r>
            <a:r>
              <a:rPr lang="en" sz="2500">
                <a:solidFill>
                  <a:srgbClr val="FFFFFF"/>
                </a:solidFill>
                <a:latin typeface="Lato"/>
                <a:ea typeface="Lato"/>
                <a:cs typeface="Lato"/>
                <a:sym typeface="Lato"/>
              </a:rPr>
              <a:t>) to form radioactive isotopes of heavy elements</a:t>
            </a:r>
            <a:endParaRPr sz="2500">
              <a:solidFill>
                <a:srgbClr val="FFFFFF"/>
              </a:solidFill>
              <a:latin typeface="Lato"/>
              <a:ea typeface="Lato"/>
              <a:cs typeface="Lato"/>
              <a:sym typeface="Lato"/>
            </a:endParaRPr>
          </a:p>
          <a:p>
            <a:pPr indent="-387350" lvl="0" marL="457200" rtl="0" algn="l">
              <a:spcBef>
                <a:spcPts val="1000"/>
              </a:spcBef>
              <a:spcAft>
                <a:spcPts val="1000"/>
              </a:spcAft>
              <a:buClr>
                <a:srgbClr val="FFFFFF"/>
              </a:buClr>
              <a:buSzPts val="2500"/>
              <a:buFont typeface="Lato"/>
              <a:buChar char="-"/>
            </a:pPr>
            <a:r>
              <a:rPr lang="en" sz="2500">
                <a:solidFill>
                  <a:srgbClr val="FFFFFF"/>
                </a:solidFill>
                <a:latin typeface="Lato"/>
                <a:ea typeface="Lato"/>
                <a:cs typeface="Lato"/>
                <a:sym typeface="Lato"/>
              </a:rPr>
              <a:t>Elements decay, decay products thermalize </a:t>
            </a:r>
            <a:br>
              <a:rPr lang="en" sz="2500">
                <a:solidFill>
                  <a:srgbClr val="FFFFFF"/>
                </a:solidFill>
                <a:latin typeface="Lato"/>
                <a:ea typeface="Lato"/>
                <a:cs typeface="Lato"/>
                <a:sym typeface="Lato"/>
              </a:rPr>
            </a:br>
            <a:r>
              <a:rPr lang="en" sz="2500">
                <a:solidFill>
                  <a:srgbClr val="FFFFFF"/>
                </a:solidFill>
                <a:latin typeface="Lato"/>
                <a:ea typeface="Lato"/>
                <a:cs typeface="Lato"/>
                <a:sym typeface="Lato"/>
              </a:rPr>
              <a:t>→ radioactively-powered transient</a:t>
            </a:r>
            <a:endParaRPr sz="2300">
              <a:solidFill>
                <a:srgbClr val="FFFFFF"/>
              </a:solidFill>
              <a:latin typeface="Lato"/>
              <a:ea typeface="Lato"/>
              <a:cs typeface="Lato"/>
              <a:sym typeface="Lato"/>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2"/>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Impact of nuclear physics uncertainties on </a:t>
            </a:r>
            <a:r>
              <a:rPr lang="en" u="sng">
                <a:solidFill>
                  <a:schemeClr val="accent5"/>
                </a:solidFill>
              </a:rPr>
              <a:t>abundances</a:t>
            </a:r>
            <a:endParaRPr u="sng">
              <a:solidFill>
                <a:schemeClr val="accent5"/>
              </a:solidFill>
            </a:endParaRPr>
          </a:p>
        </p:txBody>
      </p:sp>
      <p:sp>
        <p:nvSpPr>
          <p:cNvPr id="794" name="Google Shape;794;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95" name="Google Shape;795;p92"/>
          <p:cNvPicPr preferRelativeResize="0"/>
          <p:nvPr/>
        </p:nvPicPr>
        <p:blipFill>
          <a:blip r:embed="rId3">
            <a:alphaModFix/>
          </a:blip>
          <a:stretch>
            <a:fillRect/>
          </a:stretch>
        </p:blipFill>
        <p:spPr>
          <a:xfrm>
            <a:off x="3487073" y="712925"/>
            <a:ext cx="5474325" cy="3950299"/>
          </a:xfrm>
          <a:prstGeom prst="rect">
            <a:avLst/>
          </a:prstGeom>
          <a:noFill/>
          <a:ln>
            <a:noFill/>
          </a:ln>
        </p:spPr>
      </p:pic>
      <p:sp>
        <p:nvSpPr>
          <p:cNvPr id="796" name="Google Shape;796;p92"/>
          <p:cNvSpPr txBox="1"/>
          <p:nvPr>
            <p:ph idx="1" type="body"/>
          </p:nvPr>
        </p:nvSpPr>
        <p:spPr>
          <a:xfrm>
            <a:off x="3410875" y="4663225"/>
            <a:ext cx="2227200" cy="4788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935"/>
              <a:buNone/>
            </a:pPr>
            <a:r>
              <a:rPr lang="en" sz="1430"/>
              <a:t>Mendoza-Temis+15</a:t>
            </a:r>
            <a:endParaRPr sz="1430"/>
          </a:p>
        </p:txBody>
      </p:sp>
      <p:sp>
        <p:nvSpPr>
          <p:cNvPr id="797" name="Google Shape;797;p92"/>
          <p:cNvSpPr txBox="1"/>
          <p:nvPr>
            <p:ph idx="1" type="body"/>
          </p:nvPr>
        </p:nvSpPr>
        <p:spPr>
          <a:xfrm>
            <a:off x="159300" y="917250"/>
            <a:ext cx="3099300" cy="3647100"/>
          </a:xfrm>
          <a:prstGeom prst="rect">
            <a:avLst/>
          </a:prstGeom>
        </p:spPr>
        <p:txBody>
          <a:bodyPr anchorCtr="0" anchor="t" bIns="91425" lIns="91425" spcFirstLastPara="1" rIns="91425" wrap="square" tIns="91425">
            <a:normAutofit/>
          </a:bodyPr>
          <a:lstStyle/>
          <a:p>
            <a:pPr indent="-342900" lvl="0" marL="457200" rtl="0" algn="l">
              <a:lnSpc>
                <a:spcPct val="100000"/>
              </a:lnSpc>
              <a:spcBef>
                <a:spcPts val="0"/>
              </a:spcBef>
              <a:spcAft>
                <a:spcPts val="0"/>
              </a:spcAft>
              <a:buSzPts val="1800"/>
              <a:buChar char="-"/>
            </a:pPr>
            <a:r>
              <a:rPr lang="en"/>
              <a:t>the final abundances (as predicted by reaction networks) depend sensitively on nuclear physics:</a:t>
            </a:r>
            <a:endParaRPr/>
          </a:p>
          <a:p>
            <a:pPr indent="-342900" lvl="1" marL="914400" rtl="0" algn="l">
              <a:lnSpc>
                <a:spcPct val="100000"/>
              </a:lnSpc>
              <a:spcBef>
                <a:spcPts val="1000"/>
              </a:spcBef>
              <a:spcAft>
                <a:spcPts val="0"/>
              </a:spcAft>
              <a:buSzPts val="1800"/>
              <a:buChar char="‒"/>
            </a:pPr>
            <a:r>
              <a:rPr lang="en" sz="1800"/>
              <a:t>nuclear mass model</a:t>
            </a:r>
            <a:endParaRPr sz="1800"/>
          </a:p>
          <a:p>
            <a:pPr indent="-342900" lvl="1" marL="914400" rtl="0" algn="l">
              <a:lnSpc>
                <a:spcPct val="100000"/>
              </a:lnSpc>
              <a:spcBef>
                <a:spcPts val="1000"/>
              </a:spcBef>
              <a:spcAft>
                <a:spcPts val="0"/>
              </a:spcAft>
              <a:buSzPts val="1800"/>
              <a:buChar char="‒"/>
            </a:pPr>
            <a:r>
              <a:rPr lang="en" sz="1800"/>
              <a:t>beta-decay rates</a:t>
            </a:r>
            <a:endParaRPr sz="1800"/>
          </a:p>
          <a:p>
            <a:pPr indent="-342900" lvl="1" marL="914400" rtl="0" algn="l">
              <a:lnSpc>
                <a:spcPct val="100000"/>
              </a:lnSpc>
              <a:spcBef>
                <a:spcPts val="1000"/>
              </a:spcBef>
              <a:spcAft>
                <a:spcPts val="0"/>
              </a:spcAft>
              <a:buSzPts val="1800"/>
              <a:buChar char="‒"/>
            </a:pPr>
            <a:r>
              <a:rPr lang="en" sz="1800"/>
              <a:t>neutron capture cross-sections</a:t>
            </a:r>
            <a:endParaRPr sz="1800"/>
          </a:p>
          <a:p>
            <a:pPr indent="-342900" lvl="1" marL="914400" rtl="0" algn="l">
              <a:lnSpc>
                <a:spcPct val="100000"/>
              </a:lnSpc>
              <a:spcBef>
                <a:spcPts val="1000"/>
              </a:spcBef>
              <a:spcAft>
                <a:spcPts val="1000"/>
              </a:spcAft>
              <a:buSzPts val="1800"/>
              <a:buChar char="‒"/>
            </a:pPr>
            <a:r>
              <a:rPr lang="en" sz="1800"/>
              <a:t>treatment of fission</a:t>
            </a:r>
            <a:endParaRPr sz="1800"/>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01" name="Shape 801"/>
        <p:cNvGrpSpPr/>
        <p:nvPr/>
      </p:nvGrpSpPr>
      <p:grpSpPr>
        <a:xfrm>
          <a:off x="0" y="0"/>
          <a:ext cx="0" cy="0"/>
          <a:chOff x="0" y="0"/>
          <a:chExt cx="0" cy="0"/>
        </a:xfrm>
      </p:grpSpPr>
      <p:sp>
        <p:nvSpPr>
          <p:cNvPr id="802" name="Google Shape;802;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03" name="Google Shape;803;p9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Radioactive decay, thermalization, and </a:t>
            </a:r>
            <a:r>
              <a:rPr i="1" lang="en">
                <a:solidFill>
                  <a:schemeClr val="accent5"/>
                </a:solidFill>
              </a:rPr>
              <a:t>r</a:t>
            </a:r>
            <a:r>
              <a:rPr lang="en">
                <a:solidFill>
                  <a:schemeClr val="accent5"/>
                </a:solidFill>
              </a:rPr>
              <a:t>-process heating</a:t>
            </a:r>
            <a:endParaRPr>
              <a:solidFill>
                <a:schemeClr val="accent5"/>
              </a:solidFill>
            </a:endParaRPr>
          </a:p>
        </p:txBody>
      </p:sp>
      <p:pic>
        <p:nvPicPr>
          <p:cNvPr id="804" name="Google Shape;804;p93"/>
          <p:cNvPicPr preferRelativeResize="0"/>
          <p:nvPr/>
        </p:nvPicPr>
        <p:blipFill>
          <a:blip r:embed="rId3">
            <a:alphaModFix/>
          </a:blip>
          <a:stretch>
            <a:fillRect/>
          </a:stretch>
        </p:blipFill>
        <p:spPr>
          <a:xfrm>
            <a:off x="2648375" y="1067663"/>
            <a:ext cx="2805850" cy="3008174"/>
          </a:xfrm>
          <a:prstGeom prst="rect">
            <a:avLst/>
          </a:prstGeom>
          <a:noFill/>
          <a:ln>
            <a:noFill/>
          </a:ln>
        </p:spPr>
      </p:pic>
      <p:pic>
        <p:nvPicPr>
          <p:cNvPr id="805" name="Google Shape;805;p93"/>
          <p:cNvPicPr preferRelativeResize="0"/>
          <p:nvPr/>
        </p:nvPicPr>
        <p:blipFill rotWithShape="1">
          <a:blip r:embed="rId4">
            <a:alphaModFix/>
          </a:blip>
          <a:srcRect b="0" l="0" r="0" t="0"/>
          <a:stretch/>
        </p:blipFill>
        <p:spPr>
          <a:xfrm>
            <a:off x="6203525" y="1613975"/>
            <a:ext cx="2864276" cy="2148207"/>
          </a:xfrm>
          <a:prstGeom prst="rect">
            <a:avLst/>
          </a:prstGeom>
          <a:noFill/>
          <a:ln>
            <a:noFill/>
          </a:ln>
        </p:spPr>
      </p:pic>
      <p:sp>
        <p:nvSpPr>
          <p:cNvPr id="806" name="Google Shape;806;p93"/>
          <p:cNvSpPr txBox="1"/>
          <p:nvPr/>
        </p:nvSpPr>
        <p:spPr>
          <a:xfrm>
            <a:off x="3494050" y="4659925"/>
            <a:ext cx="11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Barnes+16</a:t>
            </a:r>
            <a:endParaRPr>
              <a:solidFill>
                <a:schemeClr val="dk1"/>
              </a:solidFill>
              <a:latin typeface="Lato"/>
              <a:ea typeface="Lato"/>
              <a:cs typeface="Lato"/>
              <a:sym typeface="Lato"/>
            </a:endParaRPr>
          </a:p>
        </p:txBody>
      </p:sp>
      <p:sp>
        <p:nvSpPr>
          <p:cNvPr id="807" name="Google Shape;807;p93"/>
          <p:cNvSpPr txBox="1"/>
          <p:nvPr/>
        </p:nvSpPr>
        <p:spPr>
          <a:xfrm>
            <a:off x="7006263" y="4663225"/>
            <a:ext cx="125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Wanajo 18</a:t>
            </a:r>
            <a:endParaRPr>
              <a:solidFill>
                <a:schemeClr val="dk1"/>
              </a:solidFill>
              <a:latin typeface="Lato"/>
              <a:ea typeface="Lato"/>
              <a:cs typeface="Lato"/>
              <a:sym typeface="Lato"/>
            </a:endParaRPr>
          </a:p>
        </p:txBody>
      </p:sp>
      <p:sp>
        <p:nvSpPr>
          <p:cNvPr id="808" name="Google Shape;808;p93"/>
          <p:cNvSpPr txBox="1"/>
          <p:nvPr/>
        </p:nvSpPr>
        <p:spPr>
          <a:xfrm>
            <a:off x="95800" y="1613925"/>
            <a:ext cx="1936200" cy="21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Lato"/>
                <a:ea typeface="Lato"/>
                <a:cs typeface="Lato"/>
                <a:sym typeface="Lato"/>
              </a:rPr>
              <a:t>radioactive decays: </a:t>
            </a:r>
            <a:endParaRPr sz="2000">
              <a:solidFill>
                <a:srgbClr val="FFFFFF"/>
              </a:solidFill>
              <a:latin typeface="Lato"/>
              <a:ea typeface="Lato"/>
              <a:cs typeface="Lato"/>
              <a:sym typeface="Lato"/>
            </a:endParaRPr>
          </a:p>
          <a:p>
            <a:pPr indent="0" lvl="0" marL="0" rtl="0" algn="l">
              <a:spcBef>
                <a:spcPts val="1000"/>
              </a:spcBef>
              <a:spcAft>
                <a:spcPts val="1000"/>
              </a:spcAft>
              <a:buNone/>
            </a:pPr>
            <a:r>
              <a:rPr lang="en" sz="2000">
                <a:solidFill>
                  <a:srgbClr val="FFFFFF"/>
                </a:solidFill>
                <a:latin typeface="Lato"/>
                <a:ea typeface="Lato"/>
                <a:cs typeface="Lato"/>
                <a:sym typeface="Lato"/>
              </a:rPr>
              <a:t>𝜶, 𝛽, 𝛾-particles + fission fragments</a:t>
            </a:r>
            <a:endParaRPr sz="2100">
              <a:solidFill>
                <a:srgbClr val="FFFFFF"/>
              </a:solidFill>
              <a:latin typeface="Lato"/>
              <a:ea typeface="Lato"/>
              <a:cs typeface="Lato"/>
              <a:sym typeface="Lato"/>
            </a:endParaRPr>
          </a:p>
        </p:txBody>
      </p:sp>
      <p:sp>
        <p:nvSpPr>
          <p:cNvPr id="809" name="Google Shape;809;p93"/>
          <p:cNvSpPr txBox="1"/>
          <p:nvPr/>
        </p:nvSpPr>
        <p:spPr>
          <a:xfrm>
            <a:off x="3083200" y="4171525"/>
            <a:ext cx="1936200" cy="4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rgbClr val="FFFFFF"/>
                </a:solidFill>
                <a:latin typeface="Lato"/>
                <a:ea typeface="Lato"/>
                <a:cs typeface="Lato"/>
                <a:sym typeface="Lato"/>
              </a:rPr>
              <a:t>thermalization</a:t>
            </a:r>
            <a:endParaRPr sz="2100">
              <a:solidFill>
                <a:srgbClr val="FFFFFF"/>
              </a:solidFill>
              <a:latin typeface="Lato"/>
              <a:ea typeface="Lato"/>
              <a:cs typeface="Lato"/>
              <a:sym typeface="Lato"/>
            </a:endParaRPr>
          </a:p>
        </p:txBody>
      </p:sp>
      <p:sp>
        <p:nvSpPr>
          <p:cNvPr id="810" name="Google Shape;810;p93"/>
          <p:cNvSpPr txBox="1"/>
          <p:nvPr/>
        </p:nvSpPr>
        <p:spPr>
          <a:xfrm>
            <a:off x="6215225" y="3791825"/>
            <a:ext cx="2805900" cy="49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en" sz="2000">
                <a:solidFill>
                  <a:srgbClr val="FFFFFF"/>
                </a:solidFill>
                <a:latin typeface="Lato"/>
                <a:ea typeface="Lato"/>
                <a:cs typeface="Lato"/>
                <a:sym typeface="Lato"/>
              </a:rPr>
              <a:t>power law heating     → </a:t>
            </a:r>
            <a:r>
              <a:rPr b="1" lang="en" sz="2000">
                <a:solidFill>
                  <a:srgbClr val="FFFFFF"/>
                </a:solidFill>
                <a:latin typeface="Lato"/>
                <a:ea typeface="Lato"/>
                <a:cs typeface="Lato"/>
                <a:sym typeface="Lato"/>
              </a:rPr>
              <a:t>kilonova</a:t>
            </a:r>
            <a:endParaRPr b="1" sz="2100">
              <a:solidFill>
                <a:srgbClr val="FFFFFF"/>
              </a:solidFill>
              <a:latin typeface="Lato"/>
              <a:ea typeface="Lato"/>
              <a:cs typeface="Lato"/>
              <a:sym typeface="Lato"/>
            </a:endParaRPr>
          </a:p>
        </p:txBody>
      </p:sp>
      <p:cxnSp>
        <p:nvCxnSpPr>
          <p:cNvPr id="811" name="Google Shape;811;p93"/>
          <p:cNvCxnSpPr/>
          <p:nvPr/>
        </p:nvCxnSpPr>
        <p:spPr>
          <a:xfrm>
            <a:off x="2032000" y="2571750"/>
            <a:ext cx="533400" cy="0"/>
          </a:xfrm>
          <a:prstGeom prst="straightConnector1">
            <a:avLst/>
          </a:prstGeom>
          <a:noFill/>
          <a:ln cap="flat" cmpd="sng" w="28575">
            <a:solidFill>
              <a:schemeClr val="dk1"/>
            </a:solidFill>
            <a:prstDash val="solid"/>
            <a:round/>
            <a:headEnd len="med" w="med" type="none"/>
            <a:tailEnd len="med" w="med" type="triangle"/>
          </a:ln>
        </p:spPr>
      </p:cxnSp>
      <p:cxnSp>
        <p:nvCxnSpPr>
          <p:cNvPr id="812" name="Google Shape;812;p93"/>
          <p:cNvCxnSpPr/>
          <p:nvPr/>
        </p:nvCxnSpPr>
        <p:spPr>
          <a:xfrm>
            <a:off x="5562175" y="2571750"/>
            <a:ext cx="533400" cy="0"/>
          </a:xfrm>
          <a:prstGeom prst="straightConnector1">
            <a:avLst/>
          </a:prstGeom>
          <a:noFill/>
          <a:ln cap="flat" cmpd="sng" w="28575">
            <a:solidFill>
              <a:schemeClr val="dk1"/>
            </a:solidFill>
            <a:prstDash val="solid"/>
            <a:round/>
            <a:headEnd len="med" w="med" type="none"/>
            <a:tailEnd len="med" w="med" type="triangle"/>
          </a:ln>
        </p:spPr>
      </p:cxn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16" name="Shape 816"/>
        <p:cNvGrpSpPr/>
        <p:nvPr/>
      </p:nvGrpSpPr>
      <p:grpSpPr>
        <a:xfrm>
          <a:off x="0" y="0"/>
          <a:ext cx="0" cy="0"/>
          <a:chOff x="0" y="0"/>
          <a:chExt cx="0" cy="0"/>
        </a:xfrm>
      </p:grpSpPr>
      <p:sp>
        <p:nvSpPr>
          <p:cNvPr id="817" name="Google Shape;817;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18" name="Google Shape;818;p94"/>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Impact of nuclear physics on </a:t>
            </a:r>
            <a:r>
              <a:rPr lang="en" u="sng">
                <a:solidFill>
                  <a:schemeClr val="accent5"/>
                </a:solidFill>
              </a:rPr>
              <a:t>heating, light curves</a:t>
            </a:r>
            <a:endParaRPr u="sng">
              <a:solidFill>
                <a:schemeClr val="accent5"/>
              </a:solidFill>
            </a:endParaRPr>
          </a:p>
        </p:txBody>
      </p:sp>
      <p:sp>
        <p:nvSpPr>
          <p:cNvPr id="819" name="Google Shape;819;p94"/>
          <p:cNvSpPr txBox="1"/>
          <p:nvPr/>
        </p:nvSpPr>
        <p:spPr>
          <a:xfrm>
            <a:off x="386400" y="4564800"/>
            <a:ext cx="1114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Barnes+21</a:t>
            </a:r>
            <a:endParaRPr>
              <a:solidFill>
                <a:schemeClr val="dk1"/>
              </a:solidFill>
              <a:latin typeface="Lato"/>
              <a:ea typeface="Lato"/>
              <a:cs typeface="Lato"/>
              <a:sym typeface="Lato"/>
            </a:endParaRPr>
          </a:p>
        </p:txBody>
      </p:sp>
      <p:pic>
        <p:nvPicPr>
          <p:cNvPr id="820" name="Google Shape;820;p94"/>
          <p:cNvPicPr preferRelativeResize="0"/>
          <p:nvPr/>
        </p:nvPicPr>
        <p:blipFill>
          <a:blip r:embed="rId3">
            <a:alphaModFix/>
          </a:blip>
          <a:stretch>
            <a:fillRect/>
          </a:stretch>
        </p:blipFill>
        <p:spPr>
          <a:xfrm>
            <a:off x="351650" y="835275"/>
            <a:ext cx="6474657" cy="3642200"/>
          </a:xfrm>
          <a:prstGeom prst="rect">
            <a:avLst/>
          </a:prstGeom>
          <a:noFill/>
          <a:ln>
            <a:noFill/>
          </a:ln>
        </p:spPr>
      </p:pic>
      <p:sp>
        <p:nvSpPr>
          <p:cNvPr id="821" name="Google Shape;821;p94"/>
          <p:cNvSpPr txBox="1"/>
          <p:nvPr/>
        </p:nvSpPr>
        <p:spPr>
          <a:xfrm>
            <a:off x="6964375" y="835275"/>
            <a:ext cx="1936200" cy="214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 sz="2000">
                <a:solidFill>
                  <a:srgbClr val="FFFFFF"/>
                </a:solidFill>
                <a:latin typeface="Lato"/>
                <a:ea typeface="Lato"/>
                <a:cs typeface="Lato"/>
                <a:sym typeface="Lato"/>
              </a:rPr>
              <a:t>order of magnitude</a:t>
            </a:r>
            <a:r>
              <a:rPr lang="en" sz="2000">
                <a:solidFill>
                  <a:srgbClr val="FFFFFF"/>
                </a:solidFill>
                <a:latin typeface="Lato"/>
                <a:ea typeface="Lato"/>
                <a:cs typeface="Lato"/>
                <a:sym typeface="Lato"/>
              </a:rPr>
              <a:t> variations in heating rates and bolometric luminosities + large variations in slopes</a:t>
            </a:r>
            <a:endParaRPr sz="2100">
              <a:solidFill>
                <a:srgbClr val="FFFFFF"/>
              </a:solidFill>
              <a:latin typeface="Lato"/>
              <a:ea typeface="Lato"/>
              <a:cs typeface="Lato"/>
              <a:sym typeface="Lato"/>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25" name="Shape 825"/>
        <p:cNvGrpSpPr/>
        <p:nvPr/>
      </p:nvGrpSpPr>
      <p:grpSpPr>
        <a:xfrm>
          <a:off x="0" y="0"/>
          <a:ext cx="0" cy="0"/>
          <a:chOff x="0" y="0"/>
          <a:chExt cx="0" cy="0"/>
        </a:xfrm>
      </p:grpSpPr>
      <p:sp>
        <p:nvSpPr>
          <p:cNvPr id="826" name="Google Shape;826;p95"/>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Multi-component effects</a:t>
            </a:r>
            <a:endParaRPr>
              <a:solidFill>
                <a:schemeClr val="accent5"/>
              </a:solidFill>
            </a:endParaRPr>
          </a:p>
        </p:txBody>
      </p:sp>
      <p:sp>
        <p:nvSpPr>
          <p:cNvPr id="827" name="Google Shape;827;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28" name="Google Shape;828;p95"/>
          <p:cNvPicPr preferRelativeResize="0"/>
          <p:nvPr/>
        </p:nvPicPr>
        <p:blipFill>
          <a:blip r:embed="rId3">
            <a:alphaModFix/>
          </a:blip>
          <a:stretch>
            <a:fillRect/>
          </a:stretch>
        </p:blipFill>
        <p:spPr>
          <a:xfrm>
            <a:off x="152400" y="1153825"/>
            <a:ext cx="8839200" cy="2835841"/>
          </a:xfrm>
          <a:prstGeom prst="rect">
            <a:avLst/>
          </a:prstGeom>
          <a:noFill/>
          <a:ln>
            <a:noFill/>
          </a:ln>
        </p:spPr>
      </p:pic>
      <p:sp>
        <p:nvSpPr>
          <p:cNvPr id="829" name="Google Shape;829;p95"/>
          <p:cNvSpPr txBox="1"/>
          <p:nvPr/>
        </p:nvSpPr>
        <p:spPr>
          <a:xfrm>
            <a:off x="311700" y="4602375"/>
            <a:ext cx="135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Kawaguchi+20</a:t>
            </a:r>
            <a:endParaRPr>
              <a:solidFill>
                <a:schemeClr val="dk1"/>
              </a:solidFill>
              <a:latin typeface="Lato"/>
              <a:ea typeface="Lato"/>
              <a:cs typeface="Lato"/>
              <a:sym typeface="Lato"/>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3" name="Shape 833"/>
        <p:cNvGrpSpPr/>
        <p:nvPr/>
      </p:nvGrpSpPr>
      <p:grpSpPr>
        <a:xfrm>
          <a:off x="0" y="0"/>
          <a:ext cx="0" cy="0"/>
          <a:chOff x="0" y="0"/>
          <a:chExt cx="0" cy="0"/>
        </a:xfrm>
      </p:grpSpPr>
      <p:sp>
        <p:nvSpPr>
          <p:cNvPr id="834" name="Google Shape;834;p9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Red versus blue in photometric modelling</a:t>
            </a:r>
            <a:endParaRPr>
              <a:solidFill>
                <a:schemeClr val="accent5"/>
              </a:solidFill>
            </a:endParaRPr>
          </a:p>
        </p:txBody>
      </p:sp>
      <p:sp>
        <p:nvSpPr>
          <p:cNvPr id="835" name="Google Shape;835;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36" name="Google Shape;836;p96"/>
          <p:cNvPicPr preferRelativeResize="0"/>
          <p:nvPr/>
        </p:nvPicPr>
        <p:blipFill>
          <a:blip r:embed="rId3">
            <a:alphaModFix/>
          </a:blip>
          <a:stretch>
            <a:fillRect/>
          </a:stretch>
        </p:blipFill>
        <p:spPr>
          <a:xfrm>
            <a:off x="311700" y="2237775"/>
            <a:ext cx="3682449" cy="2711376"/>
          </a:xfrm>
          <a:prstGeom prst="rect">
            <a:avLst/>
          </a:prstGeom>
          <a:noFill/>
          <a:ln>
            <a:noFill/>
          </a:ln>
        </p:spPr>
      </p:pic>
      <p:pic>
        <p:nvPicPr>
          <p:cNvPr id="837" name="Google Shape;837;p96"/>
          <p:cNvPicPr preferRelativeResize="0"/>
          <p:nvPr/>
        </p:nvPicPr>
        <p:blipFill>
          <a:blip r:embed="rId4">
            <a:alphaModFix/>
          </a:blip>
          <a:stretch>
            <a:fillRect/>
          </a:stretch>
        </p:blipFill>
        <p:spPr>
          <a:xfrm>
            <a:off x="311700" y="754450"/>
            <a:ext cx="8612201" cy="1363225"/>
          </a:xfrm>
          <a:prstGeom prst="rect">
            <a:avLst/>
          </a:prstGeom>
          <a:noFill/>
          <a:ln>
            <a:noFill/>
          </a:ln>
        </p:spPr>
      </p:pic>
      <p:sp>
        <p:nvSpPr>
          <p:cNvPr id="838" name="Google Shape;838;p96"/>
          <p:cNvSpPr txBox="1"/>
          <p:nvPr/>
        </p:nvSpPr>
        <p:spPr>
          <a:xfrm>
            <a:off x="4074075" y="4548950"/>
            <a:ext cx="387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Villar+17</a:t>
            </a:r>
            <a:endParaRPr>
              <a:solidFill>
                <a:schemeClr val="dk1"/>
              </a:solidFill>
              <a:latin typeface="Lato"/>
              <a:ea typeface="Lato"/>
              <a:cs typeface="Lato"/>
              <a:sym typeface="Lato"/>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42" name="Shape 842"/>
        <p:cNvGrpSpPr/>
        <p:nvPr/>
      </p:nvGrpSpPr>
      <p:grpSpPr>
        <a:xfrm>
          <a:off x="0" y="0"/>
          <a:ext cx="0" cy="0"/>
          <a:chOff x="0" y="0"/>
          <a:chExt cx="0" cy="0"/>
        </a:xfrm>
      </p:grpSpPr>
      <p:sp>
        <p:nvSpPr>
          <p:cNvPr id="843" name="Google Shape;843;p97"/>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Red versus blue in photometric modelling</a:t>
            </a:r>
            <a:endParaRPr>
              <a:solidFill>
                <a:schemeClr val="accent5"/>
              </a:solidFill>
            </a:endParaRPr>
          </a:p>
        </p:txBody>
      </p:sp>
      <p:sp>
        <p:nvSpPr>
          <p:cNvPr id="844" name="Google Shape;844;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45" name="Google Shape;845;p97"/>
          <p:cNvPicPr preferRelativeResize="0"/>
          <p:nvPr/>
        </p:nvPicPr>
        <p:blipFill>
          <a:blip r:embed="rId3">
            <a:alphaModFix/>
          </a:blip>
          <a:stretch>
            <a:fillRect/>
          </a:stretch>
        </p:blipFill>
        <p:spPr>
          <a:xfrm>
            <a:off x="311700" y="2237775"/>
            <a:ext cx="3682449" cy="2711376"/>
          </a:xfrm>
          <a:prstGeom prst="rect">
            <a:avLst/>
          </a:prstGeom>
          <a:noFill/>
          <a:ln>
            <a:noFill/>
          </a:ln>
        </p:spPr>
      </p:pic>
      <p:pic>
        <p:nvPicPr>
          <p:cNvPr id="846" name="Google Shape;846;p97"/>
          <p:cNvPicPr preferRelativeResize="0"/>
          <p:nvPr/>
        </p:nvPicPr>
        <p:blipFill rotWithShape="1">
          <a:blip r:embed="rId4">
            <a:alphaModFix/>
          </a:blip>
          <a:srcRect b="0" l="0" r="0" t="0"/>
          <a:stretch/>
        </p:blipFill>
        <p:spPr>
          <a:xfrm>
            <a:off x="311700" y="754450"/>
            <a:ext cx="8612201" cy="1363225"/>
          </a:xfrm>
          <a:prstGeom prst="rect">
            <a:avLst/>
          </a:prstGeom>
          <a:noFill/>
          <a:ln>
            <a:noFill/>
          </a:ln>
        </p:spPr>
      </p:pic>
      <p:sp>
        <p:nvSpPr>
          <p:cNvPr id="847" name="Google Shape;847;p97"/>
          <p:cNvSpPr txBox="1"/>
          <p:nvPr/>
        </p:nvSpPr>
        <p:spPr>
          <a:xfrm>
            <a:off x="4074075" y="4548950"/>
            <a:ext cx="387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Villar+17</a:t>
            </a:r>
            <a:endParaRPr>
              <a:solidFill>
                <a:schemeClr val="dk1"/>
              </a:solidFill>
              <a:latin typeface="Lato"/>
              <a:ea typeface="Lato"/>
              <a:cs typeface="Lato"/>
              <a:sym typeface="Lato"/>
            </a:endParaRPr>
          </a:p>
        </p:txBody>
      </p:sp>
      <p:sp>
        <p:nvSpPr>
          <p:cNvPr id="848" name="Google Shape;848;p97"/>
          <p:cNvSpPr txBox="1"/>
          <p:nvPr/>
        </p:nvSpPr>
        <p:spPr>
          <a:xfrm>
            <a:off x="5109575" y="2237775"/>
            <a:ext cx="38730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latin typeface="Lato"/>
                <a:ea typeface="Lato"/>
                <a:cs typeface="Lato"/>
                <a:sym typeface="Lato"/>
              </a:rPr>
              <a:t>more red than blue!</a:t>
            </a:r>
            <a:endParaRPr sz="2000">
              <a:solidFill>
                <a:schemeClr val="dk1"/>
              </a:solidFill>
              <a:latin typeface="Lato"/>
              <a:ea typeface="Lato"/>
              <a:cs typeface="Lato"/>
              <a:sym typeface="Lato"/>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52" name="Shape 852"/>
        <p:cNvGrpSpPr/>
        <p:nvPr/>
      </p:nvGrpSpPr>
      <p:grpSpPr>
        <a:xfrm>
          <a:off x="0" y="0"/>
          <a:ext cx="0" cy="0"/>
          <a:chOff x="0" y="0"/>
          <a:chExt cx="0" cy="0"/>
        </a:xfrm>
      </p:grpSpPr>
      <p:sp>
        <p:nvSpPr>
          <p:cNvPr id="853" name="Google Shape;853;p9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Red versus blue in photometric modelling</a:t>
            </a:r>
            <a:endParaRPr>
              <a:solidFill>
                <a:schemeClr val="accent5"/>
              </a:solidFill>
            </a:endParaRPr>
          </a:p>
        </p:txBody>
      </p:sp>
      <p:sp>
        <p:nvSpPr>
          <p:cNvPr id="854" name="Google Shape;854;p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55" name="Google Shape;855;p98"/>
          <p:cNvPicPr preferRelativeResize="0"/>
          <p:nvPr/>
        </p:nvPicPr>
        <p:blipFill>
          <a:blip r:embed="rId3">
            <a:alphaModFix/>
          </a:blip>
          <a:stretch>
            <a:fillRect/>
          </a:stretch>
        </p:blipFill>
        <p:spPr>
          <a:xfrm>
            <a:off x="311700" y="789125"/>
            <a:ext cx="6198824" cy="3779774"/>
          </a:xfrm>
          <a:prstGeom prst="rect">
            <a:avLst/>
          </a:prstGeom>
          <a:noFill/>
          <a:ln>
            <a:noFill/>
          </a:ln>
        </p:spPr>
      </p:pic>
      <p:sp>
        <p:nvSpPr>
          <p:cNvPr id="856" name="Google Shape;856;p98"/>
          <p:cNvSpPr txBox="1"/>
          <p:nvPr/>
        </p:nvSpPr>
        <p:spPr>
          <a:xfrm>
            <a:off x="311700" y="4602375"/>
            <a:ext cx="387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Siegel 19 &amp; (many) references therein</a:t>
            </a:r>
            <a:endParaRPr>
              <a:solidFill>
                <a:schemeClr val="dk1"/>
              </a:solidFill>
              <a:latin typeface="Lato"/>
              <a:ea typeface="Lato"/>
              <a:cs typeface="Lato"/>
              <a:sym typeface="Lato"/>
            </a:endParaRPr>
          </a:p>
        </p:txBody>
      </p:sp>
      <p:sp>
        <p:nvSpPr>
          <p:cNvPr id="857" name="Google Shape;857;p98"/>
          <p:cNvSpPr txBox="1"/>
          <p:nvPr/>
        </p:nvSpPr>
        <p:spPr>
          <a:xfrm>
            <a:off x="5109575" y="2237775"/>
            <a:ext cx="3873000" cy="492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2000">
                <a:solidFill>
                  <a:schemeClr val="dk1"/>
                </a:solidFill>
                <a:latin typeface="Lato"/>
                <a:ea typeface="Lato"/>
                <a:cs typeface="Lato"/>
                <a:sym typeface="Lato"/>
              </a:rPr>
              <a:t>more red than blue!</a:t>
            </a:r>
            <a:endParaRPr sz="2000">
              <a:solidFill>
                <a:schemeClr val="dk1"/>
              </a:solidFill>
              <a:latin typeface="Lato"/>
              <a:ea typeface="Lato"/>
              <a:cs typeface="Lato"/>
              <a:sym typeface="Lato"/>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1" name="Shape 861"/>
        <p:cNvGrpSpPr/>
        <p:nvPr/>
      </p:nvGrpSpPr>
      <p:grpSpPr>
        <a:xfrm>
          <a:off x="0" y="0"/>
          <a:ext cx="0" cy="0"/>
          <a:chOff x="0" y="0"/>
          <a:chExt cx="0" cy="0"/>
        </a:xfrm>
      </p:grpSpPr>
      <p:sp>
        <p:nvSpPr>
          <p:cNvPr id="862" name="Google Shape;862;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63" name="Google Shape;863;p99"/>
          <p:cNvSpPr txBox="1"/>
          <p:nvPr>
            <p:ph idx="4294967295" type="ctrTitle"/>
          </p:nvPr>
        </p:nvSpPr>
        <p:spPr>
          <a:xfrm>
            <a:off x="1693200" y="1417500"/>
            <a:ext cx="5757600" cy="230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6480"/>
              <a:t>KilonovAE FIGURES</a:t>
            </a:r>
            <a:endParaRPr b="1" sz="648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69" name="Google Shape;869;p100"/>
          <p:cNvPicPr preferRelativeResize="0"/>
          <p:nvPr/>
        </p:nvPicPr>
        <p:blipFill>
          <a:blip r:embed="rId3">
            <a:alphaModFix/>
          </a:blip>
          <a:stretch>
            <a:fillRect/>
          </a:stretch>
        </p:blipFill>
        <p:spPr>
          <a:xfrm>
            <a:off x="3032075" y="861388"/>
            <a:ext cx="4633375" cy="3420726"/>
          </a:xfrm>
          <a:prstGeom prst="rect">
            <a:avLst/>
          </a:prstGeom>
          <a:noFill/>
          <a:ln>
            <a:noFill/>
          </a:ln>
        </p:spPr>
      </p:pic>
      <p:sp>
        <p:nvSpPr>
          <p:cNvPr id="870" name="Google Shape;870;p100"/>
          <p:cNvSpPr txBox="1"/>
          <p:nvPr/>
        </p:nvSpPr>
        <p:spPr>
          <a:xfrm>
            <a:off x="3032075" y="435966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Ford+24, ApJ, 961, 1, 119</a:t>
            </a:r>
            <a:endParaRPr>
              <a:solidFill>
                <a:schemeClr val="dk1"/>
              </a:solidFill>
              <a:latin typeface="Lato"/>
              <a:ea typeface="Lato"/>
              <a:cs typeface="Lato"/>
              <a:sym typeface="Lato"/>
            </a:endParaRPr>
          </a:p>
        </p:txBody>
      </p:sp>
      <p:sp>
        <p:nvSpPr>
          <p:cNvPr id="871" name="Google Shape;871;p100"/>
          <p:cNvSpPr txBox="1"/>
          <p:nvPr/>
        </p:nvSpPr>
        <p:spPr>
          <a:xfrm>
            <a:off x="349650" y="704775"/>
            <a:ext cx="27213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generate kilonovae across parameter space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find clusters in some lower-dimensional latent space using an autoencoder (AE)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how do these clusters relate to physical parameters and spectral features?</a:t>
            </a:r>
            <a:endParaRPr sz="1800">
              <a:solidFill>
                <a:schemeClr val="dk1"/>
              </a:solidFill>
              <a:latin typeface="Lato"/>
              <a:ea typeface="Lato"/>
              <a:cs typeface="Lato"/>
              <a:sym typeface="Lato"/>
            </a:endParaRPr>
          </a:p>
        </p:txBody>
      </p:sp>
      <p:sp>
        <p:nvSpPr>
          <p:cNvPr id="872" name="Google Shape;872;p100"/>
          <p:cNvSpPr txBox="1"/>
          <p:nvPr>
            <p:ph type="title"/>
          </p:nvPr>
        </p:nvSpPr>
        <p:spPr>
          <a:xfrm>
            <a:off x="64075" y="89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KilonovAE</a:t>
            </a:r>
            <a:endParaRPr>
              <a:solidFill>
                <a:schemeClr val="accent5"/>
              </a:solidFill>
            </a:endParaRPr>
          </a:p>
        </p:txBody>
      </p:sp>
      <p:pic>
        <p:nvPicPr>
          <p:cNvPr id="873" name="Google Shape;873;p100"/>
          <p:cNvPicPr preferRelativeResize="0"/>
          <p:nvPr/>
        </p:nvPicPr>
        <p:blipFill>
          <a:blip r:embed="rId5">
            <a:alphaModFix/>
          </a:blip>
          <a:stretch>
            <a:fillRect/>
          </a:stretch>
        </p:blipFill>
        <p:spPr>
          <a:xfrm>
            <a:off x="7741650" y="166050"/>
            <a:ext cx="1269900" cy="1263600"/>
          </a:xfrm>
          <a:prstGeom prst="ellipse">
            <a:avLst/>
          </a:prstGeom>
          <a:noFill/>
          <a:ln>
            <a:noFill/>
          </a:ln>
        </p:spPr>
      </p:pic>
      <p:sp>
        <p:nvSpPr>
          <p:cNvPr id="874" name="Google Shape;874;p100"/>
          <p:cNvSpPr txBox="1"/>
          <p:nvPr/>
        </p:nvSpPr>
        <p:spPr>
          <a:xfrm>
            <a:off x="7799250" y="1457975"/>
            <a:ext cx="113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Nicole Ford</a:t>
            </a:r>
            <a:endParaRPr>
              <a:solidFill>
                <a:schemeClr val="dk1"/>
              </a:solidFill>
              <a:latin typeface="Lato"/>
              <a:ea typeface="Lato"/>
              <a:cs typeface="Lato"/>
              <a:sym typeface="Lato"/>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01"/>
          <p:cNvSpPr txBox="1"/>
          <p:nvPr>
            <p:ph type="title"/>
          </p:nvPr>
        </p:nvSpPr>
        <p:spPr>
          <a:xfrm>
            <a:off x="64075" y="89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KilonovAE</a:t>
            </a:r>
            <a:endParaRPr>
              <a:solidFill>
                <a:schemeClr val="accent5"/>
              </a:solidFill>
            </a:endParaRPr>
          </a:p>
        </p:txBody>
      </p:sp>
      <p:sp>
        <p:nvSpPr>
          <p:cNvPr id="880" name="Google Shape;880;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81" name="Google Shape;881;p101"/>
          <p:cNvPicPr preferRelativeResize="0"/>
          <p:nvPr/>
        </p:nvPicPr>
        <p:blipFill>
          <a:blip r:embed="rId3">
            <a:alphaModFix/>
          </a:blip>
          <a:stretch>
            <a:fillRect/>
          </a:stretch>
        </p:blipFill>
        <p:spPr>
          <a:xfrm>
            <a:off x="274275" y="719850"/>
            <a:ext cx="3820974" cy="3820974"/>
          </a:xfrm>
          <a:prstGeom prst="rect">
            <a:avLst/>
          </a:prstGeom>
          <a:noFill/>
          <a:ln>
            <a:noFill/>
          </a:ln>
        </p:spPr>
      </p:pic>
      <p:pic>
        <p:nvPicPr>
          <p:cNvPr id="882" name="Google Shape;882;p101"/>
          <p:cNvPicPr preferRelativeResize="0"/>
          <p:nvPr/>
        </p:nvPicPr>
        <p:blipFill>
          <a:blip r:embed="rId4">
            <a:alphaModFix/>
          </a:blip>
          <a:stretch>
            <a:fillRect/>
          </a:stretch>
        </p:blipFill>
        <p:spPr>
          <a:xfrm>
            <a:off x="4336050" y="158525"/>
            <a:ext cx="2672450" cy="4826450"/>
          </a:xfrm>
          <a:prstGeom prst="rect">
            <a:avLst/>
          </a:prstGeom>
          <a:noFill/>
          <a:ln>
            <a:noFill/>
          </a:ln>
        </p:spPr>
      </p:pic>
      <p:sp>
        <p:nvSpPr>
          <p:cNvPr id="883" name="Google Shape;883;p101"/>
          <p:cNvSpPr txBox="1"/>
          <p:nvPr/>
        </p:nvSpPr>
        <p:spPr>
          <a:xfrm>
            <a:off x="7123525" y="817050"/>
            <a:ext cx="1833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these clusters give an idea what a future representative </a:t>
            </a:r>
            <a:r>
              <a:rPr i="1" lang="en" sz="1800">
                <a:solidFill>
                  <a:schemeClr val="dk1"/>
                </a:solidFill>
                <a:latin typeface="Lato"/>
                <a:ea typeface="Lato"/>
                <a:cs typeface="Lato"/>
                <a:sym typeface="Lato"/>
              </a:rPr>
              <a:t>sample </a:t>
            </a:r>
            <a:r>
              <a:rPr lang="en" sz="1800">
                <a:solidFill>
                  <a:schemeClr val="dk1"/>
                </a:solidFill>
                <a:latin typeface="Lato"/>
                <a:ea typeface="Lato"/>
                <a:cs typeface="Lato"/>
                <a:sym typeface="Lato"/>
              </a:rPr>
              <a:t>of kilonovae might look like</a:t>
            </a:r>
            <a:endParaRPr sz="1800">
              <a:solidFill>
                <a:schemeClr val="dk1"/>
              </a:solidFill>
              <a:latin typeface="Lato"/>
              <a:ea typeface="Lato"/>
              <a:cs typeface="Lato"/>
              <a:sym typeface="Lato"/>
            </a:endParaRPr>
          </a:p>
        </p:txBody>
      </p:sp>
      <p:sp>
        <p:nvSpPr>
          <p:cNvPr id="884" name="Google Shape;884;p101"/>
          <p:cNvSpPr txBox="1"/>
          <p:nvPr/>
        </p:nvSpPr>
        <p:spPr>
          <a:xfrm>
            <a:off x="274275" y="45981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5"/>
              </a:rPr>
              <a:t>Ford+24, ApJ, 961, 1, 119</a:t>
            </a:r>
            <a:endParaRPr>
              <a:solidFill>
                <a:schemeClr val="dk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2" name="Shape 142"/>
        <p:cNvGrpSpPr/>
        <p:nvPr/>
      </p:nvGrpSpPr>
      <p:grpSpPr>
        <a:xfrm>
          <a:off x="0" y="0"/>
          <a:ext cx="0" cy="0"/>
          <a:chOff x="0" y="0"/>
          <a:chExt cx="0" cy="0"/>
        </a:xfrm>
      </p:grpSpPr>
      <p:sp>
        <p:nvSpPr>
          <p:cNvPr id="143" name="Google Shape;14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44" name="Google Shape;144;p21"/>
          <p:cNvSpPr txBox="1"/>
          <p:nvPr/>
        </p:nvSpPr>
        <p:spPr>
          <a:xfrm>
            <a:off x="5275075" y="4743300"/>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Lato"/>
                <a:ea typeface="Lato"/>
                <a:cs typeface="Lato"/>
                <a:sym typeface="Lato"/>
              </a:rPr>
              <a:t>Ascenzi+21</a:t>
            </a:r>
            <a:endParaRPr>
              <a:solidFill>
                <a:schemeClr val="dk1"/>
              </a:solidFill>
              <a:latin typeface="Lato"/>
              <a:ea typeface="Lato"/>
              <a:cs typeface="Lato"/>
              <a:sym typeface="Lato"/>
            </a:endParaRPr>
          </a:p>
        </p:txBody>
      </p:sp>
      <p:pic>
        <p:nvPicPr>
          <p:cNvPr id="145" name="Google Shape;145;p21"/>
          <p:cNvPicPr preferRelativeResize="0"/>
          <p:nvPr/>
        </p:nvPicPr>
        <p:blipFill rotWithShape="1">
          <a:blip r:embed="rId3">
            <a:alphaModFix/>
          </a:blip>
          <a:srcRect b="1371" l="0" r="0" t="1371"/>
          <a:stretch/>
        </p:blipFill>
        <p:spPr>
          <a:xfrm>
            <a:off x="5252050" y="129825"/>
            <a:ext cx="3739550" cy="4613476"/>
          </a:xfrm>
          <a:prstGeom prst="rect">
            <a:avLst/>
          </a:prstGeom>
          <a:noFill/>
          <a:ln>
            <a:noFill/>
          </a:ln>
        </p:spPr>
      </p:pic>
      <p:sp>
        <p:nvSpPr>
          <p:cNvPr id="146" name="Google Shape;146;p21"/>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UV / optical / IR: </a:t>
            </a:r>
            <a:r>
              <a:rPr lang="en"/>
              <a:t>Kilonovae</a:t>
            </a:r>
            <a:endParaRPr/>
          </a:p>
        </p:txBody>
      </p:sp>
      <p:sp>
        <p:nvSpPr>
          <p:cNvPr id="147" name="Google Shape;147;p21"/>
          <p:cNvSpPr txBox="1"/>
          <p:nvPr/>
        </p:nvSpPr>
        <p:spPr>
          <a:xfrm>
            <a:off x="265725" y="1329600"/>
            <a:ext cx="4823700" cy="248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2800">
                <a:solidFill>
                  <a:srgbClr val="FFFFFF"/>
                </a:solidFill>
                <a:latin typeface="Lato"/>
                <a:ea typeface="Lato"/>
                <a:cs typeface="Lato"/>
                <a:sym typeface="Lato"/>
              </a:rPr>
              <a:t>Tidal ejecta is dominated by </a:t>
            </a:r>
            <a:r>
              <a:rPr b="1" lang="en" sz="2800">
                <a:solidFill>
                  <a:srgbClr val="FFFFFF"/>
                </a:solidFill>
                <a:latin typeface="Lato"/>
                <a:ea typeface="Lato"/>
                <a:cs typeface="Lato"/>
                <a:sym typeface="Lato"/>
              </a:rPr>
              <a:t>heavier</a:t>
            </a:r>
            <a:r>
              <a:rPr lang="en" sz="2800">
                <a:solidFill>
                  <a:srgbClr val="FFFFFF"/>
                </a:solidFill>
                <a:latin typeface="Lato"/>
                <a:ea typeface="Lato"/>
                <a:cs typeface="Lato"/>
                <a:sym typeface="Lato"/>
              </a:rPr>
              <a:t> elements with large opacities in UV and optical</a:t>
            </a:r>
            <a:br>
              <a:rPr lang="en" sz="2800">
                <a:solidFill>
                  <a:srgbClr val="FFFFFF"/>
                </a:solidFill>
                <a:latin typeface="Lato"/>
                <a:ea typeface="Lato"/>
                <a:cs typeface="Lato"/>
                <a:sym typeface="Lato"/>
              </a:rPr>
            </a:br>
            <a:r>
              <a:rPr b="1" lang="en" sz="2800">
                <a:solidFill>
                  <a:srgbClr val="EB251E"/>
                </a:solidFill>
                <a:latin typeface="Lato"/>
                <a:ea typeface="Lato"/>
                <a:cs typeface="Lato"/>
                <a:sym typeface="Lato"/>
              </a:rPr>
              <a:t>→ red(der) ejecta</a:t>
            </a:r>
            <a:endParaRPr b="1" sz="2800">
              <a:solidFill>
                <a:srgbClr val="EB251E"/>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200"/>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02"/>
          <p:cNvSpPr txBox="1"/>
          <p:nvPr>
            <p:ph type="title"/>
          </p:nvPr>
        </p:nvSpPr>
        <p:spPr>
          <a:xfrm>
            <a:off x="64075" y="89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Cluster 3 @ 1.4 days</a:t>
            </a:r>
            <a:endParaRPr>
              <a:solidFill>
                <a:schemeClr val="accent5"/>
              </a:solidFill>
            </a:endParaRPr>
          </a:p>
        </p:txBody>
      </p:sp>
      <p:sp>
        <p:nvSpPr>
          <p:cNvPr id="890" name="Google Shape;890;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91" name="Google Shape;891;p102"/>
          <p:cNvPicPr preferRelativeResize="0"/>
          <p:nvPr/>
        </p:nvPicPr>
        <p:blipFill>
          <a:blip r:embed="rId3">
            <a:alphaModFix/>
          </a:blip>
          <a:stretch>
            <a:fillRect/>
          </a:stretch>
        </p:blipFill>
        <p:spPr>
          <a:xfrm>
            <a:off x="152400" y="806250"/>
            <a:ext cx="8839204" cy="2451498"/>
          </a:xfrm>
          <a:prstGeom prst="rect">
            <a:avLst/>
          </a:prstGeom>
          <a:noFill/>
          <a:ln>
            <a:noFill/>
          </a:ln>
        </p:spPr>
      </p:pic>
      <p:sp>
        <p:nvSpPr>
          <p:cNvPr id="892" name="Google Shape;892;p102"/>
          <p:cNvSpPr txBox="1"/>
          <p:nvPr/>
        </p:nvSpPr>
        <p:spPr>
          <a:xfrm>
            <a:off x="152400" y="3364975"/>
            <a:ext cx="883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strong Sr II absorption</a:t>
            </a:r>
            <a:endParaRPr sz="1800">
              <a:solidFill>
                <a:schemeClr val="dk1"/>
              </a:solidFill>
              <a:latin typeface="Lato"/>
              <a:ea typeface="Lato"/>
              <a:cs typeface="Lato"/>
              <a:sym typeface="Lato"/>
            </a:endParaRPr>
          </a:p>
        </p:txBody>
      </p:sp>
      <p:sp>
        <p:nvSpPr>
          <p:cNvPr id="893" name="Google Shape;893;p102"/>
          <p:cNvSpPr txBox="1"/>
          <p:nvPr/>
        </p:nvSpPr>
        <p:spPr>
          <a:xfrm>
            <a:off x="274275" y="45981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Ford+24, ApJ, 961, 1, 119</a:t>
            </a:r>
            <a:endParaRPr>
              <a:solidFill>
                <a:schemeClr val="dk1"/>
              </a:solidFill>
              <a:latin typeface="Lato"/>
              <a:ea typeface="Lato"/>
              <a:cs typeface="Lato"/>
              <a:sym typeface="Lato"/>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03"/>
          <p:cNvSpPr txBox="1"/>
          <p:nvPr>
            <p:ph type="title"/>
          </p:nvPr>
        </p:nvSpPr>
        <p:spPr>
          <a:xfrm>
            <a:off x="64075" y="89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Cluster 4 @ 3.4 days</a:t>
            </a:r>
            <a:endParaRPr>
              <a:solidFill>
                <a:schemeClr val="accent5"/>
              </a:solidFill>
            </a:endParaRPr>
          </a:p>
        </p:txBody>
      </p:sp>
      <p:sp>
        <p:nvSpPr>
          <p:cNvPr id="899" name="Google Shape;899;p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00" name="Google Shape;900;p103"/>
          <p:cNvPicPr preferRelativeResize="0"/>
          <p:nvPr/>
        </p:nvPicPr>
        <p:blipFill>
          <a:blip r:embed="rId3">
            <a:alphaModFix/>
          </a:blip>
          <a:stretch>
            <a:fillRect/>
          </a:stretch>
        </p:blipFill>
        <p:spPr>
          <a:xfrm>
            <a:off x="152402" y="806250"/>
            <a:ext cx="8886098" cy="2451500"/>
          </a:xfrm>
          <a:prstGeom prst="rect">
            <a:avLst/>
          </a:prstGeom>
          <a:noFill/>
          <a:ln>
            <a:noFill/>
          </a:ln>
        </p:spPr>
      </p:pic>
      <p:sp>
        <p:nvSpPr>
          <p:cNvPr id="901" name="Google Shape;901;p103"/>
          <p:cNvSpPr txBox="1"/>
          <p:nvPr/>
        </p:nvSpPr>
        <p:spPr>
          <a:xfrm>
            <a:off x="152400" y="3364975"/>
            <a:ext cx="8839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latin typeface="Lato"/>
                <a:ea typeface="Lato"/>
                <a:cs typeface="Lato"/>
                <a:sym typeface="Lato"/>
              </a:rPr>
              <a:t>strong Ce II absorption</a:t>
            </a:r>
            <a:endParaRPr sz="1800">
              <a:solidFill>
                <a:schemeClr val="dk1"/>
              </a:solidFill>
              <a:latin typeface="Lato"/>
              <a:ea typeface="Lato"/>
              <a:cs typeface="Lato"/>
              <a:sym typeface="Lato"/>
            </a:endParaRPr>
          </a:p>
        </p:txBody>
      </p:sp>
      <p:sp>
        <p:nvSpPr>
          <p:cNvPr id="902" name="Google Shape;902;p103"/>
          <p:cNvSpPr txBox="1"/>
          <p:nvPr/>
        </p:nvSpPr>
        <p:spPr>
          <a:xfrm>
            <a:off x="274275" y="4598113"/>
            <a:ext cx="239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Lato"/>
                <a:ea typeface="Lato"/>
                <a:cs typeface="Lato"/>
                <a:sym typeface="Lato"/>
                <a:hlinkClick r:id="rId4"/>
              </a:rPr>
              <a:t>Ford+24, ApJ, 961, 1, 119</a:t>
            </a:r>
            <a:endParaRPr>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