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Montserrat Black"/>
      <p:bold r:id="rId32"/>
      <p:boldItalic r:id="rId33"/>
    </p:embeddedFont>
    <p:embeddedFont>
      <p:font typeface="Montserrat"/>
      <p:regular r:id="rId34"/>
      <p:bold r:id="rId35"/>
      <p:italic r:id="rId36"/>
      <p:boldItalic r:id="rId37"/>
    </p:embeddedFont>
    <p:embeddedFont>
      <p:font typeface="Tahoma"/>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B24C66-FA29-4AF6-943D-CB615407FA3F}">
  <a:tblStyle styleId="{BBB24C66-FA29-4AF6-943D-CB615407FA3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MontserratBlack-boldItalic.fntdata"/><Relationship Id="rId10" Type="http://schemas.openxmlformats.org/officeDocument/2006/relationships/slide" Target="slides/slide4.xml"/><Relationship Id="rId32" Type="http://schemas.openxmlformats.org/officeDocument/2006/relationships/font" Target="fonts/MontserratBlack-bold.fntdata"/><Relationship Id="rId13" Type="http://schemas.openxmlformats.org/officeDocument/2006/relationships/slide" Target="slides/slide7.xml"/><Relationship Id="rId35" Type="http://schemas.openxmlformats.org/officeDocument/2006/relationships/font" Target="fonts/Montserrat-bold.fntdata"/><Relationship Id="rId12" Type="http://schemas.openxmlformats.org/officeDocument/2006/relationships/slide" Target="slides/slide6.xml"/><Relationship Id="rId34" Type="http://schemas.openxmlformats.org/officeDocument/2006/relationships/font" Target="fonts/Montserrat-regular.fntdata"/><Relationship Id="rId15" Type="http://schemas.openxmlformats.org/officeDocument/2006/relationships/slide" Target="slides/slide9.xml"/><Relationship Id="rId37" Type="http://schemas.openxmlformats.org/officeDocument/2006/relationships/font" Target="fonts/Montserrat-boldItalic.fntdata"/><Relationship Id="rId14" Type="http://schemas.openxmlformats.org/officeDocument/2006/relationships/slide" Target="slides/slide8.xml"/><Relationship Id="rId36" Type="http://schemas.openxmlformats.org/officeDocument/2006/relationships/font" Target="fonts/Montserrat-italic.fntdata"/><Relationship Id="rId17" Type="http://schemas.openxmlformats.org/officeDocument/2006/relationships/slide" Target="slides/slide11.xml"/><Relationship Id="rId39" Type="http://schemas.openxmlformats.org/officeDocument/2006/relationships/font" Target="fonts/Tahoma-bold.fntdata"/><Relationship Id="rId16" Type="http://schemas.openxmlformats.org/officeDocument/2006/relationships/slide" Target="slides/slide10.xml"/><Relationship Id="rId38" Type="http://schemas.openxmlformats.org/officeDocument/2006/relationships/font" Target="fonts/Tahoma-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ff2ab45b60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1ff2ab45b60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g1ff2ab45b60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f79e2683ac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f79e2683ac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f79e2683ac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f79e2683ac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f79e2683ac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f79e2683ac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ff4765f07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ff4765f07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ff4765f07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ff4765f07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f79e2683ac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f79e2683ac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f79e2683ac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f79e2683ac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ff35826f9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ff35826f9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ff35826f9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ff35826f9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f79e2683ac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f79e2683ac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f79e2683ac_0_1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1f79e2683ac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ff35826f90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ff35826f90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f79e2683ac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f79e2683ac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f79e2683ac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f79e2683ac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ff4765f072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ff4765f07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f79e2683ac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f79e2683ac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f79e2683ac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f79e2683ac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ff35826f90_0_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1ff35826f90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f79bb708d5_0_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1f79bb708d5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f79bb708d5_0_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1f79bb708d5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f79bb708d5_0_1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Further insights are anticipated with the James Webb Space Telescope, which will enable higher signal-to-noise ratio spectroscopy across the broader 0.8–11μm wavelength range. This will provide fuller coverage of the H− opacity continuum and access to stronger H2O bands at longer wavelengths, breaking the degeneracy between the two species. Additional spectral features, such as the CO spectral band at 4.5μm, will provide further leverage for constraining the chemical composition, thermal structure and wind patterns of the atmosphere.</a:t>
            </a:r>
            <a:endParaRPr/>
          </a:p>
        </p:txBody>
      </p:sp>
      <p:sp>
        <p:nvSpPr>
          <p:cNvPr id="148" name="Google Shape;148;g1f79bb708d5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f79e2683ac_0_2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1f79e2683ac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f79e2683ac_0_2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1f79e2683ac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ff4765f072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1ff4765f072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0" name="Shape 50"/>
        <p:cNvGrpSpPr/>
        <p:nvPr/>
      </p:nvGrpSpPr>
      <p:grpSpPr>
        <a:xfrm>
          <a:off x="0" y="0"/>
          <a:ext cx="0" cy="0"/>
          <a:chOff x="0" y="0"/>
          <a:chExt cx="0" cy="0"/>
        </a:xfrm>
      </p:grpSpPr>
      <p:sp>
        <p:nvSpPr>
          <p:cNvPr id="51" name="Google Shape;51;p13"/>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56" name="Shape 56"/>
        <p:cNvGrpSpPr/>
        <p:nvPr/>
      </p:nvGrpSpPr>
      <p:grpSpPr>
        <a:xfrm>
          <a:off x="0" y="0"/>
          <a:ext cx="0" cy="0"/>
          <a:chOff x="0" y="0"/>
          <a:chExt cx="0" cy="0"/>
        </a:xfrm>
      </p:grpSpPr>
      <p:sp>
        <p:nvSpPr>
          <p:cNvPr id="57" name="Google Shape;57;p1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3">
    <p:spTree>
      <p:nvGrpSpPr>
        <p:cNvPr id="62" name="Shape 62"/>
        <p:cNvGrpSpPr/>
        <p:nvPr/>
      </p:nvGrpSpPr>
      <p:grpSpPr>
        <a:xfrm>
          <a:off x="0" y="0"/>
          <a:ext cx="0" cy="0"/>
          <a:chOff x="0" y="0"/>
          <a:chExt cx="0" cy="0"/>
        </a:xfrm>
      </p:grpSpPr>
      <p:sp>
        <p:nvSpPr>
          <p:cNvPr id="63" name="Google Shape;63;p15"/>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1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4">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HEADER_5">
    <p:spTree>
      <p:nvGrpSpPr>
        <p:cNvPr id="74" name="Shape 74"/>
        <p:cNvGrpSpPr/>
        <p:nvPr/>
      </p:nvGrpSpPr>
      <p:grpSpPr>
        <a:xfrm>
          <a:off x="0" y="0"/>
          <a:ext cx="0" cy="0"/>
          <a:chOff x="0" y="0"/>
          <a:chExt cx="0" cy="0"/>
        </a:xfrm>
      </p:grpSpPr>
      <p:sp>
        <p:nvSpPr>
          <p:cNvPr id="75" name="Google Shape;75;p17"/>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77" name="Google Shape;77;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8" name="Google Shape;78;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9" name="Google Shape;79;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SECTION_HEADER_6">
    <p:spTree>
      <p:nvGrpSpPr>
        <p:cNvPr id="80" name="Shape 80"/>
        <p:cNvGrpSpPr/>
        <p:nvPr/>
      </p:nvGrpSpPr>
      <p:grpSpPr>
        <a:xfrm>
          <a:off x="0" y="0"/>
          <a:ext cx="0" cy="0"/>
          <a:chOff x="0" y="0"/>
          <a:chExt cx="0" cy="0"/>
        </a:xfrm>
      </p:grpSpPr>
      <p:sp>
        <p:nvSpPr>
          <p:cNvPr id="81" name="Google Shape;81;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83" name="Google Shape;83;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4" name="Google Shape;84;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85" name="Google Shape;85;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6">
  <p:cSld name="SECTION_HEADER_7">
    <p:spTree>
      <p:nvGrpSpPr>
        <p:cNvPr id="86" name="Shape 86"/>
        <p:cNvGrpSpPr/>
        <p:nvPr/>
      </p:nvGrpSpPr>
      <p:grpSpPr>
        <a:xfrm>
          <a:off x="0" y="0"/>
          <a:ext cx="0" cy="0"/>
          <a:chOff x="0" y="0"/>
          <a:chExt cx="0" cy="0"/>
        </a:xfrm>
      </p:grpSpPr>
      <p:sp>
        <p:nvSpPr>
          <p:cNvPr id="87" name="Google Shape;87;p19"/>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8" name="Google Shape;88;p1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89" name="Google Shape;89;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0" name="Google Shape;90;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1" name="Google Shape;91;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png"/><Relationship Id="rId9"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8.png"/><Relationship Id="rId5" Type="http://schemas.openxmlformats.org/officeDocument/2006/relationships/image" Target="../media/image22.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8.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27.png"/><Relationship Id="rId6"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5.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1.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1.jp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20"/>
          <p:cNvSpPr/>
          <p:nvPr/>
        </p:nvSpPr>
        <p:spPr>
          <a:xfrm>
            <a:off x="0" y="751775"/>
            <a:ext cx="9144000" cy="1286700"/>
          </a:xfrm>
          <a:prstGeom prst="rect">
            <a:avLst/>
          </a:prstGeom>
          <a:solidFill>
            <a:srgbClr val="EEEEEE">
              <a:alpha val="613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0"/>
          <p:cNvSpPr txBox="1"/>
          <p:nvPr>
            <p:ph idx="1" type="subTitle"/>
          </p:nvPr>
        </p:nvSpPr>
        <p:spPr>
          <a:xfrm>
            <a:off x="2897250" y="2129200"/>
            <a:ext cx="3349500" cy="11508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rPr b="1" lang="en" sz="2000">
                <a:solidFill>
                  <a:schemeClr val="dk1"/>
                </a:solidFill>
                <a:latin typeface="Tahoma"/>
                <a:ea typeface="Tahoma"/>
                <a:cs typeface="Tahoma"/>
                <a:sym typeface="Tahoma"/>
              </a:rPr>
              <a:t>Jared Splinter</a:t>
            </a:r>
            <a:endParaRPr b="1" i="1" sz="1200">
              <a:solidFill>
                <a:schemeClr val="dk1"/>
              </a:solidFill>
              <a:latin typeface="Tahoma"/>
              <a:ea typeface="Tahoma"/>
              <a:cs typeface="Tahoma"/>
              <a:sym typeface="Tahoma"/>
            </a:endParaRPr>
          </a:p>
          <a:p>
            <a:pPr indent="0" lvl="0" marL="0" rtl="0" algn="ctr">
              <a:lnSpc>
                <a:spcPct val="90000"/>
              </a:lnSpc>
              <a:spcBef>
                <a:spcPts val="0"/>
              </a:spcBef>
              <a:spcAft>
                <a:spcPts val="0"/>
              </a:spcAft>
              <a:buClr>
                <a:schemeClr val="dk1"/>
              </a:buClr>
              <a:buSzPts val="1800"/>
              <a:buNone/>
            </a:pPr>
            <a:r>
              <a:t/>
            </a:r>
            <a:endParaRPr i="1" sz="1200">
              <a:solidFill>
                <a:schemeClr val="dk1"/>
              </a:solidFill>
              <a:latin typeface="Tahoma"/>
              <a:ea typeface="Tahoma"/>
              <a:cs typeface="Tahoma"/>
              <a:sym typeface="Tahoma"/>
            </a:endParaRPr>
          </a:p>
          <a:p>
            <a:pPr indent="0" lvl="0" marL="0" rtl="0" algn="ctr">
              <a:lnSpc>
                <a:spcPct val="90000"/>
              </a:lnSpc>
              <a:spcBef>
                <a:spcPts val="0"/>
              </a:spcBef>
              <a:spcAft>
                <a:spcPts val="0"/>
              </a:spcAft>
              <a:buClr>
                <a:schemeClr val="dk1"/>
              </a:buClr>
              <a:buSzPts val="1800"/>
              <a:buNone/>
            </a:pPr>
            <a:r>
              <a:rPr i="1" lang="en" sz="1400">
                <a:solidFill>
                  <a:schemeClr val="dk1"/>
                </a:solidFill>
                <a:latin typeface="Tahoma"/>
                <a:ea typeface="Tahoma"/>
                <a:cs typeface="Tahoma"/>
                <a:sym typeface="Tahoma"/>
              </a:rPr>
              <a:t>CRAQ Annual Meeting</a:t>
            </a:r>
            <a:r>
              <a:rPr i="1" lang="en" sz="1400">
                <a:solidFill>
                  <a:schemeClr val="dk1"/>
                </a:solidFill>
                <a:latin typeface="Tahoma"/>
                <a:ea typeface="Tahoma"/>
                <a:cs typeface="Tahoma"/>
                <a:sym typeface="Tahoma"/>
              </a:rPr>
              <a:t> 2024</a:t>
            </a:r>
            <a:endParaRPr i="1" sz="1400">
              <a:solidFill>
                <a:schemeClr val="dk1"/>
              </a:solidFill>
              <a:latin typeface="Tahoma"/>
              <a:ea typeface="Tahoma"/>
              <a:cs typeface="Tahoma"/>
              <a:sym typeface="Tahoma"/>
            </a:endParaRPr>
          </a:p>
          <a:p>
            <a:pPr indent="0" lvl="0" marL="0" rtl="0" algn="ctr">
              <a:lnSpc>
                <a:spcPct val="90000"/>
              </a:lnSpc>
              <a:spcBef>
                <a:spcPts val="800"/>
              </a:spcBef>
              <a:spcAft>
                <a:spcPts val="0"/>
              </a:spcAft>
              <a:buClr>
                <a:schemeClr val="dk1"/>
              </a:buClr>
              <a:buSzPts val="1500"/>
              <a:buNone/>
            </a:pPr>
            <a:r>
              <a:rPr i="1" lang="en" sz="1200">
                <a:solidFill>
                  <a:schemeClr val="dk1"/>
                </a:solidFill>
                <a:latin typeface="Tahoma"/>
                <a:ea typeface="Tahoma"/>
                <a:cs typeface="Tahoma"/>
                <a:sym typeface="Tahoma"/>
              </a:rPr>
              <a:t>Supervisor: Nicolas Cowan</a:t>
            </a:r>
            <a:endParaRPr i="1" sz="1200">
              <a:solidFill>
                <a:schemeClr val="dk1"/>
              </a:solidFill>
              <a:latin typeface="Tahoma"/>
              <a:ea typeface="Tahoma"/>
              <a:cs typeface="Tahoma"/>
              <a:sym typeface="Tahoma"/>
            </a:endParaRPr>
          </a:p>
        </p:txBody>
      </p:sp>
      <p:sp>
        <p:nvSpPr>
          <p:cNvPr id="99" name="Google Shape;99;p20"/>
          <p:cNvSpPr txBox="1"/>
          <p:nvPr>
            <p:ph type="ctrTitle"/>
          </p:nvPr>
        </p:nvSpPr>
        <p:spPr>
          <a:xfrm>
            <a:off x="458700" y="736125"/>
            <a:ext cx="8226600" cy="11508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2600"/>
              <a:buFont typeface="Verdana"/>
              <a:buNone/>
            </a:pPr>
            <a:r>
              <a:rPr lang="en" sz="3000">
                <a:latin typeface="Montserrat Black"/>
                <a:ea typeface="Montserrat Black"/>
                <a:cs typeface="Montserrat Black"/>
                <a:sym typeface="Montserrat Black"/>
              </a:rPr>
              <a:t>A First Look at the JWST Phase Curve of WASP-121b with NIRISS/SOSS</a:t>
            </a:r>
            <a:endParaRPr sz="3000">
              <a:latin typeface="Montserrat Black"/>
              <a:ea typeface="Montserrat Black"/>
              <a:cs typeface="Montserrat Black"/>
              <a:sym typeface="Montserrat Black"/>
            </a:endParaRPr>
          </a:p>
        </p:txBody>
      </p:sp>
      <p:pic>
        <p:nvPicPr>
          <p:cNvPr descr="Logo&#10;&#10;Description automatically generated" id="100" name="Google Shape;100;p20"/>
          <p:cNvPicPr preferRelativeResize="0"/>
          <p:nvPr/>
        </p:nvPicPr>
        <p:blipFill rotWithShape="1">
          <a:blip r:embed="rId4">
            <a:alphaModFix/>
          </a:blip>
          <a:srcRect b="0" l="0" r="0" t="0"/>
          <a:stretch/>
        </p:blipFill>
        <p:spPr>
          <a:xfrm>
            <a:off x="7550665" y="169125"/>
            <a:ext cx="1463122" cy="525358"/>
          </a:xfrm>
          <a:prstGeom prst="rect">
            <a:avLst/>
          </a:prstGeom>
          <a:noFill/>
          <a:ln>
            <a:noFill/>
          </a:ln>
        </p:spPr>
      </p:pic>
      <p:pic>
        <p:nvPicPr>
          <p:cNvPr id="101" name="Google Shape;101;p20"/>
          <p:cNvPicPr preferRelativeResize="0"/>
          <p:nvPr/>
        </p:nvPicPr>
        <p:blipFill>
          <a:blip r:embed="rId5">
            <a:alphaModFix/>
          </a:blip>
          <a:stretch>
            <a:fillRect/>
          </a:stretch>
        </p:blipFill>
        <p:spPr>
          <a:xfrm>
            <a:off x="2487675" y="4525950"/>
            <a:ext cx="1871826" cy="620955"/>
          </a:xfrm>
          <a:prstGeom prst="rect">
            <a:avLst/>
          </a:prstGeom>
          <a:noFill/>
          <a:ln>
            <a:noFill/>
          </a:ln>
        </p:spPr>
      </p:pic>
      <p:pic>
        <p:nvPicPr>
          <p:cNvPr id="102" name="Google Shape;102;p20"/>
          <p:cNvPicPr preferRelativeResize="0"/>
          <p:nvPr/>
        </p:nvPicPr>
        <p:blipFill rotWithShape="1">
          <a:blip r:embed="rId6">
            <a:alphaModFix/>
          </a:blip>
          <a:srcRect b="0" l="34821" r="22733" t="0"/>
          <a:stretch/>
        </p:blipFill>
        <p:spPr>
          <a:xfrm>
            <a:off x="-76200" y="4531977"/>
            <a:ext cx="1871826" cy="611523"/>
          </a:xfrm>
          <a:prstGeom prst="rect">
            <a:avLst/>
          </a:prstGeom>
          <a:noFill/>
          <a:ln>
            <a:noFill/>
          </a:ln>
        </p:spPr>
      </p:pic>
      <p:pic>
        <p:nvPicPr>
          <p:cNvPr id="103" name="Google Shape;103;p20"/>
          <p:cNvPicPr preferRelativeResize="0"/>
          <p:nvPr/>
        </p:nvPicPr>
        <p:blipFill>
          <a:blip r:embed="rId7">
            <a:alphaModFix/>
          </a:blip>
          <a:stretch>
            <a:fillRect/>
          </a:stretch>
        </p:blipFill>
        <p:spPr>
          <a:xfrm>
            <a:off x="4942413" y="4371350"/>
            <a:ext cx="1545351" cy="726300"/>
          </a:xfrm>
          <a:prstGeom prst="rect">
            <a:avLst/>
          </a:prstGeom>
          <a:noFill/>
          <a:ln>
            <a:noFill/>
          </a:ln>
        </p:spPr>
      </p:pic>
      <p:pic>
        <p:nvPicPr>
          <p:cNvPr id="104" name="Google Shape;104;p20"/>
          <p:cNvPicPr preferRelativeResize="0"/>
          <p:nvPr/>
        </p:nvPicPr>
        <p:blipFill>
          <a:blip r:embed="rId8">
            <a:alphaModFix/>
          </a:blip>
          <a:stretch>
            <a:fillRect/>
          </a:stretch>
        </p:blipFill>
        <p:spPr>
          <a:xfrm>
            <a:off x="7104901" y="4138601"/>
            <a:ext cx="1977626" cy="1111449"/>
          </a:xfrm>
          <a:prstGeom prst="rect">
            <a:avLst/>
          </a:prstGeom>
          <a:noFill/>
          <a:ln>
            <a:noFill/>
          </a:ln>
        </p:spPr>
      </p:pic>
      <p:pic>
        <p:nvPicPr>
          <p:cNvPr id="105" name="Google Shape;105;p20"/>
          <p:cNvPicPr preferRelativeResize="0"/>
          <p:nvPr/>
        </p:nvPicPr>
        <p:blipFill>
          <a:blip r:embed="rId9">
            <a:alphaModFix/>
          </a:blip>
          <a:stretch>
            <a:fillRect/>
          </a:stretch>
        </p:blipFill>
        <p:spPr>
          <a:xfrm flipH="1" rot="1188239">
            <a:off x="6899875" y="2291988"/>
            <a:ext cx="2118501" cy="1111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9"/>
          <p:cNvSpPr txBox="1"/>
          <p:nvPr>
            <p:ph type="title"/>
          </p:nvPr>
        </p:nvSpPr>
        <p:spPr>
          <a:xfrm>
            <a:off x="15240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Clr>
                <a:schemeClr val="dk1"/>
              </a:buClr>
              <a:buSzPts val="3000"/>
              <a:buFont typeface="Verdana"/>
              <a:buNone/>
            </a:pPr>
            <a:r>
              <a:rPr lang="en" sz="3000">
                <a:solidFill>
                  <a:schemeClr val="lt1"/>
                </a:solidFill>
                <a:latin typeface="Montserrat Black"/>
                <a:ea typeface="Montserrat Black"/>
                <a:cs typeface="Montserrat Black"/>
                <a:sym typeface="Montserrat Black"/>
              </a:rPr>
              <a:t>Results - </a:t>
            </a:r>
            <a:r>
              <a:rPr lang="en" sz="2600">
                <a:solidFill>
                  <a:schemeClr val="lt1"/>
                </a:solidFill>
                <a:latin typeface="Montserrat Black"/>
                <a:ea typeface="Montserrat Black"/>
                <a:cs typeface="Montserrat Black"/>
                <a:sym typeface="Montserrat Black"/>
              </a:rPr>
              <a:t>White Light Curves</a:t>
            </a:r>
            <a:endParaRPr sz="1544">
              <a:solidFill>
                <a:schemeClr val="lt1"/>
              </a:solidFill>
              <a:latin typeface="Tahoma"/>
              <a:ea typeface="Tahoma"/>
              <a:cs typeface="Tahoma"/>
              <a:sym typeface="Tahoma"/>
            </a:endParaRPr>
          </a:p>
        </p:txBody>
      </p:sp>
      <p:pic>
        <p:nvPicPr>
          <p:cNvPr id="205" name="Google Shape;205;p29"/>
          <p:cNvPicPr preferRelativeResize="0"/>
          <p:nvPr/>
        </p:nvPicPr>
        <p:blipFill rotWithShape="1">
          <a:blip r:embed="rId3">
            <a:alphaModFix/>
          </a:blip>
          <a:srcRect b="0" l="4496" r="6811" t="0"/>
          <a:stretch/>
        </p:blipFill>
        <p:spPr>
          <a:xfrm>
            <a:off x="685925" y="801850"/>
            <a:ext cx="7886700" cy="3704975"/>
          </a:xfrm>
          <a:prstGeom prst="rect">
            <a:avLst/>
          </a:prstGeom>
          <a:noFill/>
          <a:ln cap="flat" cmpd="sng" w="114300">
            <a:solidFill>
              <a:srgbClr val="228B22"/>
            </a:solidFill>
            <a:prstDash val="solid"/>
            <a:round/>
            <a:headEnd len="sm" w="sm" type="none"/>
            <a:tailEnd len="sm" w="sm" type="none"/>
          </a:ln>
        </p:spPr>
      </p:pic>
      <p:sp>
        <p:nvSpPr>
          <p:cNvPr id="206" name="Google Shape;206;p29"/>
          <p:cNvSpPr txBox="1"/>
          <p:nvPr/>
        </p:nvSpPr>
        <p:spPr>
          <a:xfrm>
            <a:off x="6348100" y="216850"/>
            <a:ext cx="4395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2"/>
                </a:solidFill>
                <a:latin typeface="Tahoma"/>
                <a:ea typeface="Tahoma"/>
                <a:cs typeface="Tahoma"/>
                <a:sym typeface="Tahoma"/>
              </a:rPr>
              <a:t>Order 1: (~0.84 - 2.83 micron)</a:t>
            </a:r>
            <a:endParaRPr sz="1300">
              <a:solidFill>
                <a:schemeClr val="lt2"/>
              </a:solidFill>
              <a:latin typeface="Tahoma"/>
              <a:ea typeface="Tahoma"/>
              <a:cs typeface="Tahoma"/>
              <a:sym typeface="Tahoma"/>
            </a:endParaRPr>
          </a:p>
          <a:p>
            <a:pPr indent="0" lvl="0" marL="0" rtl="0" algn="l">
              <a:spcBef>
                <a:spcPts val="0"/>
              </a:spcBef>
              <a:spcAft>
                <a:spcPts val="0"/>
              </a:spcAft>
              <a:buNone/>
            </a:pPr>
            <a:r>
              <a:rPr lang="en" sz="1300">
                <a:solidFill>
                  <a:schemeClr val="lt2"/>
                </a:solidFill>
                <a:latin typeface="Tahoma"/>
                <a:ea typeface="Tahoma"/>
                <a:cs typeface="Tahoma"/>
                <a:sym typeface="Tahoma"/>
              </a:rPr>
              <a:t>Order 2: (~0.5 - 1.4 micron)</a:t>
            </a:r>
            <a:endParaRPr sz="1300">
              <a:solidFill>
                <a:schemeClr val="lt2"/>
              </a:solidFill>
              <a:latin typeface="Tahoma"/>
              <a:ea typeface="Tahoma"/>
              <a:cs typeface="Tahoma"/>
              <a:sym typeface="Tahoma"/>
            </a:endParaRPr>
          </a:p>
        </p:txBody>
      </p:sp>
      <p:pic>
        <p:nvPicPr>
          <p:cNvPr id="207" name="Google Shape;207;p29"/>
          <p:cNvPicPr preferRelativeResize="0"/>
          <p:nvPr/>
        </p:nvPicPr>
        <p:blipFill rotWithShape="1">
          <a:blip r:embed="rId4">
            <a:alphaModFix/>
          </a:blip>
          <a:srcRect b="47641" l="10315" r="33775" t="0"/>
          <a:stretch/>
        </p:blipFill>
        <p:spPr>
          <a:xfrm>
            <a:off x="1618575" y="2059400"/>
            <a:ext cx="2852100" cy="989700"/>
          </a:xfrm>
          <a:prstGeom prst="roundRect">
            <a:avLst>
              <a:gd fmla="val 16667" name="adj"/>
            </a:avLst>
          </a:prstGeom>
          <a:noFill/>
          <a:ln cap="flat" cmpd="sng" w="76200">
            <a:solidFill>
              <a:srgbClr val="E69138"/>
            </a:solidFill>
            <a:prstDash val="solid"/>
            <a:round/>
            <a:headEnd len="sm" w="sm" type="none"/>
            <a:tailEnd len="sm" w="sm" type="none"/>
          </a:ln>
        </p:spPr>
      </p:pic>
      <p:pic>
        <p:nvPicPr>
          <p:cNvPr id="208" name="Google Shape;208;p29"/>
          <p:cNvPicPr preferRelativeResize="0"/>
          <p:nvPr/>
        </p:nvPicPr>
        <p:blipFill rotWithShape="1">
          <a:blip r:embed="rId4">
            <a:alphaModFix/>
          </a:blip>
          <a:srcRect b="243" l="27692" r="29280" t="46899"/>
          <a:stretch/>
        </p:blipFill>
        <p:spPr>
          <a:xfrm>
            <a:off x="6225650" y="2605550"/>
            <a:ext cx="2194800" cy="999300"/>
          </a:xfrm>
          <a:prstGeom prst="roundRect">
            <a:avLst>
              <a:gd fmla="val 16667" name="adj"/>
            </a:avLst>
          </a:prstGeom>
          <a:noFill/>
          <a:ln cap="flat" cmpd="sng" w="76200">
            <a:solidFill>
              <a:srgbClr val="6D9EEB"/>
            </a:solidFill>
            <a:prstDash val="solid"/>
            <a:round/>
            <a:headEnd len="sm" w="sm" type="none"/>
            <a:tailEnd len="sm" w="sm" type="none"/>
          </a:ln>
        </p:spPr>
      </p:pic>
      <p:sp>
        <p:nvSpPr>
          <p:cNvPr id="209" name="Google Shape;209;p29"/>
          <p:cNvSpPr/>
          <p:nvPr/>
        </p:nvSpPr>
        <p:spPr>
          <a:xfrm rot="-819536">
            <a:off x="2339220" y="1534696"/>
            <a:ext cx="364612" cy="584939"/>
          </a:xfrm>
          <a:prstGeom prst="downArrow">
            <a:avLst>
              <a:gd fmla="val 50000" name="adj1"/>
              <a:gd fmla="val 50000" name="adj2"/>
            </a:avLst>
          </a:prstGeom>
          <a:solidFill>
            <a:srgbClr val="E69138"/>
          </a:solidFill>
          <a:ln cap="flat" cmpd="sng" w="28575">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p29"/>
          <p:cNvSpPr/>
          <p:nvPr/>
        </p:nvSpPr>
        <p:spPr>
          <a:xfrm rot="4512792">
            <a:off x="5929634" y="509653"/>
            <a:ext cx="283282" cy="2850544"/>
          </a:xfrm>
          <a:prstGeom prst="downArrow">
            <a:avLst>
              <a:gd fmla="val 50000" name="adj1"/>
              <a:gd fmla="val 50000" name="adj2"/>
            </a:avLst>
          </a:prstGeom>
          <a:solidFill>
            <a:srgbClr val="E69138"/>
          </a:solidFill>
          <a:ln cap="flat" cmpd="sng" w="28575">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29"/>
          <p:cNvSpPr/>
          <p:nvPr/>
        </p:nvSpPr>
        <p:spPr>
          <a:xfrm rot="-6395183">
            <a:off x="5547463" y="3043346"/>
            <a:ext cx="364674" cy="717107"/>
          </a:xfrm>
          <a:prstGeom prst="downArrow">
            <a:avLst>
              <a:gd fmla="val 50000" name="adj1"/>
              <a:gd fmla="val 50000" name="adj2"/>
            </a:avLst>
          </a:prstGeom>
          <a:solidFill>
            <a:srgbClr val="6D9EEB"/>
          </a:solidFill>
          <a:ln cap="flat" cmpd="sng" w="3810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p29"/>
          <p:cNvSpPr/>
          <p:nvPr/>
        </p:nvSpPr>
        <p:spPr>
          <a:xfrm rot="-2571994">
            <a:off x="5547453" y="1562415"/>
            <a:ext cx="364696" cy="1272471"/>
          </a:xfrm>
          <a:prstGeom prst="downArrow">
            <a:avLst>
              <a:gd fmla="val 50000" name="adj1"/>
              <a:gd fmla="val 50000" name="adj2"/>
            </a:avLst>
          </a:prstGeom>
          <a:solidFill>
            <a:srgbClr val="6D9EEB"/>
          </a:solidFill>
          <a:ln cap="flat" cmpd="sng" w="3810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 name="Google Shape;213;p29"/>
          <p:cNvSpPr txBox="1"/>
          <p:nvPr/>
        </p:nvSpPr>
        <p:spPr>
          <a:xfrm>
            <a:off x="1876475" y="4712600"/>
            <a:ext cx="5505600" cy="338700"/>
          </a:xfrm>
          <a:prstGeom prst="rect">
            <a:avLst/>
          </a:prstGeom>
          <a:solidFill>
            <a:srgbClr val="D9EAD3"/>
          </a:solidFill>
          <a:ln cap="flat" cmpd="sng" w="38100">
            <a:solidFill>
              <a:srgbClr val="93C47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Tahoma"/>
                <a:ea typeface="Tahoma"/>
                <a:cs typeface="Tahoma"/>
                <a:sym typeface="Tahoma"/>
              </a:rPr>
              <a:t>Reduction #1 done with supreme-spoon (now exoTEDRF) pipeline created by Michael Radica</a:t>
            </a:r>
            <a:endParaRPr sz="1000">
              <a:solidFill>
                <a:schemeClr val="dk1"/>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21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0"/>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Results - </a:t>
            </a:r>
            <a:r>
              <a:rPr lang="en" sz="2600">
                <a:solidFill>
                  <a:schemeClr val="lt1"/>
                </a:solidFill>
                <a:latin typeface="Montserrat Black"/>
                <a:ea typeface="Montserrat Black"/>
                <a:cs typeface="Montserrat Black"/>
                <a:sym typeface="Montserrat Black"/>
              </a:rPr>
              <a:t>White Light Curves</a:t>
            </a:r>
            <a:endParaRPr sz="1544">
              <a:solidFill>
                <a:schemeClr val="lt1"/>
              </a:solidFill>
              <a:latin typeface="Tahoma"/>
              <a:ea typeface="Tahoma"/>
              <a:cs typeface="Tahoma"/>
              <a:sym typeface="Tahoma"/>
            </a:endParaRPr>
          </a:p>
        </p:txBody>
      </p:sp>
      <p:sp>
        <p:nvSpPr>
          <p:cNvPr id="219" name="Google Shape;219;p30"/>
          <p:cNvSpPr txBox="1"/>
          <p:nvPr/>
        </p:nvSpPr>
        <p:spPr>
          <a:xfrm>
            <a:off x="6594025" y="179375"/>
            <a:ext cx="3048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2"/>
                </a:solidFill>
                <a:latin typeface="Tahoma"/>
                <a:ea typeface="Tahoma"/>
                <a:cs typeface="Tahoma"/>
                <a:sym typeface="Tahoma"/>
              </a:rPr>
              <a:t>Order 1: (~0.84 - 2.83 micron)</a:t>
            </a:r>
            <a:endParaRPr sz="1300">
              <a:solidFill>
                <a:schemeClr val="lt2"/>
              </a:solidFill>
              <a:latin typeface="Tahoma"/>
              <a:ea typeface="Tahoma"/>
              <a:cs typeface="Tahoma"/>
              <a:sym typeface="Tahoma"/>
            </a:endParaRPr>
          </a:p>
          <a:p>
            <a:pPr indent="0" lvl="0" marL="0" rtl="0" algn="l">
              <a:spcBef>
                <a:spcPts val="0"/>
              </a:spcBef>
              <a:spcAft>
                <a:spcPts val="0"/>
              </a:spcAft>
              <a:buNone/>
            </a:pPr>
            <a:r>
              <a:rPr lang="en" sz="1300">
                <a:solidFill>
                  <a:schemeClr val="lt2"/>
                </a:solidFill>
                <a:latin typeface="Tahoma"/>
                <a:ea typeface="Tahoma"/>
                <a:cs typeface="Tahoma"/>
                <a:sym typeface="Tahoma"/>
              </a:rPr>
              <a:t>Order 2: (~0.5 - 1.4 micron)</a:t>
            </a:r>
            <a:endParaRPr sz="1300">
              <a:solidFill>
                <a:schemeClr val="lt2"/>
              </a:solidFill>
              <a:latin typeface="Tahoma"/>
              <a:ea typeface="Tahoma"/>
              <a:cs typeface="Tahoma"/>
              <a:sym typeface="Tahoma"/>
            </a:endParaRPr>
          </a:p>
        </p:txBody>
      </p:sp>
      <p:pic>
        <p:nvPicPr>
          <p:cNvPr id="220" name="Google Shape;220;p30"/>
          <p:cNvPicPr preferRelativeResize="0"/>
          <p:nvPr/>
        </p:nvPicPr>
        <p:blipFill rotWithShape="1">
          <a:blip r:embed="rId3">
            <a:alphaModFix/>
          </a:blip>
          <a:srcRect b="0" l="2886" r="4589" t="4452"/>
          <a:stretch/>
        </p:blipFill>
        <p:spPr>
          <a:xfrm>
            <a:off x="889838" y="809950"/>
            <a:ext cx="7364325" cy="4055950"/>
          </a:xfrm>
          <a:prstGeom prst="rect">
            <a:avLst/>
          </a:prstGeom>
          <a:noFill/>
          <a:ln cap="flat" cmpd="sng" w="114300">
            <a:solidFill>
              <a:srgbClr val="228B2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1"/>
          <p:cNvPicPr preferRelativeResize="0"/>
          <p:nvPr/>
        </p:nvPicPr>
        <p:blipFill rotWithShape="1">
          <a:blip r:embed="rId3">
            <a:alphaModFix/>
          </a:blip>
          <a:srcRect b="0" l="2607" r="7172" t="0"/>
          <a:stretch/>
        </p:blipFill>
        <p:spPr>
          <a:xfrm>
            <a:off x="166650" y="2910100"/>
            <a:ext cx="4363899" cy="1825025"/>
          </a:xfrm>
          <a:prstGeom prst="rect">
            <a:avLst/>
          </a:prstGeom>
          <a:noFill/>
          <a:ln>
            <a:noFill/>
          </a:ln>
        </p:spPr>
      </p:pic>
      <p:sp>
        <p:nvSpPr>
          <p:cNvPr id="226" name="Google Shape;226;p31"/>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Results - </a:t>
            </a:r>
            <a:r>
              <a:rPr lang="en" sz="2600">
                <a:solidFill>
                  <a:schemeClr val="lt1"/>
                </a:solidFill>
                <a:latin typeface="Montserrat Black"/>
                <a:ea typeface="Montserrat Black"/>
                <a:cs typeface="Montserrat Black"/>
                <a:sym typeface="Montserrat Black"/>
              </a:rPr>
              <a:t>MCMC Fits</a:t>
            </a:r>
            <a:endParaRPr sz="1544">
              <a:solidFill>
                <a:schemeClr val="lt1"/>
              </a:solidFill>
              <a:latin typeface="Tahoma"/>
              <a:ea typeface="Tahoma"/>
              <a:cs typeface="Tahoma"/>
              <a:sym typeface="Tahoma"/>
            </a:endParaRPr>
          </a:p>
        </p:txBody>
      </p:sp>
      <p:sp>
        <p:nvSpPr>
          <p:cNvPr id="227" name="Google Shape;227;p31"/>
          <p:cNvSpPr txBox="1"/>
          <p:nvPr/>
        </p:nvSpPr>
        <p:spPr>
          <a:xfrm>
            <a:off x="6594025" y="179375"/>
            <a:ext cx="3048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2"/>
                </a:solidFill>
                <a:latin typeface="Tahoma"/>
                <a:ea typeface="Tahoma"/>
                <a:cs typeface="Tahoma"/>
                <a:sym typeface="Tahoma"/>
              </a:rPr>
              <a:t>Order 1: (~0.84 - 2.83 micron)</a:t>
            </a:r>
            <a:endParaRPr sz="1300">
              <a:solidFill>
                <a:schemeClr val="lt2"/>
              </a:solidFill>
              <a:latin typeface="Tahoma"/>
              <a:ea typeface="Tahoma"/>
              <a:cs typeface="Tahoma"/>
              <a:sym typeface="Tahoma"/>
            </a:endParaRPr>
          </a:p>
          <a:p>
            <a:pPr indent="0" lvl="0" marL="0" rtl="0" algn="l">
              <a:spcBef>
                <a:spcPts val="0"/>
              </a:spcBef>
              <a:spcAft>
                <a:spcPts val="0"/>
              </a:spcAft>
              <a:buNone/>
            </a:pPr>
            <a:r>
              <a:rPr lang="en" sz="1300">
                <a:solidFill>
                  <a:schemeClr val="lt2"/>
                </a:solidFill>
                <a:latin typeface="Tahoma"/>
                <a:ea typeface="Tahoma"/>
                <a:cs typeface="Tahoma"/>
                <a:sym typeface="Tahoma"/>
              </a:rPr>
              <a:t>Order 2: (~0.5 - 1.4 micron)</a:t>
            </a:r>
            <a:endParaRPr sz="1300">
              <a:solidFill>
                <a:schemeClr val="lt2"/>
              </a:solidFill>
              <a:latin typeface="Tahoma"/>
              <a:ea typeface="Tahoma"/>
              <a:cs typeface="Tahoma"/>
              <a:sym typeface="Tahoma"/>
            </a:endParaRPr>
          </a:p>
        </p:txBody>
      </p:sp>
      <p:pic>
        <p:nvPicPr>
          <p:cNvPr id="228" name="Google Shape;228;p31"/>
          <p:cNvPicPr preferRelativeResize="0"/>
          <p:nvPr/>
        </p:nvPicPr>
        <p:blipFill rotWithShape="1">
          <a:blip r:embed="rId4">
            <a:alphaModFix/>
          </a:blip>
          <a:srcRect b="0" l="3379" r="6489" t="0"/>
          <a:stretch/>
        </p:blipFill>
        <p:spPr>
          <a:xfrm>
            <a:off x="163525" y="970575"/>
            <a:ext cx="4363899" cy="2017275"/>
          </a:xfrm>
          <a:prstGeom prst="rect">
            <a:avLst/>
          </a:prstGeom>
          <a:noFill/>
          <a:ln>
            <a:noFill/>
          </a:ln>
        </p:spPr>
      </p:pic>
      <p:pic>
        <p:nvPicPr>
          <p:cNvPr id="229" name="Google Shape;229;p31"/>
          <p:cNvPicPr preferRelativeResize="0"/>
          <p:nvPr/>
        </p:nvPicPr>
        <p:blipFill rotWithShape="1">
          <a:blip r:embed="rId5">
            <a:alphaModFix/>
          </a:blip>
          <a:srcRect b="0" l="3130" r="6649" t="0"/>
          <a:stretch/>
        </p:blipFill>
        <p:spPr>
          <a:xfrm>
            <a:off x="4479600" y="2908237"/>
            <a:ext cx="4363899" cy="1828800"/>
          </a:xfrm>
          <a:prstGeom prst="rect">
            <a:avLst/>
          </a:prstGeom>
          <a:noFill/>
          <a:ln>
            <a:noFill/>
          </a:ln>
        </p:spPr>
      </p:pic>
      <p:pic>
        <p:nvPicPr>
          <p:cNvPr id="230" name="Google Shape;230;p31"/>
          <p:cNvPicPr preferRelativeResize="0"/>
          <p:nvPr/>
        </p:nvPicPr>
        <p:blipFill rotWithShape="1">
          <a:blip r:embed="rId6">
            <a:alphaModFix/>
          </a:blip>
          <a:srcRect b="0" l="3130" r="6657" t="0"/>
          <a:stretch/>
        </p:blipFill>
        <p:spPr>
          <a:xfrm>
            <a:off x="4479600" y="968800"/>
            <a:ext cx="4363899" cy="2020825"/>
          </a:xfrm>
          <a:prstGeom prst="rect">
            <a:avLst/>
          </a:prstGeom>
          <a:noFill/>
          <a:ln>
            <a:noFill/>
          </a:ln>
        </p:spPr>
      </p:pic>
      <p:sp>
        <p:nvSpPr>
          <p:cNvPr id="231" name="Google Shape;231;p31"/>
          <p:cNvSpPr/>
          <p:nvPr/>
        </p:nvSpPr>
        <p:spPr>
          <a:xfrm>
            <a:off x="154025" y="941575"/>
            <a:ext cx="8689500" cy="3820500"/>
          </a:xfrm>
          <a:prstGeom prst="rect">
            <a:avLst/>
          </a:prstGeom>
          <a:noFill/>
          <a:ln cap="flat" cmpd="sng" w="76200">
            <a:solidFill>
              <a:srgbClr val="228B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 name="Google Shape;232;p31"/>
          <p:cNvSpPr txBox="1"/>
          <p:nvPr/>
        </p:nvSpPr>
        <p:spPr>
          <a:xfrm>
            <a:off x="3091800" y="4735125"/>
            <a:ext cx="5388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Tahoma"/>
                <a:ea typeface="Tahoma"/>
                <a:cs typeface="Tahoma"/>
                <a:sym typeface="Tahoma"/>
              </a:rPr>
              <a:t>Systematics uncorrected!</a:t>
            </a:r>
            <a:endParaRPr sz="1800">
              <a:solidFill>
                <a:schemeClr val="lt1"/>
              </a:solidFill>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2"/>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Emission Spectra</a:t>
            </a:r>
            <a:endParaRPr sz="1544">
              <a:solidFill>
                <a:schemeClr val="lt1"/>
              </a:solidFill>
              <a:latin typeface="Tahoma"/>
              <a:ea typeface="Tahoma"/>
              <a:cs typeface="Tahoma"/>
              <a:sym typeface="Tahoma"/>
            </a:endParaRPr>
          </a:p>
        </p:txBody>
      </p:sp>
      <p:pic>
        <p:nvPicPr>
          <p:cNvPr id="238" name="Google Shape;238;p32"/>
          <p:cNvPicPr preferRelativeResize="0"/>
          <p:nvPr/>
        </p:nvPicPr>
        <p:blipFill rotWithShape="1">
          <a:blip r:embed="rId3">
            <a:alphaModFix/>
          </a:blip>
          <a:srcRect b="0" l="0" r="0" t="0"/>
          <a:stretch/>
        </p:blipFill>
        <p:spPr>
          <a:xfrm>
            <a:off x="1149200" y="746275"/>
            <a:ext cx="6267036" cy="4178024"/>
          </a:xfrm>
          <a:prstGeom prst="rect">
            <a:avLst/>
          </a:prstGeom>
          <a:noFill/>
          <a:ln cap="flat" cmpd="sng" w="114300">
            <a:solidFill>
              <a:srgbClr val="228B22"/>
            </a:solidFill>
            <a:prstDash val="solid"/>
            <a:round/>
            <a:headEnd len="sm" w="sm" type="none"/>
            <a:tailEnd len="sm" w="sm" type="none"/>
          </a:ln>
        </p:spPr>
      </p:pic>
      <p:sp>
        <p:nvSpPr>
          <p:cNvPr id="239" name="Google Shape;239;p32"/>
          <p:cNvSpPr/>
          <p:nvPr/>
        </p:nvSpPr>
        <p:spPr>
          <a:xfrm>
            <a:off x="2231075" y="2691975"/>
            <a:ext cx="751500" cy="53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32"/>
          <p:cNvSpPr txBox="1"/>
          <p:nvPr/>
        </p:nvSpPr>
        <p:spPr>
          <a:xfrm>
            <a:off x="2222675" y="2467600"/>
            <a:ext cx="7683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Tahoma"/>
                <a:ea typeface="Tahoma"/>
                <a:cs typeface="Tahoma"/>
                <a:sym typeface="Tahoma"/>
              </a:rPr>
              <a:t>H- emission</a:t>
            </a:r>
            <a:endParaRPr sz="800">
              <a:solidFill>
                <a:schemeClr val="dk1"/>
              </a:solidFill>
              <a:latin typeface="Tahoma"/>
              <a:ea typeface="Tahoma"/>
              <a:cs typeface="Tahoma"/>
              <a:sym typeface="Tahoma"/>
            </a:endParaRPr>
          </a:p>
        </p:txBody>
      </p:sp>
      <p:sp>
        <p:nvSpPr>
          <p:cNvPr id="241" name="Google Shape;241;p32"/>
          <p:cNvSpPr/>
          <p:nvPr/>
        </p:nvSpPr>
        <p:spPr>
          <a:xfrm>
            <a:off x="3267075" y="2414500"/>
            <a:ext cx="887100" cy="53100"/>
          </a:xfrm>
          <a:prstGeom prst="rect">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 name="Google Shape;242;p32"/>
          <p:cNvSpPr txBox="1"/>
          <p:nvPr/>
        </p:nvSpPr>
        <p:spPr>
          <a:xfrm>
            <a:off x="3341850" y="2166313"/>
            <a:ext cx="8871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Tahoma"/>
                <a:ea typeface="Tahoma"/>
                <a:cs typeface="Tahoma"/>
                <a:sym typeface="Tahoma"/>
              </a:rPr>
              <a:t>H</a:t>
            </a:r>
            <a:r>
              <a:rPr baseline="-25000" lang="en" sz="800">
                <a:solidFill>
                  <a:schemeClr val="dk1"/>
                </a:solidFill>
                <a:latin typeface="Tahoma"/>
                <a:ea typeface="Tahoma"/>
                <a:cs typeface="Tahoma"/>
                <a:sym typeface="Tahoma"/>
              </a:rPr>
              <a:t>2</a:t>
            </a:r>
            <a:r>
              <a:rPr lang="en" sz="800">
                <a:solidFill>
                  <a:schemeClr val="dk1"/>
                </a:solidFill>
                <a:latin typeface="Tahoma"/>
                <a:ea typeface="Tahoma"/>
                <a:cs typeface="Tahoma"/>
                <a:sym typeface="Tahoma"/>
              </a:rPr>
              <a:t>O emission</a:t>
            </a:r>
            <a:endParaRPr sz="800">
              <a:solidFill>
                <a:schemeClr val="dk1"/>
              </a:solidFill>
              <a:latin typeface="Tahoma"/>
              <a:ea typeface="Tahoma"/>
              <a:cs typeface="Tahoma"/>
              <a:sym typeface="Tahoma"/>
            </a:endParaRPr>
          </a:p>
        </p:txBody>
      </p:sp>
      <p:sp>
        <p:nvSpPr>
          <p:cNvPr id="243" name="Google Shape;243;p32"/>
          <p:cNvSpPr/>
          <p:nvPr/>
        </p:nvSpPr>
        <p:spPr>
          <a:xfrm>
            <a:off x="5438775" y="1933500"/>
            <a:ext cx="457800" cy="53100"/>
          </a:xfrm>
          <a:prstGeom prst="rect">
            <a:avLst/>
          </a:prstGeom>
          <a:solidFill>
            <a:srgbClr val="9900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p32"/>
          <p:cNvSpPr txBox="1"/>
          <p:nvPr/>
        </p:nvSpPr>
        <p:spPr>
          <a:xfrm>
            <a:off x="5313525" y="1685313"/>
            <a:ext cx="8871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Tahoma"/>
                <a:ea typeface="Tahoma"/>
                <a:cs typeface="Tahoma"/>
                <a:sym typeface="Tahoma"/>
              </a:rPr>
              <a:t>C</a:t>
            </a:r>
            <a:r>
              <a:rPr lang="en" sz="800">
                <a:solidFill>
                  <a:schemeClr val="dk1"/>
                </a:solidFill>
                <a:latin typeface="Tahoma"/>
                <a:ea typeface="Tahoma"/>
                <a:cs typeface="Tahoma"/>
                <a:sym typeface="Tahoma"/>
              </a:rPr>
              <a:t>O emission</a:t>
            </a:r>
            <a:endParaRPr sz="800">
              <a:solidFill>
                <a:schemeClr val="dk1"/>
              </a:solidFill>
              <a:latin typeface="Tahoma"/>
              <a:ea typeface="Tahoma"/>
              <a:cs typeface="Tahoma"/>
              <a:sym typeface="Tahoma"/>
            </a:endParaRPr>
          </a:p>
        </p:txBody>
      </p:sp>
      <p:sp>
        <p:nvSpPr>
          <p:cNvPr id="245" name="Google Shape;245;p32"/>
          <p:cNvSpPr/>
          <p:nvPr/>
        </p:nvSpPr>
        <p:spPr>
          <a:xfrm>
            <a:off x="6338900" y="1904375"/>
            <a:ext cx="367200" cy="53100"/>
          </a:xfrm>
          <a:prstGeom prst="rect">
            <a:avLst/>
          </a:prstGeom>
          <a:solidFill>
            <a:srgbClr val="783F0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32"/>
          <p:cNvSpPr txBox="1"/>
          <p:nvPr/>
        </p:nvSpPr>
        <p:spPr>
          <a:xfrm>
            <a:off x="6123150" y="1656175"/>
            <a:ext cx="8871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Tahoma"/>
                <a:ea typeface="Tahoma"/>
                <a:cs typeface="Tahoma"/>
                <a:sym typeface="Tahoma"/>
              </a:rPr>
              <a:t>CO</a:t>
            </a:r>
            <a:r>
              <a:rPr baseline="-25000" lang="en" sz="800">
                <a:solidFill>
                  <a:schemeClr val="dk1"/>
                </a:solidFill>
                <a:latin typeface="Tahoma"/>
                <a:ea typeface="Tahoma"/>
                <a:cs typeface="Tahoma"/>
                <a:sym typeface="Tahoma"/>
              </a:rPr>
              <a:t>2</a:t>
            </a:r>
            <a:r>
              <a:rPr lang="en" sz="800">
                <a:solidFill>
                  <a:schemeClr val="dk1"/>
                </a:solidFill>
                <a:latin typeface="Tahoma"/>
                <a:ea typeface="Tahoma"/>
                <a:cs typeface="Tahoma"/>
                <a:sym typeface="Tahoma"/>
              </a:rPr>
              <a:t> emission</a:t>
            </a:r>
            <a:endParaRPr sz="800">
              <a:solidFill>
                <a:schemeClr val="dk1"/>
              </a:solidFill>
              <a:latin typeface="Tahoma"/>
              <a:ea typeface="Tahoma"/>
              <a:cs typeface="Tahoma"/>
              <a:sym typeface="Tahoma"/>
            </a:endParaRPr>
          </a:p>
        </p:txBody>
      </p:sp>
      <p:pic>
        <p:nvPicPr>
          <p:cNvPr id="247" name="Google Shape;247;p32"/>
          <p:cNvPicPr preferRelativeResize="0"/>
          <p:nvPr/>
        </p:nvPicPr>
        <p:blipFill rotWithShape="1">
          <a:blip r:embed="rId4">
            <a:alphaModFix/>
          </a:blip>
          <a:srcRect b="0" l="5563" r="5563" t="0"/>
          <a:stretch/>
        </p:blipFill>
        <p:spPr>
          <a:xfrm>
            <a:off x="5896650" y="302750"/>
            <a:ext cx="2869200" cy="1614250"/>
          </a:xfrm>
          <a:prstGeom prst="rect">
            <a:avLst/>
          </a:prstGeom>
          <a:noFill/>
          <a:ln cap="flat" cmpd="sng" w="76200">
            <a:solidFill>
              <a:srgbClr val="228B22"/>
            </a:solidFill>
            <a:prstDash val="solid"/>
            <a:round/>
            <a:headEnd len="sm" w="sm" type="none"/>
            <a:tailEnd len="sm" w="sm" type="none"/>
          </a:ln>
        </p:spPr>
      </p:pic>
      <p:sp>
        <p:nvSpPr>
          <p:cNvPr id="248" name="Google Shape;248;p32"/>
          <p:cNvSpPr txBox="1"/>
          <p:nvPr/>
        </p:nvSpPr>
        <p:spPr>
          <a:xfrm>
            <a:off x="7529775" y="4134400"/>
            <a:ext cx="1439700" cy="87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highlight>
                  <a:schemeClr val="dk1"/>
                </a:highlight>
                <a:latin typeface="Tahoma"/>
                <a:ea typeface="Tahoma"/>
                <a:cs typeface="Tahoma"/>
                <a:sym typeface="Tahoma"/>
              </a:rPr>
              <a:t>Data from Order 1 (~0.84 - 2.83 </a:t>
            </a:r>
            <a:r>
              <a:rPr lang="en" sz="1200">
                <a:solidFill>
                  <a:schemeClr val="lt1"/>
                </a:solidFill>
                <a:highlight>
                  <a:schemeClr val="dk1"/>
                </a:highlight>
                <a:latin typeface="Tahoma"/>
                <a:ea typeface="Tahoma"/>
                <a:cs typeface="Tahoma"/>
                <a:sym typeface="Tahoma"/>
              </a:rPr>
              <a:t>μm</a:t>
            </a:r>
            <a:r>
              <a:rPr lang="en" sz="1200">
                <a:solidFill>
                  <a:schemeClr val="lt1"/>
                </a:solidFill>
                <a:highlight>
                  <a:schemeClr val="dk1"/>
                </a:highlight>
                <a:latin typeface="Tahoma"/>
                <a:ea typeface="Tahoma"/>
                <a:cs typeface="Tahoma"/>
                <a:sym typeface="Tahoma"/>
              </a:rPr>
              <a:t>)</a:t>
            </a:r>
            <a:endParaRPr sz="1200">
              <a:solidFill>
                <a:schemeClr val="lt1"/>
              </a:solidFill>
              <a:highlight>
                <a:schemeClr val="dk1"/>
              </a:highlight>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Emission Spectra</a:t>
            </a:r>
            <a:endParaRPr sz="1544">
              <a:solidFill>
                <a:schemeClr val="lt1"/>
              </a:solidFill>
              <a:latin typeface="Tahoma"/>
              <a:ea typeface="Tahoma"/>
              <a:cs typeface="Tahoma"/>
              <a:sym typeface="Tahoma"/>
            </a:endParaRPr>
          </a:p>
        </p:txBody>
      </p:sp>
      <p:pic>
        <p:nvPicPr>
          <p:cNvPr id="254" name="Google Shape;254;p33"/>
          <p:cNvPicPr preferRelativeResize="0"/>
          <p:nvPr/>
        </p:nvPicPr>
        <p:blipFill rotWithShape="1">
          <a:blip r:embed="rId3">
            <a:alphaModFix/>
          </a:blip>
          <a:srcRect b="0" l="0" r="0" t="0"/>
          <a:stretch/>
        </p:blipFill>
        <p:spPr>
          <a:xfrm>
            <a:off x="1149200" y="746275"/>
            <a:ext cx="6267036" cy="4178024"/>
          </a:xfrm>
          <a:prstGeom prst="rect">
            <a:avLst/>
          </a:prstGeom>
          <a:noFill/>
          <a:ln cap="flat" cmpd="sng" w="114300">
            <a:solidFill>
              <a:srgbClr val="228B22"/>
            </a:solidFill>
            <a:prstDash val="solid"/>
            <a:round/>
            <a:headEnd len="sm" w="sm" type="none"/>
            <a:tailEnd len="sm" w="sm" type="none"/>
          </a:ln>
        </p:spPr>
      </p:pic>
      <p:sp>
        <p:nvSpPr>
          <p:cNvPr id="255" name="Google Shape;255;p33"/>
          <p:cNvSpPr/>
          <p:nvPr/>
        </p:nvSpPr>
        <p:spPr>
          <a:xfrm>
            <a:off x="2231075" y="2691975"/>
            <a:ext cx="751500" cy="531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6" name="Google Shape;256;p33"/>
          <p:cNvSpPr txBox="1"/>
          <p:nvPr/>
        </p:nvSpPr>
        <p:spPr>
          <a:xfrm>
            <a:off x="2222675" y="2467600"/>
            <a:ext cx="7683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Tahoma"/>
                <a:ea typeface="Tahoma"/>
                <a:cs typeface="Tahoma"/>
                <a:sym typeface="Tahoma"/>
              </a:rPr>
              <a:t>H- emission</a:t>
            </a:r>
            <a:endParaRPr sz="800">
              <a:solidFill>
                <a:schemeClr val="dk1"/>
              </a:solidFill>
              <a:latin typeface="Tahoma"/>
              <a:ea typeface="Tahoma"/>
              <a:cs typeface="Tahoma"/>
              <a:sym typeface="Tahoma"/>
            </a:endParaRPr>
          </a:p>
        </p:txBody>
      </p:sp>
      <p:sp>
        <p:nvSpPr>
          <p:cNvPr id="257" name="Google Shape;257;p33"/>
          <p:cNvSpPr/>
          <p:nvPr/>
        </p:nvSpPr>
        <p:spPr>
          <a:xfrm>
            <a:off x="3267075" y="2414500"/>
            <a:ext cx="887100" cy="53100"/>
          </a:xfrm>
          <a:prstGeom prst="rect">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 name="Google Shape;258;p33"/>
          <p:cNvSpPr txBox="1"/>
          <p:nvPr/>
        </p:nvSpPr>
        <p:spPr>
          <a:xfrm>
            <a:off x="3341850" y="2166313"/>
            <a:ext cx="8871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Tahoma"/>
                <a:ea typeface="Tahoma"/>
                <a:cs typeface="Tahoma"/>
                <a:sym typeface="Tahoma"/>
              </a:rPr>
              <a:t>H</a:t>
            </a:r>
            <a:r>
              <a:rPr baseline="-25000" lang="en" sz="800">
                <a:solidFill>
                  <a:schemeClr val="dk1"/>
                </a:solidFill>
                <a:latin typeface="Tahoma"/>
                <a:ea typeface="Tahoma"/>
                <a:cs typeface="Tahoma"/>
                <a:sym typeface="Tahoma"/>
              </a:rPr>
              <a:t>2</a:t>
            </a:r>
            <a:r>
              <a:rPr lang="en" sz="800">
                <a:solidFill>
                  <a:schemeClr val="dk1"/>
                </a:solidFill>
                <a:latin typeface="Tahoma"/>
                <a:ea typeface="Tahoma"/>
                <a:cs typeface="Tahoma"/>
                <a:sym typeface="Tahoma"/>
              </a:rPr>
              <a:t>O emission</a:t>
            </a:r>
            <a:endParaRPr sz="800">
              <a:solidFill>
                <a:schemeClr val="dk1"/>
              </a:solidFill>
              <a:latin typeface="Tahoma"/>
              <a:ea typeface="Tahoma"/>
              <a:cs typeface="Tahoma"/>
              <a:sym typeface="Tahoma"/>
            </a:endParaRPr>
          </a:p>
        </p:txBody>
      </p:sp>
      <p:sp>
        <p:nvSpPr>
          <p:cNvPr id="259" name="Google Shape;259;p33"/>
          <p:cNvSpPr/>
          <p:nvPr/>
        </p:nvSpPr>
        <p:spPr>
          <a:xfrm>
            <a:off x="5438775" y="1933500"/>
            <a:ext cx="457800" cy="53100"/>
          </a:xfrm>
          <a:prstGeom prst="rect">
            <a:avLst/>
          </a:prstGeom>
          <a:solidFill>
            <a:srgbClr val="9900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 name="Google Shape;260;p33"/>
          <p:cNvSpPr txBox="1"/>
          <p:nvPr/>
        </p:nvSpPr>
        <p:spPr>
          <a:xfrm>
            <a:off x="5313525" y="1685313"/>
            <a:ext cx="8871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Tahoma"/>
                <a:ea typeface="Tahoma"/>
                <a:cs typeface="Tahoma"/>
                <a:sym typeface="Tahoma"/>
              </a:rPr>
              <a:t>CO emission</a:t>
            </a:r>
            <a:endParaRPr sz="800">
              <a:solidFill>
                <a:schemeClr val="dk1"/>
              </a:solidFill>
              <a:latin typeface="Tahoma"/>
              <a:ea typeface="Tahoma"/>
              <a:cs typeface="Tahoma"/>
              <a:sym typeface="Tahoma"/>
            </a:endParaRPr>
          </a:p>
        </p:txBody>
      </p:sp>
      <p:sp>
        <p:nvSpPr>
          <p:cNvPr id="261" name="Google Shape;261;p33"/>
          <p:cNvSpPr/>
          <p:nvPr/>
        </p:nvSpPr>
        <p:spPr>
          <a:xfrm>
            <a:off x="6338900" y="1904375"/>
            <a:ext cx="367200" cy="53100"/>
          </a:xfrm>
          <a:prstGeom prst="rect">
            <a:avLst/>
          </a:prstGeom>
          <a:solidFill>
            <a:srgbClr val="783F0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 name="Google Shape;262;p33"/>
          <p:cNvSpPr txBox="1"/>
          <p:nvPr/>
        </p:nvSpPr>
        <p:spPr>
          <a:xfrm>
            <a:off x="6123150" y="1656175"/>
            <a:ext cx="8871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Tahoma"/>
                <a:ea typeface="Tahoma"/>
                <a:cs typeface="Tahoma"/>
                <a:sym typeface="Tahoma"/>
              </a:rPr>
              <a:t>CO</a:t>
            </a:r>
            <a:r>
              <a:rPr baseline="-25000" lang="en" sz="800">
                <a:solidFill>
                  <a:schemeClr val="dk1"/>
                </a:solidFill>
                <a:latin typeface="Tahoma"/>
                <a:ea typeface="Tahoma"/>
                <a:cs typeface="Tahoma"/>
                <a:sym typeface="Tahoma"/>
              </a:rPr>
              <a:t>2</a:t>
            </a:r>
            <a:r>
              <a:rPr lang="en" sz="800">
                <a:solidFill>
                  <a:schemeClr val="dk1"/>
                </a:solidFill>
                <a:latin typeface="Tahoma"/>
                <a:ea typeface="Tahoma"/>
                <a:cs typeface="Tahoma"/>
                <a:sym typeface="Tahoma"/>
              </a:rPr>
              <a:t> emission</a:t>
            </a:r>
            <a:endParaRPr sz="800">
              <a:solidFill>
                <a:schemeClr val="dk1"/>
              </a:solidFill>
              <a:latin typeface="Tahoma"/>
              <a:ea typeface="Tahoma"/>
              <a:cs typeface="Tahoma"/>
              <a:sym typeface="Tahoma"/>
            </a:endParaRPr>
          </a:p>
        </p:txBody>
      </p:sp>
      <p:pic>
        <p:nvPicPr>
          <p:cNvPr id="263" name="Google Shape;263;p33"/>
          <p:cNvPicPr preferRelativeResize="0"/>
          <p:nvPr/>
        </p:nvPicPr>
        <p:blipFill rotWithShape="1">
          <a:blip r:embed="rId4">
            <a:alphaModFix/>
          </a:blip>
          <a:srcRect b="0" l="5563" r="5563" t="0"/>
          <a:stretch/>
        </p:blipFill>
        <p:spPr>
          <a:xfrm>
            <a:off x="5896650" y="302750"/>
            <a:ext cx="2869200" cy="1614250"/>
          </a:xfrm>
          <a:prstGeom prst="rect">
            <a:avLst/>
          </a:prstGeom>
          <a:noFill/>
          <a:ln cap="flat" cmpd="sng" w="76200">
            <a:solidFill>
              <a:srgbClr val="228B22"/>
            </a:solidFill>
            <a:prstDash val="solid"/>
            <a:round/>
            <a:headEnd len="sm" w="sm" type="none"/>
            <a:tailEnd len="sm" w="sm" type="none"/>
          </a:ln>
        </p:spPr>
      </p:pic>
      <p:sp>
        <p:nvSpPr>
          <p:cNvPr id="264" name="Google Shape;264;p33"/>
          <p:cNvSpPr txBox="1"/>
          <p:nvPr/>
        </p:nvSpPr>
        <p:spPr>
          <a:xfrm>
            <a:off x="7529775" y="4134400"/>
            <a:ext cx="1439700" cy="87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highlight>
                  <a:schemeClr val="dk1"/>
                </a:highlight>
                <a:latin typeface="Tahoma"/>
                <a:ea typeface="Tahoma"/>
                <a:cs typeface="Tahoma"/>
                <a:sym typeface="Tahoma"/>
              </a:rPr>
              <a:t>Data from Order 1 (~0.84 - 2.83 μm)</a:t>
            </a:r>
            <a:endParaRPr sz="1200">
              <a:solidFill>
                <a:schemeClr val="lt1"/>
              </a:solidFill>
              <a:highlight>
                <a:schemeClr val="dk1"/>
              </a:highlight>
              <a:latin typeface="Tahoma"/>
              <a:ea typeface="Tahoma"/>
              <a:cs typeface="Tahoma"/>
              <a:sym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4"/>
          <p:cNvSpPr txBox="1"/>
          <p:nvPr>
            <p:ph type="title"/>
          </p:nvPr>
        </p:nvSpPr>
        <p:spPr>
          <a:xfrm>
            <a:off x="54150" y="-129225"/>
            <a:ext cx="8345100" cy="7899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Spectra and Temperature across the Planet</a:t>
            </a:r>
            <a:endParaRPr sz="1544">
              <a:solidFill>
                <a:schemeClr val="lt1"/>
              </a:solidFill>
              <a:latin typeface="Tahoma"/>
              <a:ea typeface="Tahoma"/>
              <a:cs typeface="Tahoma"/>
              <a:sym typeface="Tahoma"/>
            </a:endParaRPr>
          </a:p>
        </p:txBody>
      </p:sp>
      <p:pic>
        <p:nvPicPr>
          <p:cNvPr id="270" name="Google Shape;270;p34"/>
          <p:cNvPicPr preferRelativeResize="0"/>
          <p:nvPr/>
        </p:nvPicPr>
        <p:blipFill rotWithShape="1">
          <a:blip r:embed="rId3">
            <a:alphaModFix/>
          </a:blip>
          <a:srcRect b="2952" l="3220" r="4247" t="6475"/>
          <a:stretch/>
        </p:blipFill>
        <p:spPr>
          <a:xfrm>
            <a:off x="4661621" y="814675"/>
            <a:ext cx="4308780" cy="3514150"/>
          </a:xfrm>
          <a:prstGeom prst="rect">
            <a:avLst/>
          </a:prstGeom>
          <a:noFill/>
          <a:ln cap="flat" cmpd="sng" w="76200">
            <a:solidFill>
              <a:srgbClr val="CC0000"/>
            </a:solidFill>
            <a:prstDash val="solid"/>
            <a:round/>
            <a:headEnd len="sm" w="sm" type="none"/>
            <a:tailEnd len="sm" w="sm" type="none"/>
          </a:ln>
        </p:spPr>
      </p:pic>
      <p:pic>
        <p:nvPicPr>
          <p:cNvPr id="271" name="Google Shape;271;p34"/>
          <p:cNvPicPr preferRelativeResize="0"/>
          <p:nvPr/>
        </p:nvPicPr>
        <p:blipFill rotWithShape="1">
          <a:blip r:embed="rId4">
            <a:alphaModFix/>
          </a:blip>
          <a:srcRect b="3057" l="3060" r="6913" t="6206"/>
          <a:stretch/>
        </p:blipFill>
        <p:spPr>
          <a:xfrm>
            <a:off x="173600" y="814675"/>
            <a:ext cx="4183926" cy="3514150"/>
          </a:xfrm>
          <a:prstGeom prst="rect">
            <a:avLst/>
          </a:prstGeom>
          <a:noFill/>
          <a:ln cap="flat" cmpd="sng" w="76200">
            <a:solidFill>
              <a:srgbClr val="228B22"/>
            </a:solidFill>
            <a:prstDash val="solid"/>
            <a:round/>
            <a:headEnd len="sm" w="sm" type="none"/>
            <a:tailEnd len="sm" w="sm" type="none"/>
          </a:ln>
        </p:spPr>
      </p:pic>
      <p:pic>
        <p:nvPicPr>
          <p:cNvPr id="272" name="Google Shape;272;p34"/>
          <p:cNvPicPr preferRelativeResize="0"/>
          <p:nvPr/>
        </p:nvPicPr>
        <p:blipFill rotWithShape="1">
          <a:blip r:embed="rId5">
            <a:alphaModFix/>
          </a:blip>
          <a:srcRect b="47641" l="10315" r="33775" t="0"/>
          <a:stretch/>
        </p:blipFill>
        <p:spPr>
          <a:xfrm>
            <a:off x="3256800" y="311475"/>
            <a:ext cx="2852100" cy="989700"/>
          </a:xfrm>
          <a:prstGeom prst="roundRect">
            <a:avLst>
              <a:gd fmla="val 16667" name="adj"/>
            </a:avLst>
          </a:prstGeom>
          <a:noFill/>
          <a:ln cap="flat" cmpd="sng" w="76200">
            <a:solidFill>
              <a:srgbClr val="E69138"/>
            </a:solidFill>
            <a:prstDash val="solid"/>
            <a:round/>
            <a:headEnd len="sm" w="sm" type="none"/>
            <a:tailEnd len="sm" w="sm" type="none"/>
          </a:ln>
        </p:spPr>
      </p:pic>
      <p:sp>
        <p:nvSpPr>
          <p:cNvPr id="273" name="Google Shape;273;p34"/>
          <p:cNvSpPr/>
          <p:nvPr/>
        </p:nvSpPr>
        <p:spPr>
          <a:xfrm rot="1358497">
            <a:off x="2909693" y="1348687"/>
            <a:ext cx="364708" cy="585070"/>
          </a:xfrm>
          <a:prstGeom prst="downArrow">
            <a:avLst>
              <a:gd fmla="val 50000" name="adj1"/>
              <a:gd fmla="val 50000" name="adj2"/>
            </a:avLst>
          </a:prstGeom>
          <a:solidFill>
            <a:srgbClr val="E69138"/>
          </a:solidFill>
          <a:ln cap="flat" cmpd="sng" w="28575">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 name="Google Shape;274;p34"/>
          <p:cNvSpPr/>
          <p:nvPr/>
        </p:nvSpPr>
        <p:spPr>
          <a:xfrm rot="-2703997">
            <a:off x="6262176" y="1206691"/>
            <a:ext cx="364867" cy="585060"/>
          </a:xfrm>
          <a:prstGeom prst="downArrow">
            <a:avLst>
              <a:gd fmla="val 50000" name="adj1"/>
              <a:gd fmla="val 50000" name="adj2"/>
            </a:avLst>
          </a:prstGeom>
          <a:solidFill>
            <a:srgbClr val="E69138"/>
          </a:solidFill>
          <a:ln cap="flat" cmpd="sng" w="28575">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5" name="Google Shape;275;p34"/>
          <p:cNvPicPr preferRelativeResize="0"/>
          <p:nvPr/>
        </p:nvPicPr>
        <p:blipFill rotWithShape="1">
          <a:blip r:embed="rId5">
            <a:alphaModFix/>
          </a:blip>
          <a:srcRect b="743" l="27692" r="29280" t="46903"/>
          <a:stretch/>
        </p:blipFill>
        <p:spPr>
          <a:xfrm>
            <a:off x="3585450" y="3917700"/>
            <a:ext cx="2194800" cy="989700"/>
          </a:xfrm>
          <a:prstGeom prst="roundRect">
            <a:avLst>
              <a:gd fmla="val 16667" name="adj"/>
            </a:avLst>
          </a:prstGeom>
          <a:noFill/>
          <a:ln cap="flat" cmpd="sng" w="76200">
            <a:solidFill>
              <a:srgbClr val="6D9EEB"/>
            </a:solidFill>
            <a:prstDash val="solid"/>
            <a:round/>
            <a:headEnd len="sm" w="sm" type="none"/>
            <a:tailEnd len="sm" w="sm" type="none"/>
          </a:ln>
        </p:spPr>
      </p:pic>
      <p:sp>
        <p:nvSpPr>
          <p:cNvPr id="276" name="Google Shape;276;p34"/>
          <p:cNvSpPr/>
          <p:nvPr/>
        </p:nvSpPr>
        <p:spPr>
          <a:xfrm rot="-7523384">
            <a:off x="5880387" y="3412514"/>
            <a:ext cx="364682" cy="596422"/>
          </a:xfrm>
          <a:prstGeom prst="downArrow">
            <a:avLst>
              <a:gd fmla="val 50000" name="adj1"/>
              <a:gd fmla="val 50000" name="adj2"/>
            </a:avLst>
          </a:prstGeom>
          <a:solidFill>
            <a:srgbClr val="6D9EEB"/>
          </a:solidFill>
          <a:ln cap="flat" cmpd="sng" w="3810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7" name="Google Shape;277;p34"/>
          <p:cNvSpPr/>
          <p:nvPr/>
        </p:nvSpPr>
        <p:spPr>
          <a:xfrm rot="8098000">
            <a:off x="3174748" y="3751361"/>
            <a:ext cx="364655" cy="450568"/>
          </a:xfrm>
          <a:prstGeom prst="downArrow">
            <a:avLst>
              <a:gd fmla="val 50000" name="adj1"/>
              <a:gd fmla="val 50000" name="adj2"/>
            </a:avLst>
          </a:prstGeom>
          <a:solidFill>
            <a:srgbClr val="6D9EEB"/>
          </a:solidFill>
          <a:ln cap="flat" cmpd="sng" w="3810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 name="Google Shape;278;p34"/>
          <p:cNvSpPr txBox="1"/>
          <p:nvPr/>
        </p:nvSpPr>
        <p:spPr>
          <a:xfrm>
            <a:off x="54150" y="4440025"/>
            <a:ext cx="3412800" cy="5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latin typeface="Tahoma"/>
                <a:ea typeface="Tahoma"/>
                <a:cs typeface="Tahoma"/>
                <a:sym typeface="Tahoma"/>
              </a:rPr>
              <a:t>Data binned and error bars removed for clarity! </a:t>
            </a:r>
            <a:endParaRPr sz="1200">
              <a:solidFill>
                <a:schemeClr val="lt2"/>
              </a:solidFill>
              <a:latin typeface="Tahoma"/>
              <a:ea typeface="Tahoma"/>
              <a:cs typeface="Tahoma"/>
              <a:sym typeface="Tahoma"/>
            </a:endParaRPr>
          </a:p>
          <a:p>
            <a:pPr indent="0" lvl="0" marL="0" rtl="0" algn="l">
              <a:spcBef>
                <a:spcPts val="0"/>
              </a:spcBef>
              <a:spcAft>
                <a:spcPts val="0"/>
              </a:spcAft>
              <a:buNone/>
            </a:pPr>
            <a:r>
              <a:t/>
            </a:r>
            <a:endParaRPr sz="1200">
              <a:solidFill>
                <a:schemeClr val="lt2"/>
              </a:solidFill>
              <a:latin typeface="Tahoma"/>
              <a:ea typeface="Tahoma"/>
              <a:cs typeface="Tahoma"/>
              <a:sym typeface="Tahoma"/>
            </a:endParaRPr>
          </a:p>
          <a:p>
            <a:pPr indent="0" lvl="0" marL="0" rtl="0" algn="l">
              <a:spcBef>
                <a:spcPts val="0"/>
              </a:spcBef>
              <a:spcAft>
                <a:spcPts val="0"/>
              </a:spcAft>
              <a:buNone/>
            </a:pPr>
            <a:r>
              <a:rPr lang="en" sz="1200">
                <a:solidFill>
                  <a:schemeClr val="lt2"/>
                </a:solidFill>
                <a:latin typeface="Tahoma"/>
                <a:ea typeface="Tahoma"/>
                <a:cs typeface="Tahoma"/>
                <a:sym typeface="Tahoma"/>
              </a:rPr>
              <a:t>Data from Order 1 </a:t>
            </a:r>
            <a:r>
              <a:rPr lang="en" sz="1200">
                <a:solidFill>
                  <a:schemeClr val="lt2"/>
                </a:solidFill>
                <a:latin typeface="Tahoma"/>
                <a:ea typeface="Tahoma"/>
                <a:cs typeface="Tahoma"/>
                <a:sym typeface="Tahoma"/>
              </a:rPr>
              <a:t>(~0.84 - 2.83 micron)</a:t>
            </a:r>
            <a:endParaRPr sz="1200">
              <a:solidFill>
                <a:schemeClr val="lt2"/>
              </a:solidFill>
              <a:latin typeface="Tahoma"/>
              <a:ea typeface="Tahoma"/>
              <a:cs typeface="Tahoma"/>
              <a:sym typeface="Tahoma"/>
            </a:endParaRPr>
          </a:p>
        </p:txBody>
      </p:sp>
      <p:sp>
        <p:nvSpPr>
          <p:cNvPr id="279" name="Google Shape;279;p34"/>
          <p:cNvSpPr/>
          <p:nvPr/>
        </p:nvSpPr>
        <p:spPr>
          <a:xfrm>
            <a:off x="5149350" y="747450"/>
            <a:ext cx="848700" cy="3648600"/>
          </a:xfrm>
          <a:prstGeom prst="upDownArrow">
            <a:avLst>
              <a:gd fmla="val 37896" name="adj1"/>
              <a:gd fmla="val 39310" name="adj2"/>
            </a:avLst>
          </a:prstGeom>
          <a:solidFill>
            <a:srgbClr val="D9EAD3"/>
          </a:solidFill>
          <a:ln cap="flat" cmpd="sng" w="762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sp>
        <p:nvSpPr>
          <p:cNvPr id="280" name="Google Shape;280;p34"/>
          <p:cNvSpPr/>
          <p:nvPr/>
        </p:nvSpPr>
        <p:spPr>
          <a:xfrm>
            <a:off x="4595150" y="1850450"/>
            <a:ext cx="2021700" cy="989700"/>
          </a:xfrm>
          <a:prstGeom prst="roundRect">
            <a:avLst>
              <a:gd fmla="val 16667" name="adj"/>
            </a:avLst>
          </a:prstGeom>
          <a:solidFill>
            <a:srgbClr val="D9EAD3"/>
          </a:solidFill>
          <a:ln cap="flat" cmpd="sng" w="76200">
            <a:solidFill>
              <a:srgbClr val="228B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Tahoma"/>
                <a:ea typeface="Tahoma"/>
                <a:cs typeface="Tahoma"/>
                <a:sym typeface="Tahoma"/>
              </a:rPr>
              <a:t>Varying with Longitude</a:t>
            </a:r>
            <a:endParaRPr b="1">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27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28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5"/>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Energy Balance Model</a:t>
            </a:r>
            <a:endParaRPr sz="3000">
              <a:solidFill>
                <a:schemeClr val="lt1"/>
              </a:solidFill>
              <a:latin typeface="Tahoma"/>
              <a:ea typeface="Tahoma"/>
              <a:cs typeface="Tahoma"/>
              <a:sym typeface="Tahoma"/>
            </a:endParaRPr>
          </a:p>
        </p:txBody>
      </p:sp>
      <p:sp>
        <p:nvSpPr>
          <p:cNvPr id="286" name="Google Shape;286;p35"/>
          <p:cNvSpPr txBox="1"/>
          <p:nvPr/>
        </p:nvSpPr>
        <p:spPr>
          <a:xfrm>
            <a:off x="876575" y="1810200"/>
            <a:ext cx="6541200" cy="19872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lt1"/>
              </a:buClr>
              <a:buSzPts val="3000"/>
              <a:buFont typeface="Tahoma"/>
              <a:buChar char="➔"/>
            </a:pPr>
            <a:r>
              <a:rPr b="1" lang="en" sz="3000">
                <a:solidFill>
                  <a:schemeClr val="lt1"/>
                </a:solidFill>
                <a:latin typeface="Tahoma"/>
                <a:ea typeface="Tahoma"/>
                <a:cs typeface="Tahoma"/>
                <a:sym typeface="Tahoma"/>
              </a:rPr>
              <a:t>Overlay simple Energy Balance Model of planet to find…</a:t>
            </a:r>
            <a:endParaRPr b="1" sz="3000">
              <a:solidFill>
                <a:schemeClr val="lt1"/>
              </a:solidFill>
              <a:latin typeface="Tahoma"/>
              <a:ea typeface="Tahoma"/>
              <a:cs typeface="Tahoma"/>
              <a:sym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6"/>
          <p:cNvSpPr/>
          <p:nvPr/>
        </p:nvSpPr>
        <p:spPr>
          <a:xfrm>
            <a:off x="196630" y="1606099"/>
            <a:ext cx="4250400" cy="2750700"/>
          </a:xfrm>
          <a:prstGeom prst="roundRect">
            <a:avLst>
              <a:gd fmla="val 16667" name="adj"/>
            </a:avLst>
          </a:prstGeom>
          <a:solidFill>
            <a:schemeClr val="lt2"/>
          </a:solid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2" name="Google Shape;292;p36"/>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Energy Balance Model</a:t>
            </a:r>
            <a:endParaRPr sz="3000">
              <a:solidFill>
                <a:schemeClr val="lt1"/>
              </a:solidFill>
              <a:latin typeface="Tahoma"/>
              <a:ea typeface="Tahoma"/>
              <a:cs typeface="Tahoma"/>
              <a:sym typeface="Tahoma"/>
            </a:endParaRPr>
          </a:p>
        </p:txBody>
      </p:sp>
      <p:pic>
        <p:nvPicPr>
          <p:cNvPr id="293" name="Google Shape;293;p36"/>
          <p:cNvPicPr preferRelativeResize="0"/>
          <p:nvPr/>
        </p:nvPicPr>
        <p:blipFill rotWithShape="1">
          <a:blip r:embed="rId3">
            <a:alphaModFix/>
          </a:blip>
          <a:srcRect b="1797" l="10089" r="11331" t="0"/>
          <a:stretch/>
        </p:blipFill>
        <p:spPr>
          <a:xfrm rot="-8810255">
            <a:off x="-538191" y="1975664"/>
            <a:ext cx="1924448" cy="1923038"/>
          </a:xfrm>
          <a:prstGeom prst="chord">
            <a:avLst>
              <a:gd fmla="val 2724133" name="adj1"/>
              <a:gd fmla="val 14900298" name="adj2"/>
            </a:avLst>
          </a:prstGeom>
          <a:noFill/>
          <a:ln>
            <a:noFill/>
          </a:ln>
        </p:spPr>
      </p:pic>
      <p:sp>
        <p:nvSpPr>
          <p:cNvPr id="294" name="Google Shape;294;p36"/>
          <p:cNvSpPr/>
          <p:nvPr/>
        </p:nvSpPr>
        <p:spPr>
          <a:xfrm rot="8100000">
            <a:off x="2338428" y="2319952"/>
            <a:ext cx="1539654" cy="1539654"/>
          </a:xfrm>
          <a:prstGeom prst="ellipse">
            <a:avLst/>
          </a:prstGeom>
          <a:gradFill>
            <a:gsLst>
              <a:gs pos="0">
                <a:srgbClr val="FF0000"/>
              </a:gs>
              <a:gs pos="51000">
                <a:srgbClr val="888888"/>
              </a:gs>
              <a:gs pos="100000">
                <a:srgbClr val="0000FF"/>
              </a:gs>
            </a:gsLst>
            <a:lin ang="1350003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 name="Google Shape;295;p36"/>
          <p:cNvSpPr/>
          <p:nvPr/>
        </p:nvSpPr>
        <p:spPr>
          <a:xfrm>
            <a:off x="2698955" y="2742435"/>
            <a:ext cx="818630" cy="793146"/>
          </a:xfrm>
          <a:custGeom>
            <a:rect b="b" l="l" r="r" t="t"/>
            <a:pathLst>
              <a:path extrusionOk="0" h="90723" w="93638">
                <a:moveTo>
                  <a:pt x="2296" y="50181"/>
                </a:moveTo>
                <a:cubicBezTo>
                  <a:pt x="3616" y="53414"/>
                  <a:pt x="6057" y="63576"/>
                  <a:pt x="10218" y="69577"/>
                </a:cubicBezTo>
                <a:cubicBezTo>
                  <a:pt x="14379" y="75578"/>
                  <a:pt x="20342" y="82699"/>
                  <a:pt x="27264" y="86188"/>
                </a:cubicBezTo>
                <a:cubicBezTo>
                  <a:pt x="34186" y="89677"/>
                  <a:pt x="43710" y="91349"/>
                  <a:pt x="51752" y="90509"/>
                </a:cubicBezTo>
                <a:cubicBezTo>
                  <a:pt x="59795" y="89669"/>
                  <a:pt x="69437" y="84988"/>
                  <a:pt x="75519" y="81147"/>
                </a:cubicBezTo>
                <a:cubicBezTo>
                  <a:pt x="81601" y="77307"/>
                  <a:pt x="85243" y="72987"/>
                  <a:pt x="88244" y="67466"/>
                </a:cubicBezTo>
                <a:cubicBezTo>
                  <a:pt x="91245" y="61945"/>
                  <a:pt x="93126" y="54262"/>
                  <a:pt x="93526" y="48021"/>
                </a:cubicBezTo>
                <a:cubicBezTo>
                  <a:pt x="93926" y="41780"/>
                  <a:pt x="93313" y="36056"/>
                  <a:pt x="90645" y="30018"/>
                </a:cubicBezTo>
                <a:cubicBezTo>
                  <a:pt x="87977" y="23980"/>
                  <a:pt x="83319" y="16715"/>
                  <a:pt x="77517" y="11794"/>
                </a:cubicBezTo>
                <a:cubicBezTo>
                  <a:pt x="71715" y="6873"/>
                  <a:pt x="64209" y="1615"/>
                  <a:pt x="55833" y="492"/>
                </a:cubicBezTo>
                <a:cubicBezTo>
                  <a:pt x="47458" y="-631"/>
                  <a:pt x="36570" y="-112"/>
                  <a:pt x="27264" y="5054"/>
                </a:cubicBezTo>
                <a:cubicBezTo>
                  <a:pt x="17959" y="10220"/>
                  <a:pt x="4544" y="27084"/>
                  <a:pt x="0" y="31490"/>
                </a:cubicBezTo>
              </a:path>
            </a:pathLst>
          </a:custGeom>
          <a:noFill/>
          <a:ln cap="flat" cmpd="sng" w="38100">
            <a:solidFill>
              <a:srgbClr val="00FF00"/>
            </a:solidFill>
            <a:prstDash val="solid"/>
            <a:round/>
            <a:headEnd len="med" w="med" type="none"/>
            <a:tailEnd len="med" w="med" type="stealth"/>
          </a:ln>
        </p:spPr>
      </p:sp>
      <p:sp>
        <p:nvSpPr>
          <p:cNvPr id="296" name="Google Shape;296;p36"/>
          <p:cNvSpPr/>
          <p:nvPr/>
        </p:nvSpPr>
        <p:spPr>
          <a:xfrm>
            <a:off x="3128782" y="1944558"/>
            <a:ext cx="25599" cy="385196"/>
          </a:xfrm>
          <a:custGeom>
            <a:rect b="b" l="l" r="r" t="t"/>
            <a:pathLst>
              <a:path extrusionOk="0" h="11049" w="381">
                <a:moveTo>
                  <a:pt x="381" y="11049"/>
                </a:moveTo>
                <a:cubicBezTo>
                  <a:pt x="318" y="9208"/>
                  <a:pt x="64" y="1842"/>
                  <a:pt x="0" y="0"/>
                </a:cubicBezTo>
              </a:path>
            </a:pathLst>
          </a:custGeom>
          <a:noFill/>
          <a:ln cap="flat" cmpd="sng" w="9525">
            <a:solidFill>
              <a:schemeClr val="dk2"/>
            </a:solidFill>
            <a:prstDash val="solid"/>
            <a:round/>
            <a:headEnd len="med" w="med" type="none"/>
            <a:tailEnd len="med" w="med" type="triangle"/>
          </a:ln>
        </p:spPr>
      </p:sp>
      <p:sp>
        <p:nvSpPr>
          <p:cNvPr id="297" name="Google Shape;297;p36"/>
          <p:cNvSpPr/>
          <p:nvPr/>
        </p:nvSpPr>
        <p:spPr>
          <a:xfrm>
            <a:off x="3081644" y="1650249"/>
            <a:ext cx="61229" cy="385199"/>
          </a:xfrm>
          <a:custGeom>
            <a:rect b="b" l="l" r="r" t="t"/>
            <a:pathLst>
              <a:path extrusionOk="0" h="14325" w="2277">
                <a:moveTo>
                  <a:pt x="2277" y="14325"/>
                </a:moveTo>
                <a:cubicBezTo>
                  <a:pt x="1898" y="11938"/>
                  <a:pt x="380" y="2388"/>
                  <a:pt x="0" y="0"/>
                </a:cubicBezTo>
              </a:path>
            </a:pathLst>
          </a:custGeom>
          <a:noFill/>
          <a:ln cap="flat" cmpd="sng" w="9525">
            <a:solidFill>
              <a:schemeClr val="dk2"/>
            </a:solidFill>
            <a:prstDash val="solid"/>
            <a:round/>
            <a:headEnd len="med" w="med" type="none"/>
            <a:tailEnd len="med" w="med" type="none"/>
          </a:ln>
        </p:spPr>
      </p:sp>
      <p:sp>
        <p:nvSpPr>
          <p:cNvPr id="298" name="Google Shape;298;p36"/>
          <p:cNvSpPr/>
          <p:nvPr/>
        </p:nvSpPr>
        <p:spPr>
          <a:xfrm rot="150956">
            <a:off x="3163354" y="4051410"/>
            <a:ext cx="19594" cy="265649"/>
          </a:xfrm>
          <a:custGeom>
            <a:rect b="b" l="l" r="r" t="t"/>
            <a:pathLst>
              <a:path extrusionOk="0" h="11049" w="381">
                <a:moveTo>
                  <a:pt x="381" y="11049"/>
                </a:moveTo>
                <a:cubicBezTo>
                  <a:pt x="318" y="9208"/>
                  <a:pt x="64" y="1842"/>
                  <a:pt x="0" y="0"/>
                </a:cubicBezTo>
              </a:path>
            </a:pathLst>
          </a:custGeom>
          <a:noFill/>
          <a:ln cap="flat" cmpd="sng" w="9525">
            <a:solidFill>
              <a:schemeClr val="dk2"/>
            </a:solidFill>
            <a:prstDash val="solid"/>
            <a:round/>
            <a:headEnd len="med" w="med" type="none"/>
            <a:tailEnd len="med" w="med" type="triangle"/>
          </a:ln>
        </p:spPr>
      </p:sp>
      <p:sp>
        <p:nvSpPr>
          <p:cNvPr id="299" name="Google Shape;299;p36"/>
          <p:cNvSpPr/>
          <p:nvPr/>
        </p:nvSpPr>
        <p:spPr>
          <a:xfrm>
            <a:off x="3168734" y="3856259"/>
            <a:ext cx="6615" cy="258036"/>
          </a:xfrm>
          <a:custGeom>
            <a:rect b="b" l="l" r="r" t="t"/>
            <a:pathLst>
              <a:path extrusionOk="0" h="9596" w="246">
                <a:moveTo>
                  <a:pt x="246" y="9596"/>
                </a:moveTo>
                <a:cubicBezTo>
                  <a:pt x="205" y="7997"/>
                  <a:pt x="41" y="1599"/>
                  <a:pt x="0" y="0"/>
                </a:cubicBezTo>
              </a:path>
            </a:pathLst>
          </a:custGeom>
          <a:noFill/>
          <a:ln cap="flat" cmpd="sng" w="9525">
            <a:solidFill>
              <a:schemeClr val="dk2"/>
            </a:solidFill>
            <a:prstDash val="solid"/>
            <a:round/>
            <a:headEnd len="med" w="med" type="none"/>
            <a:tailEnd len="med" w="med" type="none"/>
          </a:ln>
        </p:spPr>
      </p:sp>
      <p:sp>
        <p:nvSpPr>
          <p:cNvPr id="300" name="Google Shape;300;p36"/>
          <p:cNvSpPr txBox="1"/>
          <p:nvPr/>
        </p:nvSpPr>
        <p:spPr>
          <a:xfrm>
            <a:off x="1215487" y="1636455"/>
            <a:ext cx="1973400" cy="3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Tahoma"/>
                <a:ea typeface="Tahoma"/>
                <a:cs typeface="Tahoma"/>
                <a:sym typeface="Tahoma"/>
              </a:rPr>
              <a:t>“Top-Down” View</a:t>
            </a:r>
            <a:endParaRPr b="1" sz="1200">
              <a:solidFill>
                <a:schemeClr val="dk2"/>
              </a:solidFill>
              <a:latin typeface="Tahoma"/>
              <a:ea typeface="Tahoma"/>
              <a:cs typeface="Tahoma"/>
              <a:sym typeface="Tahoma"/>
            </a:endParaRPr>
          </a:p>
        </p:txBody>
      </p:sp>
      <p:sp>
        <p:nvSpPr>
          <p:cNvPr id="301" name="Google Shape;301;p36"/>
          <p:cNvSpPr txBox="1"/>
          <p:nvPr/>
        </p:nvSpPr>
        <p:spPr>
          <a:xfrm>
            <a:off x="3322362" y="3792638"/>
            <a:ext cx="1973400" cy="3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Tahoma"/>
                <a:ea typeface="Tahoma"/>
                <a:cs typeface="Tahoma"/>
                <a:sym typeface="Tahoma"/>
              </a:rPr>
              <a:t>Planet</a:t>
            </a:r>
            <a:endParaRPr sz="1200">
              <a:solidFill>
                <a:schemeClr val="dk2"/>
              </a:solidFill>
              <a:latin typeface="Tahoma"/>
              <a:ea typeface="Tahoma"/>
              <a:cs typeface="Tahoma"/>
              <a:sym typeface="Tahoma"/>
            </a:endParaRPr>
          </a:p>
        </p:txBody>
      </p:sp>
      <p:sp>
        <p:nvSpPr>
          <p:cNvPr id="302" name="Google Shape;302;p36"/>
          <p:cNvSpPr txBox="1"/>
          <p:nvPr/>
        </p:nvSpPr>
        <p:spPr>
          <a:xfrm>
            <a:off x="196500" y="792250"/>
            <a:ext cx="4250400" cy="73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2FF924"/>
                </a:solidFill>
                <a:latin typeface="Tahoma"/>
                <a:ea typeface="Tahoma"/>
                <a:cs typeface="Tahoma"/>
                <a:sym typeface="Tahoma"/>
              </a:rPr>
              <a:t>Wind Speed</a:t>
            </a:r>
            <a:endParaRPr b="1" sz="2400">
              <a:solidFill>
                <a:srgbClr val="2FF924"/>
              </a:solidFill>
              <a:latin typeface="Tahoma"/>
              <a:ea typeface="Tahoma"/>
              <a:cs typeface="Tahoma"/>
              <a:sym typeface="Tahoma"/>
            </a:endParaRPr>
          </a:p>
          <a:p>
            <a:pPr indent="0" lvl="0" marL="0" rtl="0" algn="ctr">
              <a:spcBef>
                <a:spcPts val="0"/>
              </a:spcBef>
              <a:spcAft>
                <a:spcPts val="0"/>
              </a:spcAft>
              <a:buNone/>
            </a:pPr>
            <a:r>
              <a:rPr b="1" lang="en">
                <a:solidFill>
                  <a:srgbClr val="00FF00"/>
                </a:solidFill>
                <a:latin typeface="Tahoma"/>
                <a:ea typeface="Tahoma"/>
                <a:cs typeface="Tahoma"/>
                <a:sym typeface="Tahoma"/>
              </a:rPr>
              <a:t>(How fast the heat recirculates to nightside)</a:t>
            </a:r>
            <a:endParaRPr b="1">
              <a:solidFill>
                <a:srgbClr val="00FF00"/>
              </a:solidFill>
              <a:latin typeface="Tahoma"/>
              <a:ea typeface="Tahoma"/>
              <a:cs typeface="Tahoma"/>
              <a:sym typeface="Tahoma"/>
            </a:endParaRPr>
          </a:p>
        </p:txBody>
      </p:sp>
      <p:sp>
        <p:nvSpPr>
          <p:cNvPr id="303" name="Google Shape;303;p36"/>
          <p:cNvSpPr/>
          <p:nvPr/>
        </p:nvSpPr>
        <p:spPr>
          <a:xfrm>
            <a:off x="4738042" y="1626401"/>
            <a:ext cx="4250400" cy="2750700"/>
          </a:xfrm>
          <a:prstGeom prst="roundRect">
            <a:avLst>
              <a:gd fmla="val 16667" name="adj"/>
            </a:avLst>
          </a:prstGeom>
          <a:solidFill>
            <a:schemeClr val="lt2"/>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4" name="Google Shape;304;p36"/>
          <p:cNvPicPr preferRelativeResize="0"/>
          <p:nvPr/>
        </p:nvPicPr>
        <p:blipFill rotWithShape="1">
          <a:blip r:embed="rId3">
            <a:alphaModFix/>
          </a:blip>
          <a:srcRect b="1797" l="10089" r="11331" t="0"/>
          <a:stretch/>
        </p:blipFill>
        <p:spPr>
          <a:xfrm rot="-8810255">
            <a:off x="4003220" y="1995965"/>
            <a:ext cx="1924448" cy="1923038"/>
          </a:xfrm>
          <a:prstGeom prst="chord">
            <a:avLst>
              <a:gd fmla="val 2724133" name="adj1"/>
              <a:gd fmla="val 14900298" name="adj2"/>
            </a:avLst>
          </a:prstGeom>
          <a:noFill/>
          <a:ln>
            <a:noFill/>
          </a:ln>
        </p:spPr>
      </p:pic>
      <p:sp>
        <p:nvSpPr>
          <p:cNvPr id="305" name="Google Shape;305;p36"/>
          <p:cNvSpPr/>
          <p:nvPr/>
        </p:nvSpPr>
        <p:spPr>
          <a:xfrm rot="8100000">
            <a:off x="6879839" y="2340254"/>
            <a:ext cx="1539654" cy="1539654"/>
          </a:xfrm>
          <a:prstGeom prst="ellipse">
            <a:avLst/>
          </a:prstGeom>
          <a:gradFill>
            <a:gsLst>
              <a:gs pos="0">
                <a:srgbClr val="FF0000"/>
              </a:gs>
              <a:gs pos="51000">
                <a:srgbClr val="888888"/>
              </a:gs>
              <a:gs pos="100000">
                <a:srgbClr val="0000FF"/>
              </a:gs>
            </a:gsLst>
            <a:lin ang="1350003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6" name="Google Shape;306;p36"/>
          <p:cNvSpPr/>
          <p:nvPr/>
        </p:nvSpPr>
        <p:spPr>
          <a:xfrm>
            <a:off x="7670193" y="1964860"/>
            <a:ext cx="25599" cy="385196"/>
          </a:xfrm>
          <a:custGeom>
            <a:rect b="b" l="l" r="r" t="t"/>
            <a:pathLst>
              <a:path extrusionOk="0" h="11049" w="381">
                <a:moveTo>
                  <a:pt x="381" y="11049"/>
                </a:moveTo>
                <a:cubicBezTo>
                  <a:pt x="318" y="9208"/>
                  <a:pt x="64" y="1842"/>
                  <a:pt x="0" y="0"/>
                </a:cubicBezTo>
              </a:path>
            </a:pathLst>
          </a:custGeom>
          <a:noFill/>
          <a:ln cap="flat" cmpd="sng" w="9525">
            <a:solidFill>
              <a:schemeClr val="dk2"/>
            </a:solidFill>
            <a:prstDash val="solid"/>
            <a:round/>
            <a:headEnd len="med" w="med" type="none"/>
            <a:tailEnd len="med" w="med" type="triangle"/>
          </a:ln>
        </p:spPr>
      </p:sp>
      <p:sp>
        <p:nvSpPr>
          <p:cNvPr id="307" name="Google Shape;307;p36"/>
          <p:cNvSpPr/>
          <p:nvPr/>
        </p:nvSpPr>
        <p:spPr>
          <a:xfrm>
            <a:off x="7623056" y="1670551"/>
            <a:ext cx="61229" cy="385199"/>
          </a:xfrm>
          <a:custGeom>
            <a:rect b="b" l="l" r="r" t="t"/>
            <a:pathLst>
              <a:path extrusionOk="0" h="14325" w="2277">
                <a:moveTo>
                  <a:pt x="2277" y="14325"/>
                </a:moveTo>
                <a:cubicBezTo>
                  <a:pt x="1898" y="11938"/>
                  <a:pt x="380" y="2388"/>
                  <a:pt x="0" y="0"/>
                </a:cubicBezTo>
              </a:path>
            </a:pathLst>
          </a:custGeom>
          <a:noFill/>
          <a:ln cap="flat" cmpd="sng" w="9525">
            <a:solidFill>
              <a:schemeClr val="dk2"/>
            </a:solidFill>
            <a:prstDash val="solid"/>
            <a:round/>
            <a:headEnd len="med" w="med" type="none"/>
            <a:tailEnd len="med" w="med" type="none"/>
          </a:ln>
        </p:spPr>
      </p:sp>
      <p:sp>
        <p:nvSpPr>
          <p:cNvPr id="308" name="Google Shape;308;p36"/>
          <p:cNvSpPr/>
          <p:nvPr/>
        </p:nvSpPr>
        <p:spPr>
          <a:xfrm rot="150956">
            <a:off x="7704765" y="4071712"/>
            <a:ext cx="19594" cy="265649"/>
          </a:xfrm>
          <a:custGeom>
            <a:rect b="b" l="l" r="r" t="t"/>
            <a:pathLst>
              <a:path extrusionOk="0" h="11049" w="381">
                <a:moveTo>
                  <a:pt x="381" y="11049"/>
                </a:moveTo>
                <a:cubicBezTo>
                  <a:pt x="318" y="9208"/>
                  <a:pt x="64" y="1842"/>
                  <a:pt x="0" y="0"/>
                </a:cubicBezTo>
              </a:path>
            </a:pathLst>
          </a:custGeom>
          <a:noFill/>
          <a:ln cap="flat" cmpd="sng" w="9525">
            <a:solidFill>
              <a:schemeClr val="dk2"/>
            </a:solidFill>
            <a:prstDash val="solid"/>
            <a:round/>
            <a:headEnd len="med" w="med" type="none"/>
            <a:tailEnd len="med" w="med" type="triangle"/>
          </a:ln>
        </p:spPr>
      </p:sp>
      <p:sp>
        <p:nvSpPr>
          <p:cNvPr id="309" name="Google Shape;309;p36"/>
          <p:cNvSpPr/>
          <p:nvPr/>
        </p:nvSpPr>
        <p:spPr>
          <a:xfrm>
            <a:off x="7710145" y="3876561"/>
            <a:ext cx="6615" cy="258036"/>
          </a:xfrm>
          <a:custGeom>
            <a:rect b="b" l="l" r="r" t="t"/>
            <a:pathLst>
              <a:path extrusionOk="0" h="9596" w="246">
                <a:moveTo>
                  <a:pt x="246" y="9596"/>
                </a:moveTo>
                <a:cubicBezTo>
                  <a:pt x="205" y="7997"/>
                  <a:pt x="41" y="1599"/>
                  <a:pt x="0" y="0"/>
                </a:cubicBezTo>
              </a:path>
            </a:pathLst>
          </a:custGeom>
          <a:noFill/>
          <a:ln cap="flat" cmpd="sng" w="9525">
            <a:solidFill>
              <a:schemeClr val="dk2"/>
            </a:solidFill>
            <a:prstDash val="solid"/>
            <a:round/>
            <a:headEnd len="med" w="med" type="none"/>
            <a:tailEnd len="med" w="med" type="none"/>
          </a:ln>
        </p:spPr>
      </p:sp>
      <p:sp>
        <p:nvSpPr>
          <p:cNvPr id="310" name="Google Shape;310;p36"/>
          <p:cNvSpPr txBox="1"/>
          <p:nvPr/>
        </p:nvSpPr>
        <p:spPr>
          <a:xfrm>
            <a:off x="5756899" y="1656757"/>
            <a:ext cx="1973400" cy="3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Tahoma"/>
                <a:ea typeface="Tahoma"/>
                <a:cs typeface="Tahoma"/>
                <a:sym typeface="Tahoma"/>
              </a:rPr>
              <a:t>“Top-Down” View</a:t>
            </a:r>
            <a:endParaRPr b="1" sz="1200">
              <a:solidFill>
                <a:schemeClr val="dk2"/>
              </a:solidFill>
              <a:latin typeface="Tahoma"/>
              <a:ea typeface="Tahoma"/>
              <a:cs typeface="Tahoma"/>
              <a:sym typeface="Tahoma"/>
            </a:endParaRPr>
          </a:p>
        </p:txBody>
      </p:sp>
      <p:sp>
        <p:nvSpPr>
          <p:cNvPr id="311" name="Google Shape;311;p36"/>
          <p:cNvSpPr txBox="1"/>
          <p:nvPr/>
        </p:nvSpPr>
        <p:spPr>
          <a:xfrm>
            <a:off x="7863774" y="3812940"/>
            <a:ext cx="1973400" cy="3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Tahoma"/>
                <a:ea typeface="Tahoma"/>
                <a:cs typeface="Tahoma"/>
                <a:sym typeface="Tahoma"/>
              </a:rPr>
              <a:t>Planet</a:t>
            </a:r>
            <a:endParaRPr sz="1200">
              <a:solidFill>
                <a:schemeClr val="dk2"/>
              </a:solidFill>
              <a:latin typeface="Tahoma"/>
              <a:ea typeface="Tahoma"/>
              <a:cs typeface="Tahoma"/>
              <a:sym typeface="Tahoma"/>
            </a:endParaRPr>
          </a:p>
        </p:txBody>
      </p:sp>
      <p:sp>
        <p:nvSpPr>
          <p:cNvPr id="312" name="Google Shape;312;p36"/>
          <p:cNvSpPr txBox="1"/>
          <p:nvPr/>
        </p:nvSpPr>
        <p:spPr>
          <a:xfrm>
            <a:off x="4738050" y="792250"/>
            <a:ext cx="4250400" cy="73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D966"/>
                </a:solidFill>
                <a:latin typeface="Tahoma"/>
                <a:ea typeface="Tahoma"/>
                <a:cs typeface="Tahoma"/>
                <a:sym typeface="Tahoma"/>
              </a:rPr>
              <a:t>Bond Albedo</a:t>
            </a:r>
            <a:endParaRPr b="1" sz="2400">
              <a:solidFill>
                <a:srgbClr val="FFD966"/>
              </a:solidFill>
              <a:latin typeface="Tahoma"/>
              <a:ea typeface="Tahoma"/>
              <a:cs typeface="Tahoma"/>
              <a:sym typeface="Tahoma"/>
            </a:endParaRPr>
          </a:p>
          <a:p>
            <a:pPr indent="0" lvl="0" marL="0" rtl="0" algn="ctr">
              <a:spcBef>
                <a:spcPts val="0"/>
              </a:spcBef>
              <a:spcAft>
                <a:spcPts val="0"/>
              </a:spcAft>
              <a:buNone/>
            </a:pPr>
            <a:r>
              <a:rPr b="1" lang="en">
                <a:solidFill>
                  <a:srgbClr val="FFD966"/>
                </a:solidFill>
                <a:latin typeface="Tahoma"/>
                <a:ea typeface="Tahoma"/>
                <a:cs typeface="Tahoma"/>
                <a:sym typeface="Tahoma"/>
              </a:rPr>
              <a:t>(Amount of reflected Starlight)</a:t>
            </a:r>
            <a:endParaRPr b="1">
              <a:solidFill>
                <a:srgbClr val="FFD966"/>
              </a:solidFill>
              <a:latin typeface="Tahoma"/>
              <a:ea typeface="Tahoma"/>
              <a:cs typeface="Tahoma"/>
              <a:sym typeface="Tahoma"/>
            </a:endParaRPr>
          </a:p>
        </p:txBody>
      </p:sp>
      <p:sp>
        <p:nvSpPr>
          <p:cNvPr id="313" name="Google Shape;313;p36"/>
          <p:cNvSpPr/>
          <p:nvPr/>
        </p:nvSpPr>
        <p:spPr>
          <a:xfrm>
            <a:off x="5943084" y="1933318"/>
            <a:ext cx="1472620" cy="848783"/>
          </a:xfrm>
          <a:custGeom>
            <a:rect b="b" l="l" r="r" t="t"/>
            <a:pathLst>
              <a:path extrusionOk="0" h="31565" w="59326">
                <a:moveTo>
                  <a:pt x="0" y="30043"/>
                </a:moveTo>
                <a:lnTo>
                  <a:pt x="37269" y="31565"/>
                </a:lnTo>
                <a:lnTo>
                  <a:pt x="59326" y="0"/>
                </a:lnTo>
              </a:path>
            </a:pathLst>
          </a:custGeom>
          <a:noFill/>
          <a:ln cap="flat" cmpd="sng" w="38100">
            <a:solidFill>
              <a:srgbClr val="F1C232"/>
            </a:solidFill>
            <a:prstDash val="solid"/>
            <a:round/>
            <a:headEnd len="med" w="med" type="none"/>
            <a:tailEnd len="med" w="med" type="stealth"/>
          </a:ln>
        </p:spPr>
      </p:sp>
      <p:sp>
        <p:nvSpPr>
          <p:cNvPr id="314" name="Google Shape;314;p36"/>
          <p:cNvSpPr/>
          <p:nvPr/>
        </p:nvSpPr>
        <p:spPr>
          <a:xfrm>
            <a:off x="5953302" y="2168523"/>
            <a:ext cx="930582" cy="818101"/>
          </a:xfrm>
          <a:custGeom>
            <a:rect b="b" l="l" r="r" t="t"/>
            <a:pathLst>
              <a:path extrusionOk="0" h="30424" w="34607">
                <a:moveTo>
                  <a:pt x="0" y="30424"/>
                </a:moveTo>
                <a:lnTo>
                  <a:pt x="34607" y="30424"/>
                </a:lnTo>
                <a:lnTo>
                  <a:pt x="3803" y="0"/>
                </a:lnTo>
              </a:path>
            </a:pathLst>
          </a:custGeom>
          <a:noFill/>
          <a:ln cap="flat" cmpd="sng" w="38100">
            <a:solidFill>
              <a:srgbClr val="F1C232"/>
            </a:solidFill>
            <a:prstDash val="solid"/>
            <a:round/>
            <a:headEnd len="med" w="med" type="none"/>
            <a:tailEnd len="med" w="med" type="stealth"/>
          </a:ln>
        </p:spPr>
      </p:sp>
      <p:sp>
        <p:nvSpPr>
          <p:cNvPr id="315" name="Google Shape;315;p36"/>
          <p:cNvSpPr/>
          <p:nvPr/>
        </p:nvSpPr>
        <p:spPr>
          <a:xfrm>
            <a:off x="5983984" y="3211577"/>
            <a:ext cx="869219" cy="511313"/>
          </a:xfrm>
          <a:custGeom>
            <a:rect b="b" l="l" r="r" t="t"/>
            <a:pathLst>
              <a:path extrusionOk="0" h="19015" w="32325">
                <a:moveTo>
                  <a:pt x="0" y="0"/>
                </a:moveTo>
                <a:lnTo>
                  <a:pt x="32325" y="761"/>
                </a:lnTo>
                <a:lnTo>
                  <a:pt x="761" y="19015"/>
                </a:lnTo>
              </a:path>
            </a:pathLst>
          </a:custGeom>
          <a:noFill/>
          <a:ln cap="flat" cmpd="sng" w="38100">
            <a:solidFill>
              <a:srgbClr val="F1C232"/>
            </a:solidFill>
            <a:prstDash val="solid"/>
            <a:round/>
            <a:headEnd len="med" w="med" type="none"/>
            <a:tailEnd len="med" w="med" type="stealth"/>
          </a:ln>
        </p:spPr>
      </p:sp>
      <p:sp>
        <p:nvSpPr>
          <p:cNvPr id="316" name="Google Shape;316;p36"/>
          <p:cNvSpPr/>
          <p:nvPr/>
        </p:nvSpPr>
        <p:spPr>
          <a:xfrm>
            <a:off x="5902185" y="3467218"/>
            <a:ext cx="1595276" cy="705620"/>
          </a:xfrm>
          <a:custGeom>
            <a:rect b="b" l="l" r="r" t="t"/>
            <a:pathLst>
              <a:path extrusionOk="0" h="26241" w="59326">
                <a:moveTo>
                  <a:pt x="0" y="0"/>
                </a:moveTo>
                <a:lnTo>
                  <a:pt x="45635" y="9508"/>
                </a:lnTo>
                <a:lnTo>
                  <a:pt x="59326" y="26241"/>
                </a:lnTo>
              </a:path>
            </a:pathLst>
          </a:custGeom>
          <a:noFill/>
          <a:ln cap="flat" cmpd="sng" w="38100">
            <a:solidFill>
              <a:srgbClr val="F1C232"/>
            </a:solidFill>
            <a:prstDash val="solid"/>
            <a:round/>
            <a:headEnd len="med" w="med" type="none"/>
            <a:tailEnd len="med" w="med" type="stealth"/>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7"/>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Zero Albedo, Low Wind Speed</a:t>
            </a:r>
            <a:endParaRPr sz="3000">
              <a:solidFill>
                <a:schemeClr val="lt1"/>
              </a:solidFill>
              <a:latin typeface="Tahoma"/>
              <a:ea typeface="Tahoma"/>
              <a:cs typeface="Tahoma"/>
              <a:sym typeface="Tahoma"/>
            </a:endParaRPr>
          </a:p>
        </p:txBody>
      </p:sp>
      <p:pic>
        <p:nvPicPr>
          <p:cNvPr id="322" name="Google Shape;322;p37"/>
          <p:cNvPicPr preferRelativeResize="0"/>
          <p:nvPr/>
        </p:nvPicPr>
        <p:blipFill>
          <a:blip r:embed="rId3">
            <a:alphaModFix/>
          </a:blip>
          <a:stretch>
            <a:fillRect/>
          </a:stretch>
        </p:blipFill>
        <p:spPr>
          <a:xfrm>
            <a:off x="199925" y="813075"/>
            <a:ext cx="4928667" cy="1912614"/>
          </a:xfrm>
          <a:prstGeom prst="rect">
            <a:avLst/>
          </a:prstGeom>
          <a:noFill/>
          <a:ln cap="flat" cmpd="sng" w="76200">
            <a:solidFill>
              <a:srgbClr val="3D85C6"/>
            </a:solidFill>
            <a:prstDash val="solid"/>
            <a:round/>
            <a:headEnd len="sm" w="sm" type="none"/>
            <a:tailEnd len="sm" w="sm" type="none"/>
          </a:ln>
        </p:spPr>
      </p:pic>
      <p:pic>
        <p:nvPicPr>
          <p:cNvPr id="323" name="Google Shape;323;p37"/>
          <p:cNvPicPr preferRelativeResize="0"/>
          <p:nvPr/>
        </p:nvPicPr>
        <p:blipFill>
          <a:blip r:embed="rId4">
            <a:alphaModFix/>
          </a:blip>
          <a:stretch>
            <a:fillRect/>
          </a:stretch>
        </p:blipFill>
        <p:spPr>
          <a:xfrm>
            <a:off x="199933" y="2979770"/>
            <a:ext cx="4928667" cy="1914955"/>
          </a:xfrm>
          <a:prstGeom prst="rect">
            <a:avLst/>
          </a:prstGeom>
          <a:noFill/>
          <a:ln cap="flat" cmpd="sng" w="76200">
            <a:solidFill>
              <a:srgbClr val="CC0000"/>
            </a:solidFill>
            <a:prstDash val="solid"/>
            <a:round/>
            <a:headEnd len="sm" w="sm" type="none"/>
            <a:tailEnd len="sm" w="sm" type="none"/>
          </a:ln>
        </p:spPr>
      </p:pic>
      <p:pic>
        <p:nvPicPr>
          <p:cNvPr id="324" name="Google Shape;324;p37"/>
          <p:cNvPicPr preferRelativeResize="0"/>
          <p:nvPr/>
        </p:nvPicPr>
        <p:blipFill rotWithShape="1">
          <a:blip r:embed="rId5">
            <a:alphaModFix/>
          </a:blip>
          <a:srcRect b="11694" l="0" r="0" t="15983"/>
          <a:stretch/>
        </p:blipFill>
        <p:spPr>
          <a:xfrm>
            <a:off x="5495918" y="1669563"/>
            <a:ext cx="3530533" cy="1914950"/>
          </a:xfrm>
          <a:prstGeom prst="rect">
            <a:avLst/>
          </a:prstGeom>
          <a:noFill/>
          <a:ln cap="flat" cmpd="sng" w="76200">
            <a:solidFill>
              <a:srgbClr val="B45F06"/>
            </a:solidFill>
            <a:prstDash val="solid"/>
            <a:round/>
            <a:headEnd len="sm" w="sm" type="none"/>
            <a:tailEnd len="sm" w="sm" type="none"/>
          </a:ln>
        </p:spPr>
      </p:pic>
      <p:sp>
        <p:nvSpPr>
          <p:cNvPr id="325" name="Google Shape;325;p37"/>
          <p:cNvSpPr/>
          <p:nvPr/>
        </p:nvSpPr>
        <p:spPr>
          <a:xfrm>
            <a:off x="1903775" y="745375"/>
            <a:ext cx="1483200" cy="52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Tahoma"/>
                <a:ea typeface="Tahoma"/>
                <a:cs typeface="Tahoma"/>
                <a:sym typeface="Tahoma"/>
              </a:rPr>
              <a:t>0.8 Micron</a:t>
            </a:r>
            <a:endParaRPr/>
          </a:p>
        </p:txBody>
      </p:sp>
      <p:sp>
        <p:nvSpPr>
          <p:cNvPr id="326" name="Google Shape;326;p37"/>
          <p:cNvSpPr/>
          <p:nvPr/>
        </p:nvSpPr>
        <p:spPr>
          <a:xfrm>
            <a:off x="1922663" y="2725700"/>
            <a:ext cx="1483200" cy="52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Tahoma"/>
                <a:ea typeface="Tahoma"/>
                <a:cs typeface="Tahoma"/>
                <a:sym typeface="Tahoma"/>
              </a:rPr>
              <a:t>2.8 Micron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8"/>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High Albedo, High Wind Speed</a:t>
            </a:r>
            <a:endParaRPr sz="3000">
              <a:solidFill>
                <a:schemeClr val="lt1"/>
              </a:solidFill>
              <a:latin typeface="Tahoma"/>
              <a:ea typeface="Tahoma"/>
              <a:cs typeface="Tahoma"/>
              <a:sym typeface="Tahoma"/>
            </a:endParaRPr>
          </a:p>
        </p:txBody>
      </p:sp>
      <p:pic>
        <p:nvPicPr>
          <p:cNvPr id="332" name="Google Shape;332;p38"/>
          <p:cNvPicPr preferRelativeResize="0"/>
          <p:nvPr/>
        </p:nvPicPr>
        <p:blipFill rotWithShape="1">
          <a:blip r:embed="rId3">
            <a:alphaModFix/>
          </a:blip>
          <a:srcRect b="3427" l="0" r="0" t="3436"/>
          <a:stretch/>
        </p:blipFill>
        <p:spPr>
          <a:xfrm>
            <a:off x="199947" y="823210"/>
            <a:ext cx="4928616" cy="1911096"/>
          </a:xfrm>
          <a:prstGeom prst="rect">
            <a:avLst/>
          </a:prstGeom>
          <a:noFill/>
          <a:ln cap="flat" cmpd="sng" w="76200">
            <a:solidFill>
              <a:srgbClr val="3D85C6"/>
            </a:solidFill>
            <a:prstDash val="solid"/>
            <a:round/>
            <a:headEnd len="sm" w="sm" type="none"/>
            <a:tailEnd len="sm" w="sm" type="none"/>
          </a:ln>
        </p:spPr>
      </p:pic>
      <p:pic>
        <p:nvPicPr>
          <p:cNvPr id="333" name="Google Shape;333;p38"/>
          <p:cNvPicPr preferRelativeResize="0"/>
          <p:nvPr/>
        </p:nvPicPr>
        <p:blipFill rotWithShape="1">
          <a:blip r:embed="rId4">
            <a:alphaModFix/>
          </a:blip>
          <a:srcRect b="3375" l="0" r="0" t="3375"/>
          <a:stretch/>
        </p:blipFill>
        <p:spPr>
          <a:xfrm>
            <a:off x="199950" y="2980250"/>
            <a:ext cx="4928616" cy="1911096"/>
          </a:xfrm>
          <a:prstGeom prst="rect">
            <a:avLst/>
          </a:prstGeom>
          <a:noFill/>
          <a:ln cap="flat" cmpd="sng" w="76200">
            <a:solidFill>
              <a:srgbClr val="CC0000"/>
            </a:solidFill>
            <a:prstDash val="solid"/>
            <a:round/>
            <a:headEnd len="sm" w="sm" type="none"/>
            <a:tailEnd len="sm" w="sm" type="none"/>
          </a:ln>
        </p:spPr>
      </p:pic>
      <p:sp>
        <p:nvSpPr>
          <p:cNvPr id="334" name="Google Shape;334;p38"/>
          <p:cNvSpPr/>
          <p:nvPr/>
        </p:nvSpPr>
        <p:spPr>
          <a:xfrm>
            <a:off x="1903775" y="821575"/>
            <a:ext cx="1483200" cy="52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Tahoma"/>
                <a:ea typeface="Tahoma"/>
                <a:cs typeface="Tahoma"/>
                <a:sym typeface="Tahoma"/>
              </a:rPr>
              <a:t>0.8 Micron</a:t>
            </a:r>
            <a:endParaRPr/>
          </a:p>
        </p:txBody>
      </p:sp>
      <p:sp>
        <p:nvSpPr>
          <p:cNvPr id="335" name="Google Shape;335;p38"/>
          <p:cNvSpPr/>
          <p:nvPr/>
        </p:nvSpPr>
        <p:spPr>
          <a:xfrm>
            <a:off x="1922663" y="2649500"/>
            <a:ext cx="1483200" cy="52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Tahoma"/>
                <a:ea typeface="Tahoma"/>
                <a:cs typeface="Tahoma"/>
                <a:sym typeface="Tahoma"/>
              </a:rPr>
              <a:t>2.8 Micron</a:t>
            </a:r>
            <a:endParaRPr/>
          </a:p>
        </p:txBody>
      </p:sp>
      <p:sp>
        <p:nvSpPr>
          <p:cNvPr id="336" name="Google Shape;336;p38"/>
          <p:cNvSpPr/>
          <p:nvPr/>
        </p:nvSpPr>
        <p:spPr>
          <a:xfrm rot="-170836">
            <a:off x="4638820" y="1458337"/>
            <a:ext cx="1473619" cy="380570"/>
          </a:xfrm>
          <a:prstGeom prst="rightArrow">
            <a:avLst>
              <a:gd fmla="val 50000" name="adj1"/>
              <a:gd fmla="val 50000" name="adj2"/>
            </a:avLst>
          </a:prstGeom>
          <a:solidFill>
            <a:srgbClr val="A4C2F4"/>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7" name="Google Shape;337;p38"/>
          <p:cNvSpPr/>
          <p:nvPr/>
        </p:nvSpPr>
        <p:spPr>
          <a:xfrm>
            <a:off x="6172200" y="897775"/>
            <a:ext cx="2794200" cy="1331100"/>
          </a:xfrm>
          <a:prstGeom prst="roundRect">
            <a:avLst>
              <a:gd fmla="val 16667" name="adj"/>
            </a:avLst>
          </a:prstGeom>
          <a:solidFill>
            <a:srgbClr val="CFE2F3"/>
          </a:solid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Tahoma"/>
                <a:ea typeface="Tahoma"/>
                <a:cs typeface="Tahoma"/>
                <a:sym typeface="Tahoma"/>
              </a:rPr>
              <a:t>More reflected light at shorter wavelengths</a:t>
            </a:r>
            <a:endParaRPr b="1" sz="1800">
              <a:latin typeface="Tahoma"/>
              <a:ea typeface="Tahoma"/>
              <a:cs typeface="Tahoma"/>
              <a:sym typeface="Tahoma"/>
            </a:endParaRPr>
          </a:p>
        </p:txBody>
      </p:sp>
      <p:sp>
        <p:nvSpPr>
          <p:cNvPr id="338" name="Google Shape;338;p38"/>
          <p:cNvSpPr/>
          <p:nvPr/>
        </p:nvSpPr>
        <p:spPr>
          <a:xfrm>
            <a:off x="4638967" y="3626344"/>
            <a:ext cx="1473300" cy="380400"/>
          </a:xfrm>
          <a:prstGeom prst="rightArrow">
            <a:avLst>
              <a:gd fmla="val 50000" name="adj1"/>
              <a:gd fmla="val 50000" name="adj2"/>
            </a:avLst>
          </a:prstGeom>
          <a:solidFill>
            <a:srgbClr val="EA9999"/>
          </a:solidFill>
          <a:ln cap="flat" cmpd="sng" w="381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 name="Google Shape;339;p38"/>
          <p:cNvSpPr/>
          <p:nvPr/>
        </p:nvSpPr>
        <p:spPr>
          <a:xfrm>
            <a:off x="6172200" y="3102988"/>
            <a:ext cx="2794200" cy="1331100"/>
          </a:xfrm>
          <a:prstGeom prst="roundRect">
            <a:avLst>
              <a:gd fmla="val 16667" name="adj"/>
            </a:avLst>
          </a:prstGeom>
          <a:solidFill>
            <a:srgbClr val="EA9999"/>
          </a:solidFill>
          <a:ln cap="flat" cmpd="sng" w="762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Tahoma"/>
                <a:ea typeface="Tahoma"/>
                <a:cs typeface="Tahoma"/>
                <a:sym typeface="Tahoma"/>
              </a:rPr>
              <a:t>Wind flattens lightcurve at longer wavelengths</a:t>
            </a:r>
            <a:endParaRPr b="1" sz="1800">
              <a:latin typeface="Tahoma"/>
              <a:ea typeface="Tahoma"/>
              <a:cs typeface="Tahoma"/>
              <a:sym typeface="Tahoma"/>
            </a:endParaRPr>
          </a:p>
        </p:txBody>
      </p:sp>
      <p:pic>
        <p:nvPicPr>
          <p:cNvPr id="340" name="Google Shape;340;p38"/>
          <p:cNvPicPr preferRelativeResize="0"/>
          <p:nvPr/>
        </p:nvPicPr>
        <p:blipFill rotWithShape="1">
          <a:blip r:embed="rId5">
            <a:alphaModFix/>
          </a:blip>
          <a:srcRect b="11528" l="3174" r="5065" t="15828"/>
          <a:stretch/>
        </p:blipFill>
        <p:spPr>
          <a:xfrm>
            <a:off x="5550525" y="1879588"/>
            <a:ext cx="3474050" cy="2062724"/>
          </a:xfrm>
          <a:prstGeom prst="rect">
            <a:avLst/>
          </a:prstGeom>
          <a:noFill/>
          <a:ln cap="flat" cmpd="sng" w="76200">
            <a:solidFill>
              <a:srgbClr val="B45F0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34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1"/>
          <p:cNvPicPr preferRelativeResize="0"/>
          <p:nvPr/>
        </p:nvPicPr>
        <p:blipFill rotWithShape="1">
          <a:blip r:embed="rId3">
            <a:alphaModFix/>
          </a:blip>
          <a:srcRect b="13108" l="0" r="50521" t="2432"/>
          <a:stretch/>
        </p:blipFill>
        <p:spPr>
          <a:xfrm flipH="1">
            <a:off x="-1" y="0"/>
            <a:ext cx="3605376" cy="5143500"/>
          </a:xfrm>
          <a:prstGeom prst="rect">
            <a:avLst/>
          </a:prstGeom>
          <a:noFill/>
          <a:ln>
            <a:noFill/>
          </a:ln>
        </p:spPr>
      </p:pic>
      <p:pic>
        <p:nvPicPr>
          <p:cNvPr id="111" name="Google Shape;111;p21"/>
          <p:cNvPicPr preferRelativeResize="0"/>
          <p:nvPr/>
        </p:nvPicPr>
        <p:blipFill rotWithShape="1">
          <a:blip r:embed="rId3">
            <a:alphaModFix/>
          </a:blip>
          <a:srcRect b="12390" l="0" r="0" t="3150"/>
          <a:stretch/>
        </p:blipFill>
        <p:spPr>
          <a:xfrm>
            <a:off x="1919050" y="0"/>
            <a:ext cx="7286676" cy="5143500"/>
          </a:xfrm>
          <a:prstGeom prst="rect">
            <a:avLst/>
          </a:prstGeom>
          <a:noFill/>
          <a:ln>
            <a:noFill/>
          </a:ln>
        </p:spPr>
      </p:pic>
      <p:sp>
        <p:nvSpPr>
          <p:cNvPr id="112" name="Google Shape;112;p21"/>
          <p:cNvSpPr txBox="1"/>
          <p:nvPr/>
        </p:nvSpPr>
        <p:spPr>
          <a:xfrm>
            <a:off x="6740978" y="4958775"/>
            <a:ext cx="2351100" cy="19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800">
                <a:solidFill>
                  <a:schemeClr val="lt1"/>
                </a:solidFill>
                <a:latin typeface="Tahoma"/>
                <a:ea typeface="Tahoma"/>
                <a:cs typeface="Tahoma"/>
                <a:sym typeface="Tahoma"/>
              </a:rPr>
              <a:t>Image Credit: NASA,ESA, G.Bacon (STScI)</a:t>
            </a:r>
            <a:endParaRPr sz="500">
              <a:solidFill>
                <a:schemeClr val="lt1"/>
              </a:solidFill>
              <a:latin typeface="Tahoma"/>
              <a:ea typeface="Tahoma"/>
              <a:cs typeface="Tahoma"/>
              <a:sym typeface="Tahoma"/>
            </a:endParaRPr>
          </a:p>
        </p:txBody>
      </p:sp>
      <p:sp>
        <p:nvSpPr>
          <p:cNvPr id="113" name="Google Shape;113;p21"/>
          <p:cNvSpPr txBox="1"/>
          <p:nvPr/>
        </p:nvSpPr>
        <p:spPr>
          <a:xfrm>
            <a:off x="0" y="0"/>
            <a:ext cx="2250000" cy="985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p:txBody>
      </p:sp>
      <p:sp>
        <p:nvSpPr>
          <p:cNvPr id="114" name="Google Shape;114;p21"/>
          <p:cNvSpPr txBox="1"/>
          <p:nvPr>
            <p:ph type="title"/>
          </p:nvPr>
        </p:nvSpPr>
        <p:spPr>
          <a:xfrm>
            <a:off x="1215350" y="266450"/>
            <a:ext cx="3014700" cy="10572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None/>
            </a:pPr>
            <a:r>
              <a:t/>
            </a:r>
            <a:endParaRPr sz="3000">
              <a:latin typeface="Montserrat Black"/>
              <a:ea typeface="Montserrat Black"/>
              <a:cs typeface="Montserrat Black"/>
              <a:sym typeface="Montserrat Black"/>
            </a:endParaRPr>
          </a:p>
          <a:p>
            <a:pPr indent="0" lvl="0" marL="0" rtl="0" algn="l">
              <a:lnSpc>
                <a:spcPct val="90000"/>
              </a:lnSpc>
              <a:spcBef>
                <a:spcPts val="0"/>
              </a:spcBef>
              <a:spcAft>
                <a:spcPts val="0"/>
              </a:spcAft>
              <a:buNone/>
            </a:pPr>
            <a:r>
              <a:rPr lang="en" sz="4000">
                <a:latin typeface="Montserrat Black"/>
                <a:ea typeface="Montserrat Black"/>
                <a:cs typeface="Montserrat Black"/>
                <a:sym typeface="Montserrat Black"/>
              </a:rPr>
              <a:t>The Target</a:t>
            </a:r>
            <a:r>
              <a:rPr lang="en" sz="4000">
                <a:latin typeface="Montserrat Black"/>
                <a:ea typeface="Montserrat Black"/>
                <a:cs typeface="Montserrat Black"/>
                <a:sym typeface="Montserrat Black"/>
              </a:rPr>
              <a:t>: </a:t>
            </a:r>
            <a:endParaRPr sz="4000">
              <a:latin typeface="Montserrat Black"/>
              <a:ea typeface="Montserrat Black"/>
              <a:cs typeface="Montserrat Black"/>
              <a:sym typeface="Montserrat Black"/>
            </a:endParaRPr>
          </a:p>
          <a:p>
            <a:pPr indent="0" lvl="0" marL="0" rtl="0" algn="l">
              <a:lnSpc>
                <a:spcPct val="90000"/>
              </a:lnSpc>
              <a:spcBef>
                <a:spcPts val="0"/>
              </a:spcBef>
              <a:spcAft>
                <a:spcPts val="0"/>
              </a:spcAft>
              <a:buNone/>
            </a:pPr>
            <a:r>
              <a:rPr lang="en" sz="4000">
                <a:latin typeface="Montserrat Black"/>
                <a:ea typeface="Montserrat Black"/>
                <a:cs typeface="Montserrat Black"/>
                <a:sym typeface="Montserrat Black"/>
              </a:rPr>
              <a:t>WASP-121 b</a:t>
            </a:r>
            <a:r>
              <a:rPr lang="en" sz="3000">
                <a:latin typeface="Montserrat Black"/>
                <a:ea typeface="Montserrat Black"/>
                <a:cs typeface="Montserrat Black"/>
                <a:sym typeface="Montserrat Black"/>
              </a:rPr>
              <a:t> </a:t>
            </a:r>
            <a:endParaRPr sz="3000">
              <a:latin typeface="Montserrat Black"/>
              <a:ea typeface="Montserrat Black"/>
              <a:cs typeface="Montserrat Black"/>
              <a:sym typeface="Montserrat Black"/>
            </a:endParaRPr>
          </a:p>
        </p:txBody>
      </p:sp>
      <p:graphicFrame>
        <p:nvGraphicFramePr>
          <p:cNvPr id="115" name="Google Shape;115;p21"/>
          <p:cNvGraphicFramePr/>
          <p:nvPr/>
        </p:nvGraphicFramePr>
        <p:xfrm>
          <a:off x="5066925" y="410019"/>
          <a:ext cx="3000000" cy="3000000"/>
        </p:xfrm>
        <a:graphic>
          <a:graphicData uri="http://schemas.openxmlformats.org/drawingml/2006/table">
            <a:tbl>
              <a:tblPr>
                <a:noFill/>
                <a:tableStyleId>{BBB24C66-FA29-4AF6-943D-CB615407FA3F}</a:tableStyleId>
              </a:tblPr>
              <a:tblGrid>
                <a:gridCol w="1680100"/>
                <a:gridCol w="1680100"/>
              </a:tblGrid>
              <a:tr h="450400">
                <a:tc>
                  <a:txBody>
                    <a:bodyPr/>
                    <a:lstStyle/>
                    <a:p>
                      <a:pPr indent="0" lvl="0" marL="0" rtl="0" algn="ctr">
                        <a:spcBef>
                          <a:spcPts val="0"/>
                        </a:spcBef>
                        <a:spcAft>
                          <a:spcPts val="0"/>
                        </a:spcAft>
                        <a:buNone/>
                      </a:pPr>
                      <a:r>
                        <a:rPr b="1" lang="en" sz="1500">
                          <a:latin typeface="Tahoma"/>
                          <a:ea typeface="Tahoma"/>
                          <a:cs typeface="Tahoma"/>
                          <a:sym typeface="Tahoma"/>
                        </a:rPr>
                        <a:t>Mass</a:t>
                      </a:r>
                      <a:endParaRPr b="1" sz="1500">
                        <a:latin typeface="Tahoma"/>
                        <a:ea typeface="Tahoma"/>
                        <a:cs typeface="Tahoma"/>
                        <a:sym typeface="Tahoma"/>
                      </a:endParaRPr>
                    </a:p>
                  </a:txBody>
                  <a:tcPr marT="68575" marB="68575" marR="68575" marL="68575">
                    <a:lnL cap="flat" cmpd="sng" w="76200">
                      <a:solidFill>
                        <a:srgbClr val="9900FF"/>
                      </a:solidFill>
                      <a:prstDash val="solid"/>
                      <a:round/>
                      <a:headEnd len="sm" w="sm" type="none"/>
                      <a:tailEnd len="sm" w="sm" type="none"/>
                    </a:lnL>
                    <a:lnR cap="flat" cmpd="sng" w="76200">
                      <a:solidFill>
                        <a:srgbClr val="9900FF"/>
                      </a:solidFill>
                      <a:prstDash val="solid"/>
                      <a:round/>
                      <a:headEnd len="sm" w="sm" type="none"/>
                      <a:tailEnd len="sm" w="sm" type="none"/>
                    </a:lnR>
                    <a:lnT cap="flat" cmpd="sng" w="76200">
                      <a:solidFill>
                        <a:srgbClr val="9900FF"/>
                      </a:solidFill>
                      <a:prstDash val="solid"/>
                      <a:round/>
                      <a:headEnd len="sm" w="sm" type="none"/>
                      <a:tailEnd len="sm" w="sm" type="none"/>
                    </a:lnT>
                    <a:lnB cap="flat" cmpd="sng" w="76200">
                      <a:solidFill>
                        <a:srgbClr val="9900FF"/>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lang="en" sz="1500">
                          <a:latin typeface="Tahoma"/>
                          <a:ea typeface="Tahoma"/>
                          <a:cs typeface="Tahoma"/>
                          <a:sym typeface="Tahoma"/>
                        </a:rPr>
                        <a:t>1.18 M</a:t>
                      </a:r>
                      <a:r>
                        <a:rPr baseline="-25000" lang="en" sz="1500">
                          <a:latin typeface="Tahoma"/>
                          <a:ea typeface="Tahoma"/>
                          <a:cs typeface="Tahoma"/>
                          <a:sym typeface="Tahoma"/>
                        </a:rPr>
                        <a:t>Jupiter</a:t>
                      </a:r>
                      <a:endParaRPr baseline="-25000" sz="1500">
                        <a:latin typeface="Tahoma"/>
                        <a:ea typeface="Tahoma"/>
                        <a:cs typeface="Tahoma"/>
                        <a:sym typeface="Tahoma"/>
                      </a:endParaRPr>
                    </a:p>
                  </a:txBody>
                  <a:tcPr marT="68575" marB="68575" marR="68575" marL="68575">
                    <a:lnL cap="flat" cmpd="sng" w="76200">
                      <a:solidFill>
                        <a:srgbClr val="9900FF"/>
                      </a:solidFill>
                      <a:prstDash val="solid"/>
                      <a:round/>
                      <a:headEnd len="sm" w="sm" type="none"/>
                      <a:tailEnd len="sm" w="sm" type="none"/>
                    </a:lnL>
                    <a:lnR cap="flat" cmpd="sng" w="76200">
                      <a:solidFill>
                        <a:srgbClr val="9900FF"/>
                      </a:solidFill>
                      <a:prstDash val="solid"/>
                      <a:round/>
                      <a:headEnd len="sm" w="sm" type="none"/>
                      <a:tailEnd len="sm" w="sm" type="none"/>
                    </a:lnR>
                    <a:lnT cap="flat" cmpd="sng" w="76200">
                      <a:solidFill>
                        <a:srgbClr val="9900FF"/>
                      </a:solidFill>
                      <a:prstDash val="solid"/>
                      <a:round/>
                      <a:headEnd len="sm" w="sm" type="none"/>
                      <a:tailEnd len="sm" w="sm" type="none"/>
                    </a:lnT>
                    <a:lnB cap="flat" cmpd="sng" w="76200">
                      <a:solidFill>
                        <a:srgbClr val="9900FF"/>
                      </a:solidFill>
                      <a:prstDash val="solid"/>
                      <a:round/>
                      <a:headEnd len="sm" w="sm" type="none"/>
                      <a:tailEnd len="sm" w="sm" type="none"/>
                    </a:lnB>
                    <a:solidFill>
                      <a:srgbClr val="D9D2E9"/>
                    </a:solidFill>
                  </a:tcPr>
                </a:tc>
              </a:tr>
              <a:tr h="450400">
                <a:tc>
                  <a:txBody>
                    <a:bodyPr/>
                    <a:lstStyle/>
                    <a:p>
                      <a:pPr indent="0" lvl="0" marL="0" rtl="0" algn="ctr">
                        <a:spcBef>
                          <a:spcPts val="0"/>
                        </a:spcBef>
                        <a:spcAft>
                          <a:spcPts val="0"/>
                        </a:spcAft>
                        <a:buNone/>
                      </a:pPr>
                      <a:r>
                        <a:rPr b="1" lang="en" sz="1500">
                          <a:latin typeface="Tahoma"/>
                          <a:ea typeface="Tahoma"/>
                          <a:cs typeface="Tahoma"/>
                          <a:sym typeface="Tahoma"/>
                        </a:rPr>
                        <a:t>Radius</a:t>
                      </a:r>
                      <a:endParaRPr b="1" sz="1500">
                        <a:latin typeface="Tahoma"/>
                        <a:ea typeface="Tahoma"/>
                        <a:cs typeface="Tahoma"/>
                        <a:sym typeface="Tahoma"/>
                      </a:endParaRPr>
                    </a:p>
                  </a:txBody>
                  <a:tcPr marT="68575" marB="68575" marR="68575" marL="68575">
                    <a:lnL cap="flat" cmpd="sng" w="76200">
                      <a:solidFill>
                        <a:srgbClr val="9900FF"/>
                      </a:solidFill>
                      <a:prstDash val="solid"/>
                      <a:round/>
                      <a:headEnd len="sm" w="sm" type="none"/>
                      <a:tailEnd len="sm" w="sm" type="none"/>
                    </a:lnL>
                    <a:lnR cap="flat" cmpd="sng" w="76200">
                      <a:solidFill>
                        <a:srgbClr val="9900FF"/>
                      </a:solidFill>
                      <a:prstDash val="solid"/>
                      <a:round/>
                      <a:headEnd len="sm" w="sm" type="none"/>
                      <a:tailEnd len="sm" w="sm" type="none"/>
                    </a:lnR>
                    <a:lnT cap="flat" cmpd="sng" w="76200">
                      <a:solidFill>
                        <a:srgbClr val="9900FF"/>
                      </a:solidFill>
                      <a:prstDash val="solid"/>
                      <a:round/>
                      <a:headEnd len="sm" w="sm" type="none"/>
                      <a:tailEnd len="sm" w="sm" type="none"/>
                    </a:lnT>
                    <a:lnB cap="flat" cmpd="sng" w="76200">
                      <a:solidFill>
                        <a:srgbClr val="9900FF"/>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lang="en" sz="1500">
                          <a:latin typeface="Tahoma"/>
                          <a:ea typeface="Tahoma"/>
                          <a:cs typeface="Tahoma"/>
                          <a:sym typeface="Tahoma"/>
                        </a:rPr>
                        <a:t>1.186 R</a:t>
                      </a:r>
                      <a:r>
                        <a:rPr baseline="-25000" lang="en" sz="1500">
                          <a:solidFill>
                            <a:schemeClr val="dk1"/>
                          </a:solidFill>
                          <a:latin typeface="Tahoma"/>
                          <a:ea typeface="Tahoma"/>
                          <a:cs typeface="Tahoma"/>
                          <a:sym typeface="Tahoma"/>
                        </a:rPr>
                        <a:t>Jupiter</a:t>
                      </a:r>
                      <a:endParaRPr sz="1500">
                        <a:latin typeface="Tahoma"/>
                        <a:ea typeface="Tahoma"/>
                        <a:cs typeface="Tahoma"/>
                        <a:sym typeface="Tahoma"/>
                      </a:endParaRPr>
                    </a:p>
                  </a:txBody>
                  <a:tcPr marT="68575" marB="68575" marR="68575" marL="68575">
                    <a:lnL cap="flat" cmpd="sng" w="76200">
                      <a:solidFill>
                        <a:srgbClr val="9900FF"/>
                      </a:solidFill>
                      <a:prstDash val="solid"/>
                      <a:round/>
                      <a:headEnd len="sm" w="sm" type="none"/>
                      <a:tailEnd len="sm" w="sm" type="none"/>
                    </a:lnL>
                    <a:lnR cap="flat" cmpd="sng" w="76200">
                      <a:solidFill>
                        <a:srgbClr val="9900FF"/>
                      </a:solidFill>
                      <a:prstDash val="solid"/>
                      <a:round/>
                      <a:headEnd len="sm" w="sm" type="none"/>
                      <a:tailEnd len="sm" w="sm" type="none"/>
                    </a:lnR>
                    <a:lnT cap="flat" cmpd="sng" w="76200">
                      <a:solidFill>
                        <a:srgbClr val="9900FF"/>
                      </a:solidFill>
                      <a:prstDash val="solid"/>
                      <a:round/>
                      <a:headEnd len="sm" w="sm" type="none"/>
                      <a:tailEnd len="sm" w="sm" type="none"/>
                    </a:lnT>
                    <a:lnB cap="flat" cmpd="sng" w="76200">
                      <a:solidFill>
                        <a:srgbClr val="9900FF"/>
                      </a:solidFill>
                      <a:prstDash val="solid"/>
                      <a:round/>
                      <a:headEnd len="sm" w="sm" type="none"/>
                      <a:tailEnd len="sm" w="sm" type="none"/>
                    </a:lnB>
                    <a:solidFill>
                      <a:srgbClr val="D9D2E9"/>
                    </a:solidFill>
                  </a:tcPr>
                </a:tc>
              </a:tr>
              <a:tr h="450400">
                <a:tc>
                  <a:txBody>
                    <a:bodyPr/>
                    <a:lstStyle/>
                    <a:p>
                      <a:pPr indent="0" lvl="0" marL="0" rtl="0" algn="ctr">
                        <a:spcBef>
                          <a:spcPts val="0"/>
                        </a:spcBef>
                        <a:spcAft>
                          <a:spcPts val="0"/>
                        </a:spcAft>
                        <a:buNone/>
                      </a:pPr>
                      <a:r>
                        <a:rPr b="1" lang="en" sz="1500">
                          <a:latin typeface="Tahoma"/>
                          <a:ea typeface="Tahoma"/>
                          <a:cs typeface="Tahoma"/>
                          <a:sym typeface="Tahoma"/>
                        </a:rPr>
                        <a:t>Period</a:t>
                      </a:r>
                      <a:endParaRPr b="1" sz="1500">
                        <a:latin typeface="Tahoma"/>
                        <a:ea typeface="Tahoma"/>
                        <a:cs typeface="Tahoma"/>
                        <a:sym typeface="Tahoma"/>
                      </a:endParaRPr>
                    </a:p>
                  </a:txBody>
                  <a:tcPr marT="68575" marB="68575" marR="68575" marL="68575">
                    <a:lnL cap="flat" cmpd="sng" w="76200">
                      <a:solidFill>
                        <a:srgbClr val="9900FF"/>
                      </a:solidFill>
                      <a:prstDash val="solid"/>
                      <a:round/>
                      <a:headEnd len="sm" w="sm" type="none"/>
                      <a:tailEnd len="sm" w="sm" type="none"/>
                    </a:lnL>
                    <a:lnR cap="flat" cmpd="sng" w="76200">
                      <a:solidFill>
                        <a:srgbClr val="9900FF"/>
                      </a:solidFill>
                      <a:prstDash val="solid"/>
                      <a:round/>
                      <a:headEnd len="sm" w="sm" type="none"/>
                      <a:tailEnd len="sm" w="sm" type="none"/>
                    </a:lnR>
                    <a:lnT cap="flat" cmpd="sng" w="76200">
                      <a:solidFill>
                        <a:srgbClr val="9900FF"/>
                      </a:solidFill>
                      <a:prstDash val="solid"/>
                      <a:round/>
                      <a:headEnd len="sm" w="sm" type="none"/>
                      <a:tailEnd len="sm" w="sm" type="none"/>
                    </a:lnT>
                    <a:lnB cap="flat" cmpd="sng" w="76200">
                      <a:solidFill>
                        <a:srgbClr val="9900FF"/>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lang="en" sz="1500">
                          <a:latin typeface="Tahoma"/>
                          <a:ea typeface="Tahoma"/>
                          <a:cs typeface="Tahoma"/>
                          <a:sym typeface="Tahoma"/>
                        </a:rPr>
                        <a:t>~1.27 days</a:t>
                      </a:r>
                      <a:endParaRPr sz="1500">
                        <a:latin typeface="Tahoma"/>
                        <a:ea typeface="Tahoma"/>
                        <a:cs typeface="Tahoma"/>
                        <a:sym typeface="Tahoma"/>
                      </a:endParaRPr>
                    </a:p>
                  </a:txBody>
                  <a:tcPr marT="68575" marB="68575" marR="68575" marL="68575">
                    <a:lnL cap="flat" cmpd="sng" w="76200">
                      <a:solidFill>
                        <a:srgbClr val="9900FF"/>
                      </a:solidFill>
                      <a:prstDash val="solid"/>
                      <a:round/>
                      <a:headEnd len="sm" w="sm" type="none"/>
                      <a:tailEnd len="sm" w="sm" type="none"/>
                    </a:lnL>
                    <a:lnR cap="flat" cmpd="sng" w="76200">
                      <a:solidFill>
                        <a:srgbClr val="9900FF"/>
                      </a:solidFill>
                      <a:prstDash val="solid"/>
                      <a:round/>
                      <a:headEnd len="sm" w="sm" type="none"/>
                      <a:tailEnd len="sm" w="sm" type="none"/>
                    </a:lnR>
                    <a:lnT cap="flat" cmpd="sng" w="76200">
                      <a:solidFill>
                        <a:srgbClr val="9900FF"/>
                      </a:solidFill>
                      <a:prstDash val="solid"/>
                      <a:round/>
                      <a:headEnd len="sm" w="sm" type="none"/>
                      <a:tailEnd len="sm" w="sm" type="none"/>
                    </a:lnT>
                    <a:lnB cap="flat" cmpd="sng" w="76200">
                      <a:solidFill>
                        <a:srgbClr val="9900FF"/>
                      </a:solidFill>
                      <a:prstDash val="solid"/>
                      <a:round/>
                      <a:headEnd len="sm" w="sm" type="none"/>
                      <a:tailEnd len="sm" w="sm" type="none"/>
                    </a:lnB>
                    <a:solidFill>
                      <a:srgbClr val="D9D2E9"/>
                    </a:solidFill>
                  </a:tcPr>
                </a:tc>
              </a:tr>
            </a:tbl>
          </a:graphicData>
        </a:graphic>
      </p:graphicFrame>
      <p:sp>
        <p:nvSpPr>
          <p:cNvPr id="116" name="Google Shape;116;p21"/>
          <p:cNvSpPr/>
          <p:nvPr/>
        </p:nvSpPr>
        <p:spPr>
          <a:xfrm>
            <a:off x="842675" y="2361125"/>
            <a:ext cx="3605400" cy="2013900"/>
          </a:xfrm>
          <a:prstGeom prst="roundRect">
            <a:avLst>
              <a:gd fmla="val 16667" name="adj"/>
            </a:avLst>
          </a:prstGeom>
          <a:solidFill>
            <a:srgbClr val="D9D2E9"/>
          </a:solidFill>
          <a:ln cap="flat" cmpd="sng" w="1143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100">
                <a:solidFill>
                  <a:srgbClr val="351C75"/>
                </a:solidFill>
                <a:latin typeface="Tahoma"/>
                <a:ea typeface="Tahoma"/>
                <a:cs typeface="Tahoma"/>
                <a:sym typeface="Tahoma"/>
              </a:rPr>
              <a:t>Tidally locked</a:t>
            </a:r>
            <a:r>
              <a:rPr lang="en" sz="2100">
                <a:solidFill>
                  <a:srgbClr val="351C75"/>
                </a:solidFill>
                <a:latin typeface="Tahoma"/>
                <a:ea typeface="Tahoma"/>
                <a:cs typeface="Tahoma"/>
                <a:sym typeface="Tahoma"/>
              </a:rPr>
              <a:t> </a:t>
            </a:r>
            <a:endParaRPr sz="2100">
              <a:solidFill>
                <a:srgbClr val="351C75"/>
              </a:solidFill>
              <a:latin typeface="Tahoma"/>
              <a:ea typeface="Tahoma"/>
              <a:cs typeface="Tahoma"/>
              <a:sym typeface="Tahoma"/>
            </a:endParaRPr>
          </a:p>
          <a:p>
            <a:pPr indent="0" lvl="0" marL="0" rtl="0" algn="ctr">
              <a:spcBef>
                <a:spcPts val="0"/>
              </a:spcBef>
              <a:spcAft>
                <a:spcPts val="0"/>
              </a:spcAft>
              <a:buClr>
                <a:schemeClr val="dk1"/>
              </a:buClr>
              <a:buSzPts val="1100"/>
              <a:buFont typeface="Arial"/>
              <a:buNone/>
            </a:pPr>
            <a:r>
              <a:rPr lang="en" sz="1700">
                <a:solidFill>
                  <a:schemeClr val="dk1"/>
                </a:solidFill>
                <a:latin typeface="Tahoma"/>
                <a:ea typeface="Tahoma"/>
                <a:cs typeface="Tahoma"/>
                <a:sym typeface="Tahoma"/>
              </a:rPr>
              <a:t>(</a:t>
            </a:r>
            <a:r>
              <a:rPr i="1" lang="en" sz="1700">
                <a:solidFill>
                  <a:schemeClr val="dk1"/>
                </a:solidFill>
                <a:latin typeface="Tahoma"/>
                <a:ea typeface="Tahoma"/>
                <a:cs typeface="Tahoma"/>
                <a:sym typeface="Tahoma"/>
              </a:rPr>
              <a:t>permanent day and nightside</a:t>
            </a:r>
            <a:r>
              <a:rPr lang="en" sz="1700">
                <a:solidFill>
                  <a:schemeClr val="dk1"/>
                </a:solidFill>
                <a:latin typeface="Tahoma"/>
                <a:ea typeface="Tahoma"/>
                <a:cs typeface="Tahoma"/>
                <a:sym typeface="Tahoma"/>
              </a:rPr>
              <a:t>)</a:t>
            </a:r>
            <a:endParaRPr sz="1700">
              <a:solidFill>
                <a:schemeClr val="dk1"/>
              </a:solidFill>
              <a:latin typeface="Tahoma"/>
              <a:ea typeface="Tahoma"/>
              <a:cs typeface="Tahoma"/>
              <a:sym typeface="Tahoma"/>
            </a:endParaRPr>
          </a:p>
          <a:p>
            <a:pPr indent="-273050" lvl="0" marL="342900" rtl="0" algn="l">
              <a:lnSpc>
                <a:spcPct val="115000"/>
              </a:lnSpc>
              <a:spcBef>
                <a:spcPts val="0"/>
              </a:spcBef>
              <a:spcAft>
                <a:spcPts val="0"/>
              </a:spcAft>
              <a:buClr>
                <a:schemeClr val="dk1"/>
              </a:buClr>
              <a:buSzPts val="1700"/>
              <a:buFont typeface="Tahoma"/>
              <a:buChar char="●"/>
            </a:pPr>
            <a:r>
              <a:t/>
            </a:r>
            <a:endParaRPr sz="1700">
              <a:solidFill>
                <a:schemeClr val="dk1"/>
              </a:solidFill>
              <a:latin typeface="Tahoma"/>
              <a:ea typeface="Tahoma"/>
              <a:cs typeface="Tahoma"/>
              <a:sym typeface="Tahoma"/>
            </a:endParaRPr>
          </a:p>
          <a:p>
            <a:pPr indent="-298450" lvl="0" marL="342900" rtl="0" algn="l">
              <a:lnSpc>
                <a:spcPct val="90000"/>
              </a:lnSpc>
              <a:spcBef>
                <a:spcPts val="0"/>
              </a:spcBef>
              <a:spcAft>
                <a:spcPts val="0"/>
              </a:spcAft>
              <a:buClr>
                <a:schemeClr val="dk1"/>
              </a:buClr>
              <a:buSzPts val="2100"/>
              <a:buFont typeface="Tahoma"/>
              <a:buChar char="●"/>
            </a:pPr>
            <a:r>
              <a:rPr lang="en" sz="2100">
                <a:solidFill>
                  <a:schemeClr val="dk1"/>
                </a:solidFill>
                <a:latin typeface="Tahoma"/>
                <a:ea typeface="Tahoma"/>
                <a:cs typeface="Tahoma"/>
                <a:sym typeface="Tahoma"/>
              </a:rPr>
              <a:t>An </a:t>
            </a:r>
            <a:r>
              <a:rPr b="1" lang="en" sz="2100">
                <a:solidFill>
                  <a:srgbClr val="990000"/>
                </a:solidFill>
                <a:latin typeface="Tahoma"/>
                <a:ea typeface="Tahoma"/>
                <a:cs typeface="Tahoma"/>
                <a:sym typeface="Tahoma"/>
              </a:rPr>
              <a:t>Ultra-hot Jupiter</a:t>
            </a:r>
            <a:endParaRPr b="1" sz="2100">
              <a:solidFill>
                <a:srgbClr val="990000"/>
              </a:solidFill>
              <a:latin typeface="Tahoma"/>
              <a:ea typeface="Tahoma"/>
              <a:cs typeface="Tahoma"/>
              <a:sym typeface="Tahoma"/>
            </a:endParaRPr>
          </a:p>
          <a:p>
            <a:pPr indent="-254000" lvl="1" marL="685800" rtl="0" algn="l">
              <a:lnSpc>
                <a:spcPct val="90000"/>
              </a:lnSpc>
              <a:spcBef>
                <a:spcPts val="0"/>
              </a:spcBef>
              <a:spcAft>
                <a:spcPts val="0"/>
              </a:spcAft>
              <a:buClr>
                <a:schemeClr val="dk1"/>
              </a:buClr>
              <a:buSzPts val="1400"/>
              <a:buFont typeface="Tahoma"/>
              <a:buChar char="○"/>
            </a:pPr>
            <a:r>
              <a:rPr lang="en" sz="1700">
                <a:solidFill>
                  <a:schemeClr val="dk1"/>
                </a:solidFill>
                <a:latin typeface="Tahoma"/>
                <a:ea typeface="Tahoma"/>
                <a:cs typeface="Tahoma"/>
                <a:sym typeface="Tahoma"/>
              </a:rPr>
              <a:t>Dayside: </a:t>
            </a:r>
            <a:r>
              <a:rPr lang="en" sz="1800">
                <a:solidFill>
                  <a:schemeClr val="dk1"/>
                </a:solidFill>
                <a:latin typeface="Tahoma"/>
                <a:ea typeface="Tahoma"/>
                <a:cs typeface="Tahoma"/>
                <a:sym typeface="Tahoma"/>
              </a:rPr>
              <a:t>~</a:t>
            </a:r>
            <a:r>
              <a:rPr i="1" lang="en" sz="1800">
                <a:solidFill>
                  <a:schemeClr val="dk1"/>
                </a:solidFill>
                <a:latin typeface="Tahoma"/>
                <a:ea typeface="Tahoma"/>
                <a:cs typeface="Tahoma"/>
                <a:sym typeface="Tahoma"/>
              </a:rPr>
              <a:t>3000 K</a:t>
            </a:r>
            <a:endParaRPr i="1" sz="1800">
              <a:solidFill>
                <a:schemeClr val="dk1"/>
              </a:solidFill>
              <a:latin typeface="Tahoma"/>
              <a:ea typeface="Tahoma"/>
              <a:cs typeface="Tahoma"/>
              <a:sym typeface="Tahoma"/>
            </a:endParaRPr>
          </a:p>
          <a:p>
            <a:pPr indent="-254000" lvl="1" marL="685800" rtl="0" algn="l">
              <a:lnSpc>
                <a:spcPct val="90000"/>
              </a:lnSpc>
              <a:spcBef>
                <a:spcPts val="0"/>
              </a:spcBef>
              <a:spcAft>
                <a:spcPts val="0"/>
              </a:spcAft>
              <a:buClr>
                <a:schemeClr val="dk1"/>
              </a:buClr>
              <a:buSzPts val="1400"/>
              <a:buFont typeface="Tahoma"/>
              <a:buChar char="○"/>
            </a:pPr>
            <a:r>
              <a:rPr lang="en" sz="1700">
                <a:solidFill>
                  <a:schemeClr val="dk1"/>
                </a:solidFill>
                <a:latin typeface="Tahoma"/>
                <a:ea typeface="Tahoma"/>
                <a:cs typeface="Tahoma"/>
                <a:sym typeface="Tahoma"/>
              </a:rPr>
              <a:t>Nightside: </a:t>
            </a:r>
            <a:r>
              <a:rPr i="1" lang="en" sz="1800">
                <a:solidFill>
                  <a:schemeClr val="dk1"/>
                </a:solidFill>
                <a:latin typeface="Tahoma"/>
                <a:ea typeface="Tahoma"/>
                <a:cs typeface="Tahoma"/>
                <a:sym typeface="Tahoma"/>
              </a:rPr>
              <a:t>&lt;2200 K</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9"/>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High Albedo, High Wind Speed</a:t>
            </a:r>
            <a:endParaRPr sz="3000">
              <a:solidFill>
                <a:schemeClr val="lt1"/>
              </a:solidFill>
              <a:latin typeface="Tahoma"/>
              <a:ea typeface="Tahoma"/>
              <a:cs typeface="Tahoma"/>
              <a:sym typeface="Tahoma"/>
            </a:endParaRPr>
          </a:p>
        </p:txBody>
      </p:sp>
      <p:pic>
        <p:nvPicPr>
          <p:cNvPr id="346" name="Google Shape;346;p39"/>
          <p:cNvPicPr preferRelativeResize="0"/>
          <p:nvPr/>
        </p:nvPicPr>
        <p:blipFill rotWithShape="1">
          <a:blip r:embed="rId3">
            <a:alphaModFix/>
          </a:blip>
          <a:srcRect b="3427" l="0" r="0" t="3436"/>
          <a:stretch/>
        </p:blipFill>
        <p:spPr>
          <a:xfrm>
            <a:off x="199947" y="823210"/>
            <a:ext cx="4928616" cy="1911096"/>
          </a:xfrm>
          <a:prstGeom prst="rect">
            <a:avLst/>
          </a:prstGeom>
          <a:noFill/>
          <a:ln cap="flat" cmpd="sng" w="76200">
            <a:solidFill>
              <a:srgbClr val="3D85C6"/>
            </a:solidFill>
            <a:prstDash val="solid"/>
            <a:round/>
            <a:headEnd len="sm" w="sm" type="none"/>
            <a:tailEnd len="sm" w="sm" type="none"/>
          </a:ln>
        </p:spPr>
      </p:pic>
      <p:pic>
        <p:nvPicPr>
          <p:cNvPr id="347" name="Google Shape;347;p39"/>
          <p:cNvPicPr preferRelativeResize="0"/>
          <p:nvPr/>
        </p:nvPicPr>
        <p:blipFill rotWithShape="1">
          <a:blip r:embed="rId4">
            <a:alphaModFix/>
          </a:blip>
          <a:srcRect b="3375" l="0" r="0" t="3375"/>
          <a:stretch/>
        </p:blipFill>
        <p:spPr>
          <a:xfrm>
            <a:off x="199950" y="2980250"/>
            <a:ext cx="4928616" cy="1911096"/>
          </a:xfrm>
          <a:prstGeom prst="rect">
            <a:avLst/>
          </a:prstGeom>
          <a:noFill/>
          <a:ln cap="flat" cmpd="sng" w="76200">
            <a:solidFill>
              <a:srgbClr val="CC0000"/>
            </a:solidFill>
            <a:prstDash val="solid"/>
            <a:round/>
            <a:headEnd len="sm" w="sm" type="none"/>
            <a:tailEnd len="sm" w="sm" type="none"/>
          </a:ln>
        </p:spPr>
      </p:pic>
      <p:sp>
        <p:nvSpPr>
          <p:cNvPr id="348" name="Google Shape;348;p39"/>
          <p:cNvSpPr/>
          <p:nvPr/>
        </p:nvSpPr>
        <p:spPr>
          <a:xfrm>
            <a:off x="1903775" y="821575"/>
            <a:ext cx="1483200" cy="52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Tahoma"/>
                <a:ea typeface="Tahoma"/>
                <a:cs typeface="Tahoma"/>
                <a:sym typeface="Tahoma"/>
              </a:rPr>
              <a:t>0.8 Micron</a:t>
            </a:r>
            <a:endParaRPr/>
          </a:p>
        </p:txBody>
      </p:sp>
      <p:sp>
        <p:nvSpPr>
          <p:cNvPr id="349" name="Google Shape;349;p39"/>
          <p:cNvSpPr/>
          <p:nvPr/>
        </p:nvSpPr>
        <p:spPr>
          <a:xfrm>
            <a:off x="1922663" y="2649500"/>
            <a:ext cx="1483200" cy="52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Tahoma"/>
                <a:ea typeface="Tahoma"/>
                <a:cs typeface="Tahoma"/>
                <a:sym typeface="Tahoma"/>
              </a:rPr>
              <a:t>2.8 Micron</a:t>
            </a:r>
            <a:endParaRPr/>
          </a:p>
        </p:txBody>
      </p:sp>
      <p:sp>
        <p:nvSpPr>
          <p:cNvPr id="350" name="Google Shape;350;p39"/>
          <p:cNvSpPr/>
          <p:nvPr/>
        </p:nvSpPr>
        <p:spPr>
          <a:xfrm rot="-170836">
            <a:off x="4638820" y="1458337"/>
            <a:ext cx="1473619" cy="380570"/>
          </a:xfrm>
          <a:prstGeom prst="rightArrow">
            <a:avLst>
              <a:gd fmla="val 50000" name="adj1"/>
              <a:gd fmla="val 50000" name="adj2"/>
            </a:avLst>
          </a:prstGeom>
          <a:solidFill>
            <a:srgbClr val="A4C2F4"/>
          </a:solid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 name="Google Shape;351;p39"/>
          <p:cNvSpPr/>
          <p:nvPr/>
        </p:nvSpPr>
        <p:spPr>
          <a:xfrm>
            <a:off x="6172200" y="897775"/>
            <a:ext cx="2794200" cy="1331100"/>
          </a:xfrm>
          <a:prstGeom prst="roundRect">
            <a:avLst>
              <a:gd fmla="val 16667" name="adj"/>
            </a:avLst>
          </a:prstGeom>
          <a:solidFill>
            <a:srgbClr val="CFE2F3"/>
          </a:solid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Tahoma"/>
                <a:ea typeface="Tahoma"/>
                <a:cs typeface="Tahoma"/>
                <a:sym typeface="Tahoma"/>
              </a:rPr>
              <a:t>More reflected light at shorter wavelengths</a:t>
            </a:r>
            <a:endParaRPr b="1" sz="1800">
              <a:latin typeface="Tahoma"/>
              <a:ea typeface="Tahoma"/>
              <a:cs typeface="Tahoma"/>
              <a:sym typeface="Tahoma"/>
            </a:endParaRPr>
          </a:p>
        </p:txBody>
      </p:sp>
      <p:sp>
        <p:nvSpPr>
          <p:cNvPr id="352" name="Google Shape;352;p39"/>
          <p:cNvSpPr/>
          <p:nvPr/>
        </p:nvSpPr>
        <p:spPr>
          <a:xfrm>
            <a:off x="4638967" y="3626344"/>
            <a:ext cx="1473300" cy="380400"/>
          </a:xfrm>
          <a:prstGeom prst="rightArrow">
            <a:avLst>
              <a:gd fmla="val 50000" name="adj1"/>
              <a:gd fmla="val 50000" name="adj2"/>
            </a:avLst>
          </a:prstGeom>
          <a:solidFill>
            <a:srgbClr val="EA9999"/>
          </a:solidFill>
          <a:ln cap="flat" cmpd="sng" w="381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3" name="Google Shape;353;p39"/>
          <p:cNvSpPr/>
          <p:nvPr/>
        </p:nvSpPr>
        <p:spPr>
          <a:xfrm>
            <a:off x="6172200" y="3102988"/>
            <a:ext cx="2794200" cy="1331100"/>
          </a:xfrm>
          <a:prstGeom prst="roundRect">
            <a:avLst>
              <a:gd fmla="val 16667" name="adj"/>
            </a:avLst>
          </a:prstGeom>
          <a:solidFill>
            <a:srgbClr val="EA9999"/>
          </a:solidFill>
          <a:ln cap="flat" cmpd="sng" w="762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Tahoma"/>
                <a:ea typeface="Tahoma"/>
                <a:cs typeface="Tahoma"/>
                <a:sym typeface="Tahoma"/>
              </a:rPr>
              <a:t>Wind flattens lightcurve at longer wavelengths</a:t>
            </a:r>
            <a:endParaRPr b="1" sz="1800">
              <a:latin typeface="Tahoma"/>
              <a:ea typeface="Tahoma"/>
              <a:cs typeface="Tahoma"/>
              <a:sym typeface="Tahoma"/>
            </a:endParaRPr>
          </a:p>
        </p:txBody>
      </p:sp>
      <p:pic>
        <p:nvPicPr>
          <p:cNvPr id="354" name="Google Shape;354;p39"/>
          <p:cNvPicPr preferRelativeResize="0"/>
          <p:nvPr/>
        </p:nvPicPr>
        <p:blipFill rotWithShape="1">
          <a:blip r:embed="rId5">
            <a:alphaModFix/>
          </a:blip>
          <a:srcRect b="11528" l="3174" r="5065" t="15828"/>
          <a:stretch/>
        </p:blipFill>
        <p:spPr>
          <a:xfrm>
            <a:off x="5550525" y="1879588"/>
            <a:ext cx="3474050" cy="2062724"/>
          </a:xfrm>
          <a:prstGeom prst="rect">
            <a:avLst/>
          </a:prstGeom>
          <a:noFill/>
          <a:ln cap="flat" cmpd="sng" w="76200">
            <a:solidFill>
              <a:srgbClr val="B45F06"/>
            </a:solidFill>
            <a:prstDash val="solid"/>
            <a:round/>
            <a:headEnd len="sm" w="sm" type="none"/>
            <a:tailEnd len="sm" w="sm" type="none"/>
          </a:ln>
        </p:spPr>
      </p:pic>
      <p:pic>
        <p:nvPicPr>
          <p:cNvPr id="355" name="Google Shape;355;p39"/>
          <p:cNvPicPr preferRelativeResize="0"/>
          <p:nvPr/>
        </p:nvPicPr>
        <p:blipFill>
          <a:blip r:embed="rId6">
            <a:alphaModFix/>
          </a:blip>
          <a:stretch>
            <a:fillRect/>
          </a:stretch>
        </p:blipFill>
        <p:spPr>
          <a:xfrm>
            <a:off x="2343324" y="245288"/>
            <a:ext cx="4066650" cy="4652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0"/>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Future Work</a:t>
            </a:r>
            <a:endParaRPr sz="3000">
              <a:solidFill>
                <a:schemeClr val="lt1"/>
              </a:solidFill>
              <a:latin typeface="Tahoma"/>
              <a:ea typeface="Tahoma"/>
              <a:cs typeface="Tahoma"/>
              <a:sym typeface="Tahoma"/>
            </a:endParaRPr>
          </a:p>
        </p:txBody>
      </p:sp>
      <p:sp>
        <p:nvSpPr>
          <p:cNvPr id="361" name="Google Shape;361;p40"/>
          <p:cNvSpPr/>
          <p:nvPr/>
        </p:nvSpPr>
        <p:spPr>
          <a:xfrm>
            <a:off x="388850" y="724050"/>
            <a:ext cx="4438500" cy="4174500"/>
          </a:xfrm>
          <a:prstGeom prst="roundRect">
            <a:avLst>
              <a:gd fmla="val 16667" name="adj"/>
            </a:avLst>
          </a:prstGeom>
          <a:solidFill>
            <a:srgbClr val="CFE2F3"/>
          </a:solidFill>
          <a:ln cap="flat" cmpd="sng" w="7620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Tahoma"/>
              <a:buChar char="★"/>
            </a:pPr>
            <a:r>
              <a:rPr lang="en" sz="1800">
                <a:solidFill>
                  <a:schemeClr val="dk1"/>
                </a:solidFill>
                <a:latin typeface="Tahoma"/>
                <a:ea typeface="Tahoma"/>
                <a:cs typeface="Tahoma"/>
                <a:sym typeface="Tahoma"/>
              </a:rPr>
              <a:t>Improve on Data Reduction    (Raw image to spectra)</a:t>
            </a:r>
            <a:endParaRPr sz="1800">
              <a:solidFill>
                <a:schemeClr val="dk1"/>
              </a:solidFill>
              <a:latin typeface="Tahoma"/>
              <a:ea typeface="Tahoma"/>
              <a:cs typeface="Tahoma"/>
              <a:sym typeface="Tahoma"/>
            </a:endParaRPr>
          </a:p>
          <a:p>
            <a:pPr indent="-317500" lvl="1" marL="914400" rtl="0" algn="l">
              <a:spcBef>
                <a:spcPts val="0"/>
              </a:spcBef>
              <a:spcAft>
                <a:spcPts val="0"/>
              </a:spcAft>
              <a:buClr>
                <a:schemeClr val="dk1"/>
              </a:buClr>
              <a:buSzPts val="1400"/>
              <a:buFont typeface="Tahoma"/>
              <a:buChar char="○"/>
            </a:pPr>
            <a:r>
              <a:rPr b="1" lang="en">
                <a:solidFill>
                  <a:schemeClr val="dk1"/>
                </a:solidFill>
                <a:latin typeface="Tahoma"/>
                <a:ea typeface="Tahoma"/>
                <a:cs typeface="Tahoma"/>
                <a:sym typeface="Tahoma"/>
              </a:rPr>
              <a:t>Reduction #2 underway!</a:t>
            </a:r>
            <a:endParaRPr b="1">
              <a:solidFill>
                <a:schemeClr val="dk1"/>
              </a:solidFill>
              <a:latin typeface="Tahoma"/>
              <a:ea typeface="Tahoma"/>
              <a:cs typeface="Tahoma"/>
              <a:sym typeface="Tahoma"/>
            </a:endParaRPr>
          </a:p>
          <a:p>
            <a:pPr indent="0" lvl="0" marL="457200" rtl="0" algn="l">
              <a:spcBef>
                <a:spcPts val="1000"/>
              </a:spcBef>
              <a:spcAft>
                <a:spcPts val="0"/>
              </a:spcAft>
              <a:buClr>
                <a:schemeClr val="dk1"/>
              </a:buClr>
              <a:buSzPts val="1100"/>
              <a:buFont typeface="Arial"/>
              <a:buNone/>
            </a:pPr>
            <a:r>
              <a:t/>
            </a:r>
            <a:endParaRPr sz="1800">
              <a:solidFill>
                <a:schemeClr val="dk1"/>
              </a:solidFill>
              <a:latin typeface="Tahoma"/>
              <a:ea typeface="Tahoma"/>
              <a:cs typeface="Tahoma"/>
              <a:sym typeface="Tahoma"/>
            </a:endParaRPr>
          </a:p>
          <a:p>
            <a:pPr indent="-342900" lvl="0" marL="457200" rtl="0" algn="l">
              <a:spcBef>
                <a:spcPts val="1000"/>
              </a:spcBef>
              <a:spcAft>
                <a:spcPts val="0"/>
              </a:spcAft>
              <a:buClr>
                <a:schemeClr val="dk1"/>
              </a:buClr>
              <a:buSzPts val="1800"/>
              <a:buFont typeface="Tahoma"/>
              <a:buChar char="★"/>
            </a:pPr>
            <a:r>
              <a:rPr lang="en" sz="1800">
                <a:solidFill>
                  <a:schemeClr val="dk1"/>
                </a:solidFill>
                <a:latin typeface="Tahoma"/>
                <a:ea typeface="Tahoma"/>
                <a:cs typeface="Tahoma"/>
                <a:sym typeface="Tahoma"/>
              </a:rPr>
              <a:t>Calculate Effective Temperature of planet by phase</a:t>
            </a:r>
            <a:endParaRPr sz="1800">
              <a:solidFill>
                <a:schemeClr val="dk1"/>
              </a:solidFill>
              <a:latin typeface="Tahoma"/>
              <a:ea typeface="Tahoma"/>
              <a:cs typeface="Tahoma"/>
              <a:sym typeface="Tahoma"/>
            </a:endParaRPr>
          </a:p>
          <a:p>
            <a:pPr indent="-317500" lvl="1" marL="914400" rtl="0" algn="l">
              <a:spcBef>
                <a:spcPts val="0"/>
              </a:spcBef>
              <a:spcAft>
                <a:spcPts val="0"/>
              </a:spcAft>
              <a:buClr>
                <a:schemeClr val="dk1"/>
              </a:buClr>
              <a:buSzPts val="1400"/>
              <a:buFont typeface="Tahoma"/>
              <a:buChar char="○"/>
            </a:pPr>
            <a:r>
              <a:rPr b="1" lang="en">
                <a:solidFill>
                  <a:schemeClr val="dk1"/>
                </a:solidFill>
                <a:latin typeface="Tahoma"/>
                <a:ea typeface="Tahoma"/>
                <a:cs typeface="Tahoma"/>
                <a:sym typeface="Tahoma"/>
              </a:rPr>
              <a:t>Fit to Energy Balance Model</a:t>
            </a:r>
            <a:endParaRPr b="1">
              <a:solidFill>
                <a:schemeClr val="dk1"/>
              </a:solidFill>
              <a:latin typeface="Tahoma"/>
              <a:ea typeface="Tahoma"/>
              <a:cs typeface="Tahoma"/>
              <a:sym typeface="Tahoma"/>
            </a:endParaRPr>
          </a:p>
          <a:p>
            <a:pPr indent="0" lvl="0" marL="0" rtl="0" algn="l">
              <a:spcBef>
                <a:spcPts val="1000"/>
              </a:spcBef>
              <a:spcAft>
                <a:spcPts val="0"/>
              </a:spcAft>
              <a:buClr>
                <a:schemeClr val="dk1"/>
              </a:buClr>
              <a:buSzPts val="1100"/>
              <a:buFont typeface="Arial"/>
              <a:buNone/>
            </a:pPr>
            <a:r>
              <a:t/>
            </a:r>
            <a:endParaRPr sz="1800">
              <a:solidFill>
                <a:schemeClr val="dk1"/>
              </a:solidFill>
              <a:latin typeface="Tahoma"/>
              <a:ea typeface="Tahoma"/>
              <a:cs typeface="Tahoma"/>
              <a:sym typeface="Tahoma"/>
            </a:endParaRPr>
          </a:p>
          <a:p>
            <a:pPr indent="-342900" lvl="0" marL="457200" rtl="0" algn="l">
              <a:spcBef>
                <a:spcPts val="1000"/>
              </a:spcBef>
              <a:spcAft>
                <a:spcPts val="0"/>
              </a:spcAft>
              <a:buClr>
                <a:schemeClr val="dk1"/>
              </a:buClr>
              <a:buSzPts val="1800"/>
              <a:buFont typeface="Tahoma"/>
              <a:buChar char="★"/>
            </a:pPr>
            <a:r>
              <a:rPr lang="en" sz="1800">
                <a:solidFill>
                  <a:schemeClr val="dk1"/>
                </a:solidFill>
                <a:latin typeface="Tahoma"/>
                <a:ea typeface="Tahoma"/>
                <a:cs typeface="Tahoma"/>
                <a:sym typeface="Tahoma"/>
              </a:rPr>
              <a:t>Spectral Retrieval on data to obtain molecular abundances</a:t>
            </a:r>
            <a:endParaRPr sz="1800">
              <a:solidFill>
                <a:schemeClr val="dk1"/>
              </a:solidFill>
              <a:latin typeface="Tahoma"/>
              <a:ea typeface="Tahoma"/>
              <a:cs typeface="Tahoma"/>
              <a:sym typeface="Tahoma"/>
            </a:endParaRPr>
          </a:p>
          <a:p>
            <a:pPr indent="0" lvl="0" marL="457200" rtl="0" algn="l">
              <a:spcBef>
                <a:spcPts val="1000"/>
              </a:spcBef>
              <a:spcAft>
                <a:spcPts val="0"/>
              </a:spcAft>
              <a:buClr>
                <a:schemeClr val="dk1"/>
              </a:buClr>
              <a:buSzPts val="1100"/>
              <a:buFont typeface="Arial"/>
              <a:buNone/>
            </a:pPr>
            <a:r>
              <a:t/>
            </a:r>
            <a:endParaRPr sz="1800">
              <a:solidFill>
                <a:schemeClr val="dk1"/>
              </a:solidFill>
              <a:latin typeface="Tahoma"/>
              <a:ea typeface="Tahoma"/>
              <a:cs typeface="Tahoma"/>
              <a:sym typeface="Tahoma"/>
            </a:endParaRPr>
          </a:p>
          <a:p>
            <a:pPr indent="-342900" lvl="0" marL="457200" rtl="0" algn="l">
              <a:spcBef>
                <a:spcPts val="1000"/>
              </a:spcBef>
              <a:spcAft>
                <a:spcPts val="1000"/>
              </a:spcAft>
              <a:buClr>
                <a:schemeClr val="dk1"/>
              </a:buClr>
              <a:buSzPts val="1800"/>
              <a:buFont typeface="Tahoma"/>
              <a:buChar char="★"/>
            </a:pPr>
            <a:r>
              <a:rPr lang="en" sz="1800">
                <a:solidFill>
                  <a:schemeClr val="dk1"/>
                </a:solidFill>
                <a:latin typeface="Tahoma"/>
                <a:ea typeface="Tahoma"/>
                <a:cs typeface="Tahoma"/>
                <a:sym typeface="Tahoma"/>
              </a:rPr>
              <a:t>Fit Spectroscopic light curves</a:t>
            </a:r>
            <a:endParaRPr/>
          </a:p>
        </p:txBody>
      </p:sp>
      <p:sp>
        <p:nvSpPr>
          <p:cNvPr id="362" name="Google Shape;362;p40"/>
          <p:cNvSpPr txBox="1"/>
          <p:nvPr/>
        </p:nvSpPr>
        <p:spPr>
          <a:xfrm>
            <a:off x="5103775" y="965100"/>
            <a:ext cx="3930000" cy="2638500"/>
          </a:xfrm>
          <a:prstGeom prst="rect">
            <a:avLst/>
          </a:prstGeom>
          <a:solidFill>
            <a:srgbClr val="F4CCCC"/>
          </a:solidFill>
          <a:ln cap="flat" cmpd="sng" w="76200">
            <a:solidFill>
              <a:srgbClr val="990000"/>
            </a:solidFill>
            <a:prstDash val="solid"/>
            <a:round/>
            <a:headEnd len="sm" w="sm" type="none"/>
            <a:tailEnd len="sm" w="sm" type="none"/>
          </a:ln>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sz="2400" u="sng">
                <a:solidFill>
                  <a:srgbClr val="222222"/>
                </a:solidFill>
                <a:latin typeface="Tahoma"/>
                <a:ea typeface="Tahoma"/>
                <a:cs typeface="Tahoma"/>
                <a:sym typeface="Tahoma"/>
              </a:rPr>
              <a:t>Order 1: </a:t>
            </a:r>
            <a:r>
              <a:rPr lang="en" sz="2400">
                <a:solidFill>
                  <a:srgbClr val="222222"/>
                </a:solidFill>
                <a:latin typeface="Tahoma"/>
                <a:ea typeface="Tahoma"/>
                <a:cs typeface="Tahoma"/>
                <a:sym typeface="Tahoma"/>
              </a:rPr>
              <a:t>  </a:t>
            </a:r>
            <a:r>
              <a:rPr lang="en" sz="1270">
                <a:solidFill>
                  <a:srgbClr val="222222"/>
                </a:solidFill>
                <a:latin typeface="Tahoma"/>
                <a:ea typeface="Tahoma"/>
                <a:cs typeface="Tahoma"/>
                <a:sym typeface="Tahoma"/>
              </a:rPr>
              <a:t>(Estimating by max throughput λ ~= 1.2 μm)</a:t>
            </a:r>
            <a:r>
              <a:rPr lang="en" sz="2400">
                <a:solidFill>
                  <a:srgbClr val="222222"/>
                </a:solidFill>
                <a:latin typeface="Tahoma"/>
                <a:ea typeface="Tahoma"/>
                <a:cs typeface="Tahoma"/>
                <a:sym typeface="Tahoma"/>
              </a:rPr>
              <a:t>					</a:t>
            </a:r>
            <a:endParaRPr sz="2400">
              <a:solidFill>
                <a:srgbClr val="222222"/>
              </a:solidFill>
              <a:latin typeface="Tahoma"/>
              <a:ea typeface="Tahoma"/>
              <a:cs typeface="Tahoma"/>
              <a:sym typeface="Tahoma"/>
            </a:endParaRPr>
          </a:p>
          <a:p>
            <a:pPr indent="0" lvl="0" marL="0" rtl="0" algn="l">
              <a:spcBef>
                <a:spcPts val="0"/>
              </a:spcBef>
              <a:spcAft>
                <a:spcPts val="0"/>
              </a:spcAft>
              <a:buNone/>
            </a:pPr>
            <a:r>
              <a:rPr lang="en" sz="2400">
                <a:solidFill>
                  <a:srgbClr val="222222"/>
                </a:solidFill>
                <a:latin typeface="Tahoma"/>
                <a:ea typeface="Tahoma"/>
                <a:cs typeface="Tahoma"/>
                <a:sym typeface="Tahoma"/>
              </a:rPr>
              <a:t>T</a:t>
            </a:r>
            <a:r>
              <a:rPr baseline="-25000" lang="en" sz="2400">
                <a:solidFill>
                  <a:srgbClr val="222222"/>
                </a:solidFill>
                <a:latin typeface="Tahoma"/>
                <a:ea typeface="Tahoma"/>
                <a:cs typeface="Tahoma"/>
                <a:sym typeface="Tahoma"/>
              </a:rPr>
              <a:t>day</a:t>
            </a:r>
            <a:r>
              <a:rPr lang="en" sz="2400">
                <a:solidFill>
                  <a:srgbClr val="222222"/>
                </a:solidFill>
                <a:latin typeface="Tahoma"/>
                <a:ea typeface="Tahoma"/>
                <a:cs typeface="Tahoma"/>
                <a:sym typeface="Tahoma"/>
              </a:rPr>
              <a:t>: 	2836.82 K</a:t>
            </a:r>
            <a:endParaRPr sz="2400">
              <a:solidFill>
                <a:srgbClr val="222222"/>
              </a:solidFill>
              <a:latin typeface="Tahoma"/>
              <a:ea typeface="Tahoma"/>
              <a:cs typeface="Tahoma"/>
              <a:sym typeface="Tahoma"/>
            </a:endParaRPr>
          </a:p>
          <a:p>
            <a:pPr indent="0" lvl="0" marL="0" rtl="0" algn="l">
              <a:spcBef>
                <a:spcPts val="0"/>
              </a:spcBef>
              <a:spcAft>
                <a:spcPts val="0"/>
              </a:spcAft>
              <a:buNone/>
            </a:pPr>
            <a:r>
              <a:rPr lang="en" sz="2400">
                <a:solidFill>
                  <a:srgbClr val="222222"/>
                </a:solidFill>
                <a:latin typeface="Tahoma"/>
                <a:ea typeface="Tahoma"/>
                <a:cs typeface="Tahoma"/>
                <a:sym typeface="Tahoma"/>
              </a:rPr>
              <a:t>T</a:t>
            </a:r>
            <a:r>
              <a:rPr baseline="-25000" lang="en" sz="2400">
                <a:solidFill>
                  <a:srgbClr val="222222"/>
                </a:solidFill>
                <a:latin typeface="Tahoma"/>
                <a:ea typeface="Tahoma"/>
                <a:cs typeface="Tahoma"/>
                <a:sym typeface="Tahoma"/>
              </a:rPr>
              <a:t>night</a:t>
            </a:r>
            <a:r>
              <a:rPr lang="en" sz="2400">
                <a:solidFill>
                  <a:srgbClr val="222222"/>
                </a:solidFill>
                <a:latin typeface="Tahoma"/>
                <a:ea typeface="Tahoma"/>
                <a:cs typeface="Tahoma"/>
                <a:sym typeface="Tahoma"/>
              </a:rPr>
              <a:t>:	1475.83   K	</a:t>
            </a:r>
            <a:endParaRPr sz="2400">
              <a:solidFill>
                <a:srgbClr val="222222"/>
              </a:solidFill>
              <a:latin typeface="Tahoma"/>
              <a:ea typeface="Tahoma"/>
              <a:cs typeface="Tahoma"/>
              <a:sym typeface="Tahoma"/>
            </a:endParaRPr>
          </a:p>
          <a:p>
            <a:pPr indent="0" lvl="0" marL="0" rtl="0" algn="l">
              <a:spcBef>
                <a:spcPts val="0"/>
              </a:spcBef>
              <a:spcAft>
                <a:spcPts val="0"/>
              </a:spcAft>
              <a:buNone/>
            </a:pPr>
            <a:r>
              <a:t/>
            </a:r>
            <a:endParaRPr sz="2400">
              <a:solidFill>
                <a:srgbClr val="222222"/>
              </a:solidFill>
              <a:latin typeface="Tahoma"/>
              <a:ea typeface="Tahoma"/>
              <a:cs typeface="Tahoma"/>
              <a:sym typeface="Tahoma"/>
            </a:endParaRPr>
          </a:p>
          <a:p>
            <a:pPr indent="0" lvl="0" marL="0" rtl="0" algn="l">
              <a:spcBef>
                <a:spcPts val="0"/>
              </a:spcBef>
              <a:spcAft>
                <a:spcPts val="0"/>
              </a:spcAft>
              <a:buNone/>
            </a:pPr>
            <a:r>
              <a:rPr lang="en" sz="2400" u="sng">
                <a:solidFill>
                  <a:srgbClr val="222222"/>
                </a:solidFill>
                <a:latin typeface="Tahoma"/>
                <a:ea typeface="Tahoma"/>
                <a:cs typeface="Tahoma"/>
                <a:sym typeface="Tahoma"/>
              </a:rPr>
              <a:t>Order 2: </a:t>
            </a:r>
            <a:r>
              <a:rPr lang="en" sz="2400">
                <a:solidFill>
                  <a:srgbClr val="222222"/>
                </a:solidFill>
                <a:latin typeface="Tahoma"/>
                <a:ea typeface="Tahoma"/>
                <a:cs typeface="Tahoma"/>
                <a:sym typeface="Tahoma"/>
              </a:rPr>
              <a:t>  </a:t>
            </a:r>
            <a:r>
              <a:rPr lang="en" sz="1270">
                <a:solidFill>
                  <a:srgbClr val="222222"/>
                </a:solidFill>
                <a:latin typeface="Tahoma"/>
                <a:ea typeface="Tahoma"/>
                <a:cs typeface="Tahoma"/>
                <a:sym typeface="Tahoma"/>
              </a:rPr>
              <a:t>(Estimating by max throughput λ ~= 0.75 μm)</a:t>
            </a:r>
            <a:r>
              <a:rPr lang="en" sz="2400">
                <a:solidFill>
                  <a:srgbClr val="222222"/>
                </a:solidFill>
                <a:latin typeface="Tahoma"/>
                <a:ea typeface="Tahoma"/>
                <a:cs typeface="Tahoma"/>
                <a:sym typeface="Tahoma"/>
              </a:rPr>
              <a:t>					</a:t>
            </a:r>
            <a:endParaRPr sz="2400">
              <a:solidFill>
                <a:srgbClr val="222222"/>
              </a:solidFill>
              <a:latin typeface="Tahoma"/>
              <a:ea typeface="Tahoma"/>
              <a:cs typeface="Tahoma"/>
              <a:sym typeface="Tahoma"/>
            </a:endParaRPr>
          </a:p>
          <a:p>
            <a:pPr indent="0" lvl="0" marL="0" rtl="0" algn="l">
              <a:spcBef>
                <a:spcPts val="0"/>
              </a:spcBef>
              <a:spcAft>
                <a:spcPts val="0"/>
              </a:spcAft>
              <a:buNone/>
            </a:pPr>
            <a:r>
              <a:rPr lang="en" sz="2400">
                <a:solidFill>
                  <a:srgbClr val="222222"/>
                </a:solidFill>
                <a:latin typeface="Tahoma"/>
                <a:ea typeface="Tahoma"/>
                <a:cs typeface="Tahoma"/>
                <a:sym typeface="Tahoma"/>
              </a:rPr>
              <a:t>T</a:t>
            </a:r>
            <a:r>
              <a:rPr baseline="-25000" lang="en" sz="2400">
                <a:solidFill>
                  <a:srgbClr val="222222"/>
                </a:solidFill>
                <a:latin typeface="Tahoma"/>
                <a:ea typeface="Tahoma"/>
                <a:cs typeface="Tahoma"/>
                <a:sym typeface="Tahoma"/>
              </a:rPr>
              <a:t>day</a:t>
            </a:r>
            <a:r>
              <a:rPr lang="en" sz="2400">
                <a:solidFill>
                  <a:srgbClr val="222222"/>
                </a:solidFill>
                <a:latin typeface="Tahoma"/>
                <a:ea typeface="Tahoma"/>
                <a:cs typeface="Tahoma"/>
                <a:sym typeface="Tahoma"/>
              </a:rPr>
              <a:t>:	2926.8 K</a:t>
            </a:r>
            <a:endParaRPr sz="2400">
              <a:solidFill>
                <a:srgbClr val="222222"/>
              </a:solidFill>
              <a:latin typeface="Tahoma"/>
              <a:ea typeface="Tahoma"/>
              <a:cs typeface="Tahoma"/>
              <a:sym typeface="Tahoma"/>
            </a:endParaRPr>
          </a:p>
          <a:p>
            <a:pPr indent="0" lvl="0" marL="0" rtl="0" algn="l">
              <a:spcBef>
                <a:spcPts val="0"/>
              </a:spcBef>
              <a:spcAft>
                <a:spcPts val="0"/>
              </a:spcAft>
              <a:buNone/>
            </a:pPr>
            <a:r>
              <a:rPr lang="en" sz="2400">
                <a:solidFill>
                  <a:srgbClr val="222222"/>
                </a:solidFill>
                <a:latin typeface="Tahoma"/>
                <a:ea typeface="Tahoma"/>
                <a:cs typeface="Tahoma"/>
                <a:sym typeface="Tahoma"/>
              </a:rPr>
              <a:t>T</a:t>
            </a:r>
            <a:r>
              <a:rPr baseline="-25000" lang="en" sz="2400">
                <a:solidFill>
                  <a:srgbClr val="222222"/>
                </a:solidFill>
                <a:latin typeface="Tahoma"/>
                <a:ea typeface="Tahoma"/>
                <a:cs typeface="Tahoma"/>
                <a:sym typeface="Tahoma"/>
              </a:rPr>
              <a:t>night</a:t>
            </a:r>
            <a:r>
              <a:rPr lang="en" sz="2400">
                <a:solidFill>
                  <a:srgbClr val="222222"/>
                </a:solidFill>
                <a:latin typeface="Tahoma"/>
                <a:ea typeface="Tahoma"/>
                <a:cs typeface="Tahoma"/>
                <a:sym typeface="Tahoma"/>
              </a:rPr>
              <a:t>:	1833.11   K	</a:t>
            </a:r>
            <a:endParaRPr sz="2400">
              <a:solidFill>
                <a:srgbClr val="222222"/>
              </a:solidFill>
              <a:latin typeface="Tahoma"/>
              <a:ea typeface="Tahoma"/>
              <a:cs typeface="Tahoma"/>
              <a:sym typeface="Tahoma"/>
            </a:endParaRPr>
          </a:p>
          <a:p>
            <a:pPr indent="0" lvl="0" marL="0" rtl="0" algn="l">
              <a:spcBef>
                <a:spcPts val="0"/>
              </a:spcBef>
              <a:spcAft>
                <a:spcPts val="0"/>
              </a:spcAft>
              <a:buNone/>
            </a:pPr>
            <a:r>
              <a:t/>
            </a:r>
            <a:endParaRPr sz="2400">
              <a:solidFill>
                <a:srgbClr val="222222"/>
              </a:solidFill>
              <a:latin typeface="Tahoma"/>
              <a:ea typeface="Tahoma"/>
              <a:cs typeface="Tahoma"/>
              <a:sym typeface="Tahoma"/>
            </a:endParaRPr>
          </a:p>
        </p:txBody>
      </p:sp>
      <p:sp>
        <p:nvSpPr>
          <p:cNvPr id="363" name="Google Shape;363;p40"/>
          <p:cNvSpPr txBox="1"/>
          <p:nvPr/>
        </p:nvSpPr>
        <p:spPr>
          <a:xfrm>
            <a:off x="5491200" y="215900"/>
            <a:ext cx="3346500" cy="645600"/>
          </a:xfrm>
          <a:prstGeom prst="rect">
            <a:avLst/>
          </a:prstGeom>
          <a:noFill/>
          <a:ln>
            <a:noFill/>
          </a:ln>
        </p:spPr>
        <p:txBody>
          <a:bodyPr anchorCtr="0" anchor="t" bIns="91425" lIns="91425" spcFirstLastPara="1" rIns="91425" wrap="square" tIns="91425">
            <a:normAutofit fontScale="55000" lnSpcReduction="10000"/>
          </a:bodyPr>
          <a:lstStyle/>
          <a:p>
            <a:pPr indent="0" lvl="0" marL="0" rtl="0" algn="ctr">
              <a:spcBef>
                <a:spcPts val="0"/>
              </a:spcBef>
              <a:spcAft>
                <a:spcPts val="0"/>
              </a:spcAft>
              <a:buNone/>
            </a:pPr>
            <a:r>
              <a:rPr lang="en" sz="2800" u="sng">
                <a:solidFill>
                  <a:schemeClr val="lt1"/>
                </a:solidFill>
                <a:latin typeface="Tahoma"/>
                <a:ea typeface="Tahoma"/>
                <a:cs typeface="Tahoma"/>
                <a:sym typeface="Tahoma"/>
              </a:rPr>
              <a:t>Dayside and Nightside Brightness Temperature estimates:</a:t>
            </a:r>
            <a:endParaRPr sz="2800" u="sng">
              <a:solidFill>
                <a:schemeClr val="lt1"/>
              </a:solidFill>
              <a:latin typeface="Tahoma"/>
              <a:ea typeface="Tahoma"/>
              <a:cs typeface="Tahoma"/>
              <a:sym typeface="Tahoma"/>
            </a:endParaRPr>
          </a:p>
        </p:txBody>
      </p:sp>
      <p:sp>
        <p:nvSpPr>
          <p:cNvPr id="364" name="Google Shape;364;p40"/>
          <p:cNvSpPr txBox="1"/>
          <p:nvPr/>
        </p:nvSpPr>
        <p:spPr>
          <a:xfrm>
            <a:off x="5183775" y="3995200"/>
            <a:ext cx="3607500" cy="877200"/>
          </a:xfrm>
          <a:prstGeom prst="rect">
            <a:avLst/>
          </a:prstGeom>
          <a:solidFill>
            <a:srgbClr val="FCE5CD"/>
          </a:solidFill>
          <a:ln cap="flat" cmpd="sng" w="76200">
            <a:solidFill>
              <a:srgbClr val="B45F0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Tahoma"/>
                <a:ea typeface="Tahoma"/>
                <a:cs typeface="Tahoma"/>
                <a:sym typeface="Tahoma"/>
              </a:rPr>
              <a:t>Suggests poor heat recirculation efficiency as expected for Ultra-hot Jupiters</a:t>
            </a:r>
            <a:endParaRPr b="1" sz="1200">
              <a:solidFill>
                <a:schemeClr val="dk1"/>
              </a:solidFill>
              <a:latin typeface="Tahoma"/>
              <a:ea typeface="Tahoma"/>
              <a:cs typeface="Tahoma"/>
              <a:sym typeface="Tahoma"/>
            </a:endParaRPr>
          </a:p>
          <a:p>
            <a:pPr indent="0" lvl="0" marL="0" rtl="0" algn="ctr">
              <a:spcBef>
                <a:spcPts val="0"/>
              </a:spcBef>
              <a:spcAft>
                <a:spcPts val="0"/>
              </a:spcAft>
              <a:buNone/>
            </a:pPr>
            <a:r>
              <a:rPr lang="en" sz="1050">
                <a:solidFill>
                  <a:schemeClr val="dk1"/>
                </a:solidFill>
              </a:rPr>
              <a:t>heat recirculation efficiency ~ 0.1741</a:t>
            </a:r>
            <a:endParaRPr sz="1050">
              <a:solidFill>
                <a:schemeClr val="dk1"/>
              </a:solidFill>
            </a:endParaRPr>
          </a:p>
          <a:p>
            <a:pPr indent="0" lvl="0" marL="0" rtl="0" algn="ctr">
              <a:lnSpc>
                <a:spcPct val="115000"/>
              </a:lnSpc>
              <a:spcBef>
                <a:spcPts val="0"/>
              </a:spcBef>
              <a:spcAft>
                <a:spcPts val="0"/>
              </a:spcAft>
              <a:buNone/>
            </a:pPr>
            <a:r>
              <a:rPr lang="en" sz="1050">
                <a:solidFill>
                  <a:schemeClr val="dk1"/>
                </a:solidFill>
              </a:rPr>
              <a:t>Bond Albedo ~ 0.08</a:t>
            </a:r>
            <a:endParaRPr b="1" sz="1200">
              <a:solidFill>
                <a:schemeClr val="dk1"/>
              </a:solidFill>
              <a:latin typeface="Tahoma"/>
              <a:ea typeface="Tahoma"/>
              <a:cs typeface="Tahoma"/>
              <a:sym typeface="Tahoma"/>
            </a:endParaRPr>
          </a:p>
        </p:txBody>
      </p:sp>
      <p:sp>
        <p:nvSpPr>
          <p:cNvPr id="365" name="Google Shape;365;p40"/>
          <p:cNvSpPr/>
          <p:nvPr/>
        </p:nvSpPr>
        <p:spPr>
          <a:xfrm>
            <a:off x="6925525" y="3631000"/>
            <a:ext cx="286500" cy="364200"/>
          </a:xfrm>
          <a:prstGeom prst="downArrow">
            <a:avLst>
              <a:gd fmla="val 50000" name="adj1"/>
              <a:gd fmla="val 50000" name="adj2"/>
            </a:avLst>
          </a:prstGeom>
          <a:solidFill>
            <a:srgbClr val="F6B26B"/>
          </a:solidFill>
          <a:ln cap="flat" cmpd="sng" w="3810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1"/>
          <p:cNvSpPr txBox="1"/>
          <p:nvPr>
            <p:ph type="title"/>
          </p:nvPr>
        </p:nvSpPr>
        <p:spPr>
          <a:xfrm>
            <a:off x="628650" y="1255825"/>
            <a:ext cx="7886700" cy="12621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sz="3000">
                <a:solidFill>
                  <a:schemeClr val="lt1"/>
                </a:solidFill>
                <a:latin typeface="Montserrat Black"/>
                <a:ea typeface="Montserrat Black"/>
                <a:cs typeface="Montserrat Black"/>
                <a:sym typeface="Montserrat Black"/>
              </a:rPr>
              <a:t>Thanks for Listening!</a:t>
            </a:r>
            <a:endParaRPr sz="1800">
              <a:solidFill>
                <a:schemeClr val="lt1"/>
              </a:solidFill>
              <a:latin typeface="Montserrat Black"/>
              <a:ea typeface="Montserrat Black"/>
              <a:cs typeface="Montserrat Black"/>
              <a:sym typeface="Montserrat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2"/>
          <p:cNvSpPr txBox="1"/>
          <p:nvPr>
            <p:ph type="title"/>
          </p:nvPr>
        </p:nvSpPr>
        <p:spPr>
          <a:xfrm>
            <a:off x="54150" y="-129225"/>
            <a:ext cx="7886700" cy="7899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000">
                <a:solidFill>
                  <a:schemeClr val="lt1"/>
                </a:solidFill>
                <a:latin typeface="Montserrat Black"/>
                <a:ea typeface="Montserrat Black"/>
                <a:cs typeface="Montserrat Black"/>
                <a:sym typeface="Montserrat Black"/>
              </a:rPr>
              <a:t>Spectroscopic Light curves</a:t>
            </a:r>
            <a:endParaRPr sz="1544">
              <a:solidFill>
                <a:schemeClr val="lt1"/>
              </a:solidFill>
              <a:latin typeface="Tahoma"/>
              <a:ea typeface="Tahoma"/>
              <a:cs typeface="Tahoma"/>
              <a:sym typeface="Tahoma"/>
            </a:endParaRPr>
          </a:p>
        </p:txBody>
      </p:sp>
      <p:pic>
        <p:nvPicPr>
          <p:cNvPr id="376" name="Google Shape;376;p42"/>
          <p:cNvPicPr preferRelativeResize="0"/>
          <p:nvPr/>
        </p:nvPicPr>
        <p:blipFill rotWithShape="1">
          <a:blip r:embed="rId3">
            <a:alphaModFix/>
          </a:blip>
          <a:srcRect b="3998" l="3929" r="6158" t="6547"/>
          <a:stretch/>
        </p:blipFill>
        <p:spPr>
          <a:xfrm>
            <a:off x="1354350" y="838325"/>
            <a:ext cx="6054951" cy="4016274"/>
          </a:xfrm>
          <a:prstGeom prst="rect">
            <a:avLst/>
          </a:prstGeom>
          <a:noFill/>
          <a:ln cap="flat" cmpd="sng" w="114300">
            <a:solidFill>
              <a:srgbClr val="228B2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3"/>
          <p:cNvSpPr txBox="1"/>
          <p:nvPr>
            <p:ph type="title"/>
          </p:nvPr>
        </p:nvSpPr>
        <p:spPr>
          <a:xfrm>
            <a:off x="81925" y="243900"/>
            <a:ext cx="8813400" cy="789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3050">
                <a:solidFill>
                  <a:schemeClr val="lt1"/>
                </a:solidFill>
                <a:latin typeface="Montserrat Black"/>
                <a:ea typeface="Montserrat Black"/>
                <a:cs typeface="Montserrat Black"/>
                <a:sym typeface="Montserrat Black"/>
              </a:rPr>
              <a:t>But first, let’s estimate some limits from Cowan &amp; Agol 2011b</a:t>
            </a:r>
            <a:endParaRPr sz="3050">
              <a:solidFill>
                <a:schemeClr val="lt1"/>
              </a:solidFill>
              <a:latin typeface="Montserrat Black"/>
              <a:ea typeface="Montserrat Black"/>
              <a:cs typeface="Montserrat Black"/>
              <a:sym typeface="Montserrat Black"/>
            </a:endParaRPr>
          </a:p>
        </p:txBody>
      </p:sp>
      <p:sp>
        <p:nvSpPr>
          <p:cNvPr id="382" name="Google Shape;382;p43"/>
          <p:cNvSpPr txBox="1"/>
          <p:nvPr/>
        </p:nvSpPr>
        <p:spPr>
          <a:xfrm>
            <a:off x="476975" y="1224625"/>
            <a:ext cx="8418300" cy="3879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222222"/>
                </a:solidFill>
                <a:latin typeface="Tahoma"/>
                <a:ea typeface="Tahoma"/>
                <a:cs typeface="Tahoma"/>
                <a:sym typeface="Tahoma"/>
              </a:rPr>
              <a:t>Assume T</a:t>
            </a:r>
            <a:r>
              <a:rPr baseline="-25000" lang="en" sz="2400">
                <a:solidFill>
                  <a:srgbClr val="222222"/>
                </a:solidFill>
                <a:latin typeface="Tahoma"/>
                <a:ea typeface="Tahoma"/>
                <a:cs typeface="Tahoma"/>
                <a:sym typeface="Tahoma"/>
              </a:rPr>
              <a:t>O </a:t>
            </a:r>
            <a:r>
              <a:rPr lang="en" sz="2400">
                <a:solidFill>
                  <a:srgbClr val="222222"/>
                </a:solidFill>
                <a:latin typeface="Tahoma"/>
                <a:ea typeface="Tahoma"/>
                <a:cs typeface="Tahoma"/>
                <a:sym typeface="Tahoma"/>
              </a:rPr>
              <a:t>= 3320 K  (from Mikal-Evans 2022)</a:t>
            </a:r>
            <a:endParaRPr sz="2400">
              <a:solidFill>
                <a:srgbClr val="222222"/>
              </a:solidFill>
              <a:latin typeface="Tahoma"/>
              <a:ea typeface="Tahoma"/>
              <a:cs typeface="Tahoma"/>
              <a:sym typeface="Tahoma"/>
            </a:endParaRPr>
          </a:p>
          <a:p>
            <a:pPr indent="0" lvl="0" marL="0" rtl="0" algn="l">
              <a:spcBef>
                <a:spcPts val="0"/>
              </a:spcBef>
              <a:spcAft>
                <a:spcPts val="0"/>
              </a:spcAft>
              <a:buNone/>
            </a:pPr>
            <a:r>
              <a:t/>
            </a:r>
            <a:endParaRPr sz="2400">
              <a:solidFill>
                <a:srgbClr val="222222"/>
              </a:solidFill>
              <a:latin typeface="Tahoma"/>
              <a:ea typeface="Tahoma"/>
              <a:cs typeface="Tahoma"/>
              <a:sym typeface="Tahoma"/>
            </a:endParaRPr>
          </a:p>
          <a:p>
            <a:pPr indent="0" lvl="0" marL="0" rtl="0" algn="ctr">
              <a:spcBef>
                <a:spcPts val="0"/>
              </a:spcBef>
              <a:spcAft>
                <a:spcPts val="0"/>
              </a:spcAft>
              <a:buNone/>
            </a:pPr>
            <a:r>
              <a:rPr lang="en" sz="2400">
                <a:solidFill>
                  <a:srgbClr val="222222"/>
                </a:solidFill>
                <a:latin typeface="Tahoma"/>
                <a:ea typeface="Tahoma"/>
                <a:cs typeface="Tahoma"/>
                <a:sym typeface="Tahoma"/>
              </a:rPr>
              <a:t>Uniform day-side, T = 0 on nightside, equilibrium temp:</a:t>
            </a:r>
            <a:endParaRPr sz="2400">
              <a:solidFill>
                <a:srgbClr val="222222"/>
              </a:solidFill>
              <a:latin typeface="Tahoma"/>
              <a:ea typeface="Tahoma"/>
              <a:cs typeface="Tahoma"/>
              <a:sym typeface="Tahoma"/>
            </a:endParaRPr>
          </a:p>
          <a:p>
            <a:pPr indent="0" lvl="0" marL="0" rtl="0" algn="ctr">
              <a:spcBef>
                <a:spcPts val="0"/>
              </a:spcBef>
              <a:spcAft>
                <a:spcPts val="0"/>
              </a:spcAft>
              <a:buNone/>
            </a:pPr>
            <a:r>
              <a:rPr lang="en" sz="2400">
                <a:solidFill>
                  <a:srgbClr val="222222"/>
                </a:solidFill>
                <a:latin typeface="Tahoma"/>
                <a:ea typeface="Tahoma"/>
                <a:cs typeface="Tahoma"/>
                <a:sym typeface="Tahoma"/>
              </a:rPr>
              <a:t>Tday = (½)</a:t>
            </a:r>
            <a:r>
              <a:rPr baseline="30000" lang="en" sz="2400">
                <a:solidFill>
                  <a:srgbClr val="222222"/>
                </a:solidFill>
                <a:latin typeface="Tahoma"/>
                <a:ea typeface="Tahoma"/>
                <a:cs typeface="Tahoma"/>
                <a:sym typeface="Tahoma"/>
              </a:rPr>
              <a:t>¼</a:t>
            </a:r>
            <a:r>
              <a:rPr lang="en" sz="2400">
                <a:solidFill>
                  <a:srgbClr val="222222"/>
                </a:solidFill>
                <a:latin typeface="Tahoma"/>
                <a:ea typeface="Tahoma"/>
                <a:cs typeface="Tahoma"/>
                <a:sym typeface="Tahoma"/>
              </a:rPr>
              <a:t> T</a:t>
            </a:r>
            <a:r>
              <a:rPr baseline="-25000" lang="en" sz="2400">
                <a:solidFill>
                  <a:srgbClr val="222222"/>
                </a:solidFill>
                <a:latin typeface="Tahoma"/>
                <a:ea typeface="Tahoma"/>
                <a:cs typeface="Tahoma"/>
                <a:sym typeface="Tahoma"/>
              </a:rPr>
              <a:t>O</a:t>
            </a:r>
            <a:r>
              <a:rPr lang="en" sz="2400">
                <a:solidFill>
                  <a:srgbClr val="222222"/>
                </a:solidFill>
                <a:latin typeface="Tahoma"/>
                <a:ea typeface="Tahoma"/>
                <a:cs typeface="Tahoma"/>
                <a:sym typeface="Tahoma"/>
              </a:rPr>
              <a:t> = </a:t>
            </a:r>
            <a:r>
              <a:rPr b="1" lang="en" sz="2400">
                <a:solidFill>
                  <a:srgbClr val="222222"/>
                </a:solidFill>
                <a:latin typeface="Tahoma"/>
                <a:ea typeface="Tahoma"/>
                <a:cs typeface="Tahoma"/>
                <a:sym typeface="Tahoma"/>
              </a:rPr>
              <a:t>2791.77 K</a:t>
            </a:r>
            <a:endParaRPr b="1" sz="2400">
              <a:solidFill>
                <a:srgbClr val="222222"/>
              </a:solidFill>
              <a:latin typeface="Tahoma"/>
              <a:ea typeface="Tahoma"/>
              <a:cs typeface="Tahoma"/>
              <a:sym typeface="Tahoma"/>
            </a:endParaRPr>
          </a:p>
          <a:p>
            <a:pPr indent="0" lvl="0" marL="0" rtl="0" algn="ctr">
              <a:spcBef>
                <a:spcPts val="0"/>
              </a:spcBef>
              <a:spcAft>
                <a:spcPts val="0"/>
              </a:spcAft>
              <a:buNone/>
            </a:pPr>
            <a:r>
              <a:t/>
            </a:r>
            <a:endParaRPr sz="2400">
              <a:solidFill>
                <a:srgbClr val="222222"/>
              </a:solidFill>
              <a:latin typeface="Tahoma"/>
              <a:ea typeface="Tahoma"/>
              <a:cs typeface="Tahoma"/>
              <a:sym typeface="Tahoma"/>
            </a:endParaRPr>
          </a:p>
          <a:p>
            <a:pPr indent="0" lvl="0" marL="0" rtl="0" algn="ctr">
              <a:spcBef>
                <a:spcPts val="0"/>
              </a:spcBef>
              <a:spcAft>
                <a:spcPts val="0"/>
              </a:spcAft>
              <a:buNone/>
            </a:pPr>
            <a:r>
              <a:rPr lang="en" sz="2400">
                <a:solidFill>
                  <a:srgbClr val="222222"/>
                </a:solidFill>
                <a:latin typeface="Tahoma"/>
                <a:ea typeface="Tahoma"/>
                <a:cs typeface="Tahoma"/>
                <a:sym typeface="Tahoma"/>
              </a:rPr>
              <a:t>Perfect longitudinal transport, no latitudinal transport:</a:t>
            </a:r>
            <a:endParaRPr sz="2400">
              <a:solidFill>
                <a:srgbClr val="222222"/>
              </a:solidFill>
              <a:latin typeface="Tahoma"/>
              <a:ea typeface="Tahoma"/>
              <a:cs typeface="Tahoma"/>
              <a:sym typeface="Tahoma"/>
            </a:endParaRPr>
          </a:p>
          <a:p>
            <a:pPr indent="0" lvl="0" marL="0" rtl="0" algn="ctr">
              <a:spcBef>
                <a:spcPts val="0"/>
              </a:spcBef>
              <a:spcAft>
                <a:spcPts val="0"/>
              </a:spcAft>
              <a:buNone/>
            </a:pPr>
            <a:r>
              <a:rPr lang="en" sz="2400">
                <a:solidFill>
                  <a:srgbClr val="222222"/>
                </a:solidFill>
                <a:latin typeface="Tahoma"/>
                <a:ea typeface="Tahoma"/>
                <a:cs typeface="Tahoma"/>
                <a:sym typeface="Tahoma"/>
              </a:rPr>
              <a:t>Tday = (8/3𝛑</a:t>
            </a:r>
            <a:r>
              <a:rPr baseline="30000" lang="en" sz="2400">
                <a:solidFill>
                  <a:srgbClr val="222222"/>
                </a:solidFill>
                <a:latin typeface="Tahoma"/>
                <a:ea typeface="Tahoma"/>
                <a:cs typeface="Tahoma"/>
                <a:sym typeface="Tahoma"/>
              </a:rPr>
              <a:t>2</a:t>
            </a:r>
            <a:r>
              <a:rPr lang="en" sz="2400">
                <a:solidFill>
                  <a:srgbClr val="222222"/>
                </a:solidFill>
                <a:latin typeface="Tahoma"/>
                <a:ea typeface="Tahoma"/>
                <a:cs typeface="Tahoma"/>
                <a:sym typeface="Tahoma"/>
              </a:rPr>
              <a:t>)</a:t>
            </a:r>
            <a:r>
              <a:rPr baseline="30000" lang="en" sz="2400">
                <a:solidFill>
                  <a:srgbClr val="222222"/>
                </a:solidFill>
                <a:latin typeface="Tahoma"/>
                <a:ea typeface="Tahoma"/>
                <a:cs typeface="Tahoma"/>
                <a:sym typeface="Tahoma"/>
              </a:rPr>
              <a:t>¼</a:t>
            </a:r>
            <a:r>
              <a:rPr lang="en" sz="2400">
                <a:solidFill>
                  <a:srgbClr val="222222"/>
                </a:solidFill>
                <a:latin typeface="Tahoma"/>
                <a:ea typeface="Tahoma"/>
                <a:cs typeface="Tahoma"/>
                <a:sym typeface="Tahoma"/>
              </a:rPr>
              <a:t> T</a:t>
            </a:r>
            <a:r>
              <a:rPr baseline="-25000" lang="en" sz="2400">
                <a:solidFill>
                  <a:srgbClr val="222222"/>
                </a:solidFill>
                <a:latin typeface="Tahoma"/>
                <a:ea typeface="Tahoma"/>
                <a:cs typeface="Tahoma"/>
                <a:sym typeface="Tahoma"/>
              </a:rPr>
              <a:t>O </a:t>
            </a:r>
            <a:r>
              <a:rPr lang="en" sz="2400">
                <a:solidFill>
                  <a:srgbClr val="222222"/>
                </a:solidFill>
                <a:latin typeface="Tahoma"/>
                <a:ea typeface="Tahoma"/>
                <a:cs typeface="Tahoma"/>
                <a:sym typeface="Tahoma"/>
              </a:rPr>
              <a:t>=</a:t>
            </a:r>
            <a:r>
              <a:rPr b="1" lang="en" sz="2400">
                <a:solidFill>
                  <a:srgbClr val="222222"/>
                </a:solidFill>
                <a:latin typeface="Tahoma"/>
                <a:ea typeface="Tahoma"/>
                <a:cs typeface="Tahoma"/>
                <a:sym typeface="Tahoma"/>
              </a:rPr>
              <a:t> 1465.78 K</a:t>
            </a:r>
            <a:endParaRPr b="1" sz="2400">
              <a:solidFill>
                <a:srgbClr val="222222"/>
              </a:solidFill>
              <a:latin typeface="Tahoma"/>
              <a:ea typeface="Tahoma"/>
              <a:cs typeface="Tahoma"/>
              <a:sym typeface="Tahoma"/>
            </a:endParaRPr>
          </a:p>
          <a:p>
            <a:pPr indent="0" lvl="0" marL="0" rtl="0" algn="ctr">
              <a:spcBef>
                <a:spcPts val="0"/>
              </a:spcBef>
              <a:spcAft>
                <a:spcPts val="0"/>
              </a:spcAft>
              <a:buNone/>
            </a:pPr>
            <a:r>
              <a:t/>
            </a:r>
            <a:endParaRPr sz="2400">
              <a:solidFill>
                <a:srgbClr val="222222"/>
              </a:solidFill>
              <a:latin typeface="Tahoma"/>
              <a:ea typeface="Tahoma"/>
              <a:cs typeface="Tahoma"/>
              <a:sym typeface="Tahoma"/>
            </a:endParaRPr>
          </a:p>
          <a:p>
            <a:pPr indent="0" lvl="0" marL="0" rtl="0" algn="ctr">
              <a:spcBef>
                <a:spcPts val="0"/>
              </a:spcBef>
              <a:spcAft>
                <a:spcPts val="0"/>
              </a:spcAft>
              <a:buNone/>
            </a:pPr>
            <a:r>
              <a:rPr lang="en" sz="2400">
                <a:solidFill>
                  <a:srgbClr val="222222"/>
                </a:solidFill>
                <a:latin typeface="Tahoma"/>
                <a:ea typeface="Tahoma"/>
                <a:cs typeface="Tahoma"/>
                <a:sym typeface="Tahoma"/>
              </a:rPr>
              <a:t>Uniform temperature everywhere on planet:</a:t>
            </a:r>
            <a:endParaRPr sz="2400">
              <a:solidFill>
                <a:srgbClr val="222222"/>
              </a:solidFill>
              <a:latin typeface="Tahoma"/>
              <a:ea typeface="Tahoma"/>
              <a:cs typeface="Tahoma"/>
              <a:sym typeface="Tahoma"/>
            </a:endParaRPr>
          </a:p>
          <a:p>
            <a:pPr indent="0" lvl="0" marL="0" rtl="0" algn="ctr">
              <a:spcBef>
                <a:spcPts val="0"/>
              </a:spcBef>
              <a:spcAft>
                <a:spcPts val="0"/>
              </a:spcAft>
              <a:buNone/>
            </a:pPr>
            <a:r>
              <a:rPr lang="en" sz="2400">
                <a:solidFill>
                  <a:srgbClr val="222222"/>
                </a:solidFill>
                <a:latin typeface="Tahoma"/>
                <a:ea typeface="Tahoma"/>
                <a:cs typeface="Tahoma"/>
                <a:sym typeface="Tahoma"/>
              </a:rPr>
              <a:t>T = (¼)</a:t>
            </a:r>
            <a:r>
              <a:rPr baseline="30000" lang="en" sz="2400">
                <a:solidFill>
                  <a:srgbClr val="222222"/>
                </a:solidFill>
                <a:latin typeface="Tahoma"/>
                <a:ea typeface="Tahoma"/>
                <a:cs typeface="Tahoma"/>
                <a:sym typeface="Tahoma"/>
              </a:rPr>
              <a:t>¼</a:t>
            </a:r>
            <a:r>
              <a:rPr lang="en" sz="2400">
                <a:solidFill>
                  <a:srgbClr val="222222"/>
                </a:solidFill>
                <a:latin typeface="Tahoma"/>
                <a:ea typeface="Tahoma"/>
                <a:cs typeface="Tahoma"/>
                <a:sym typeface="Tahoma"/>
              </a:rPr>
              <a:t> T</a:t>
            </a:r>
            <a:r>
              <a:rPr baseline="-25000" lang="en" sz="2400">
                <a:solidFill>
                  <a:srgbClr val="222222"/>
                </a:solidFill>
                <a:latin typeface="Tahoma"/>
                <a:ea typeface="Tahoma"/>
                <a:cs typeface="Tahoma"/>
                <a:sym typeface="Tahoma"/>
              </a:rPr>
              <a:t>O</a:t>
            </a:r>
            <a:r>
              <a:rPr lang="en" sz="2400">
                <a:solidFill>
                  <a:srgbClr val="222222"/>
                </a:solidFill>
                <a:latin typeface="Tahoma"/>
                <a:ea typeface="Tahoma"/>
                <a:cs typeface="Tahoma"/>
                <a:sym typeface="Tahoma"/>
              </a:rPr>
              <a:t> = </a:t>
            </a:r>
            <a:r>
              <a:rPr b="1" lang="en" sz="2400">
                <a:solidFill>
                  <a:srgbClr val="222222"/>
                </a:solidFill>
                <a:latin typeface="Tahoma"/>
                <a:ea typeface="Tahoma"/>
                <a:cs typeface="Tahoma"/>
                <a:sym typeface="Tahoma"/>
              </a:rPr>
              <a:t>2347.59 K</a:t>
            </a:r>
            <a:endParaRPr b="1" sz="2400">
              <a:solidFill>
                <a:srgbClr val="222222"/>
              </a:solidFill>
              <a:latin typeface="Tahoma"/>
              <a:ea typeface="Tahoma"/>
              <a:cs typeface="Tahoma"/>
              <a:sym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4"/>
          <p:cNvSpPr txBox="1"/>
          <p:nvPr>
            <p:ph type="title"/>
          </p:nvPr>
        </p:nvSpPr>
        <p:spPr>
          <a:xfrm>
            <a:off x="81925" y="243900"/>
            <a:ext cx="8813400" cy="789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 sz="3050">
                <a:solidFill>
                  <a:schemeClr val="lt1"/>
                </a:solidFill>
                <a:latin typeface="Montserrat Black"/>
                <a:ea typeface="Montserrat Black"/>
                <a:cs typeface="Montserrat Black"/>
                <a:sym typeface="Montserrat Black"/>
              </a:rPr>
              <a:t>No Albedo, No circulation limit. Max possible day-side T</a:t>
            </a:r>
            <a:r>
              <a:rPr baseline="-25000" lang="en" sz="3050">
                <a:solidFill>
                  <a:schemeClr val="lt1"/>
                </a:solidFill>
                <a:latin typeface="Montserrat Black"/>
                <a:ea typeface="Montserrat Black"/>
                <a:cs typeface="Montserrat Black"/>
                <a:sym typeface="Montserrat Black"/>
              </a:rPr>
              <a:t>eff</a:t>
            </a:r>
            <a:r>
              <a:rPr lang="en" sz="3050">
                <a:solidFill>
                  <a:schemeClr val="lt1"/>
                </a:solidFill>
                <a:latin typeface="Montserrat Black"/>
                <a:ea typeface="Montserrat Black"/>
                <a:cs typeface="Montserrat Black"/>
                <a:sym typeface="Montserrat Black"/>
              </a:rPr>
              <a:t> we could measure</a:t>
            </a:r>
            <a:endParaRPr sz="3050">
              <a:solidFill>
                <a:schemeClr val="lt1"/>
              </a:solidFill>
              <a:latin typeface="Montserrat Black"/>
              <a:ea typeface="Montserrat Black"/>
              <a:cs typeface="Montserrat Black"/>
              <a:sym typeface="Montserrat Black"/>
            </a:endParaRPr>
          </a:p>
        </p:txBody>
      </p:sp>
      <p:sp>
        <p:nvSpPr>
          <p:cNvPr id="388" name="Google Shape;388;p44"/>
          <p:cNvSpPr txBox="1"/>
          <p:nvPr/>
        </p:nvSpPr>
        <p:spPr>
          <a:xfrm>
            <a:off x="476975" y="1224625"/>
            <a:ext cx="8418300" cy="3570900"/>
          </a:xfrm>
          <a:prstGeom prst="rect">
            <a:avLst/>
          </a:prstGeom>
          <a:solidFill>
            <a:srgbClr val="D9D9D9"/>
          </a:solidFill>
          <a:ln cap="flat" cmpd="sng" w="76200">
            <a:solidFill>
              <a:srgbClr val="434343"/>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2222"/>
                </a:solidFill>
                <a:latin typeface="Tahoma"/>
                <a:ea typeface="Tahoma"/>
                <a:cs typeface="Tahoma"/>
                <a:sym typeface="Tahoma"/>
              </a:rPr>
              <a:t>T</a:t>
            </a:r>
            <a:r>
              <a:rPr baseline="-25000" lang="en" sz="3000">
                <a:solidFill>
                  <a:srgbClr val="222222"/>
                </a:solidFill>
                <a:latin typeface="Tahoma"/>
                <a:ea typeface="Tahoma"/>
                <a:cs typeface="Tahoma"/>
                <a:sym typeface="Tahoma"/>
              </a:rPr>
              <a:t>ϵ=0</a:t>
            </a:r>
            <a:r>
              <a:rPr lang="en" sz="2400">
                <a:solidFill>
                  <a:srgbClr val="222222"/>
                </a:solidFill>
                <a:latin typeface="Tahoma"/>
                <a:ea typeface="Tahoma"/>
                <a:cs typeface="Tahoma"/>
                <a:sym typeface="Tahoma"/>
              </a:rPr>
              <a:t> = (⅔)</a:t>
            </a:r>
            <a:r>
              <a:rPr baseline="30000" lang="en" sz="2400">
                <a:solidFill>
                  <a:srgbClr val="222222"/>
                </a:solidFill>
                <a:latin typeface="Tahoma"/>
                <a:ea typeface="Tahoma"/>
                <a:cs typeface="Tahoma"/>
                <a:sym typeface="Tahoma"/>
              </a:rPr>
              <a:t>¼</a:t>
            </a:r>
            <a:r>
              <a:rPr lang="en" sz="2400">
                <a:solidFill>
                  <a:srgbClr val="222222"/>
                </a:solidFill>
                <a:latin typeface="Tahoma"/>
                <a:ea typeface="Tahoma"/>
                <a:cs typeface="Tahoma"/>
                <a:sym typeface="Tahoma"/>
              </a:rPr>
              <a:t> T</a:t>
            </a:r>
            <a:r>
              <a:rPr baseline="-25000" lang="en" sz="2400">
                <a:solidFill>
                  <a:srgbClr val="222222"/>
                </a:solidFill>
                <a:latin typeface="Tahoma"/>
                <a:ea typeface="Tahoma"/>
                <a:cs typeface="Tahoma"/>
                <a:sym typeface="Tahoma"/>
              </a:rPr>
              <a:t>O</a:t>
            </a:r>
            <a:r>
              <a:rPr lang="en" sz="2400">
                <a:solidFill>
                  <a:srgbClr val="222222"/>
                </a:solidFill>
                <a:latin typeface="Tahoma"/>
                <a:ea typeface="Tahoma"/>
                <a:cs typeface="Tahoma"/>
                <a:sym typeface="Tahoma"/>
              </a:rPr>
              <a:t> =</a:t>
            </a:r>
            <a:r>
              <a:rPr b="1" lang="en" sz="2400">
                <a:solidFill>
                  <a:srgbClr val="222222"/>
                </a:solidFill>
                <a:latin typeface="Tahoma"/>
                <a:ea typeface="Tahoma"/>
                <a:cs typeface="Tahoma"/>
                <a:sym typeface="Tahoma"/>
              </a:rPr>
              <a:t> 2999.95 K</a:t>
            </a:r>
            <a:endParaRPr b="1" sz="2400">
              <a:solidFill>
                <a:srgbClr val="222222"/>
              </a:solidFill>
              <a:latin typeface="Tahoma"/>
              <a:ea typeface="Tahoma"/>
              <a:cs typeface="Tahoma"/>
              <a:sym typeface="Tahoma"/>
            </a:endParaRPr>
          </a:p>
          <a:p>
            <a:pPr indent="0" lvl="0" marL="0" rtl="0" algn="ctr">
              <a:spcBef>
                <a:spcPts val="0"/>
              </a:spcBef>
              <a:spcAft>
                <a:spcPts val="0"/>
              </a:spcAft>
              <a:buNone/>
            </a:pPr>
            <a:r>
              <a:t/>
            </a:r>
            <a:endParaRPr sz="2400">
              <a:solidFill>
                <a:srgbClr val="222222"/>
              </a:solidFill>
              <a:latin typeface="Tahoma"/>
              <a:ea typeface="Tahoma"/>
              <a:cs typeface="Tahoma"/>
              <a:sym typeface="Tahoma"/>
            </a:endParaRPr>
          </a:p>
          <a:p>
            <a:pPr indent="0" lvl="0" marL="0" rtl="0" algn="ctr">
              <a:spcBef>
                <a:spcPts val="0"/>
              </a:spcBef>
              <a:spcAft>
                <a:spcPts val="0"/>
              </a:spcAft>
              <a:buNone/>
            </a:pPr>
            <a:r>
              <a:rPr lang="en" sz="2400">
                <a:solidFill>
                  <a:srgbClr val="222222"/>
                </a:solidFill>
                <a:latin typeface="Tahoma"/>
                <a:ea typeface="Tahoma"/>
                <a:cs typeface="Tahoma"/>
                <a:sym typeface="Tahoma"/>
              </a:rPr>
              <a:t>Then, blackbody peak would be at:</a:t>
            </a:r>
            <a:endParaRPr sz="2400">
              <a:solidFill>
                <a:srgbClr val="222222"/>
              </a:solidFill>
              <a:latin typeface="Tahoma"/>
              <a:ea typeface="Tahoma"/>
              <a:cs typeface="Tahoma"/>
              <a:sym typeface="Tahoma"/>
            </a:endParaRPr>
          </a:p>
          <a:p>
            <a:pPr indent="0" lvl="0" marL="0" rtl="0" algn="ctr">
              <a:spcBef>
                <a:spcPts val="0"/>
              </a:spcBef>
              <a:spcAft>
                <a:spcPts val="0"/>
              </a:spcAft>
              <a:buNone/>
            </a:pPr>
            <a:r>
              <a:rPr lang="en" sz="2700">
                <a:solidFill>
                  <a:srgbClr val="222222"/>
                </a:solidFill>
                <a:latin typeface="Tahoma"/>
                <a:ea typeface="Tahoma"/>
                <a:cs typeface="Tahoma"/>
                <a:sym typeface="Tahoma"/>
              </a:rPr>
              <a:t>λ</a:t>
            </a:r>
            <a:r>
              <a:rPr baseline="-25000" lang="en" sz="3000">
                <a:solidFill>
                  <a:srgbClr val="222222"/>
                </a:solidFill>
                <a:latin typeface="Tahoma"/>
                <a:ea typeface="Tahoma"/>
                <a:cs typeface="Tahoma"/>
                <a:sym typeface="Tahoma"/>
              </a:rPr>
              <a:t>ϵ=0 </a:t>
            </a:r>
            <a:r>
              <a:rPr lang="en" sz="3000">
                <a:solidFill>
                  <a:srgbClr val="222222"/>
                </a:solidFill>
                <a:latin typeface="Tahoma"/>
                <a:ea typeface="Tahoma"/>
                <a:cs typeface="Tahoma"/>
                <a:sym typeface="Tahoma"/>
              </a:rPr>
              <a:t>= 2989 / T</a:t>
            </a:r>
            <a:r>
              <a:rPr baseline="-25000" lang="en" sz="3000">
                <a:solidFill>
                  <a:srgbClr val="222222"/>
                </a:solidFill>
                <a:latin typeface="Tahoma"/>
                <a:ea typeface="Tahoma"/>
                <a:cs typeface="Tahoma"/>
                <a:sym typeface="Tahoma"/>
              </a:rPr>
              <a:t>ϵ=0 </a:t>
            </a:r>
            <a:r>
              <a:rPr lang="en" sz="3000">
                <a:solidFill>
                  <a:srgbClr val="222222"/>
                </a:solidFill>
                <a:latin typeface="Tahoma"/>
                <a:ea typeface="Tahoma"/>
                <a:cs typeface="Tahoma"/>
                <a:sym typeface="Tahoma"/>
              </a:rPr>
              <a:t> μm </a:t>
            </a:r>
            <a:endParaRPr sz="3000">
              <a:solidFill>
                <a:srgbClr val="222222"/>
              </a:solidFill>
              <a:latin typeface="Tahoma"/>
              <a:ea typeface="Tahoma"/>
              <a:cs typeface="Tahoma"/>
              <a:sym typeface="Tahoma"/>
            </a:endParaRPr>
          </a:p>
          <a:p>
            <a:pPr indent="0" lvl="0" marL="0" rtl="0" algn="ctr">
              <a:spcBef>
                <a:spcPts val="0"/>
              </a:spcBef>
              <a:spcAft>
                <a:spcPts val="0"/>
              </a:spcAft>
              <a:buNone/>
            </a:pPr>
            <a:r>
              <a:rPr lang="en" sz="3000">
                <a:solidFill>
                  <a:srgbClr val="222222"/>
                </a:solidFill>
                <a:latin typeface="Tahoma"/>
                <a:ea typeface="Tahoma"/>
                <a:cs typeface="Tahoma"/>
                <a:sym typeface="Tahoma"/>
              </a:rPr>
              <a:t>= </a:t>
            </a:r>
            <a:r>
              <a:rPr b="1" lang="en" sz="3000">
                <a:solidFill>
                  <a:srgbClr val="222222"/>
                </a:solidFill>
                <a:latin typeface="Tahoma"/>
                <a:ea typeface="Tahoma"/>
                <a:cs typeface="Tahoma"/>
                <a:sym typeface="Tahoma"/>
              </a:rPr>
              <a:t>0.966 μm </a:t>
            </a:r>
            <a:endParaRPr b="1" sz="3000">
              <a:solidFill>
                <a:srgbClr val="222222"/>
              </a:solidFill>
              <a:latin typeface="Tahoma"/>
              <a:ea typeface="Tahoma"/>
              <a:cs typeface="Tahoma"/>
              <a:sym typeface="Tahoma"/>
            </a:endParaRPr>
          </a:p>
          <a:p>
            <a:pPr indent="0" lvl="0" marL="0" rtl="0" algn="ctr">
              <a:spcBef>
                <a:spcPts val="0"/>
              </a:spcBef>
              <a:spcAft>
                <a:spcPts val="0"/>
              </a:spcAft>
              <a:buNone/>
            </a:pPr>
            <a:r>
              <a:t/>
            </a:r>
            <a:endParaRPr sz="3000">
              <a:solidFill>
                <a:srgbClr val="222222"/>
              </a:solidFill>
              <a:latin typeface="Tahoma"/>
              <a:ea typeface="Tahoma"/>
              <a:cs typeface="Tahoma"/>
              <a:sym typeface="Tahoma"/>
            </a:endParaRPr>
          </a:p>
          <a:p>
            <a:pPr indent="-393700" lvl="0" marL="457200" rtl="0" algn="ctr">
              <a:spcBef>
                <a:spcPts val="0"/>
              </a:spcBef>
              <a:spcAft>
                <a:spcPts val="0"/>
              </a:spcAft>
              <a:buClr>
                <a:srgbClr val="222222"/>
              </a:buClr>
              <a:buSzPts val="2600"/>
              <a:buFont typeface="Tahoma"/>
              <a:buChar char="➔"/>
            </a:pPr>
            <a:r>
              <a:rPr lang="en" sz="2600">
                <a:solidFill>
                  <a:srgbClr val="222222"/>
                </a:solidFill>
                <a:latin typeface="Tahoma"/>
                <a:ea typeface="Tahoma"/>
                <a:cs typeface="Tahoma"/>
                <a:sym typeface="Tahoma"/>
              </a:rPr>
              <a:t>Actual peak will be at slightly longer wavelengths than this but this is in coverage of NIRISS/SOSS!</a:t>
            </a:r>
            <a:endParaRPr sz="2600">
              <a:solidFill>
                <a:srgbClr val="222222"/>
              </a:solidFill>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162021" y="5507"/>
            <a:ext cx="78867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lang="en" sz="3000">
                <a:solidFill>
                  <a:schemeClr val="lt1"/>
                </a:solidFill>
                <a:latin typeface="Montserrat Black"/>
                <a:ea typeface="Montserrat Black"/>
                <a:cs typeface="Montserrat Black"/>
                <a:sym typeface="Montserrat Black"/>
              </a:rPr>
              <a:t>Exoplanet Phase Curves</a:t>
            </a:r>
            <a:endParaRPr sz="3000">
              <a:solidFill>
                <a:schemeClr val="lt1"/>
              </a:solidFill>
              <a:latin typeface="Montserrat Black"/>
              <a:ea typeface="Montserrat Black"/>
              <a:cs typeface="Montserrat Black"/>
              <a:sym typeface="Montserrat Black"/>
            </a:endParaRPr>
          </a:p>
        </p:txBody>
      </p:sp>
      <p:pic>
        <p:nvPicPr>
          <p:cNvPr id="122" name="Google Shape;122;p22"/>
          <p:cNvPicPr preferRelativeResize="0"/>
          <p:nvPr/>
        </p:nvPicPr>
        <p:blipFill rotWithShape="1">
          <a:blip r:embed="rId3">
            <a:alphaModFix/>
          </a:blip>
          <a:srcRect b="69" l="0" r="0" t="69"/>
          <a:stretch/>
        </p:blipFill>
        <p:spPr>
          <a:xfrm>
            <a:off x="822425" y="633500"/>
            <a:ext cx="7499400" cy="4218900"/>
          </a:xfrm>
          <a:prstGeom prst="rect">
            <a:avLst/>
          </a:prstGeom>
          <a:noFill/>
          <a:ln cap="flat" cmpd="sng" w="114300">
            <a:solidFill>
              <a:srgbClr val="9900FF"/>
            </a:solidFill>
            <a:prstDash val="solid"/>
            <a:round/>
            <a:headEnd len="sm" w="sm" type="none"/>
            <a:tailEnd len="sm" w="sm" type="none"/>
          </a:ln>
        </p:spPr>
      </p:pic>
      <p:sp>
        <p:nvSpPr>
          <p:cNvPr id="123" name="Google Shape;123;p22"/>
          <p:cNvSpPr txBox="1"/>
          <p:nvPr/>
        </p:nvSpPr>
        <p:spPr>
          <a:xfrm>
            <a:off x="6810056" y="4925964"/>
            <a:ext cx="2744700" cy="277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lt1"/>
                </a:solidFill>
                <a:highlight>
                  <a:schemeClr val="dk1"/>
                </a:highlight>
                <a:latin typeface="Calibri"/>
                <a:ea typeface="Calibri"/>
                <a:cs typeface="Calibri"/>
                <a:sym typeface="Calibri"/>
              </a:rPr>
              <a:t>Animation Credit: ExploreAstro</a:t>
            </a:r>
            <a:endParaRPr sz="900">
              <a:solidFill>
                <a:schemeClr val="lt1"/>
              </a:solidFill>
              <a:highlight>
                <a:schemeClr val="dk1"/>
              </a:highlight>
              <a:latin typeface="Calibri"/>
              <a:ea typeface="Calibri"/>
              <a:cs typeface="Calibri"/>
              <a:sym typeface="Calibri"/>
            </a:endParaRPr>
          </a:p>
        </p:txBody>
      </p:sp>
      <p:pic>
        <p:nvPicPr>
          <p:cNvPr id="124" name="Google Shape;124;p22"/>
          <p:cNvPicPr preferRelativeResize="0"/>
          <p:nvPr/>
        </p:nvPicPr>
        <p:blipFill rotWithShape="1">
          <a:blip r:embed="rId4">
            <a:alphaModFix/>
          </a:blip>
          <a:srcRect b="47641" l="10315" r="33775" t="0"/>
          <a:stretch/>
        </p:blipFill>
        <p:spPr>
          <a:xfrm>
            <a:off x="5827000" y="3473250"/>
            <a:ext cx="2098800" cy="728100"/>
          </a:xfrm>
          <a:prstGeom prst="roundRect">
            <a:avLst>
              <a:gd fmla="val 16667" name="adj"/>
            </a:avLst>
          </a:prstGeom>
          <a:noFill/>
          <a:ln cap="flat" cmpd="sng" w="76200">
            <a:solidFill>
              <a:srgbClr val="E69138"/>
            </a:solidFill>
            <a:prstDash val="solid"/>
            <a:round/>
            <a:headEnd len="sm" w="sm" type="none"/>
            <a:tailEnd len="sm" w="sm" type="none"/>
          </a:ln>
        </p:spPr>
      </p:pic>
      <p:pic>
        <p:nvPicPr>
          <p:cNvPr id="125" name="Google Shape;125;p22"/>
          <p:cNvPicPr preferRelativeResize="0"/>
          <p:nvPr/>
        </p:nvPicPr>
        <p:blipFill rotWithShape="1">
          <a:blip r:embed="rId4">
            <a:alphaModFix/>
          </a:blip>
          <a:srcRect b="743" l="27692" r="29280" t="46903"/>
          <a:stretch/>
        </p:blipFill>
        <p:spPr>
          <a:xfrm>
            <a:off x="3116050" y="3437225"/>
            <a:ext cx="1614900" cy="728100"/>
          </a:xfrm>
          <a:prstGeom prst="roundRect">
            <a:avLst>
              <a:gd fmla="val 16667" name="adj"/>
            </a:avLst>
          </a:prstGeom>
          <a:noFill/>
          <a:ln cap="flat" cmpd="sng" w="76200">
            <a:solidFill>
              <a:srgbClr val="6D9EEB"/>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3"/>
          <p:cNvPicPr preferRelativeResize="0"/>
          <p:nvPr/>
        </p:nvPicPr>
        <p:blipFill rotWithShape="1">
          <a:blip r:embed="rId3">
            <a:alphaModFix/>
          </a:blip>
          <a:srcRect b="3817" l="6265" r="7794" t="5938"/>
          <a:stretch/>
        </p:blipFill>
        <p:spPr>
          <a:xfrm>
            <a:off x="427575" y="979125"/>
            <a:ext cx="5476500" cy="3834300"/>
          </a:xfrm>
          <a:prstGeom prst="rect">
            <a:avLst/>
          </a:prstGeom>
          <a:noFill/>
          <a:ln cap="flat" cmpd="sng" w="76200">
            <a:solidFill>
              <a:srgbClr val="9900FF"/>
            </a:solidFill>
            <a:prstDash val="solid"/>
            <a:round/>
            <a:headEnd len="sm" w="sm" type="none"/>
            <a:tailEnd len="sm" w="sm" type="none"/>
          </a:ln>
        </p:spPr>
      </p:pic>
      <p:sp>
        <p:nvSpPr>
          <p:cNvPr id="131" name="Google Shape;131;p23"/>
          <p:cNvSpPr txBox="1"/>
          <p:nvPr>
            <p:ph type="title"/>
          </p:nvPr>
        </p:nvSpPr>
        <p:spPr>
          <a:xfrm>
            <a:off x="2" y="154263"/>
            <a:ext cx="7886700" cy="5118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lang="en" sz="2800">
                <a:solidFill>
                  <a:schemeClr val="lt1"/>
                </a:solidFill>
                <a:latin typeface="Montserrat Black"/>
                <a:ea typeface="Montserrat Black"/>
                <a:cs typeface="Montserrat Black"/>
                <a:sym typeface="Montserrat Black"/>
              </a:rPr>
              <a:t>Previous Phase Curve Observations</a:t>
            </a:r>
            <a:endParaRPr sz="2800">
              <a:solidFill>
                <a:schemeClr val="lt1"/>
              </a:solidFill>
              <a:latin typeface="Montserrat Black"/>
              <a:ea typeface="Montserrat Black"/>
              <a:cs typeface="Montserrat Black"/>
              <a:sym typeface="Montserrat Black"/>
            </a:endParaRPr>
          </a:p>
        </p:txBody>
      </p:sp>
      <p:sp>
        <p:nvSpPr>
          <p:cNvPr id="132" name="Google Shape;132;p23"/>
          <p:cNvSpPr/>
          <p:nvPr/>
        </p:nvSpPr>
        <p:spPr>
          <a:xfrm>
            <a:off x="6415425" y="1188275"/>
            <a:ext cx="2525100" cy="3346500"/>
          </a:xfrm>
          <a:prstGeom prst="roundRect">
            <a:avLst>
              <a:gd fmla="val 16667" name="adj"/>
            </a:avLst>
          </a:prstGeom>
          <a:solidFill>
            <a:srgbClr val="F3F3F3"/>
          </a:solidFill>
          <a:ln cap="flat" cmpd="sng" w="762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l">
              <a:spcBef>
                <a:spcPts val="0"/>
              </a:spcBef>
              <a:spcAft>
                <a:spcPts val="0"/>
              </a:spcAft>
              <a:buNone/>
            </a:pPr>
            <a:r>
              <a:t/>
            </a:r>
            <a:endParaRPr sz="1500">
              <a:solidFill>
                <a:schemeClr val="dk1"/>
              </a:solidFill>
              <a:latin typeface="Tahoma"/>
              <a:ea typeface="Tahoma"/>
              <a:cs typeface="Tahoma"/>
              <a:sym typeface="Tahoma"/>
            </a:endParaRPr>
          </a:p>
          <a:p>
            <a:pPr indent="-260350" lvl="0" marL="342900" rtl="0" algn="l">
              <a:spcBef>
                <a:spcPts val="0"/>
              </a:spcBef>
              <a:spcAft>
                <a:spcPts val="0"/>
              </a:spcAft>
              <a:buClr>
                <a:schemeClr val="dk1"/>
              </a:buClr>
              <a:buSzPts val="1500"/>
              <a:buFont typeface="Tahoma"/>
              <a:buChar char="➔"/>
            </a:pPr>
            <a:r>
              <a:rPr lang="en" sz="1500">
                <a:solidFill>
                  <a:schemeClr val="dk1"/>
                </a:solidFill>
                <a:latin typeface="Tahoma"/>
                <a:ea typeface="Tahoma"/>
                <a:cs typeface="Tahoma"/>
                <a:sym typeface="Tahoma"/>
              </a:rPr>
              <a:t>Must be done with </a:t>
            </a:r>
            <a:r>
              <a:rPr b="1" lang="en" sz="1500">
                <a:solidFill>
                  <a:srgbClr val="9900FF"/>
                </a:solidFill>
                <a:latin typeface="Tahoma"/>
                <a:ea typeface="Tahoma"/>
                <a:cs typeface="Tahoma"/>
                <a:sym typeface="Tahoma"/>
              </a:rPr>
              <a:t>Space Telescopes</a:t>
            </a:r>
            <a:endParaRPr b="1" sz="1500">
              <a:solidFill>
                <a:srgbClr val="9900FF"/>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sz="1500">
              <a:solidFill>
                <a:schemeClr val="dk1"/>
              </a:solidFill>
              <a:latin typeface="Tahoma"/>
              <a:ea typeface="Tahoma"/>
              <a:cs typeface="Tahoma"/>
              <a:sym typeface="Tahoma"/>
            </a:endParaRPr>
          </a:p>
          <a:p>
            <a:pPr indent="-260350" lvl="0" marL="342900" rtl="0" algn="l">
              <a:spcBef>
                <a:spcPts val="0"/>
              </a:spcBef>
              <a:spcAft>
                <a:spcPts val="0"/>
              </a:spcAft>
              <a:buClr>
                <a:schemeClr val="dk1"/>
              </a:buClr>
              <a:buSzPts val="1500"/>
              <a:buFont typeface="Tahoma"/>
              <a:buChar char="➔"/>
            </a:pPr>
            <a:r>
              <a:rPr lang="en" sz="1500">
                <a:solidFill>
                  <a:schemeClr val="dk1"/>
                </a:solidFill>
                <a:latin typeface="Tahoma"/>
                <a:ea typeface="Tahoma"/>
                <a:cs typeface="Tahoma"/>
                <a:sym typeface="Tahoma"/>
              </a:rPr>
              <a:t>Most observations done with </a:t>
            </a:r>
            <a:r>
              <a:rPr b="1" lang="en" sz="1500">
                <a:solidFill>
                  <a:srgbClr val="9900FF"/>
                </a:solidFill>
                <a:latin typeface="Tahoma"/>
                <a:ea typeface="Tahoma"/>
                <a:cs typeface="Tahoma"/>
                <a:sym typeface="Tahoma"/>
              </a:rPr>
              <a:t>photometry</a:t>
            </a:r>
            <a:r>
              <a:rPr lang="en" sz="1500">
                <a:solidFill>
                  <a:schemeClr val="dk1"/>
                </a:solidFill>
                <a:latin typeface="Tahoma"/>
                <a:ea typeface="Tahoma"/>
                <a:cs typeface="Tahoma"/>
                <a:sym typeface="Tahoma"/>
              </a:rPr>
              <a:t> (ex. Spitzer)</a:t>
            </a:r>
            <a:endParaRPr sz="1500">
              <a:solidFill>
                <a:schemeClr val="dk1"/>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sz="1500">
              <a:solidFill>
                <a:schemeClr val="dk1"/>
              </a:solidFill>
              <a:latin typeface="Tahoma"/>
              <a:ea typeface="Tahoma"/>
              <a:cs typeface="Tahoma"/>
              <a:sym typeface="Tahoma"/>
            </a:endParaRPr>
          </a:p>
          <a:p>
            <a:pPr indent="-260350" lvl="0" marL="342900" rtl="0" algn="l">
              <a:spcBef>
                <a:spcPts val="0"/>
              </a:spcBef>
              <a:spcAft>
                <a:spcPts val="0"/>
              </a:spcAft>
              <a:buClr>
                <a:schemeClr val="dk1"/>
              </a:buClr>
              <a:buSzPts val="1500"/>
              <a:buFont typeface="Tahoma"/>
              <a:buChar char="➔"/>
            </a:pPr>
            <a:r>
              <a:rPr lang="en" sz="1500">
                <a:solidFill>
                  <a:schemeClr val="dk1"/>
                </a:solidFill>
                <a:latin typeface="Tahoma"/>
                <a:ea typeface="Tahoma"/>
                <a:cs typeface="Tahoma"/>
                <a:sym typeface="Tahoma"/>
              </a:rPr>
              <a:t>Handful of</a:t>
            </a:r>
            <a:r>
              <a:rPr b="1" lang="en" sz="1500">
                <a:solidFill>
                  <a:schemeClr val="dk1"/>
                </a:solidFill>
                <a:latin typeface="Tahoma"/>
                <a:ea typeface="Tahoma"/>
                <a:cs typeface="Tahoma"/>
                <a:sym typeface="Tahoma"/>
              </a:rPr>
              <a:t> </a:t>
            </a:r>
            <a:r>
              <a:rPr lang="en" sz="1500">
                <a:solidFill>
                  <a:schemeClr val="dk1"/>
                </a:solidFill>
                <a:latin typeface="Tahoma"/>
                <a:ea typeface="Tahoma"/>
                <a:cs typeface="Tahoma"/>
                <a:sym typeface="Tahoma"/>
              </a:rPr>
              <a:t>planets observed with </a:t>
            </a:r>
            <a:r>
              <a:rPr b="1" lang="en" sz="1500">
                <a:solidFill>
                  <a:srgbClr val="9900FF"/>
                </a:solidFill>
                <a:latin typeface="Tahoma"/>
                <a:ea typeface="Tahoma"/>
                <a:cs typeface="Tahoma"/>
                <a:sym typeface="Tahoma"/>
              </a:rPr>
              <a:t>spectroscopic phase curves</a:t>
            </a:r>
            <a:endParaRPr b="1" sz="1500">
              <a:solidFill>
                <a:srgbClr val="9900FF"/>
              </a:solidFill>
              <a:latin typeface="Tahoma"/>
              <a:ea typeface="Tahoma"/>
              <a:cs typeface="Tahoma"/>
              <a:sym typeface="Tahoma"/>
            </a:endParaRPr>
          </a:p>
          <a:p>
            <a:pPr indent="0" lvl="0" marL="0" rtl="0" algn="ctr">
              <a:spcBef>
                <a:spcPts val="0"/>
              </a:spcBef>
              <a:spcAft>
                <a:spcPts val="0"/>
              </a:spcAft>
              <a:buNone/>
            </a:pPr>
            <a:r>
              <a:t/>
            </a:r>
            <a:endParaRPr/>
          </a:p>
        </p:txBody>
      </p:sp>
      <p:sp>
        <p:nvSpPr>
          <p:cNvPr id="133" name="Google Shape;133;p23"/>
          <p:cNvSpPr/>
          <p:nvPr/>
        </p:nvSpPr>
        <p:spPr>
          <a:xfrm>
            <a:off x="3766200" y="1366440"/>
            <a:ext cx="573300" cy="5733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 name="Google Shape;134;p23"/>
          <p:cNvSpPr txBox="1"/>
          <p:nvPr/>
        </p:nvSpPr>
        <p:spPr>
          <a:xfrm>
            <a:off x="3766200" y="2775925"/>
            <a:ext cx="1932900" cy="664800"/>
          </a:xfrm>
          <a:prstGeom prst="rect">
            <a:avLst/>
          </a:prstGeom>
          <a:solidFill>
            <a:schemeClr val="lt1"/>
          </a:solidFill>
          <a:ln cap="flat" cmpd="sng" w="28575">
            <a:solidFill>
              <a:srgbClr val="88888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Tahoma"/>
                <a:ea typeface="Tahoma"/>
                <a:cs typeface="Tahoma"/>
                <a:sym typeface="Tahoma"/>
              </a:rPr>
              <a:t>JWST Observations from Cycle 1, 2 &amp; 3</a:t>
            </a:r>
            <a:endParaRPr sz="1600">
              <a:solidFill>
                <a:schemeClr val="dk2"/>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0" y="-9675"/>
            <a:ext cx="9144000" cy="5118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000"/>
              <a:buFont typeface="Verdana"/>
              <a:buNone/>
            </a:pPr>
            <a:r>
              <a:rPr lang="en" sz="3000">
                <a:solidFill>
                  <a:schemeClr val="lt1"/>
                </a:solidFill>
                <a:latin typeface="Montserrat Black"/>
                <a:ea typeface="Montserrat Black"/>
                <a:cs typeface="Montserrat Black"/>
                <a:sym typeface="Montserrat Black"/>
              </a:rPr>
              <a:t>Spectroscopy vs Photometry</a:t>
            </a:r>
            <a:endParaRPr sz="3000">
              <a:solidFill>
                <a:schemeClr val="lt1"/>
              </a:solidFill>
              <a:latin typeface="Montserrat Black"/>
              <a:ea typeface="Montserrat Black"/>
              <a:cs typeface="Montserrat Black"/>
              <a:sym typeface="Montserrat Black"/>
            </a:endParaRPr>
          </a:p>
        </p:txBody>
      </p:sp>
      <p:pic>
        <p:nvPicPr>
          <p:cNvPr id="140" name="Google Shape;140;p24"/>
          <p:cNvPicPr preferRelativeResize="0"/>
          <p:nvPr/>
        </p:nvPicPr>
        <p:blipFill rotWithShape="1">
          <a:blip r:embed="rId3">
            <a:alphaModFix/>
          </a:blip>
          <a:srcRect b="1641" l="3472" r="9714" t="1786"/>
          <a:stretch/>
        </p:blipFill>
        <p:spPr>
          <a:xfrm>
            <a:off x="4879500" y="850700"/>
            <a:ext cx="4211226" cy="3866124"/>
          </a:xfrm>
          <a:prstGeom prst="rect">
            <a:avLst/>
          </a:prstGeom>
          <a:noFill/>
          <a:ln cap="flat" cmpd="sng" w="76200">
            <a:solidFill>
              <a:srgbClr val="9900FF"/>
            </a:solidFill>
            <a:prstDash val="solid"/>
            <a:round/>
            <a:headEnd len="sm" w="sm" type="none"/>
            <a:tailEnd len="sm" w="sm" type="none"/>
          </a:ln>
        </p:spPr>
      </p:pic>
      <p:sp>
        <p:nvSpPr>
          <p:cNvPr id="141" name="Google Shape;141;p24"/>
          <p:cNvSpPr txBox="1"/>
          <p:nvPr/>
        </p:nvSpPr>
        <p:spPr>
          <a:xfrm>
            <a:off x="5228625" y="4700975"/>
            <a:ext cx="3665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highlight>
                  <a:schemeClr val="dk1"/>
                </a:highlight>
                <a:latin typeface="Tahoma"/>
                <a:ea typeface="Tahoma"/>
                <a:cs typeface="Tahoma"/>
                <a:sym typeface="Tahoma"/>
              </a:rPr>
              <a:t>Image from: Parmentier, V., &amp; Crossfield, I.J. (2018). Which makes use of phase curve from Knutson, H.A.(2012).</a:t>
            </a:r>
            <a:endParaRPr sz="1000">
              <a:solidFill>
                <a:schemeClr val="lt1"/>
              </a:solidFill>
              <a:highlight>
                <a:schemeClr val="dk1"/>
              </a:highlight>
              <a:latin typeface="Tahoma"/>
              <a:ea typeface="Tahoma"/>
              <a:cs typeface="Tahoma"/>
              <a:sym typeface="Tahoma"/>
            </a:endParaRPr>
          </a:p>
        </p:txBody>
      </p:sp>
      <p:sp>
        <p:nvSpPr>
          <p:cNvPr id="142" name="Google Shape;142;p24"/>
          <p:cNvSpPr txBox="1"/>
          <p:nvPr/>
        </p:nvSpPr>
        <p:spPr>
          <a:xfrm>
            <a:off x="5466975" y="484150"/>
            <a:ext cx="303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chemeClr val="lt1"/>
                </a:solidFill>
                <a:latin typeface="Tahoma"/>
                <a:ea typeface="Tahoma"/>
                <a:cs typeface="Tahoma"/>
                <a:sym typeface="Tahoma"/>
              </a:rPr>
              <a:t>Spectroscopy &amp; Photometry:</a:t>
            </a:r>
            <a:endParaRPr b="1" u="sng">
              <a:solidFill>
                <a:schemeClr val="lt1"/>
              </a:solidFill>
              <a:latin typeface="Tahoma"/>
              <a:ea typeface="Tahoma"/>
              <a:cs typeface="Tahoma"/>
              <a:sym typeface="Tahoma"/>
            </a:endParaRPr>
          </a:p>
        </p:txBody>
      </p:sp>
      <p:sp>
        <p:nvSpPr>
          <p:cNvPr id="143" name="Google Shape;143;p24"/>
          <p:cNvSpPr txBox="1"/>
          <p:nvPr/>
        </p:nvSpPr>
        <p:spPr>
          <a:xfrm>
            <a:off x="1054538" y="484150"/>
            <a:ext cx="303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chemeClr val="lt1"/>
                </a:solidFill>
                <a:latin typeface="Tahoma"/>
                <a:ea typeface="Tahoma"/>
                <a:cs typeface="Tahoma"/>
                <a:sym typeface="Tahoma"/>
              </a:rPr>
              <a:t>Spectroscopy only:</a:t>
            </a:r>
            <a:endParaRPr b="1" u="sng">
              <a:solidFill>
                <a:schemeClr val="lt1"/>
              </a:solidFill>
              <a:latin typeface="Tahoma"/>
              <a:ea typeface="Tahoma"/>
              <a:cs typeface="Tahoma"/>
              <a:sym typeface="Tahoma"/>
            </a:endParaRPr>
          </a:p>
        </p:txBody>
      </p:sp>
      <p:sp>
        <p:nvSpPr>
          <p:cNvPr id="144" name="Google Shape;144;p24"/>
          <p:cNvSpPr txBox="1"/>
          <p:nvPr/>
        </p:nvSpPr>
        <p:spPr>
          <a:xfrm>
            <a:off x="1591575" y="4804800"/>
            <a:ext cx="3665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Tahoma"/>
                <a:ea typeface="Tahoma"/>
                <a:cs typeface="Tahoma"/>
                <a:sym typeface="Tahoma"/>
              </a:rPr>
              <a:t>Credit: NASA</a:t>
            </a:r>
            <a:endParaRPr sz="1000">
              <a:solidFill>
                <a:schemeClr val="lt1"/>
              </a:solidFill>
              <a:latin typeface="Tahoma"/>
              <a:ea typeface="Tahoma"/>
              <a:cs typeface="Tahoma"/>
              <a:sym typeface="Tahoma"/>
            </a:endParaRPr>
          </a:p>
        </p:txBody>
      </p:sp>
      <p:pic>
        <p:nvPicPr>
          <p:cNvPr id="145" name="Google Shape;145;p24"/>
          <p:cNvPicPr preferRelativeResize="0"/>
          <p:nvPr/>
        </p:nvPicPr>
        <p:blipFill rotWithShape="1">
          <a:blip r:embed="rId4">
            <a:alphaModFix/>
          </a:blip>
          <a:srcRect b="0" l="16675" r="13433" t="0"/>
          <a:stretch/>
        </p:blipFill>
        <p:spPr>
          <a:xfrm>
            <a:off x="38625" y="850700"/>
            <a:ext cx="4796576" cy="3866125"/>
          </a:xfrm>
          <a:prstGeom prst="rect">
            <a:avLst/>
          </a:prstGeom>
          <a:noFill/>
          <a:ln cap="flat" cmpd="sng" w="76200">
            <a:solidFill>
              <a:srgbClr val="9900FF"/>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nvSpPr>
        <p:spPr>
          <a:xfrm>
            <a:off x="1659300" y="334041"/>
            <a:ext cx="5527500" cy="1446900"/>
          </a:xfrm>
          <a:prstGeom prst="rect">
            <a:avLst/>
          </a:prstGeom>
          <a:solidFill>
            <a:srgbClr val="F4CCCC"/>
          </a:solidFill>
          <a:ln cap="flat" cmpd="sng" w="76200">
            <a:solidFill>
              <a:srgbClr val="CC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n" sz="2600">
                <a:solidFill>
                  <a:schemeClr val="dk1"/>
                </a:solidFill>
                <a:latin typeface="Montserrat Black"/>
                <a:ea typeface="Montserrat Black"/>
                <a:cs typeface="Montserrat Black"/>
                <a:sym typeface="Montserrat Black"/>
              </a:rPr>
              <a:t>Spectroscopic Phase Curve </a:t>
            </a:r>
            <a:endParaRPr sz="2600">
              <a:solidFill>
                <a:schemeClr val="dk1"/>
              </a:solidFill>
              <a:latin typeface="Montserrat Black"/>
              <a:ea typeface="Montserrat Black"/>
              <a:cs typeface="Montserrat Black"/>
              <a:sym typeface="Montserrat Black"/>
            </a:endParaRPr>
          </a:p>
          <a:p>
            <a:pPr indent="0" lvl="0" marL="0" rtl="0" algn="ctr">
              <a:spcBef>
                <a:spcPts val="0"/>
              </a:spcBef>
              <a:spcAft>
                <a:spcPts val="0"/>
              </a:spcAft>
              <a:buNone/>
            </a:pPr>
            <a:r>
              <a:rPr lang="en" sz="2600">
                <a:solidFill>
                  <a:schemeClr val="dk1"/>
                </a:solidFill>
                <a:latin typeface="Montserrat Black"/>
                <a:ea typeface="Montserrat Black"/>
                <a:cs typeface="Montserrat Black"/>
                <a:sym typeface="Montserrat Black"/>
              </a:rPr>
              <a:t>in Infrared</a:t>
            </a:r>
            <a:endParaRPr sz="1400">
              <a:solidFill>
                <a:schemeClr val="dk1"/>
              </a:solidFill>
              <a:latin typeface="Montserrat Black"/>
              <a:ea typeface="Montserrat Black"/>
              <a:cs typeface="Montserrat Black"/>
              <a:sym typeface="Montserrat Black"/>
            </a:endParaRPr>
          </a:p>
          <a:p>
            <a:pPr indent="-234950" lvl="0" marL="13716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Higher Signal-to-noise</a:t>
            </a:r>
            <a:endParaRPr i="1" sz="1100">
              <a:solidFill>
                <a:schemeClr val="dk1"/>
              </a:solidFill>
              <a:latin typeface="Tahoma"/>
              <a:ea typeface="Tahoma"/>
              <a:cs typeface="Tahoma"/>
              <a:sym typeface="Tahoma"/>
            </a:endParaRPr>
          </a:p>
          <a:p>
            <a:pPr indent="-234950" lvl="0" marL="13716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Better coverage of blackbody of the planet</a:t>
            </a:r>
            <a:endParaRPr i="1" sz="1100">
              <a:solidFill>
                <a:schemeClr val="dk1"/>
              </a:solidFill>
              <a:latin typeface="Tahoma"/>
              <a:ea typeface="Tahoma"/>
              <a:cs typeface="Tahoma"/>
              <a:sym typeface="Tahoma"/>
            </a:endParaRPr>
          </a:p>
          <a:p>
            <a:pPr indent="-234950" lvl="0" marL="13716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Probe layers of atmosphere</a:t>
            </a:r>
            <a:endParaRPr i="1" sz="1100">
              <a:solidFill>
                <a:schemeClr val="dk1"/>
              </a:solidFill>
              <a:latin typeface="Tahoma"/>
              <a:ea typeface="Tahoma"/>
              <a:cs typeface="Tahoma"/>
              <a:sym typeface="Tahoma"/>
            </a:endParaRPr>
          </a:p>
        </p:txBody>
      </p:sp>
      <p:sp>
        <p:nvSpPr>
          <p:cNvPr id="151" name="Google Shape;151;p25"/>
          <p:cNvSpPr txBox="1"/>
          <p:nvPr/>
        </p:nvSpPr>
        <p:spPr>
          <a:xfrm>
            <a:off x="3095650" y="2651600"/>
            <a:ext cx="2934600" cy="2078100"/>
          </a:xfrm>
          <a:prstGeom prst="rect">
            <a:avLst/>
          </a:prstGeom>
          <a:solidFill>
            <a:srgbClr val="D9EAD3"/>
          </a:solidFill>
          <a:ln cap="flat" cmpd="sng" w="76200">
            <a:solidFill>
              <a:srgbClr val="00FF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b="1" lang="en" sz="1700">
                <a:solidFill>
                  <a:schemeClr val="dk1"/>
                </a:solidFill>
                <a:latin typeface="Tahoma"/>
                <a:ea typeface="Tahoma"/>
                <a:cs typeface="Tahoma"/>
                <a:sym typeface="Tahoma"/>
              </a:rPr>
              <a:t>Molecular Composition/detection</a:t>
            </a:r>
            <a:endParaRPr b="1" sz="1700">
              <a:solidFill>
                <a:schemeClr val="dk1"/>
              </a:solidFill>
              <a:latin typeface="Tahoma"/>
              <a:ea typeface="Tahoma"/>
              <a:cs typeface="Tahoma"/>
              <a:sym typeface="Tahoma"/>
            </a:endParaRPr>
          </a:p>
          <a:p>
            <a:pPr indent="-234950" lvl="0" marL="6858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Detect new molecules</a:t>
            </a:r>
            <a:endParaRPr i="1" sz="1100">
              <a:solidFill>
                <a:schemeClr val="dk1"/>
              </a:solidFill>
              <a:latin typeface="Tahoma"/>
              <a:ea typeface="Tahoma"/>
              <a:cs typeface="Tahoma"/>
              <a:sym typeface="Tahoma"/>
            </a:endParaRPr>
          </a:p>
          <a:p>
            <a:pPr indent="-234950" lvl="0" marL="6858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Longitudinal abundance</a:t>
            </a:r>
            <a:endParaRPr i="1" sz="1100">
              <a:solidFill>
                <a:schemeClr val="dk1"/>
              </a:solidFill>
              <a:latin typeface="Tahoma"/>
              <a:ea typeface="Tahoma"/>
              <a:cs typeface="Tahoma"/>
              <a:sym typeface="Tahoma"/>
            </a:endParaRPr>
          </a:p>
          <a:p>
            <a:pPr indent="0" lvl="0" marL="685800" rtl="0" algn="l">
              <a:spcBef>
                <a:spcPts val="0"/>
              </a:spcBef>
              <a:spcAft>
                <a:spcPts val="0"/>
              </a:spcAft>
              <a:buNone/>
            </a:pPr>
            <a:r>
              <a:t/>
            </a:r>
            <a:endParaRPr i="1" sz="11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1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p:txBody>
      </p:sp>
      <p:sp>
        <p:nvSpPr>
          <p:cNvPr id="152" name="Google Shape;152;p25"/>
          <p:cNvSpPr txBox="1"/>
          <p:nvPr/>
        </p:nvSpPr>
        <p:spPr>
          <a:xfrm>
            <a:off x="6209300" y="2651600"/>
            <a:ext cx="2778900" cy="2078100"/>
          </a:xfrm>
          <a:prstGeom prst="rect">
            <a:avLst/>
          </a:prstGeom>
          <a:solidFill>
            <a:srgbClr val="FFF2CC"/>
          </a:solidFill>
          <a:ln cap="flat" cmpd="sng" w="76200">
            <a:solidFill>
              <a:srgbClr val="BF9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b="1" lang="en" sz="1700">
                <a:solidFill>
                  <a:schemeClr val="dk1"/>
                </a:solidFill>
                <a:latin typeface="Tahoma"/>
                <a:ea typeface="Tahoma"/>
                <a:cs typeface="Tahoma"/>
                <a:sym typeface="Tahoma"/>
              </a:rPr>
              <a:t>Energy Balance/ Heat Transfer Models</a:t>
            </a:r>
            <a:endParaRPr b="1" sz="1700">
              <a:solidFill>
                <a:schemeClr val="dk1"/>
              </a:solidFill>
              <a:latin typeface="Tahoma"/>
              <a:ea typeface="Tahoma"/>
              <a:cs typeface="Tahoma"/>
              <a:sym typeface="Tahoma"/>
            </a:endParaRPr>
          </a:p>
          <a:p>
            <a:pPr indent="-234950" lvl="0" marL="6858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Cloud map</a:t>
            </a:r>
            <a:endParaRPr i="1" sz="1100">
              <a:solidFill>
                <a:schemeClr val="dk1"/>
              </a:solidFill>
              <a:latin typeface="Tahoma"/>
              <a:ea typeface="Tahoma"/>
              <a:cs typeface="Tahoma"/>
              <a:sym typeface="Tahoma"/>
            </a:endParaRPr>
          </a:p>
          <a:p>
            <a:pPr indent="-234950" lvl="0" marL="6858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Wind patterns</a:t>
            </a:r>
            <a:endParaRPr i="1" sz="1100">
              <a:solidFill>
                <a:schemeClr val="dk1"/>
              </a:solidFill>
              <a:latin typeface="Tahoma"/>
              <a:ea typeface="Tahoma"/>
              <a:cs typeface="Tahoma"/>
              <a:sym typeface="Tahoma"/>
            </a:endParaRPr>
          </a:p>
          <a:p>
            <a:pPr indent="0" lvl="0" marL="685800" rtl="0" algn="l">
              <a:spcBef>
                <a:spcPts val="0"/>
              </a:spcBef>
              <a:spcAft>
                <a:spcPts val="0"/>
              </a:spcAft>
              <a:buNone/>
            </a:pPr>
            <a:r>
              <a:t/>
            </a:r>
            <a:endParaRPr i="1" sz="11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1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p:txBody>
      </p:sp>
      <p:sp>
        <p:nvSpPr>
          <p:cNvPr id="153" name="Google Shape;153;p25"/>
          <p:cNvSpPr/>
          <p:nvPr/>
        </p:nvSpPr>
        <p:spPr>
          <a:xfrm>
            <a:off x="4388400" y="1794506"/>
            <a:ext cx="374100" cy="811200"/>
          </a:xfrm>
          <a:prstGeom prst="downArrow">
            <a:avLst>
              <a:gd fmla="val 50000" name="adj1"/>
              <a:gd fmla="val 52649" name="adj2"/>
            </a:avLst>
          </a:prstGeom>
          <a:gradFill>
            <a:gsLst>
              <a:gs pos="0">
                <a:srgbClr val="DCECD5"/>
              </a:gs>
              <a:gs pos="100000">
                <a:srgbClr val="93BC8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4" name="Google Shape;154;p25"/>
          <p:cNvSpPr/>
          <p:nvPr/>
        </p:nvSpPr>
        <p:spPr>
          <a:xfrm rot="-1971729">
            <a:off x="6192365" y="1721960"/>
            <a:ext cx="374295" cy="950058"/>
          </a:xfrm>
          <a:prstGeom prst="downArrow">
            <a:avLst>
              <a:gd fmla="val 46594" name="adj1"/>
              <a:gd fmla="val 52649" name="adj2"/>
            </a:avLst>
          </a:prstGeom>
          <a:gradFill>
            <a:gsLst>
              <a:gs pos="0">
                <a:srgbClr val="FFC002"/>
              </a:gs>
              <a:gs pos="100000">
                <a:srgbClr val="795B04"/>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155" name="Google Shape;155;p25"/>
          <p:cNvCxnSpPr/>
          <p:nvPr/>
        </p:nvCxnSpPr>
        <p:spPr>
          <a:xfrm flipH="1" rot="10800000">
            <a:off x="6691800" y="3986531"/>
            <a:ext cx="541800" cy="206700"/>
          </a:xfrm>
          <a:prstGeom prst="curvedConnector3">
            <a:avLst>
              <a:gd fmla="val 45467" name="adj1"/>
            </a:avLst>
          </a:prstGeom>
          <a:noFill/>
          <a:ln cap="flat" cmpd="sng" w="38100">
            <a:solidFill>
              <a:schemeClr val="dk2"/>
            </a:solidFill>
            <a:prstDash val="solid"/>
            <a:round/>
            <a:headEnd len="med" w="med" type="none"/>
            <a:tailEnd len="med" w="med" type="none"/>
          </a:ln>
        </p:spPr>
      </p:cxnSp>
      <p:cxnSp>
        <p:nvCxnSpPr>
          <p:cNvPr id="156" name="Google Shape;156;p25"/>
          <p:cNvCxnSpPr/>
          <p:nvPr/>
        </p:nvCxnSpPr>
        <p:spPr>
          <a:xfrm flipH="1" rot="10800000">
            <a:off x="6632831" y="4158713"/>
            <a:ext cx="541800" cy="206700"/>
          </a:xfrm>
          <a:prstGeom prst="curvedConnector3">
            <a:avLst>
              <a:gd fmla="val 45467" name="adj1"/>
            </a:avLst>
          </a:prstGeom>
          <a:noFill/>
          <a:ln cap="flat" cmpd="sng" w="38100">
            <a:solidFill>
              <a:schemeClr val="dk2"/>
            </a:solidFill>
            <a:prstDash val="solid"/>
            <a:round/>
            <a:headEnd len="med" w="med" type="none"/>
            <a:tailEnd len="med" w="med" type="none"/>
          </a:ln>
        </p:spPr>
      </p:cxnSp>
      <p:cxnSp>
        <p:nvCxnSpPr>
          <p:cNvPr id="157" name="Google Shape;157;p25"/>
          <p:cNvCxnSpPr/>
          <p:nvPr/>
        </p:nvCxnSpPr>
        <p:spPr>
          <a:xfrm flipH="1" rot="10800000">
            <a:off x="6691800" y="4326619"/>
            <a:ext cx="541800" cy="206700"/>
          </a:xfrm>
          <a:prstGeom prst="curvedConnector3">
            <a:avLst>
              <a:gd fmla="val 45467" name="adj1"/>
            </a:avLst>
          </a:prstGeom>
          <a:noFill/>
          <a:ln cap="flat" cmpd="sng" w="38100">
            <a:solidFill>
              <a:schemeClr val="dk2"/>
            </a:solidFill>
            <a:prstDash val="solid"/>
            <a:round/>
            <a:headEnd len="med" w="med" type="none"/>
            <a:tailEnd len="med" w="med" type="none"/>
          </a:ln>
        </p:spPr>
      </p:cxnSp>
      <p:sp>
        <p:nvSpPr>
          <p:cNvPr id="158" name="Google Shape;158;p25"/>
          <p:cNvSpPr/>
          <p:nvPr/>
        </p:nvSpPr>
        <p:spPr>
          <a:xfrm>
            <a:off x="7041769" y="3715425"/>
            <a:ext cx="1332180" cy="748872"/>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159" name="Google Shape;159;p25"/>
          <p:cNvGrpSpPr/>
          <p:nvPr/>
        </p:nvGrpSpPr>
        <p:grpSpPr>
          <a:xfrm>
            <a:off x="146325" y="1720031"/>
            <a:ext cx="2980012" cy="3014793"/>
            <a:chOff x="146325" y="2024831"/>
            <a:chExt cx="2980012" cy="3014793"/>
          </a:xfrm>
        </p:grpSpPr>
        <p:sp>
          <p:nvSpPr>
            <p:cNvPr id="160" name="Google Shape;160;p25"/>
            <p:cNvSpPr/>
            <p:nvPr/>
          </p:nvSpPr>
          <p:spPr>
            <a:xfrm rot="1948060">
              <a:off x="2402519" y="2053850"/>
              <a:ext cx="374425" cy="913962"/>
            </a:xfrm>
            <a:prstGeom prst="downArrow">
              <a:avLst>
                <a:gd fmla="val 50000" name="adj1"/>
                <a:gd fmla="val 52649" name="adj2"/>
              </a:avLst>
            </a:prstGeom>
            <a:gradFill>
              <a:gsLst>
                <a:gs pos="0">
                  <a:srgbClr val="DBD4EB"/>
                </a:gs>
                <a:gs pos="100000">
                  <a:srgbClr val="9180BB"/>
                </a:gs>
              </a:gsLst>
              <a:lin ang="5400012" scaled="0"/>
            </a:gra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1" name="Google Shape;161;p25"/>
            <p:cNvSpPr txBox="1"/>
            <p:nvPr/>
          </p:nvSpPr>
          <p:spPr>
            <a:xfrm>
              <a:off x="146325" y="2956400"/>
              <a:ext cx="2778900" cy="2078100"/>
            </a:xfrm>
            <a:prstGeom prst="rect">
              <a:avLst/>
            </a:prstGeom>
            <a:solidFill>
              <a:srgbClr val="D9D2E9"/>
            </a:solidFill>
            <a:ln cap="flat" cmpd="sng" w="76200">
              <a:solidFill>
                <a:srgbClr val="9900FF"/>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b="1" lang="en" sz="1700">
                  <a:solidFill>
                    <a:schemeClr val="dk1"/>
                  </a:solidFill>
                  <a:latin typeface="Tahoma"/>
                  <a:ea typeface="Tahoma"/>
                  <a:cs typeface="Tahoma"/>
                  <a:sym typeface="Tahoma"/>
                </a:rPr>
                <a:t>Temperature-Pressure Profile</a:t>
              </a:r>
              <a:endParaRPr b="1" sz="1700">
                <a:solidFill>
                  <a:schemeClr val="dk1"/>
                </a:solidFill>
                <a:latin typeface="Tahoma"/>
                <a:ea typeface="Tahoma"/>
                <a:cs typeface="Tahoma"/>
                <a:sym typeface="Tahoma"/>
              </a:endParaRPr>
            </a:p>
            <a:p>
              <a:pPr indent="-234950" lvl="0" marL="685800" rtl="0" algn="l">
                <a:spcBef>
                  <a:spcPts val="0"/>
                </a:spcBef>
                <a:spcAft>
                  <a:spcPts val="0"/>
                </a:spcAft>
                <a:buClr>
                  <a:schemeClr val="dk1"/>
                </a:buClr>
                <a:buSzPts val="1100"/>
                <a:buFont typeface="Tahoma"/>
                <a:buChar char="➔"/>
              </a:pPr>
              <a:r>
                <a:rPr i="1" lang="en" sz="1100">
                  <a:solidFill>
                    <a:schemeClr val="dk1"/>
                  </a:solidFill>
                  <a:latin typeface="Tahoma"/>
                  <a:ea typeface="Tahoma"/>
                  <a:cs typeface="Tahoma"/>
                  <a:sym typeface="Tahoma"/>
                </a:rPr>
                <a:t>Better constrained</a:t>
              </a:r>
              <a:endParaRPr i="1" sz="1100">
                <a:solidFill>
                  <a:schemeClr val="dk1"/>
                </a:solidFill>
                <a:latin typeface="Tahoma"/>
                <a:ea typeface="Tahoma"/>
                <a:cs typeface="Tahoma"/>
                <a:sym typeface="Tahoma"/>
              </a:endParaRPr>
            </a:p>
            <a:p>
              <a:pPr indent="0" lvl="0" marL="685800" rtl="0" algn="l">
                <a:spcBef>
                  <a:spcPts val="0"/>
                </a:spcBef>
                <a:spcAft>
                  <a:spcPts val="0"/>
                </a:spcAft>
                <a:buNone/>
              </a:pPr>
              <a:r>
                <a:t/>
              </a:r>
              <a:endParaRPr i="1" sz="1100">
                <a:solidFill>
                  <a:schemeClr val="dk1"/>
                </a:solidFill>
                <a:latin typeface="Tahoma"/>
                <a:ea typeface="Tahoma"/>
                <a:cs typeface="Tahoma"/>
                <a:sym typeface="Tahoma"/>
              </a:endParaRPr>
            </a:p>
            <a:p>
              <a:pPr indent="0" lvl="0" marL="685800" rtl="0" algn="l">
                <a:spcBef>
                  <a:spcPts val="0"/>
                </a:spcBef>
                <a:spcAft>
                  <a:spcPts val="0"/>
                </a:spcAft>
                <a:buNone/>
              </a:pPr>
              <a:r>
                <a:t/>
              </a:r>
              <a:endParaRPr i="1" sz="11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800">
                <a:solidFill>
                  <a:schemeClr val="dk1"/>
                </a:solidFill>
                <a:latin typeface="Tahoma"/>
                <a:ea typeface="Tahoma"/>
                <a:cs typeface="Tahoma"/>
                <a:sym typeface="Tahoma"/>
              </a:endParaRPr>
            </a:p>
            <a:p>
              <a:pPr indent="0" lvl="0" marL="0" rtl="0" algn="l">
                <a:spcBef>
                  <a:spcPts val="0"/>
                </a:spcBef>
                <a:spcAft>
                  <a:spcPts val="0"/>
                </a:spcAft>
                <a:buNone/>
              </a:pPr>
              <a:r>
                <a:t/>
              </a:r>
              <a:endParaRPr b="1" sz="11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a:p>
              <a:pPr indent="0" lvl="0" marL="0" rtl="0" algn="l">
                <a:spcBef>
                  <a:spcPts val="0"/>
                </a:spcBef>
                <a:spcAft>
                  <a:spcPts val="0"/>
                </a:spcAft>
                <a:buNone/>
              </a:pPr>
              <a:r>
                <a:t/>
              </a:r>
              <a:endParaRPr b="1" sz="600">
                <a:solidFill>
                  <a:schemeClr val="dk1"/>
                </a:solidFill>
                <a:latin typeface="Tahoma"/>
                <a:ea typeface="Tahoma"/>
                <a:cs typeface="Tahoma"/>
                <a:sym typeface="Tahoma"/>
              </a:endParaRPr>
            </a:p>
          </p:txBody>
        </p:sp>
        <p:pic>
          <p:nvPicPr>
            <p:cNvPr id="162" name="Google Shape;162;p25"/>
            <p:cNvPicPr preferRelativeResize="0"/>
            <p:nvPr/>
          </p:nvPicPr>
          <p:blipFill>
            <a:blip r:embed="rId3">
              <a:alphaModFix/>
            </a:blip>
            <a:stretch>
              <a:fillRect/>
            </a:stretch>
          </p:blipFill>
          <p:spPr>
            <a:xfrm>
              <a:off x="461450" y="3701450"/>
              <a:ext cx="2176150" cy="1099276"/>
            </a:xfrm>
            <a:prstGeom prst="rect">
              <a:avLst/>
            </a:prstGeom>
            <a:noFill/>
            <a:ln>
              <a:noFill/>
            </a:ln>
          </p:spPr>
        </p:pic>
        <p:sp>
          <p:nvSpPr>
            <p:cNvPr id="163" name="Google Shape;163;p25"/>
            <p:cNvSpPr txBox="1"/>
            <p:nvPr/>
          </p:nvSpPr>
          <p:spPr>
            <a:xfrm>
              <a:off x="1503038" y="4778025"/>
              <a:ext cx="16233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Tahoma"/>
                  <a:ea typeface="Tahoma"/>
                  <a:cs typeface="Tahoma"/>
                  <a:sym typeface="Tahoma"/>
                </a:rPr>
                <a:t>Mikal-Evans, T. et al. (2022)</a:t>
              </a:r>
              <a:endParaRPr sz="800">
                <a:latin typeface="Tahoma"/>
                <a:ea typeface="Tahoma"/>
                <a:cs typeface="Tahoma"/>
                <a:sym typeface="Tahoma"/>
              </a:endParaRPr>
            </a:p>
          </p:txBody>
        </p:sp>
      </p:grpSp>
      <p:pic>
        <p:nvPicPr>
          <p:cNvPr id="164" name="Google Shape;164;p25"/>
          <p:cNvPicPr preferRelativeResize="0"/>
          <p:nvPr/>
        </p:nvPicPr>
        <p:blipFill>
          <a:blip r:embed="rId4">
            <a:alphaModFix/>
          </a:blip>
          <a:stretch>
            <a:fillRect/>
          </a:stretch>
        </p:blipFill>
        <p:spPr>
          <a:xfrm rot="-1203546">
            <a:off x="3231937" y="3623539"/>
            <a:ext cx="731455" cy="627851"/>
          </a:xfrm>
          <a:prstGeom prst="rect">
            <a:avLst/>
          </a:prstGeom>
          <a:noFill/>
          <a:ln>
            <a:noFill/>
          </a:ln>
        </p:spPr>
      </p:pic>
      <p:pic>
        <p:nvPicPr>
          <p:cNvPr id="165" name="Google Shape;165;p25"/>
          <p:cNvPicPr preferRelativeResize="0"/>
          <p:nvPr/>
        </p:nvPicPr>
        <p:blipFill>
          <a:blip r:embed="rId5">
            <a:alphaModFix/>
          </a:blip>
          <a:stretch>
            <a:fillRect/>
          </a:stretch>
        </p:blipFill>
        <p:spPr>
          <a:xfrm rot="1251878">
            <a:off x="5172953" y="3434859"/>
            <a:ext cx="630561" cy="748875"/>
          </a:xfrm>
          <a:prstGeom prst="rect">
            <a:avLst/>
          </a:prstGeom>
          <a:noFill/>
          <a:ln>
            <a:noFill/>
          </a:ln>
        </p:spPr>
      </p:pic>
      <p:pic>
        <p:nvPicPr>
          <p:cNvPr id="166" name="Google Shape;166;p25"/>
          <p:cNvPicPr preferRelativeResize="0"/>
          <p:nvPr/>
        </p:nvPicPr>
        <p:blipFill>
          <a:blip r:embed="rId6">
            <a:alphaModFix/>
          </a:blip>
          <a:stretch>
            <a:fillRect/>
          </a:stretch>
        </p:blipFill>
        <p:spPr>
          <a:xfrm>
            <a:off x="4223549" y="3845497"/>
            <a:ext cx="687440" cy="488749"/>
          </a:xfrm>
          <a:prstGeom prst="rect">
            <a:avLst/>
          </a:prstGeom>
          <a:noFill/>
          <a:ln>
            <a:noFill/>
          </a:ln>
        </p:spPr>
      </p:pic>
      <p:sp>
        <p:nvSpPr>
          <p:cNvPr id="167" name="Google Shape;167;p25"/>
          <p:cNvSpPr txBox="1"/>
          <p:nvPr/>
        </p:nvSpPr>
        <p:spPr>
          <a:xfrm>
            <a:off x="3223745" y="4299175"/>
            <a:ext cx="9024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Tahoma"/>
                <a:ea typeface="Tahoma"/>
                <a:cs typeface="Tahoma"/>
                <a:sym typeface="Tahoma"/>
              </a:rPr>
              <a:t>Water (H</a:t>
            </a:r>
            <a:r>
              <a:rPr baseline="-25000" lang="en" sz="800">
                <a:latin typeface="Tahoma"/>
                <a:ea typeface="Tahoma"/>
                <a:cs typeface="Tahoma"/>
                <a:sym typeface="Tahoma"/>
              </a:rPr>
              <a:t>2</a:t>
            </a:r>
            <a:r>
              <a:rPr lang="en" sz="800">
                <a:latin typeface="Tahoma"/>
                <a:ea typeface="Tahoma"/>
                <a:cs typeface="Tahoma"/>
                <a:sym typeface="Tahoma"/>
              </a:rPr>
              <a:t>O)</a:t>
            </a:r>
            <a:endParaRPr sz="800">
              <a:latin typeface="Tahoma"/>
              <a:ea typeface="Tahoma"/>
              <a:cs typeface="Tahoma"/>
              <a:sym typeface="Tahoma"/>
            </a:endParaRPr>
          </a:p>
        </p:txBody>
      </p:sp>
      <p:sp>
        <p:nvSpPr>
          <p:cNvPr id="168" name="Google Shape;168;p25"/>
          <p:cNvSpPr txBox="1"/>
          <p:nvPr/>
        </p:nvSpPr>
        <p:spPr>
          <a:xfrm>
            <a:off x="3984663" y="4349725"/>
            <a:ext cx="11652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Tahoma"/>
                <a:ea typeface="Tahoma"/>
                <a:cs typeface="Tahoma"/>
                <a:sym typeface="Tahoma"/>
              </a:rPr>
              <a:t>Carbon Dioxide (CO</a:t>
            </a:r>
            <a:r>
              <a:rPr baseline="-25000" lang="en" sz="800">
                <a:latin typeface="Tahoma"/>
                <a:ea typeface="Tahoma"/>
                <a:cs typeface="Tahoma"/>
                <a:sym typeface="Tahoma"/>
              </a:rPr>
              <a:t>2</a:t>
            </a:r>
            <a:r>
              <a:rPr lang="en" sz="800">
                <a:latin typeface="Tahoma"/>
                <a:ea typeface="Tahoma"/>
                <a:cs typeface="Tahoma"/>
                <a:sym typeface="Tahoma"/>
              </a:rPr>
              <a:t>)</a:t>
            </a:r>
            <a:endParaRPr sz="800">
              <a:latin typeface="Tahoma"/>
              <a:ea typeface="Tahoma"/>
              <a:cs typeface="Tahoma"/>
              <a:sym typeface="Tahoma"/>
            </a:endParaRPr>
          </a:p>
        </p:txBody>
      </p:sp>
      <p:sp>
        <p:nvSpPr>
          <p:cNvPr id="169" name="Google Shape;169;p25"/>
          <p:cNvSpPr txBox="1"/>
          <p:nvPr/>
        </p:nvSpPr>
        <p:spPr>
          <a:xfrm>
            <a:off x="5085670" y="4280600"/>
            <a:ext cx="9024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Tahoma"/>
                <a:ea typeface="Tahoma"/>
                <a:cs typeface="Tahoma"/>
                <a:sym typeface="Tahoma"/>
              </a:rPr>
              <a:t>Methane (CH</a:t>
            </a:r>
            <a:r>
              <a:rPr baseline="-25000" lang="en" sz="800">
                <a:latin typeface="Tahoma"/>
                <a:ea typeface="Tahoma"/>
                <a:cs typeface="Tahoma"/>
                <a:sym typeface="Tahoma"/>
              </a:rPr>
              <a:t>4</a:t>
            </a:r>
            <a:r>
              <a:rPr lang="en" sz="800">
                <a:latin typeface="Tahoma"/>
                <a:ea typeface="Tahoma"/>
                <a:cs typeface="Tahoma"/>
                <a:sym typeface="Tahoma"/>
              </a:rPr>
              <a:t>)</a:t>
            </a:r>
            <a:endParaRPr sz="800">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txBox="1"/>
          <p:nvPr>
            <p:ph type="title"/>
          </p:nvPr>
        </p:nvSpPr>
        <p:spPr>
          <a:xfrm>
            <a:off x="164375" y="50975"/>
            <a:ext cx="6839700" cy="11529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lang="en" sz="3000">
                <a:solidFill>
                  <a:schemeClr val="lt1"/>
                </a:solidFill>
                <a:latin typeface="Montserrat Black"/>
                <a:ea typeface="Montserrat Black"/>
                <a:cs typeface="Montserrat Black"/>
                <a:sym typeface="Montserrat Black"/>
              </a:rPr>
              <a:t>NIRISS/SOSS</a:t>
            </a:r>
            <a:endParaRPr sz="3000">
              <a:solidFill>
                <a:schemeClr val="lt1"/>
              </a:solidFill>
              <a:latin typeface="Montserrat Black"/>
              <a:ea typeface="Montserrat Black"/>
              <a:cs typeface="Montserrat Black"/>
              <a:sym typeface="Montserrat Black"/>
            </a:endParaRPr>
          </a:p>
          <a:p>
            <a:pPr indent="0" lvl="0" marL="0" rtl="0" algn="l">
              <a:lnSpc>
                <a:spcPct val="90000"/>
              </a:lnSpc>
              <a:spcBef>
                <a:spcPts val="0"/>
              </a:spcBef>
              <a:spcAft>
                <a:spcPts val="0"/>
              </a:spcAft>
              <a:buClr>
                <a:schemeClr val="dk1"/>
              </a:buClr>
              <a:buSzPts val="3000"/>
              <a:buFont typeface="Verdana"/>
              <a:buNone/>
            </a:pPr>
            <a:r>
              <a:t/>
            </a:r>
            <a:endParaRPr sz="1788">
              <a:solidFill>
                <a:schemeClr val="lt1"/>
              </a:solidFill>
              <a:latin typeface="Montserrat Black"/>
              <a:ea typeface="Montserrat Black"/>
              <a:cs typeface="Montserrat Black"/>
              <a:sym typeface="Montserrat Black"/>
            </a:endParaRPr>
          </a:p>
          <a:p>
            <a:pPr indent="0" lvl="0" marL="0" rtl="0" algn="l">
              <a:lnSpc>
                <a:spcPct val="90000"/>
              </a:lnSpc>
              <a:spcBef>
                <a:spcPts val="0"/>
              </a:spcBef>
              <a:spcAft>
                <a:spcPts val="0"/>
              </a:spcAft>
              <a:buClr>
                <a:schemeClr val="dk1"/>
              </a:buClr>
              <a:buSzPts val="3000"/>
              <a:buFont typeface="Verdana"/>
              <a:buNone/>
            </a:pPr>
            <a:r>
              <a:rPr lang="en" sz="1477">
                <a:solidFill>
                  <a:schemeClr val="lt1"/>
                </a:solidFill>
                <a:latin typeface="Montserrat Black"/>
                <a:ea typeface="Montserrat Black"/>
                <a:cs typeface="Montserrat Black"/>
                <a:sym typeface="Montserrat Black"/>
              </a:rPr>
              <a:t>Instrument:</a:t>
            </a:r>
            <a:r>
              <a:rPr i="1" lang="en" sz="1477">
                <a:solidFill>
                  <a:schemeClr val="lt1"/>
                </a:solidFill>
                <a:latin typeface="Montserrat"/>
                <a:ea typeface="Montserrat"/>
                <a:cs typeface="Montserrat"/>
                <a:sym typeface="Montserrat"/>
              </a:rPr>
              <a:t> Near Infrared Imager and Slitless Spectrograph</a:t>
            </a:r>
            <a:endParaRPr i="1" sz="1477">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3000"/>
              <a:buFont typeface="Verdana"/>
              <a:buNone/>
            </a:pPr>
            <a:r>
              <a:rPr lang="en" sz="1477">
                <a:solidFill>
                  <a:schemeClr val="lt1"/>
                </a:solidFill>
                <a:latin typeface="Montserrat Black"/>
                <a:ea typeface="Montserrat Black"/>
                <a:cs typeface="Montserrat Black"/>
                <a:sym typeface="Montserrat Black"/>
              </a:rPr>
              <a:t>Mode: </a:t>
            </a:r>
            <a:r>
              <a:rPr i="1" lang="en" sz="1477">
                <a:solidFill>
                  <a:schemeClr val="lt1"/>
                </a:solidFill>
                <a:latin typeface="Montserrat"/>
                <a:ea typeface="Montserrat"/>
                <a:cs typeface="Montserrat"/>
                <a:sym typeface="Montserrat"/>
              </a:rPr>
              <a:t>Single Object Slitless Spectroscopy</a:t>
            </a:r>
            <a:endParaRPr i="1" sz="1477">
              <a:solidFill>
                <a:schemeClr val="lt1"/>
              </a:solidFill>
              <a:latin typeface="Montserrat"/>
              <a:ea typeface="Montserrat"/>
              <a:cs typeface="Montserrat"/>
              <a:sym typeface="Montserrat"/>
            </a:endParaRPr>
          </a:p>
        </p:txBody>
      </p:sp>
      <p:sp>
        <p:nvSpPr>
          <p:cNvPr id="175" name="Google Shape;175;p26"/>
          <p:cNvSpPr txBox="1"/>
          <p:nvPr/>
        </p:nvSpPr>
        <p:spPr>
          <a:xfrm>
            <a:off x="645938" y="1412950"/>
            <a:ext cx="5815500" cy="1152900"/>
          </a:xfrm>
          <a:prstGeom prst="rect">
            <a:avLst/>
          </a:prstGeom>
          <a:solidFill>
            <a:srgbClr val="FCE5CD"/>
          </a:solidFill>
          <a:ln cap="flat" cmpd="sng" w="76200">
            <a:solidFill>
              <a:srgbClr val="B45F06"/>
            </a:solidFill>
            <a:prstDash val="solid"/>
            <a:round/>
            <a:headEnd len="sm" w="sm" type="none"/>
            <a:tailEnd len="sm" w="sm" type="none"/>
          </a:ln>
        </p:spPr>
        <p:txBody>
          <a:bodyPr anchorCtr="0" anchor="t" bIns="68575" lIns="68575" spcFirstLastPara="1" rIns="68575" wrap="square" tIns="68575">
            <a:noAutofit/>
          </a:bodyPr>
          <a:lstStyle/>
          <a:p>
            <a:pPr indent="-355600" lvl="0" marL="457200" rtl="0" algn="l">
              <a:lnSpc>
                <a:spcPct val="90000"/>
              </a:lnSpc>
              <a:spcBef>
                <a:spcPts val="800"/>
              </a:spcBef>
              <a:spcAft>
                <a:spcPts val="0"/>
              </a:spcAft>
              <a:buClr>
                <a:schemeClr val="dk1"/>
              </a:buClr>
              <a:buSzPts val="2000"/>
              <a:buFont typeface="Tahoma"/>
              <a:buChar char="●"/>
            </a:pPr>
            <a:r>
              <a:rPr b="1" lang="en" sz="2000">
                <a:solidFill>
                  <a:srgbClr val="CC0000"/>
                </a:solidFill>
                <a:latin typeface="Tahoma"/>
                <a:ea typeface="Tahoma"/>
                <a:cs typeface="Tahoma"/>
                <a:sym typeface="Tahoma"/>
              </a:rPr>
              <a:t>Canadian</a:t>
            </a:r>
            <a:r>
              <a:rPr lang="en" sz="2000">
                <a:solidFill>
                  <a:schemeClr val="dk1"/>
                </a:solidFill>
                <a:latin typeface="Tahoma"/>
                <a:ea typeface="Tahoma"/>
                <a:cs typeface="Tahoma"/>
                <a:sym typeface="Tahoma"/>
              </a:rPr>
              <a:t> Instrument onboard JWST</a:t>
            </a:r>
            <a:endParaRPr sz="2000">
              <a:solidFill>
                <a:schemeClr val="dk1"/>
              </a:solidFill>
              <a:latin typeface="Tahoma"/>
              <a:ea typeface="Tahoma"/>
              <a:cs typeface="Tahoma"/>
              <a:sym typeface="Tahoma"/>
            </a:endParaRPr>
          </a:p>
          <a:p>
            <a:pPr indent="-330200" lvl="1" marL="914400" rtl="0" algn="l">
              <a:lnSpc>
                <a:spcPct val="90000"/>
              </a:lnSpc>
              <a:spcBef>
                <a:spcPts val="0"/>
              </a:spcBef>
              <a:spcAft>
                <a:spcPts val="0"/>
              </a:spcAft>
              <a:buClr>
                <a:schemeClr val="dk1"/>
              </a:buClr>
              <a:buSzPts val="1600"/>
              <a:buFont typeface="Tahoma"/>
              <a:buChar char="○"/>
            </a:pPr>
            <a:r>
              <a:rPr lang="en" sz="1600">
                <a:solidFill>
                  <a:schemeClr val="dk1"/>
                </a:solidFill>
                <a:latin typeface="Tahoma"/>
                <a:ea typeface="Tahoma"/>
                <a:cs typeface="Tahoma"/>
                <a:sym typeface="Tahoma"/>
              </a:rPr>
              <a:t>0.5 - 2.8 micron wavelength range</a:t>
            </a:r>
            <a:endParaRPr sz="1600">
              <a:solidFill>
                <a:schemeClr val="dk1"/>
              </a:solidFill>
              <a:latin typeface="Tahoma"/>
              <a:ea typeface="Tahoma"/>
              <a:cs typeface="Tahoma"/>
              <a:sym typeface="Tahoma"/>
            </a:endParaRPr>
          </a:p>
          <a:p>
            <a:pPr indent="-355600" lvl="0" marL="457200" rtl="0" algn="l">
              <a:lnSpc>
                <a:spcPct val="90000"/>
              </a:lnSpc>
              <a:spcBef>
                <a:spcPts val="1000"/>
              </a:spcBef>
              <a:spcAft>
                <a:spcPts val="0"/>
              </a:spcAft>
              <a:buClr>
                <a:schemeClr val="dk1"/>
              </a:buClr>
              <a:buSzPts val="2000"/>
              <a:buFont typeface="Tahoma"/>
              <a:buChar char="●"/>
            </a:pPr>
            <a:r>
              <a:rPr lang="en" sz="2000">
                <a:solidFill>
                  <a:schemeClr val="dk1"/>
                </a:solidFill>
                <a:latin typeface="Tahoma"/>
                <a:ea typeface="Tahoma"/>
                <a:cs typeface="Tahoma"/>
                <a:sym typeface="Tahoma"/>
              </a:rPr>
              <a:t>Multiple Spectral Orders </a:t>
            </a:r>
            <a:r>
              <a:rPr lang="en" sz="1500">
                <a:solidFill>
                  <a:schemeClr val="dk1"/>
                </a:solidFill>
                <a:latin typeface="Tahoma"/>
                <a:ea typeface="Tahoma"/>
                <a:cs typeface="Tahoma"/>
                <a:sym typeface="Tahoma"/>
              </a:rPr>
              <a:t>(currently only use 1 and 2)</a:t>
            </a:r>
            <a:endParaRPr sz="1000">
              <a:solidFill>
                <a:schemeClr val="dk1"/>
              </a:solidFill>
              <a:latin typeface="Tahoma"/>
              <a:ea typeface="Tahoma"/>
              <a:cs typeface="Tahoma"/>
              <a:sym typeface="Tahoma"/>
            </a:endParaRPr>
          </a:p>
          <a:p>
            <a:pPr indent="0" lvl="0" marL="0" rtl="0" algn="l">
              <a:spcBef>
                <a:spcPts val="1200"/>
              </a:spcBef>
              <a:spcAft>
                <a:spcPts val="0"/>
              </a:spcAft>
              <a:buNone/>
            </a:pPr>
            <a:r>
              <a:t/>
            </a:r>
            <a:endParaRPr sz="1200">
              <a:solidFill>
                <a:schemeClr val="dk1"/>
              </a:solidFill>
              <a:latin typeface="Tahoma"/>
              <a:ea typeface="Tahoma"/>
              <a:cs typeface="Tahoma"/>
              <a:sym typeface="Tahoma"/>
            </a:endParaRPr>
          </a:p>
          <a:p>
            <a:pPr indent="0" lvl="0" marL="342900" rtl="0" algn="l">
              <a:spcBef>
                <a:spcPts val="0"/>
              </a:spcBef>
              <a:spcAft>
                <a:spcPts val="0"/>
              </a:spcAft>
              <a:buNone/>
            </a:pPr>
            <a:r>
              <a:t/>
            </a:r>
            <a:endParaRPr i="1" sz="1400">
              <a:solidFill>
                <a:schemeClr val="dk1"/>
              </a:solidFill>
              <a:latin typeface="Tahoma"/>
              <a:ea typeface="Tahoma"/>
              <a:cs typeface="Tahoma"/>
              <a:sym typeface="Tahoma"/>
            </a:endParaRPr>
          </a:p>
        </p:txBody>
      </p:sp>
      <p:sp>
        <p:nvSpPr>
          <p:cNvPr id="176" name="Google Shape;176;p26"/>
          <p:cNvSpPr txBox="1"/>
          <p:nvPr/>
        </p:nvSpPr>
        <p:spPr>
          <a:xfrm>
            <a:off x="7387025" y="2256675"/>
            <a:ext cx="6954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lt1"/>
                </a:solidFill>
                <a:latin typeface="Tahoma"/>
                <a:ea typeface="Tahoma"/>
                <a:cs typeface="Tahoma"/>
                <a:sym typeface="Tahoma"/>
              </a:rPr>
              <a:t>NIRISS logo</a:t>
            </a:r>
            <a:endParaRPr sz="800">
              <a:solidFill>
                <a:schemeClr val="lt1"/>
              </a:solidFill>
              <a:latin typeface="Tahoma"/>
              <a:ea typeface="Tahoma"/>
              <a:cs typeface="Tahoma"/>
              <a:sym typeface="Tahoma"/>
            </a:endParaRPr>
          </a:p>
        </p:txBody>
      </p:sp>
      <p:pic>
        <p:nvPicPr>
          <p:cNvPr id="177" name="Google Shape;177;p26"/>
          <p:cNvPicPr preferRelativeResize="0"/>
          <p:nvPr/>
        </p:nvPicPr>
        <p:blipFill>
          <a:blip r:embed="rId3">
            <a:alphaModFix/>
          </a:blip>
          <a:stretch>
            <a:fillRect/>
          </a:stretch>
        </p:blipFill>
        <p:spPr>
          <a:xfrm>
            <a:off x="6494650" y="96150"/>
            <a:ext cx="2503201" cy="2191525"/>
          </a:xfrm>
          <a:prstGeom prst="rect">
            <a:avLst/>
          </a:prstGeom>
          <a:noFill/>
          <a:ln>
            <a:noFill/>
          </a:ln>
        </p:spPr>
      </p:pic>
      <p:pic>
        <p:nvPicPr>
          <p:cNvPr id="178" name="Google Shape;178;p26"/>
          <p:cNvPicPr preferRelativeResize="0"/>
          <p:nvPr/>
        </p:nvPicPr>
        <p:blipFill rotWithShape="1">
          <a:blip r:embed="rId4">
            <a:alphaModFix/>
          </a:blip>
          <a:srcRect b="0" l="0" r="0" t="2219"/>
          <a:stretch/>
        </p:blipFill>
        <p:spPr>
          <a:xfrm>
            <a:off x="645900" y="2774913"/>
            <a:ext cx="5815582" cy="2191526"/>
          </a:xfrm>
          <a:prstGeom prst="rect">
            <a:avLst/>
          </a:prstGeom>
          <a:noFill/>
          <a:ln cap="flat" cmpd="sng" w="76200">
            <a:solidFill>
              <a:srgbClr val="B45F06"/>
            </a:solidFill>
            <a:prstDash val="solid"/>
            <a:round/>
            <a:headEnd len="sm" w="sm" type="none"/>
            <a:tailEnd len="sm" w="sm" type="none"/>
          </a:ln>
        </p:spPr>
      </p:pic>
      <p:sp>
        <p:nvSpPr>
          <p:cNvPr id="179" name="Google Shape;179;p26"/>
          <p:cNvSpPr txBox="1"/>
          <p:nvPr/>
        </p:nvSpPr>
        <p:spPr>
          <a:xfrm>
            <a:off x="6691525" y="3728325"/>
            <a:ext cx="2115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lt1"/>
                </a:solidFill>
                <a:highlight>
                  <a:srgbClr val="595959"/>
                </a:highlight>
              </a:rPr>
              <a:t>Example SOSS image:</a:t>
            </a:r>
            <a:endParaRPr u="sng">
              <a:solidFill>
                <a:schemeClr val="lt1"/>
              </a:solidFill>
              <a:highlight>
                <a:srgbClr val="595959"/>
              </a:highlight>
            </a:endParaRPr>
          </a:p>
          <a:p>
            <a:pPr indent="0" lvl="0" marL="0" rtl="0" algn="l">
              <a:spcBef>
                <a:spcPts val="0"/>
              </a:spcBef>
              <a:spcAft>
                <a:spcPts val="0"/>
              </a:spcAft>
              <a:buNone/>
            </a:pPr>
            <a:r>
              <a:rPr lang="en">
                <a:solidFill>
                  <a:schemeClr val="lt1"/>
                </a:solidFill>
                <a:highlight>
                  <a:srgbClr val="595959"/>
                </a:highlight>
              </a:rPr>
              <a:t>Baines, T., Espinoza, N., Filippazzo, J., &amp; Volk, K. (2023)</a:t>
            </a:r>
            <a:endParaRPr sz="2200">
              <a:solidFill>
                <a:schemeClr val="lt1"/>
              </a:solidFill>
              <a:highlight>
                <a:srgbClr val="595959"/>
              </a:highlight>
            </a:endParaRPr>
          </a:p>
        </p:txBody>
      </p:sp>
      <p:pic>
        <p:nvPicPr>
          <p:cNvPr id="180" name="Google Shape;180;p26"/>
          <p:cNvPicPr preferRelativeResize="0"/>
          <p:nvPr/>
        </p:nvPicPr>
        <p:blipFill>
          <a:blip r:embed="rId5">
            <a:alphaModFix/>
          </a:blip>
          <a:stretch>
            <a:fillRect/>
          </a:stretch>
        </p:blipFill>
        <p:spPr>
          <a:xfrm flipH="1" rot="381302">
            <a:off x="6689774" y="2503037"/>
            <a:ext cx="2118501" cy="1111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164375" y="50975"/>
            <a:ext cx="6839700" cy="11529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lang="en" sz="3000">
                <a:solidFill>
                  <a:schemeClr val="lt1"/>
                </a:solidFill>
                <a:latin typeface="Montserrat Black"/>
                <a:ea typeface="Montserrat Black"/>
                <a:cs typeface="Montserrat Black"/>
                <a:sym typeface="Montserrat Black"/>
              </a:rPr>
              <a:t>NIRISS/SOSS</a:t>
            </a:r>
            <a:endParaRPr sz="3000">
              <a:solidFill>
                <a:schemeClr val="lt1"/>
              </a:solidFill>
              <a:latin typeface="Montserrat Black"/>
              <a:ea typeface="Montserrat Black"/>
              <a:cs typeface="Montserrat Black"/>
              <a:sym typeface="Montserrat Black"/>
            </a:endParaRPr>
          </a:p>
          <a:p>
            <a:pPr indent="0" lvl="0" marL="0" rtl="0" algn="l">
              <a:lnSpc>
                <a:spcPct val="90000"/>
              </a:lnSpc>
              <a:spcBef>
                <a:spcPts val="0"/>
              </a:spcBef>
              <a:spcAft>
                <a:spcPts val="0"/>
              </a:spcAft>
              <a:buClr>
                <a:schemeClr val="dk1"/>
              </a:buClr>
              <a:buSzPts val="3000"/>
              <a:buFont typeface="Verdana"/>
              <a:buNone/>
            </a:pPr>
            <a:r>
              <a:t/>
            </a:r>
            <a:endParaRPr sz="1788">
              <a:solidFill>
                <a:schemeClr val="lt1"/>
              </a:solidFill>
              <a:latin typeface="Montserrat Black"/>
              <a:ea typeface="Montserrat Black"/>
              <a:cs typeface="Montserrat Black"/>
              <a:sym typeface="Montserrat Black"/>
            </a:endParaRPr>
          </a:p>
          <a:p>
            <a:pPr indent="0" lvl="0" marL="0" rtl="0" algn="l">
              <a:lnSpc>
                <a:spcPct val="90000"/>
              </a:lnSpc>
              <a:spcBef>
                <a:spcPts val="0"/>
              </a:spcBef>
              <a:spcAft>
                <a:spcPts val="0"/>
              </a:spcAft>
              <a:buClr>
                <a:schemeClr val="dk1"/>
              </a:buClr>
              <a:buSzPts val="3000"/>
              <a:buFont typeface="Verdana"/>
              <a:buNone/>
            </a:pPr>
            <a:r>
              <a:rPr lang="en" sz="1477">
                <a:solidFill>
                  <a:schemeClr val="lt1"/>
                </a:solidFill>
                <a:latin typeface="Montserrat Black"/>
                <a:ea typeface="Montserrat Black"/>
                <a:cs typeface="Montserrat Black"/>
                <a:sym typeface="Montserrat Black"/>
              </a:rPr>
              <a:t>Instrument:</a:t>
            </a:r>
            <a:r>
              <a:rPr i="1" lang="en" sz="1477">
                <a:solidFill>
                  <a:schemeClr val="lt1"/>
                </a:solidFill>
                <a:latin typeface="Montserrat"/>
                <a:ea typeface="Montserrat"/>
                <a:cs typeface="Montserrat"/>
                <a:sym typeface="Montserrat"/>
              </a:rPr>
              <a:t> Near Infrared Imager and Slitless Spectrograph</a:t>
            </a:r>
            <a:endParaRPr i="1" sz="1477">
              <a:solidFill>
                <a:schemeClr val="lt1"/>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3000"/>
              <a:buFont typeface="Verdana"/>
              <a:buNone/>
            </a:pPr>
            <a:r>
              <a:rPr lang="en" sz="1477">
                <a:solidFill>
                  <a:schemeClr val="lt1"/>
                </a:solidFill>
                <a:latin typeface="Montserrat Black"/>
                <a:ea typeface="Montserrat Black"/>
                <a:cs typeface="Montserrat Black"/>
                <a:sym typeface="Montserrat Black"/>
              </a:rPr>
              <a:t>Mode: </a:t>
            </a:r>
            <a:r>
              <a:rPr i="1" lang="en" sz="1477">
                <a:solidFill>
                  <a:schemeClr val="lt1"/>
                </a:solidFill>
                <a:latin typeface="Montserrat"/>
                <a:ea typeface="Montserrat"/>
                <a:cs typeface="Montserrat"/>
                <a:sym typeface="Montserrat"/>
              </a:rPr>
              <a:t>Single Object Slitless Spectroscopy</a:t>
            </a:r>
            <a:endParaRPr i="1" sz="1477">
              <a:solidFill>
                <a:schemeClr val="lt1"/>
              </a:solidFill>
              <a:latin typeface="Montserrat"/>
              <a:ea typeface="Montserrat"/>
              <a:cs typeface="Montserrat"/>
              <a:sym typeface="Montserrat"/>
            </a:endParaRPr>
          </a:p>
        </p:txBody>
      </p:sp>
      <p:sp>
        <p:nvSpPr>
          <p:cNvPr id="186" name="Google Shape;186;p27"/>
          <p:cNvSpPr txBox="1"/>
          <p:nvPr/>
        </p:nvSpPr>
        <p:spPr>
          <a:xfrm>
            <a:off x="645938" y="1412950"/>
            <a:ext cx="5815500" cy="1152900"/>
          </a:xfrm>
          <a:prstGeom prst="rect">
            <a:avLst/>
          </a:prstGeom>
          <a:solidFill>
            <a:srgbClr val="FCE5CD"/>
          </a:solidFill>
          <a:ln cap="flat" cmpd="sng" w="76200">
            <a:solidFill>
              <a:srgbClr val="B45F06"/>
            </a:solidFill>
            <a:prstDash val="solid"/>
            <a:round/>
            <a:headEnd len="sm" w="sm" type="none"/>
            <a:tailEnd len="sm" w="sm" type="none"/>
          </a:ln>
        </p:spPr>
        <p:txBody>
          <a:bodyPr anchorCtr="0" anchor="t" bIns="68575" lIns="68575" spcFirstLastPara="1" rIns="68575" wrap="square" tIns="68575">
            <a:noAutofit/>
          </a:bodyPr>
          <a:lstStyle/>
          <a:p>
            <a:pPr indent="-355600" lvl="0" marL="457200" rtl="0" algn="l">
              <a:lnSpc>
                <a:spcPct val="90000"/>
              </a:lnSpc>
              <a:spcBef>
                <a:spcPts val="800"/>
              </a:spcBef>
              <a:spcAft>
                <a:spcPts val="0"/>
              </a:spcAft>
              <a:buClr>
                <a:schemeClr val="dk1"/>
              </a:buClr>
              <a:buSzPts val="2000"/>
              <a:buFont typeface="Tahoma"/>
              <a:buChar char="●"/>
            </a:pPr>
            <a:r>
              <a:rPr b="1" lang="en" sz="2000">
                <a:solidFill>
                  <a:srgbClr val="CC0000"/>
                </a:solidFill>
                <a:latin typeface="Tahoma"/>
                <a:ea typeface="Tahoma"/>
                <a:cs typeface="Tahoma"/>
                <a:sym typeface="Tahoma"/>
              </a:rPr>
              <a:t>Canadian</a:t>
            </a:r>
            <a:r>
              <a:rPr lang="en" sz="2000">
                <a:solidFill>
                  <a:schemeClr val="dk1"/>
                </a:solidFill>
                <a:latin typeface="Tahoma"/>
                <a:ea typeface="Tahoma"/>
                <a:cs typeface="Tahoma"/>
                <a:sym typeface="Tahoma"/>
              </a:rPr>
              <a:t> Instrument onboard JWST</a:t>
            </a:r>
            <a:endParaRPr sz="2000">
              <a:solidFill>
                <a:schemeClr val="dk1"/>
              </a:solidFill>
              <a:latin typeface="Tahoma"/>
              <a:ea typeface="Tahoma"/>
              <a:cs typeface="Tahoma"/>
              <a:sym typeface="Tahoma"/>
            </a:endParaRPr>
          </a:p>
          <a:p>
            <a:pPr indent="-330200" lvl="1" marL="914400" rtl="0" algn="l">
              <a:lnSpc>
                <a:spcPct val="90000"/>
              </a:lnSpc>
              <a:spcBef>
                <a:spcPts val="0"/>
              </a:spcBef>
              <a:spcAft>
                <a:spcPts val="0"/>
              </a:spcAft>
              <a:buClr>
                <a:schemeClr val="dk1"/>
              </a:buClr>
              <a:buSzPts val="1600"/>
              <a:buFont typeface="Tahoma"/>
              <a:buChar char="○"/>
            </a:pPr>
            <a:r>
              <a:rPr lang="en" sz="1600">
                <a:solidFill>
                  <a:schemeClr val="dk1"/>
                </a:solidFill>
                <a:latin typeface="Tahoma"/>
                <a:ea typeface="Tahoma"/>
                <a:cs typeface="Tahoma"/>
                <a:sym typeface="Tahoma"/>
              </a:rPr>
              <a:t>0.5 - 2.8 micron wavelength range</a:t>
            </a:r>
            <a:endParaRPr sz="1600">
              <a:solidFill>
                <a:schemeClr val="dk1"/>
              </a:solidFill>
              <a:latin typeface="Tahoma"/>
              <a:ea typeface="Tahoma"/>
              <a:cs typeface="Tahoma"/>
              <a:sym typeface="Tahoma"/>
            </a:endParaRPr>
          </a:p>
          <a:p>
            <a:pPr indent="-355600" lvl="0" marL="457200" rtl="0" algn="l">
              <a:lnSpc>
                <a:spcPct val="90000"/>
              </a:lnSpc>
              <a:spcBef>
                <a:spcPts val="1000"/>
              </a:spcBef>
              <a:spcAft>
                <a:spcPts val="0"/>
              </a:spcAft>
              <a:buClr>
                <a:schemeClr val="dk1"/>
              </a:buClr>
              <a:buSzPts val="2000"/>
              <a:buFont typeface="Tahoma"/>
              <a:buChar char="●"/>
            </a:pPr>
            <a:r>
              <a:rPr lang="en" sz="2000">
                <a:solidFill>
                  <a:schemeClr val="dk1"/>
                </a:solidFill>
                <a:latin typeface="Tahoma"/>
                <a:ea typeface="Tahoma"/>
                <a:cs typeface="Tahoma"/>
                <a:sym typeface="Tahoma"/>
              </a:rPr>
              <a:t>Multiple Spectral Orders </a:t>
            </a:r>
            <a:r>
              <a:rPr lang="en" sz="1500">
                <a:solidFill>
                  <a:schemeClr val="dk1"/>
                </a:solidFill>
                <a:latin typeface="Tahoma"/>
                <a:ea typeface="Tahoma"/>
                <a:cs typeface="Tahoma"/>
                <a:sym typeface="Tahoma"/>
              </a:rPr>
              <a:t>(currently only use 1 and 2)</a:t>
            </a:r>
            <a:endParaRPr sz="1000">
              <a:solidFill>
                <a:schemeClr val="dk1"/>
              </a:solidFill>
              <a:latin typeface="Tahoma"/>
              <a:ea typeface="Tahoma"/>
              <a:cs typeface="Tahoma"/>
              <a:sym typeface="Tahoma"/>
            </a:endParaRPr>
          </a:p>
          <a:p>
            <a:pPr indent="0" lvl="0" marL="0" rtl="0" algn="l">
              <a:spcBef>
                <a:spcPts val="1200"/>
              </a:spcBef>
              <a:spcAft>
                <a:spcPts val="0"/>
              </a:spcAft>
              <a:buNone/>
            </a:pPr>
            <a:r>
              <a:t/>
            </a:r>
            <a:endParaRPr sz="1200">
              <a:solidFill>
                <a:schemeClr val="dk1"/>
              </a:solidFill>
              <a:latin typeface="Tahoma"/>
              <a:ea typeface="Tahoma"/>
              <a:cs typeface="Tahoma"/>
              <a:sym typeface="Tahoma"/>
            </a:endParaRPr>
          </a:p>
          <a:p>
            <a:pPr indent="0" lvl="0" marL="342900" rtl="0" algn="l">
              <a:spcBef>
                <a:spcPts val="0"/>
              </a:spcBef>
              <a:spcAft>
                <a:spcPts val="0"/>
              </a:spcAft>
              <a:buNone/>
            </a:pPr>
            <a:r>
              <a:t/>
            </a:r>
            <a:endParaRPr i="1" sz="1400">
              <a:solidFill>
                <a:schemeClr val="dk1"/>
              </a:solidFill>
              <a:latin typeface="Tahoma"/>
              <a:ea typeface="Tahoma"/>
              <a:cs typeface="Tahoma"/>
              <a:sym typeface="Tahoma"/>
            </a:endParaRPr>
          </a:p>
        </p:txBody>
      </p:sp>
      <p:sp>
        <p:nvSpPr>
          <p:cNvPr id="187" name="Google Shape;187;p27"/>
          <p:cNvSpPr txBox="1"/>
          <p:nvPr/>
        </p:nvSpPr>
        <p:spPr>
          <a:xfrm>
            <a:off x="7387025" y="2256675"/>
            <a:ext cx="6954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dk1"/>
                </a:solidFill>
                <a:latin typeface="Tahoma"/>
                <a:ea typeface="Tahoma"/>
                <a:cs typeface="Tahoma"/>
                <a:sym typeface="Tahoma"/>
              </a:rPr>
              <a:t>NIRISS logo</a:t>
            </a:r>
            <a:endParaRPr sz="800">
              <a:solidFill>
                <a:schemeClr val="dk1"/>
              </a:solidFill>
              <a:latin typeface="Tahoma"/>
              <a:ea typeface="Tahoma"/>
              <a:cs typeface="Tahoma"/>
              <a:sym typeface="Tahoma"/>
            </a:endParaRPr>
          </a:p>
        </p:txBody>
      </p:sp>
      <p:pic>
        <p:nvPicPr>
          <p:cNvPr id="188" name="Google Shape;188;p27"/>
          <p:cNvPicPr preferRelativeResize="0"/>
          <p:nvPr/>
        </p:nvPicPr>
        <p:blipFill>
          <a:blip r:embed="rId3">
            <a:alphaModFix/>
          </a:blip>
          <a:stretch>
            <a:fillRect/>
          </a:stretch>
        </p:blipFill>
        <p:spPr>
          <a:xfrm>
            <a:off x="6494650" y="96150"/>
            <a:ext cx="2503201" cy="2191525"/>
          </a:xfrm>
          <a:prstGeom prst="rect">
            <a:avLst/>
          </a:prstGeom>
          <a:noFill/>
          <a:ln>
            <a:noFill/>
          </a:ln>
        </p:spPr>
      </p:pic>
      <p:pic>
        <p:nvPicPr>
          <p:cNvPr id="189" name="Google Shape;189;p27"/>
          <p:cNvPicPr preferRelativeResize="0"/>
          <p:nvPr/>
        </p:nvPicPr>
        <p:blipFill rotWithShape="1">
          <a:blip r:embed="rId4">
            <a:alphaModFix/>
          </a:blip>
          <a:srcRect b="0" l="0" r="0" t="2219"/>
          <a:stretch/>
        </p:blipFill>
        <p:spPr>
          <a:xfrm>
            <a:off x="645900" y="2774913"/>
            <a:ext cx="5815582" cy="2191526"/>
          </a:xfrm>
          <a:prstGeom prst="rect">
            <a:avLst/>
          </a:prstGeom>
          <a:noFill/>
          <a:ln cap="flat" cmpd="sng" w="76200">
            <a:solidFill>
              <a:srgbClr val="B45F06"/>
            </a:solidFill>
            <a:prstDash val="solid"/>
            <a:round/>
            <a:headEnd len="sm" w="sm" type="none"/>
            <a:tailEnd len="sm" w="sm" type="none"/>
          </a:ln>
        </p:spPr>
      </p:pic>
      <p:sp>
        <p:nvSpPr>
          <p:cNvPr id="190" name="Google Shape;190;p27"/>
          <p:cNvSpPr txBox="1"/>
          <p:nvPr/>
        </p:nvSpPr>
        <p:spPr>
          <a:xfrm>
            <a:off x="6691525" y="3499725"/>
            <a:ext cx="2115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lt1"/>
                </a:solidFill>
                <a:highlight>
                  <a:schemeClr val="dk2"/>
                </a:highlight>
              </a:rPr>
              <a:t>Example SOSS image:</a:t>
            </a:r>
            <a:endParaRPr u="sng">
              <a:solidFill>
                <a:schemeClr val="lt1"/>
              </a:solidFill>
              <a:highlight>
                <a:schemeClr val="dk2"/>
              </a:highlight>
            </a:endParaRPr>
          </a:p>
          <a:p>
            <a:pPr indent="0" lvl="0" marL="0" rtl="0" algn="l">
              <a:spcBef>
                <a:spcPts val="0"/>
              </a:spcBef>
              <a:spcAft>
                <a:spcPts val="0"/>
              </a:spcAft>
              <a:buNone/>
            </a:pPr>
            <a:r>
              <a:rPr lang="en">
                <a:solidFill>
                  <a:schemeClr val="lt1"/>
                </a:solidFill>
                <a:highlight>
                  <a:schemeClr val="dk2"/>
                </a:highlight>
              </a:rPr>
              <a:t>Baines, T., Espinoza, N., Filippazzo, J., &amp; Volk, K. (2023)</a:t>
            </a:r>
            <a:endParaRPr sz="2200">
              <a:solidFill>
                <a:schemeClr val="lt1"/>
              </a:solidFill>
              <a:highlight>
                <a:schemeClr val="dk2"/>
              </a:highlight>
            </a:endParaRPr>
          </a:p>
        </p:txBody>
      </p:sp>
      <p:sp>
        <p:nvSpPr>
          <p:cNvPr id="191" name="Google Shape;191;p27"/>
          <p:cNvSpPr/>
          <p:nvPr/>
        </p:nvSpPr>
        <p:spPr>
          <a:xfrm rot="-828423">
            <a:off x="336731" y="1146177"/>
            <a:ext cx="8585684" cy="2482613"/>
          </a:xfrm>
          <a:prstGeom prst="roundRect">
            <a:avLst>
              <a:gd fmla="val 16667" name="adj"/>
            </a:avLst>
          </a:prstGeom>
          <a:solidFill>
            <a:srgbClr val="F9CB9C"/>
          </a:solidFill>
          <a:ln cap="flat" cmpd="sng" w="762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ahoma"/>
                <a:ea typeface="Tahoma"/>
                <a:cs typeface="Tahoma"/>
                <a:sym typeface="Tahoma"/>
              </a:rPr>
              <a:t>Observation part of a Cycle 1 </a:t>
            </a:r>
            <a:r>
              <a:rPr lang="en" sz="2000">
                <a:solidFill>
                  <a:schemeClr val="dk1"/>
                </a:solidFill>
                <a:latin typeface="Tahoma"/>
                <a:ea typeface="Tahoma"/>
                <a:cs typeface="Tahoma"/>
                <a:sym typeface="Tahoma"/>
              </a:rPr>
              <a:t>Guaranteed Time Observation</a:t>
            </a:r>
            <a:r>
              <a:rPr lang="en" sz="2000">
                <a:latin typeface="Tahoma"/>
                <a:ea typeface="Tahoma"/>
                <a:cs typeface="Tahoma"/>
                <a:sym typeface="Tahoma"/>
              </a:rPr>
              <a:t> (GTO):</a:t>
            </a:r>
            <a:endParaRPr sz="2000">
              <a:latin typeface="Tahoma"/>
              <a:ea typeface="Tahoma"/>
              <a:cs typeface="Tahoma"/>
              <a:sym typeface="Tahoma"/>
            </a:endParaRPr>
          </a:p>
          <a:p>
            <a:pPr indent="-355600" lvl="0" marL="457200" rtl="0" algn="ctr">
              <a:spcBef>
                <a:spcPts val="0"/>
              </a:spcBef>
              <a:spcAft>
                <a:spcPts val="0"/>
              </a:spcAft>
              <a:buSzPts val="2000"/>
              <a:buFont typeface="Tahoma"/>
              <a:buChar char="➔"/>
            </a:pPr>
            <a:r>
              <a:rPr lang="en" sz="2000">
                <a:latin typeface="Tahoma"/>
                <a:ea typeface="Tahoma"/>
                <a:cs typeface="Tahoma"/>
                <a:sym typeface="Tahoma"/>
              </a:rPr>
              <a:t> </a:t>
            </a:r>
            <a:r>
              <a:rPr lang="en">
                <a:solidFill>
                  <a:schemeClr val="dk2"/>
                </a:solidFill>
                <a:latin typeface="Tahoma"/>
                <a:ea typeface="Tahoma"/>
                <a:cs typeface="Tahoma"/>
                <a:sym typeface="Tahoma"/>
              </a:rPr>
              <a:t>Proposal ID: 1201; PI: David Lafreniere</a:t>
            </a:r>
            <a:endParaRPr>
              <a:solidFill>
                <a:schemeClr val="dk2"/>
              </a:solidFill>
              <a:latin typeface="Tahoma"/>
              <a:ea typeface="Tahoma"/>
              <a:cs typeface="Tahoma"/>
              <a:sym typeface="Tahoma"/>
            </a:endParaRPr>
          </a:p>
          <a:p>
            <a:pPr indent="0" lvl="0" marL="457200" rtl="0" algn="ctr">
              <a:spcBef>
                <a:spcPts val="0"/>
              </a:spcBef>
              <a:spcAft>
                <a:spcPts val="0"/>
              </a:spcAft>
              <a:buNone/>
            </a:pPr>
            <a:r>
              <a:t/>
            </a:r>
            <a:endParaRPr sz="2000">
              <a:latin typeface="Tahoma"/>
              <a:ea typeface="Tahoma"/>
              <a:cs typeface="Tahoma"/>
              <a:sym typeface="Tahoma"/>
            </a:endParaRPr>
          </a:p>
          <a:p>
            <a:pPr indent="0" lvl="0" marL="0" rtl="0" algn="ctr">
              <a:spcBef>
                <a:spcPts val="0"/>
              </a:spcBef>
              <a:spcAft>
                <a:spcPts val="0"/>
              </a:spcAft>
              <a:buNone/>
            </a:pPr>
            <a:r>
              <a:rPr b="1" lang="en" sz="2400">
                <a:latin typeface="Tahoma"/>
                <a:ea typeface="Tahoma"/>
                <a:cs typeface="Tahoma"/>
                <a:sym typeface="Tahoma"/>
              </a:rPr>
              <a:t>NIRISS Exploration of the Atmospheric diversity of Transiting exoplanets  (NEAT)</a:t>
            </a:r>
            <a:endParaRPr sz="2400">
              <a:latin typeface="Tahoma"/>
              <a:ea typeface="Tahoma"/>
              <a:cs typeface="Tahoma"/>
              <a:sym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8"/>
          <p:cNvSpPr txBox="1"/>
          <p:nvPr>
            <p:ph type="title"/>
          </p:nvPr>
        </p:nvSpPr>
        <p:spPr>
          <a:xfrm>
            <a:off x="88175" y="-253825"/>
            <a:ext cx="6839700" cy="11529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Verdana"/>
              <a:buNone/>
            </a:pPr>
            <a:r>
              <a:rPr lang="en" sz="3000">
                <a:solidFill>
                  <a:schemeClr val="lt1"/>
                </a:solidFill>
                <a:latin typeface="Montserrat Black"/>
                <a:ea typeface="Montserrat Black"/>
                <a:cs typeface="Montserrat Black"/>
                <a:sym typeface="Montserrat Black"/>
              </a:rPr>
              <a:t>Captured Flux with NIRISS/SOSS</a:t>
            </a:r>
            <a:endParaRPr sz="3000">
              <a:solidFill>
                <a:schemeClr val="lt1"/>
              </a:solidFill>
              <a:latin typeface="Montserrat Black"/>
              <a:ea typeface="Montserrat Black"/>
              <a:cs typeface="Montserrat Black"/>
              <a:sym typeface="Montserrat Black"/>
            </a:endParaRPr>
          </a:p>
          <a:p>
            <a:pPr indent="0" lvl="0" marL="0" rtl="0" algn="l">
              <a:lnSpc>
                <a:spcPct val="90000"/>
              </a:lnSpc>
              <a:spcBef>
                <a:spcPts val="0"/>
              </a:spcBef>
              <a:spcAft>
                <a:spcPts val="0"/>
              </a:spcAft>
              <a:buClr>
                <a:schemeClr val="dk1"/>
              </a:buClr>
              <a:buSzPts val="3000"/>
              <a:buFont typeface="Verdana"/>
              <a:buNone/>
            </a:pPr>
            <a:r>
              <a:t/>
            </a:r>
            <a:endParaRPr i="1" sz="1477">
              <a:solidFill>
                <a:schemeClr val="lt1"/>
              </a:solidFill>
              <a:latin typeface="Montserrat"/>
              <a:ea typeface="Montserrat"/>
              <a:cs typeface="Montserrat"/>
              <a:sym typeface="Montserrat"/>
            </a:endParaRPr>
          </a:p>
        </p:txBody>
      </p:sp>
      <p:pic>
        <p:nvPicPr>
          <p:cNvPr id="197" name="Google Shape;197;p28"/>
          <p:cNvPicPr preferRelativeResize="0"/>
          <p:nvPr/>
        </p:nvPicPr>
        <p:blipFill rotWithShape="1">
          <a:blip r:embed="rId3">
            <a:alphaModFix/>
          </a:blip>
          <a:srcRect b="0" l="0" r="3232" t="2162"/>
          <a:stretch/>
        </p:blipFill>
        <p:spPr>
          <a:xfrm>
            <a:off x="417325" y="1049654"/>
            <a:ext cx="5945550" cy="3606883"/>
          </a:xfrm>
          <a:prstGeom prst="rect">
            <a:avLst/>
          </a:prstGeom>
          <a:noFill/>
          <a:ln cap="flat" cmpd="sng" w="76200">
            <a:solidFill>
              <a:srgbClr val="B45F06"/>
            </a:solidFill>
            <a:prstDash val="solid"/>
            <a:round/>
            <a:headEnd len="sm" w="sm" type="none"/>
            <a:tailEnd len="sm" w="sm" type="none"/>
          </a:ln>
        </p:spPr>
      </p:pic>
      <p:pic>
        <p:nvPicPr>
          <p:cNvPr id="198" name="Google Shape;198;p28"/>
          <p:cNvPicPr preferRelativeResize="0"/>
          <p:nvPr/>
        </p:nvPicPr>
        <p:blipFill>
          <a:blip r:embed="rId4">
            <a:alphaModFix/>
          </a:blip>
          <a:stretch>
            <a:fillRect/>
          </a:stretch>
        </p:blipFill>
        <p:spPr>
          <a:xfrm flipH="1" rot="381302">
            <a:off x="7065349" y="-73463"/>
            <a:ext cx="2118501" cy="1111450"/>
          </a:xfrm>
          <a:prstGeom prst="rect">
            <a:avLst/>
          </a:prstGeom>
          <a:noFill/>
          <a:ln>
            <a:noFill/>
          </a:ln>
        </p:spPr>
      </p:pic>
      <p:sp>
        <p:nvSpPr>
          <p:cNvPr id="199" name="Google Shape;199;p28"/>
          <p:cNvSpPr/>
          <p:nvPr/>
        </p:nvSpPr>
        <p:spPr>
          <a:xfrm>
            <a:off x="6704250" y="996200"/>
            <a:ext cx="2228400" cy="3606900"/>
          </a:xfrm>
          <a:prstGeom prst="roundRect">
            <a:avLst>
              <a:gd fmla="val 16667" name="adj"/>
            </a:avLst>
          </a:prstGeom>
          <a:solidFill>
            <a:srgbClr val="FCE5CD"/>
          </a:solidFill>
          <a:ln cap="flat" cmpd="sng" w="762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800"/>
              </a:spcBef>
              <a:spcAft>
                <a:spcPts val="0"/>
              </a:spcAft>
              <a:buNone/>
            </a:pPr>
            <a:r>
              <a:t/>
            </a:r>
            <a:endParaRPr b="1" sz="2000">
              <a:solidFill>
                <a:schemeClr val="dk1"/>
              </a:solidFill>
              <a:latin typeface="Tahoma"/>
              <a:ea typeface="Tahoma"/>
              <a:cs typeface="Tahoma"/>
              <a:sym typeface="Tahoma"/>
            </a:endParaRPr>
          </a:p>
          <a:p>
            <a:pPr indent="0" lvl="0" marL="0" rtl="0" algn="ctr">
              <a:lnSpc>
                <a:spcPct val="90000"/>
              </a:lnSpc>
              <a:spcBef>
                <a:spcPts val="1200"/>
              </a:spcBef>
              <a:spcAft>
                <a:spcPts val="0"/>
              </a:spcAft>
              <a:buNone/>
            </a:pPr>
            <a:r>
              <a:rPr b="1" lang="en" sz="2200">
                <a:solidFill>
                  <a:schemeClr val="dk1"/>
                </a:solidFill>
                <a:latin typeface="Tahoma"/>
                <a:ea typeface="Tahoma"/>
                <a:cs typeface="Tahoma"/>
                <a:sym typeface="Tahoma"/>
              </a:rPr>
              <a:t>0.5 - 2.8 μm</a:t>
            </a:r>
            <a:r>
              <a:rPr lang="en" sz="2200">
                <a:solidFill>
                  <a:schemeClr val="dk1"/>
                </a:solidFill>
                <a:latin typeface="Tahoma"/>
                <a:ea typeface="Tahoma"/>
                <a:cs typeface="Tahoma"/>
                <a:sym typeface="Tahoma"/>
              </a:rPr>
              <a:t> </a:t>
            </a:r>
            <a:r>
              <a:rPr lang="en" sz="1800">
                <a:solidFill>
                  <a:schemeClr val="dk1"/>
                </a:solidFill>
                <a:latin typeface="Tahoma"/>
                <a:ea typeface="Tahoma"/>
                <a:cs typeface="Tahoma"/>
                <a:sym typeface="Tahoma"/>
              </a:rPr>
              <a:t>range will capture a large portion of the planet’s </a:t>
            </a:r>
            <a:r>
              <a:rPr b="1" lang="en" sz="1800">
                <a:solidFill>
                  <a:schemeClr val="dk1"/>
                </a:solidFill>
                <a:latin typeface="Tahoma"/>
                <a:ea typeface="Tahoma"/>
                <a:cs typeface="Tahoma"/>
                <a:sym typeface="Tahoma"/>
              </a:rPr>
              <a:t>emitted flux</a:t>
            </a:r>
            <a:endParaRPr b="1" sz="1800">
              <a:solidFill>
                <a:schemeClr val="dk1"/>
              </a:solidFill>
              <a:latin typeface="Tahoma"/>
              <a:ea typeface="Tahoma"/>
              <a:cs typeface="Tahoma"/>
              <a:sym typeface="Tahoma"/>
            </a:endParaRPr>
          </a:p>
          <a:p>
            <a:pPr indent="0" lvl="0" marL="0" rtl="0" algn="ctr">
              <a:lnSpc>
                <a:spcPct val="90000"/>
              </a:lnSpc>
              <a:spcBef>
                <a:spcPts val="1200"/>
              </a:spcBef>
              <a:spcAft>
                <a:spcPts val="0"/>
              </a:spcAft>
              <a:buNone/>
            </a:pPr>
            <a:r>
              <a:t/>
            </a:r>
            <a:endParaRPr b="1" sz="1800">
              <a:solidFill>
                <a:schemeClr val="dk1"/>
              </a:solidFill>
              <a:latin typeface="Tahoma"/>
              <a:ea typeface="Tahoma"/>
              <a:cs typeface="Tahoma"/>
              <a:sym typeface="Tahoma"/>
            </a:endParaRPr>
          </a:p>
          <a:p>
            <a:pPr indent="0" lvl="0" marL="0" rtl="0" algn="ctr">
              <a:lnSpc>
                <a:spcPct val="90000"/>
              </a:lnSpc>
              <a:spcBef>
                <a:spcPts val="1200"/>
              </a:spcBef>
              <a:spcAft>
                <a:spcPts val="0"/>
              </a:spcAft>
              <a:buNone/>
            </a:pPr>
            <a:r>
              <a:rPr lang="en" sz="1500">
                <a:solidFill>
                  <a:schemeClr val="dk1"/>
                </a:solidFill>
                <a:latin typeface="Tahoma"/>
                <a:ea typeface="Tahoma"/>
                <a:cs typeface="Tahoma"/>
                <a:sym typeface="Tahoma"/>
              </a:rPr>
              <a:t>(Assuming the planet as a blackbody)</a:t>
            </a:r>
            <a:endParaRPr sz="1500">
              <a:solidFill>
                <a:schemeClr val="dk1"/>
              </a:solidFill>
              <a:latin typeface="Tahoma"/>
              <a:ea typeface="Tahoma"/>
              <a:cs typeface="Tahoma"/>
              <a:sym typeface="Tahoma"/>
            </a:endParaRPr>
          </a:p>
          <a:p>
            <a:pPr indent="0" lvl="0" marL="0" rtl="0" algn="l">
              <a:spcBef>
                <a:spcPts val="1200"/>
              </a:spcBef>
              <a:spcAft>
                <a:spcPts val="0"/>
              </a:spcAft>
              <a:buNone/>
            </a:pPr>
            <a:r>
              <a:t/>
            </a:r>
            <a:endParaRPr sz="1200">
              <a:solidFill>
                <a:schemeClr val="dk1"/>
              </a:solidFill>
              <a:latin typeface="Tahoma"/>
              <a:ea typeface="Tahoma"/>
              <a:cs typeface="Tahoma"/>
              <a:sym typeface="Tahoma"/>
            </a:endParaRPr>
          </a:p>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