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gpqm7GVI+G/qv9x4XFR00Hm69H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11" Type="http://schemas.openxmlformats.org/officeDocument/2006/relationships/image" Target="../media/image2.png"/><Relationship Id="rId10" Type="http://schemas.openxmlformats.org/officeDocument/2006/relationships/image" Target="../media/image8.png"/><Relationship Id="rId12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040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3352765" y="3122501"/>
            <a:ext cx="2819435" cy="2955001"/>
            <a:chOff x="3352765" y="3122501"/>
            <a:chExt cx="2819435" cy="2955001"/>
          </a:xfrm>
        </p:grpSpPr>
        <p:sp>
          <p:nvSpPr>
            <p:cNvPr id="85" name="Google Shape;85;p1"/>
            <p:cNvSpPr/>
            <p:nvPr/>
          </p:nvSpPr>
          <p:spPr>
            <a:xfrm>
              <a:off x="3352765" y="3122501"/>
              <a:ext cx="2819435" cy="2594509"/>
            </a:xfrm>
            <a:custGeom>
              <a:rect b="b" l="l" r="r" t="t"/>
              <a:pathLst>
                <a:path extrusionOk="0" h="3356737" w="3506835">
                  <a:moveTo>
                    <a:pt x="0" y="0"/>
                  </a:moveTo>
                  <a:lnTo>
                    <a:pt x="3506835" y="0"/>
                  </a:lnTo>
                  <a:lnTo>
                    <a:pt x="3506835" y="3356737"/>
                  </a:lnTo>
                  <a:lnTo>
                    <a:pt x="0" y="33567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sq" cmpd="sng" w="19050">
              <a:solidFill>
                <a:srgbClr val="F4C25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3507543" y="5738802"/>
              <a:ext cx="2509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Real images (JWST)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12088385" y="7373830"/>
            <a:ext cx="5637603" cy="2380513"/>
            <a:chOff x="12082795" y="7518009"/>
            <a:chExt cx="5637603" cy="2380513"/>
          </a:xfrm>
        </p:grpSpPr>
        <p:sp>
          <p:nvSpPr>
            <p:cNvPr id="88" name="Google Shape;88;p1"/>
            <p:cNvSpPr/>
            <p:nvPr/>
          </p:nvSpPr>
          <p:spPr>
            <a:xfrm>
              <a:off x="12082795" y="7518009"/>
              <a:ext cx="5637603" cy="2355654"/>
            </a:xfrm>
            <a:custGeom>
              <a:rect b="b" l="l" r="r" t="t"/>
              <a:pathLst>
                <a:path extrusionOk="0" h="620419" w="1484801">
                  <a:moveTo>
                    <a:pt x="0" y="0"/>
                  </a:moveTo>
                  <a:lnTo>
                    <a:pt x="1484801" y="0"/>
                  </a:lnTo>
                  <a:lnTo>
                    <a:pt x="1484801" y="620419"/>
                  </a:lnTo>
                  <a:lnTo>
                    <a:pt x="0" y="620419"/>
                  </a:lnTo>
                  <a:close/>
                </a:path>
              </a:pathLst>
            </a:custGeom>
            <a:solidFill>
              <a:srgbClr val="F4C25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12082795" y="7538712"/>
              <a:ext cx="5637603" cy="2359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999">
                  <a:solidFill>
                    <a:srgbClr val="020401"/>
                  </a:solidFill>
                  <a:latin typeface="Calibri"/>
                  <a:ea typeface="Calibri"/>
                  <a:cs typeface="Calibri"/>
                  <a:sym typeface="Calibri"/>
                </a:rPr>
                <a:t>GOAL: get to the photon noise limit over all wavelengths</a:t>
              </a:r>
              <a:endParaRPr b="1" sz="19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"/>
          <p:cNvSpPr txBox="1"/>
          <p:nvPr/>
        </p:nvSpPr>
        <p:spPr>
          <a:xfrm>
            <a:off x="460500" y="324225"/>
            <a:ext cx="120828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55">
                <a:solidFill>
                  <a:srgbClr val="F4C254"/>
                </a:solidFill>
                <a:latin typeface="Calibri"/>
                <a:ea typeface="Calibri"/>
                <a:cs typeface="Calibri"/>
                <a:sym typeface="Calibri"/>
              </a:rPr>
              <a:t>Beating the noise in JWST spectral data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66975" y="1252525"/>
            <a:ext cx="1340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9">
                <a:solidFill>
                  <a:srgbClr val="6F7271"/>
                </a:solidFill>
                <a:latin typeface="Calibri"/>
                <a:ea typeface="Calibri"/>
                <a:cs typeface="Calibri"/>
                <a:sym typeface="Calibri"/>
              </a:rPr>
              <a:t>Salma Salhi, Supervised by René Doyon and Laurence Perreault-Levasseur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1"/>
          <p:cNvGrpSpPr/>
          <p:nvPr/>
        </p:nvGrpSpPr>
        <p:grpSpPr>
          <a:xfrm>
            <a:off x="895016" y="7289483"/>
            <a:ext cx="4699200" cy="2655392"/>
            <a:chOff x="895016" y="7289483"/>
            <a:chExt cx="4699200" cy="2655392"/>
          </a:xfrm>
        </p:grpSpPr>
        <p:sp>
          <p:nvSpPr>
            <p:cNvPr id="93" name="Google Shape;93;p1"/>
            <p:cNvSpPr/>
            <p:nvPr/>
          </p:nvSpPr>
          <p:spPr>
            <a:xfrm>
              <a:off x="3380813" y="8016374"/>
              <a:ext cx="1974785" cy="1928501"/>
            </a:xfrm>
            <a:custGeom>
              <a:rect b="b" l="l" r="r" t="t"/>
              <a:pathLst>
                <a:path extrusionOk="0" h="1928501" w="1974785">
                  <a:moveTo>
                    <a:pt x="0" y="0"/>
                  </a:moveTo>
                  <a:lnTo>
                    <a:pt x="1974784" y="0"/>
                  </a:lnTo>
                  <a:lnTo>
                    <a:pt x="1974784" y="1928501"/>
                  </a:lnTo>
                  <a:lnTo>
                    <a:pt x="0" y="19285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sq" cmpd="sng" w="19050">
              <a:solidFill>
                <a:srgbClr val="F4C25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895016" y="8016374"/>
              <a:ext cx="1920079" cy="1928501"/>
            </a:xfrm>
            <a:custGeom>
              <a:rect b="b" l="l" r="r" t="t"/>
              <a:pathLst>
                <a:path extrusionOk="0" h="1928501" w="1920079">
                  <a:moveTo>
                    <a:pt x="0" y="0"/>
                  </a:moveTo>
                  <a:lnTo>
                    <a:pt x="1920080" y="0"/>
                  </a:lnTo>
                  <a:lnTo>
                    <a:pt x="1920080" y="1928501"/>
                  </a:lnTo>
                  <a:lnTo>
                    <a:pt x="0" y="19285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sq" cmpd="sng" w="19050">
              <a:solidFill>
                <a:srgbClr val="F4C25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895016" y="7289483"/>
              <a:ext cx="4699200" cy="56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46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Toy Model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"/>
          <p:cNvGrpSpPr/>
          <p:nvPr/>
        </p:nvGrpSpPr>
        <p:grpSpPr>
          <a:xfrm>
            <a:off x="13240322" y="2430012"/>
            <a:ext cx="4699200" cy="3643395"/>
            <a:chOff x="13240322" y="2430012"/>
            <a:chExt cx="4699200" cy="3643395"/>
          </a:xfrm>
        </p:grpSpPr>
        <p:sp>
          <p:nvSpPr>
            <p:cNvPr id="97" name="Google Shape;97;p1"/>
            <p:cNvSpPr/>
            <p:nvPr/>
          </p:nvSpPr>
          <p:spPr>
            <a:xfrm>
              <a:off x="14180155" y="3106540"/>
              <a:ext cx="2819434" cy="2628167"/>
            </a:xfrm>
            <a:custGeom>
              <a:rect b="b" l="l" r="r" t="t"/>
              <a:pathLst>
                <a:path extrusionOk="0" h="3356737" w="3493746">
                  <a:moveTo>
                    <a:pt x="0" y="0"/>
                  </a:moveTo>
                  <a:lnTo>
                    <a:pt x="3493746" y="0"/>
                  </a:lnTo>
                  <a:lnTo>
                    <a:pt x="3493746" y="3356737"/>
                  </a:lnTo>
                  <a:lnTo>
                    <a:pt x="0" y="33567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sq" cmpd="sng" w="19050">
              <a:solidFill>
                <a:srgbClr val="F4C25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14320118" y="5734707"/>
              <a:ext cx="253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Generated images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13240322" y="2430012"/>
              <a:ext cx="4699200" cy="56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46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Diffusion Model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"/>
          <p:cNvGrpSpPr/>
          <p:nvPr/>
        </p:nvGrpSpPr>
        <p:grpSpPr>
          <a:xfrm>
            <a:off x="460505" y="2430012"/>
            <a:ext cx="3513895" cy="3658054"/>
            <a:chOff x="460505" y="2430012"/>
            <a:chExt cx="3513895" cy="3658054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2514600" y="2430012"/>
              <a:ext cx="1459800" cy="56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46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Noise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" name="Google Shape;102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60505" y="3143097"/>
              <a:ext cx="2559926" cy="2573914"/>
            </a:xfrm>
            <a:prstGeom prst="rect">
              <a:avLst/>
            </a:prstGeom>
            <a:noFill/>
            <a:ln cap="flat" cmpd="sng" w="25400">
              <a:solidFill>
                <a:srgbClr val="F4C254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03" name="Google Shape;103;p1"/>
            <p:cNvSpPr txBox="1"/>
            <p:nvPr/>
          </p:nvSpPr>
          <p:spPr>
            <a:xfrm>
              <a:off x="510554" y="5749366"/>
              <a:ext cx="2509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Gaussian noise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A black background with white text&#10;&#10;Description automatically generated" id="104" name="Google Shape;10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158261" y="357580"/>
            <a:ext cx="2896081" cy="958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Description automatically generated" id="105" name="Google Shape;105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625342" y="1171963"/>
            <a:ext cx="3429000" cy="68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"/>
          <p:cNvGrpSpPr/>
          <p:nvPr/>
        </p:nvGrpSpPr>
        <p:grpSpPr>
          <a:xfrm>
            <a:off x="6532608" y="2070599"/>
            <a:ext cx="6347306" cy="5074577"/>
            <a:chOff x="6532608" y="2070599"/>
            <a:chExt cx="6347306" cy="5074577"/>
          </a:xfrm>
        </p:grpSpPr>
        <p:sp>
          <p:nvSpPr>
            <p:cNvPr id="107" name="Google Shape;107;p1"/>
            <p:cNvSpPr/>
            <p:nvPr/>
          </p:nvSpPr>
          <p:spPr>
            <a:xfrm>
              <a:off x="6532608" y="2070599"/>
              <a:ext cx="6347306" cy="1423956"/>
            </a:xfrm>
            <a:custGeom>
              <a:rect b="b" l="l" r="r" t="t"/>
              <a:pathLst>
                <a:path extrusionOk="0" h="1423956" w="6347306">
                  <a:moveTo>
                    <a:pt x="0" y="0"/>
                  </a:moveTo>
                  <a:lnTo>
                    <a:pt x="6347306" y="0"/>
                  </a:lnTo>
                  <a:lnTo>
                    <a:pt x="6347306" y="1423956"/>
                  </a:lnTo>
                  <a:lnTo>
                    <a:pt x="0" y="14239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8" name="Google Shape;108;p1"/>
            <p:cNvPicPr preferRelativeResize="0"/>
            <p:nvPr/>
          </p:nvPicPr>
          <p:blipFill rotWithShape="1">
            <a:blip r:embed="rId11">
              <a:alphaModFix/>
            </a:blip>
            <a:srcRect b="985" l="0" r="0" t="1"/>
            <a:stretch/>
          </p:blipFill>
          <p:spPr>
            <a:xfrm>
              <a:off x="6858384" y="3747013"/>
              <a:ext cx="5617962" cy="3156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"/>
            <p:cNvSpPr txBox="1"/>
            <p:nvPr/>
          </p:nvSpPr>
          <p:spPr>
            <a:xfrm>
              <a:off x="8451324" y="6945076"/>
              <a:ext cx="2509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Lim et al, 2023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"/>
          <p:cNvGrpSpPr/>
          <p:nvPr/>
        </p:nvGrpSpPr>
        <p:grpSpPr>
          <a:xfrm>
            <a:off x="5726990" y="7295329"/>
            <a:ext cx="6699464" cy="1950140"/>
            <a:chOff x="5726990" y="7295329"/>
            <a:chExt cx="6699464" cy="1950140"/>
          </a:xfrm>
        </p:grpSpPr>
        <p:sp>
          <p:nvSpPr>
            <p:cNvPr id="111" name="Google Shape;111;p1"/>
            <p:cNvSpPr/>
            <p:nvPr/>
          </p:nvSpPr>
          <p:spPr>
            <a:xfrm>
              <a:off x="5726990" y="8019237"/>
              <a:ext cx="6036758" cy="484626"/>
            </a:xfrm>
            <a:custGeom>
              <a:rect b="b" l="l" r="r" t="t"/>
              <a:pathLst>
                <a:path extrusionOk="0" h="646168" w="8049010">
                  <a:moveTo>
                    <a:pt x="0" y="0"/>
                  </a:moveTo>
                  <a:lnTo>
                    <a:pt x="8049010" y="0"/>
                  </a:lnTo>
                  <a:lnTo>
                    <a:pt x="8049010" y="646168"/>
                  </a:lnTo>
                  <a:lnTo>
                    <a:pt x="0" y="6461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" name="Google Shape;112;p1"/>
            <p:cNvGrpSpPr/>
            <p:nvPr/>
          </p:nvGrpSpPr>
          <p:grpSpPr>
            <a:xfrm>
              <a:off x="7314585" y="7834662"/>
              <a:ext cx="2433893" cy="669201"/>
              <a:chOff x="0" y="-47625"/>
              <a:chExt cx="628008" cy="172671"/>
            </a:xfrm>
          </p:grpSpPr>
          <p:sp>
            <p:nvSpPr>
              <p:cNvPr id="113" name="Google Shape;113;p1"/>
              <p:cNvSpPr/>
              <p:nvPr/>
            </p:nvSpPr>
            <p:spPr>
              <a:xfrm>
                <a:off x="0" y="0"/>
                <a:ext cx="628008" cy="125046"/>
              </a:xfrm>
              <a:custGeom>
                <a:rect b="b" l="l" r="r" t="t"/>
                <a:pathLst>
                  <a:path extrusionOk="0" h="125046" w="628008">
                    <a:moveTo>
                      <a:pt x="0" y="0"/>
                    </a:moveTo>
                    <a:lnTo>
                      <a:pt x="628008" y="0"/>
                    </a:lnTo>
                    <a:lnTo>
                      <a:pt x="628008" y="125046"/>
                    </a:lnTo>
                    <a:lnTo>
                      <a:pt x="0" y="12504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38100">
                <a:solidFill>
                  <a:srgbClr val="F4C25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"/>
              <p:cNvSpPr txBox="1"/>
              <p:nvPr/>
            </p:nvSpPr>
            <p:spPr>
              <a:xfrm>
                <a:off x="0" y="-47625"/>
                <a:ext cx="628008" cy="1726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5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" name="Google Shape;115;p1"/>
            <p:cNvSpPr txBox="1"/>
            <p:nvPr/>
          </p:nvSpPr>
          <p:spPr>
            <a:xfrm>
              <a:off x="6416693" y="7295329"/>
              <a:ext cx="4657500" cy="57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4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716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Bayesian Inference 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 txBox="1"/>
            <p:nvPr/>
          </p:nvSpPr>
          <p:spPr>
            <a:xfrm>
              <a:off x="7327032" y="8503869"/>
              <a:ext cx="2409000" cy="74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41">
                  <a:solidFill>
                    <a:srgbClr val="F4C254"/>
                  </a:solidFill>
                  <a:latin typeface="Calibri"/>
                  <a:ea typeface="Calibri"/>
                  <a:cs typeface="Calibri"/>
                  <a:sym typeface="Calibri"/>
                </a:rPr>
                <a:t>Scores from the noise model</a:t>
              </a:r>
              <a:endParaRPr sz="16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 txBox="1"/>
            <p:nvPr/>
          </p:nvSpPr>
          <p:spPr>
            <a:xfrm>
              <a:off x="9916654" y="8524783"/>
              <a:ext cx="2509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Legin et al, 2023</a:t>
              </a:r>
              <a:endParaRPr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