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gy1K45+byfEBIYSUpOzIArVpDn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4.png"/><Relationship Id="rId6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gif"/><Relationship Id="rId4" Type="http://schemas.openxmlformats.org/officeDocument/2006/relationships/image" Target="../media/image2.png"/><Relationship Id="rId5" Type="http://schemas.openxmlformats.org/officeDocument/2006/relationships/image" Target="../media/image23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9.gif"/><Relationship Id="rId5" Type="http://schemas.openxmlformats.org/officeDocument/2006/relationships/image" Target="../media/image16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gif"/><Relationship Id="rId4" Type="http://schemas.openxmlformats.org/officeDocument/2006/relationships/image" Target="../media/image7.png"/><Relationship Id="rId5" Type="http://schemas.openxmlformats.org/officeDocument/2006/relationships/image" Target="../media/image10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gif"/><Relationship Id="rId4" Type="http://schemas.openxmlformats.org/officeDocument/2006/relationships/image" Target="../media/image6.png"/><Relationship Id="rId5" Type="http://schemas.openxmlformats.org/officeDocument/2006/relationships/image" Target="../media/image30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>
            <p:ph type="ctrTitle"/>
          </p:nvPr>
        </p:nvSpPr>
        <p:spPr>
          <a:xfrm>
            <a:off x="643468" y="643467"/>
            <a:ext cx="4620584" cy="45671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CA" sz="3700"/>
              <a:t>Modélisation de courbes de lumière et de polarisation de vents d'étoiles massives avec des régions d'interaction en corotation grâce à un modèle de transfert radiatif Monte Carlo</a:t>
            </a:r>
            <a:br>
              <a:rPr lang="en-CA" sz="3700"/>
            </a:br>
            <a:endParaRPr sz="3700"/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643466" y="5277684"/>
            <a:ext cx="4939915" cy="775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/>
              <a:t>Rémi Sincennes, candidat à la maîtrise</a:t>
            </a:r>
            <a:endParaRPr/>
          </a:p>
        </p:txBody>
      </p:sp>
      <p:pic>
        <p:nvPicPr>
          <p:cNvPr descr="Une image contenant Ambré, capture d’écran, Caractère coloré, soleil&#10;&#10;Description générée automatiquement" id="87" name="Google Shape;87;p1"/>
          <p:cNvPicPr preferRelativeResize="0"/>
          <p:nvPr/>
        </p:nvPicPr>
        <p:blipFill rotWithShape="1">
          <a:blip r:embed="rId3">
            <a:alphaModFix/>
          </a:blip>
          <a:srcRect b="-1" l="31558" r="28881" t="0"/>
          <a:stretch/>
        </p:blipFill>
        <p:spPr>
          <a:xfrm>
            <a:off x="6229215" y="10"/>
            <a:ext cx="5962785" cy="6857990"/>
          </a:xfrm>
          <a:custGeom>
            <a:rect b="b" l="l" r="r" t="t"/>
            <a:pathLst>
              <a:path extrusionOk="0" h="6858000" w="5962785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643467" y="5888182"/>
            <a:ext cx="503689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Collaborateurs</a:t>
            </a:r>
            <a:r>
              <a:rPr b="0" i="0" lang="en-CA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Nicole St-Louis, Richard Ignace, Jon E. Bjorkman et Danny Carlos-Leblanc</a:t>
            </a:r>
            <a:endParaRPr/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90941" y="6053178"/>
            <a:ext cx="1807097" cy="739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26444" y="6085699"/>
            <a:ext cx="1661449" cy="739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 txBox="1"/>
          <p:nvPr>
            <p:ph type="title"/>
          </p:nvPr>
        </p:nvSpPr>
        <p:spPr>
          <a:xfrm>
            <a:off x="1198181" y="560881"/>
            <a:ext cx="9795638" cy="11143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CA" sz="5200"/>
              <a:t>Même chose pour η…</a:t>
            </a:r>
            <a:endParaRPr sz="5200"/>
          </a:p>
        </p:txBody>
      </p:sp>
      <p:sp>
        <p:nvSpPr>
          <p:cNvPr id="197" name="Google Shape;197;p10"/>
          <p:cNvSpPr txBox="1"/>
          <p:nvPr>
            <p:ph idx="1" type="body"/>
          </p:nvPr>
        </p:nvSpPr>
        <p:spPr>
          <a:xfrm>
            <a:off x="1196656" y="1293023"/>
            <a:ext cx="9795638" cy="94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 sz="2400"/>
              <a:t>S'il y a une éclipse, le CIR la rend plus profonde car il y a plus de diffusion électronique dans le CIR</a:t>
            </a:r>
            <a:endParaRPr sz="2400"/>
          </a:p>
        </p:txBody>
      </p:sp>
      <p:pic>
        <p:nvPicPr>
          <p:cNvPr descr="Une image contenant texte, diagramme, ligne, Tracé&#10;&#10;Description générée automatiquement"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20841" y="2528034"/>
            <a:ext cx="8747268" cy="42424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diagramme, ligne, Tracé&#10;&#10;Description générée automatiquement"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20841" y="2528034"/>
            <a:ext cx="8747268" cy="4242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/>
              <a:t>Quelques résultats : ζ Puppis</a:t>
            </a:r>
            <a:endParaRPr/>
          </a:p>
        </p:txBody>
      </p:sp>
      <p:sp>
        <p:nvSpPr>
          <p:cNvPr id="205" name="Google Shape;205;p11"/>
          <p:cNvSpPr txBox="1"/>
          <p:nvPr/>
        </p:nvSpPr>
        <p:spPr>
          <a:xfrm>
            <a:off x="8395855" y="46679"/>
            <a:ext cx="3796145" cy="5355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meilleur χ</a:t>
            </a:r>
            <a:r>
              <a:rPr baseline="30000"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-25000"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</a:t>
            </a: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trouvé est : 34.18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Voici les paramètres optimaux pour fitter les observations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Inclinaison : 24.0°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 #1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Theta 1 : 90.0°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 1 : 1.0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Beta 1 : 17.5°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L_spot 1  : 1.5 * L_star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 #2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Theta 2 : 90.0°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Eta 2 : 1.0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Beta 2 : 12.5°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L_spot 2 : 2.0 * L_star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Phi 2 : 150.0°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11"/>
          <p:cNvSpPr txBox="1"/>
          <p:nvPr/>
        </p:nvSpPr>
        <p:spPr>
          <a:xfrm>
            <a:off x="8395855" y="5744535"/>
            <a:ext cx="20290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χ</a:t>
            </a:r>
            <a:r>
              <a:rPr baseline="30000"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aseline="-25000"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37.17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diagramme, Tracé, capture d’écran&#10;&#10;Description générée automatiquement" id="207" name="Google Shape;20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84" y="1714786"/>
            <a:ext cx="8252971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Tracé, ligne, diagramme&#10;&#10;Description générée automatiquement" id="208" name="Google Shape;20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8581" y="1924168"/>
            <a:ext cx="7821575" cy="379626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1052945" y="5720437"/>
            <a:ext cx="653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courbe BRITE de ζ puppis a été découpée en 5 sections distinctes. Voici la section 4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2"/>
          <p:cNvSpPr/>
          <p:nvPr/>
        </p:nvSpPr>
        <p:spPr>
          <a:xfrm>
            <a:off x="0" y="0"/>
            <a:ext cx="5653438" cy="6858000"/>
          </a:xfrm>
          <a:custGeom>
            <a:rect b="b" l="l" r="r" t="t"/>
            <a:pathLst>
              <a:path extrusionOk="0" h="6858000" w="6096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2"/>
          <p:cNvSpPr txBox="1"/>
          <p:nvPr>
            <p:ph type="title"/>
          </p:nvPr>
        </p:nvSpPr>
        <p:spPr>
          <a:xfrm>
            <a:off x="838200" y="609600"/>
            <a:ext cx="3739341" cy="13308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WR6 ?</a:t>
            </a:r>
            <a:endParaRPr/>
          </a:p>
        </p:txBody>
      </p:sp>
      <p:sp>
        <p:nvSpPr>
          <p:cNvPr id="217" name="Google Shape;217;p12"/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Période: 3.76 jours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Vent beaucoup plus dense car c’est une étoile WR: l’effet des CIRs sera donc dominant sur l’effet des taches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CA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Découper les données en plusieurs parties pour ensuite les comparer avec mon modèle (sinon il y a perte d’information)</a:t>
            </a:r>
            <a:endParaRPr/>
          </a:p>
        </p:txBody>
      </p:sp>
      <p:pic>
        <p:nvPicPr>
          <p:cNvPr descr="Une image contenant texte, Police, reçu&#10;&#10;Description générée automatiquement" id="218" name="Google Shape;21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5457" y="686445"/>
            <a:ext cx="6155141" cy="550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5237" y="675028"/>
            <a:ext cx="7122798" cy="5342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3"/>
          <p:cNvSpPr txBox="1"/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CA" sz="5000"/>
              <a:t>Complexifier le modèle</a:t>
            </a:r>
            <a:endParaRPr/>
          </a:p>
        </p:txBody>
      </p:sp>
      <p:sp>
        <p:nvSpPr>
          <p:cNvPr id="226" name="Google Shape;226;p13"/>
          <p:cNvSpPr/>
          <p:nvPr/>
        </p:nvSpPr>
        <p:spPr>
          <a:xfrm>
            <a:off x="64327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3"/>
          <p:cNvSpPr txBox="1"/>
          <p:nvPr>
            <p:ph idx="1" type="body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Mieux modéliser le CIR en y ajoutant une zone de rarefaction et une de compression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Se baser sur les résultats des modèles hydrodynamiques afin de complexifier le modèle (utiliser les résultats de Guillaume Lenoir-Craig)</a:t>
            </a:r>
            <a:endParaRPr/>
          </a:p>
        </p:txBody>
      </p:sp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9048" y="972464"/>
            <a:ext cx="5458968" cy="49130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3"/>
          <p:cNvSpPr txBox="1"/>
          <p:nvPr/>
        </p:nvSpPr>
        <p:spPr>
          <a:xfrm>
            <a:off x="7121236" y="6187101"/>
            <a:ext cx="44367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M. V. Alves, E. Echer, W. D. Gonzalez, 2006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4"/>
          <p:cNvSpPr txBox="1"/>
          <p:nvPr>
            <p:ph type="title"/>
          </p:nvPr>
        </p:nvSpPr>
        <p:spPr>
          <a:xfrm>
            <a:off x="630936" y="640080"/>
            <a:ext cx="3429000" cy="1719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alibri"/>
              <a:buNone/>
            </a:pPr>
            <a:r>
              <a:rPr lang="en-CA" sz="3800"/>
              <a:t>Conclusion et études futures</a:t>
            </a: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643278" y="2573756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14"/>
          <p:cNvSpPr txBox="1"/>
          <p:nvPr>
            <p:ph idx="1" type="body"/>
          </p:nvPr>
        </p:nvSpPr>
        <p:spPr>
          <a:xfrm>
            <a:off x="630934" y="2807208"/>
            <a:ext cx="5221491" cy="3724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-228631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900"/>
              <a:t>Tous les paramètres mentionnés modifient l'amplitude des courbes de lumière et la profondeur de l'occultation, mais ils n'affectent pas la forme globale des courbes (pour 1 CIR)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900"/>
              <a:t>À une petite profondeur optique, seul l’effet des taches a un impact sur les courbes photométriques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900"/>
              <a:t>Faire une grille avec plusieurs CIRs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900"/>
              <a:t>Faire une grille propre à WR6</a:t>
            </a:r>
            <a:endParaRPr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900"/>
              <a:t>Comparer la polarisation de ζ Puppis avec mes modèles de polarisation</a:t>
            </a:r>
            <a:endParaRPr sz="1900"/>
          </a:p>
          <a:p>
            <a:pPr indent="-228631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900"/>
              <a:t>Trouver une façon d’explorer l’espace des paramètres plus rapidement (IA ? Interpolation ?)</a:t>
            </a:r>
            <a:endParaRPr/>
          </a:p>
        </p:txBody>
      </p:sp>
      <p:pic>
        <p:nvPicPr>
          <p:cNvPr descr="Une image contenant capture d’écran&#10;&#10;Description générée automatiquement" id="238" name="Google Shape;23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52426" y="1690255"/>
            <a:ext cx="5696296" cy="42722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"/>
          <p:cNvSpPr txBox="1"/>
          <p:nvPr>
            <p:ph type="title"/>
          </p:nvPr>
        </p:nvSpPr>
        <p:spPr>
          <a:xfrm>
            <a:off x="4654296" y="329184"/>
            <a:ext cx="6894576" cy="17830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CA" sz="5400"/>
              <a:t>Buts de ma recherche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36104" r="30656" t="0"/>
          <a:stretch/>
        </p:blipFill>
        <p:spPr>
          <a:xfrm>
            <a:off x="20" y="1"/>
            <a:ext cx="4052522" cy="6858000"/>
          </a:xfrm>
          <a:custGeom>
            <a:rect b="b" l="l" r="r" t="t"/>
            <a:pathLst>
              <a:path extrusionOk="0" h="6858000" w="4052542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4654296" y="2395728"/>
            <a:ext cx="4243589" cy="18288"/>
          </a:xfrm>
          <a:custGeom>
            <a:rect b="b" l="l" r="r" t="t"/>
            <a:pathLst>
              <a:path extrusionOk="0" fill="none" h="18288" w="4243589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extrusionOk="0" h="18288" w="4243589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444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/>
          <p:nvPr>
            <p:ph idx="1" type="body"/>
          </p:nvPr>
        </p:nvSpPr>
        <p:spPr>
          <a:xfrm>
            <a:off x="4654296" y="2706624"/>
            <a:ext cx="6894576" cy="3483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Essayer de modéliser les courbes de lumière et les courbes de polarisation des étoiles massives avec des vents, en utilisant des courbes périodiques déjà observées (WR1, WR6, ...)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Comprendre les effets de chaque paramètre sur les courbes de lumière et les courbes polarimétriques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CA" sz="2200"/>
              <a:t>Je considère uniquement une solution de rotation pour les observations (en excluant la solution binaire avec ce modèle)</a:t>
            </a:r>
            <a:endParaRPr sz="2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 txBox="1"/>
          <p:nvPr>
            <p:ph type="title"/>
          </p:nvPr>
        </p:nvSpPr>
        <p:spPr>
          <a:xfrm>
            <a:off x="630936" y="640080"/>
            <a:ext cx="4818888" cy="1481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Calibri"/>
              <a:buNone/>
            </a:pPr>
            <a:r>
              <a:rPr lang="en-CA" sz="5000"/>
              <a:t>Le modèle (par Jon Bjorkman)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643278" y="2372868"/>
            <a:ext cx="3255095" cy="18288"/>
          </a:xfrm>
          <a:custGeom>
            <a:rect b="b" l="l" r="r" t="t"/>
            <a:pathLst>
              <a:path extrusionOk="0" fill="none" h="18288" w="3255095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extrusionOk="0" h="18288" w="3255095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 txBox="1"/>
          <p:nvPr>
            <p:ph idx="1" type="body"/>
          </p:nvPr>
        </p:nvSpPr>
        <p:spPr>
          <a:xfrm>
            <a:off x="630936" y="2660904"/>
            <a:ext cx="4818888" cy="35478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CA" sz="1500"/>
              <a:t>Transfert radiative Monte Carlo (MCRT)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CA" sz="1500"/>
              <a:t>Paquets d'énergie (échantillonnage aléatoire de profondeur optique pendant le transport et sur la fonction de phase de Rayleigh pour le changement de direction)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CA" sz="1500"/>
              <a:t>Modèle 3D avec une dépendance temporelle utilisant des CIRs ayant la forme de spirales d'Archimède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CA" sz="1500"/>
              <a:t>Le CIR est approximé comme étant une zone de compression avec un plus haut taux de diffusion électronique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CA" sz="1500"/>
              <a:t>Polarisation : par diffusion électronique et effets d'occultation, les autres sources de polarisation sont ignorées.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CA" sz="1500"/>
              <a:t>Monochromatique car la diffusion électronique est indépendante de la longueur d'onde</a:t>
            </a:r>
            <a:endParaRPr sz="1500"/>
          </a:p>
        </p:txBody>
      </p:sp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2" l="18500" r="23474" t="0"/>
          <a:stretch/>
        </p:blipFill>
        <p:spPr>
          <a:xfrm>
            <a:off x="6099048" y="783110"/>
            <a:ext cx="5458968" cy="5291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/>
          <p:nvPr/>
        </p:nvSpPr>
        <p:spPr>
          <a:xfrm flipH="1" rot="10800000">
            <a:off x="-3" y="0"/>
            <a:ext cx="8115306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"/>
          <p:cNvSpPr/>
          <p:nvPr/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>
            <p:ph type="title"/>
          </p:nvPr>
        </p:nvSpPr>
        <p:spPr>
          <a:xfrm>
            <a:off x="1371599" y="294538"/>
            <a:ext cx="9895951" cy="10336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CA" sz="4000">
                <a:solidFill>
                  <a:srgbClr val="FFFFFF"/>
                </a:solidFill>
              </a:rPr>
              <a:t>Les paramètres modifiables</a:t>
            </a:r>
            <a:endParaRPr/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1371599" y="2318197"/>
            <a:ext cx="9724031" cy="36833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77500" lnSpcReduction="20000"/>
          </a:bodyPr>
          <a:lstStyle/>
          <a:p>
            <a:pPr indent="-21907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2000"/>
              <a:t>La luminosité de la tache (L_spot, considérant que le spot est à la base du CIR)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  <a:p>
            <a:pPr indent="-2190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2000"/>
              <a:t>Contraste de densité électronique entre le CIR et le vent (η)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  <a:p>
            <a:pPr indent="-2190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2000"/>
              <a:t>Colatitude du CIR (θ) et l’inclinaison de l’observateur</a:t>
            </a:r>
            <a:endParaRPr sz="2000"/>
          </a:p>
          <a:p>
            <a:pPr indent="-2190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2000"/>
              <a:t>Demi-angle d’ouverture du CIR (β)</a:t>
            </a:r>
            <a:endParaRPr/>
          </a:p>
          <a:p>
            <a:pPr indent="-2190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2000"/>
              <a:t>Longitude du CIR (ϕ, mais pour 1 CIR cela ne change pas la forme de la courbe)</a:t>
            </a:r>
            <a:endParaRPr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  <a:p>
            <a:pPr indent="-2190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2000"/>
              <a:t>Le facteur d’échelle de la profondeur optique (τ)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  <a:p>
            <a:pPr indent="-21907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2000"/>
              <a:t>Vitesse terminale du vent (v</a:t>
            </a:r>
            <a:r>
              <a:rPr baseline="-25000" lang="en-CA" sz="2000">
                <a:latin typeface="Calibri"/>
                <a:ea typeface="Calibri"/>
                <a:cs typeface="Calibri"/>
                <a:sym typeface="Calibri"/>
              </a:rPr>
              <a:t>∞</a:t>
            </a:r>
            <a:r>
              <a:rPr lang="en-CA" sz="2000"/>
              <a:t>) et la vitesse de rotation équatoriale (v</a:t>
            </a:r>
            <a:r>
              <a:rPr baseline="-25000" lang="en-CA" sz="2000"/>
              <a:t>rot</a:t>
            </a:r>
            <a:r>
              <a:rPr lang="en-CA" sz="2000"/>
              <a:t>) 🡪 R</a:t>
            </a:r>
            <a:r>
              <a:rPr baseline="-25000" lang="en-CA" sz="2000"/>
              <a:t>0</a:t>
            </a:r>
            <a:r>
              <a:rPr lang="en-CA" sz="2000"/>
              <a:t> = v</a:t>
            </a:r>
            <a:r>
              <a:rPr baseline="-25000" lang="en-CA" sz="2000"/>
              <a:t>∞</a:t>
            </a:r>
            <a:r>
              <a:rPr lang="en-CA" sz="2000"/>
              <a:t>/ v</a:t>
            </a:r>
            <a:r>
              <a:rPr baseline="-25000" lang="en-CA" sz="2000"/>
              <a:t>rot </a:t>
            </a:r>
            <a:r>
              <a:rPr lang="en-CA" sz="2000"/>
              <a:t>(courbure du CIR)</a:t>
            </a:r>
            <a:endParaRPr baseline="-25000" sz="2000"/>
          </a:p>
          <a:p>
            <a:pPr indent="-120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000"/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91345" y="2619344"/>
            <a:ext cx="2076945" cy="8096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blanc, conception&#10;&#10;Description générée automatiquement" id="121" name="Google Shape;12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58803" y="4405068"/>
            <a:ext cx="1795548" cy="807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94817" y="4566620"/>
            <a:ext cx="2324144" cy="48419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 txBox="1"/>
          <p:nvPr/>
        </p:nvSpPr>
        <p:spPr>
          <a:xfrm>
            <a:off x="6252708" y="6378796"/>
            <a:ext cx="64579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Carlos-Leblanc D., St-Louis N.,  Bjorkman J.E., Ignace R.,2019</a:t>
            </a:r>
            <a:endParaRPr/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02515" y="5863364"/>
            <a:ext cx="2550193" cy="743806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4"/>
          <p:cNvSpPr txBox="1"/>
          <p:nvPr/>
        </p:nvSpPr>
        <p:spPr>
          <a:xfrm>
            <a:off x="4954017" y="1705448"/>
            <a:ext cx="220287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b="1" baseline="-25000"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</a:t>
            </a:r>
            <a:r>
              <a:rPr b="1"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=100 000 000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554416" y="365125"/>
            <a:ext cx="11167447" cy="20893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 txBox="1"/>
          <p:nvPr>
            <p:ph type="title"/>
          </p:nvPr>
        </p:nvSpPr>
        <p:spPr>
          <a:xfrm>
            <a:off x="884325" y="586822"/>
            <a:ext cx="3996653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CA" sz="3200"/>
              <a:t>Cas 1: tache seulement</a:t>
            </a:r>
            <a:endParaRPr/>
          </a:p>
        </p:txBody>
      </p:sp>
      <p:sp>
        <p:nvSpPr>
          <p:cNvPr id="133" name="Google Shape;133;p5"/>
          <p:cNvSpPr/>
          <p:nvPr/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 txBox="1"/>
          <p:nvPr>
            <p:ph idx="1" type="body"/>
          </p:nvPr>
        </p:nvSpPr>
        <p:spPr>
          <a:xfrm>
            <a:off x="5250106" y="586822"/>
            <a:ext cx="3178445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Inc=90 degrés (perpendiculaire à l’axe de rotation)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Tache sur le plan équatorial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L</a:t>
            </a:r>
            <a:r>
              <a:rPr baseline="-25000" lang="en-CA" sz="1800"/>
              <a:t>spot</a:t>
            </a:r>
            <a:r>
              <a:rPr lang="en-CA" sz="1800"/>
              <a:t>=1.5 L</a:t>
            </a:r>
            <a:r>
              <a:rPr baseline="-25000" lang="en-CA" sz="1800"/>
              <a:t>*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τ=0.03</a:t>
            </a:r>
            <a:endParaRPr/>
          </a:p>
        </p:txBody>
      </p:sp>
      <p:pic>
        <p:nvPicPr>
          <p:cNvPr descr="Une image contenant capture d’écran&#10;&#10;Description générée automatiquement" id="136" name="Google Shape;13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4412" y="2729397"/>
            <a:ext cx="4889843" cy="36673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diagramme, ligne, Tracé&#10;&#10;Description générée automatiquement" id="137" name="Google Shape;1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37746" y="2729397"/>
            <a:ext cx="4645152" cy="3483864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8428551" y="586822"/>
            <a:ext cx="3178445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β=15 degrés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CA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η=0 (le vent a la même densité que le CIR pour simuler la tache seulement)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capture d’écran, texte&#10;&#10;Description générée automatiquement" id="139" name="Google Shape;13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75639" y="2544176"/>
            <a:ext cx="9525000" cy="4224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554416" y="365125"/>
            <a:ext cx="11167447" cy="20893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 txBox="1"/>
          <p:nvPr>
            <p:ph type="title"/>
          </p:nvPr>
        </p:nvSpPr>
        <p:spPr>
          <a:xfrm>
            <a:off x="1051560" y="586822"/>
            <a:ext cx="36576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CA" sz="3200"/>
              <a:t>Cas 2: tache + CIR (cas du phare)</a:t>
            </a:r>
            <a:endParaRPr/>
          </a:p>
        </p:txBody>
      </p:sp>
      <p:sp>
        <p:nvSpPr>
          <p:cNvPr id="147" name="Google Shape;147;p6"/>
          <p:cNvSpPr/>
          <p:nvPr/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6"/>
          <p:cNvSpPr/>
          <p:nvPr/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 txBox="1"/>
          <p:nvPr>
            <p:ph idx="1" type="body"/>
          </p:nvPr>
        </p:nvSpPr>
        <p:spPr>
          <a:xfrm>
            <a:off x="5250106" y="586822"/>
            <a:ext cx="3178445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Inc=90 degréss (perpendiculaire à l’axe de rotation)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Tache sur le plan équatorial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L</a:t>
            </a:r>
            <a:r>
              <a:rPr baseline="-25000" lang="en-CA" sz="1800"/>
              <a:t>spot</a:t>
            </a:r>
            <a:r>
              <a:rPr lang="en-CA" sz="1800"/>
              <a:t>=1.5 L</a:t>
            </a:r>
            <a:r>
              <a:rPr baseline="-25000" lang="en-CA" sz="1800"/>
              <a:t>*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τ=0.03</a:t>
            </a:r>
            <a:endParaRPr/>
          </a:p>
        </p:txBody>
      </p:sp>
      <p:sp>
        <p:nvSpPr>
          <p:cNvPr id="150" name="Google Shape;150;p6"/>
          <p:cNvSpPr txBox="1"/>
          <p:nvPr/>
        </p:nvSpPr>
        <p:spPr>
          <a:xfrm>
            <a:off x="8428551" y="586822"/>
            <a:ext cx="3178445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C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β=12.5 degrés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C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η=3 (le CIR a 4 fois la densité du vent)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texte, diagramme, Tracé, ligne&#10;&#10;Description générée automatiquement" id="151" name="Google Shape;15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5999" y="2554284"/>
            <a:ext cx="5144087" cy="3858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apture d’écran&#10;&#10;Description générée automatiquement" id="152" name="Google Shape;1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230" y="2572230"/>
            <a:ext cx="5517540" cy="4138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8909" y="2529263"/>
            <a:ext cx="9538460" cy="42240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554416" y="365125"/>
            <a:ext cx="11167447" cy="20893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7"/>
          <p:cNvSpPr txBox="1"/>
          <p:nvPr>
            <p:ph type="title"/>
          </p:nvPr>
        </p:nvSpPr>
        <p:spPr>
          <a:xfrm>
            <a:off x="1051560" y="586822"/>
            <a:ext cx="36576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CA" sz="3200"/>
              <a:t>Cas 2: tache + CIR</a:t>
            </a:r>
            <a:endParaRPr/>
          </a:p>
        </p:txBody>
      </p:sp>
      <p:sp>
        <p:nvSpPr>
          <p:cNvPr id="161" name="Google Shape;161;p7"/>
          <p:cNvSpPr/>
          <p:nvPr/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7"/>
          <p:cNvSpPr/>
          <p:nvPr/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7"/>
          <p:cNvSpPr txBox="1"/>
          <p:nvPr>
            <p:ph idx="1" type="body"/>
          </p:nvPr>
        </p:nvSpPr>
        <p:spPr>
          <a:xfrm>
            <a:off x="5250106" y="586822"/>
            <a:ext cx="3178445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Inc=90 degrés (perpendiculaire à l’axe de rotation)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Tache a 40 degrés du pôle sud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L</a:t>
            </a:r>
            <a:r>
              <a:rPr baseline="-25000" lang="en-CA" sz="1800"/>
              <a:t>spot</a:t>
            </a:r>
            <a:r>
              <a:rPr lang="en-CA" sz="1800"/>
              <a:t>=1.5 L</a:t>
            </a:r>
            <a:r>
              <a:rPr baseline="-25000" lang="en-CA" sz="1800"/>
              <a:t>*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CA" sz="1800"/>
              <a:t>τ=0.03</a:t>
            </a:r>
            <a:endParaRPr/>
          </a:p>
        </p:txBody>
      </p:sp>
      <p:sp>
        <p:nvSpPr>
          <p:cNvPr id="164" name="Google Shape;164;p7"/>
          <p:cNvSpPr txBox="1"/>
          <p:nvPr/>
        </p:nvSpPr>
        <p:spPr>
          <a:xfrm>
            <a:off x="8428551" y="586822"/>
            <a:ext cx="3178445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C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β=12.5 degr</a:t>
            </a:r>
            <a:r>
              <a:rPr lang="en-CA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</a:t>
            </a:r>
            <a:r>
              <a:rPr b="0" i="0" lang="en-C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C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η=3 (le CIR a 4 fois la densité du vent)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capture d’écran&#10;&#10;Description générée automatiquement"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3069" y="2545879"/>
            <a:ext cx="5612274" cy="4209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Tracé, diagramme, ligne&#10;&#10;Description générée automatiquement"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94722" y="2545879"/>
            <a:ext cx="5612274" cy="42092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apture d’écran, texte&#10;&#10;Description générée automatiquement" id="167" name="Google Shape;16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0170" y="2494421"/>
            <a:ext cx="9772977" cy="4312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554416" y="365125"/>
            <a:ext cx="11167447" cy="2089317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DEDEDE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C5C2C2">
                <a:alpha val="4980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8"/>
          <p:cNvSpPr txBox="1"/>
          <p:nvPr>
            <p:ph type="title"/>
          </p:nvPr>
        </p:nvSpPr>
        <p:spPr>
          <a:xfrm>
            <a:off x="1051560" y="586822"/>
            <a:ext cx="36576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CA" sz="3200"/>
              <a:t>Case 2: tache + CIR</a:t>
            </a:r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8"/>
          <p:cNvSpPr/>
          <p:nvPr/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8"/>
          <p:cNvSpPr txBox="1"/>
          <p:nvPr>
            <p:ph idx="1" type="body"/>
          </p:nvPr>
        </p:nvSpPr>
        <p:spPr>
          <a:xfrm>
            <a:off x="5250106" y="586822"/>
            <a:ext cx="3178445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800"/>
              <a:t>Inc=60 degrés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800"/>
              <a:t>Tache sur le plan équatorial</a:t>
            </a:r>
            <a:endParaRPr sz="1800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800"/>
              <a:t>L</a:t>
            </a:r>
            <a:r>
              <a:rPr baseline="-25000" lang="en-CA" sz="1800"/>
              <a:t>spot</a:t>
            </a:r>
            <a:r>
              <a:rPr lang="en-CA" sz="1800"/>
              <a:t>=1.5 L</a:t>
            </a:r>
            <a:r>
              <a:rPr baseline="-25000" lang="en-CA" sz="1800"/>
              <a:t>*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CA" sz="1800"/>
              <a:t>τ=0.03</a:t>
            </a:r>
            <a:endParaRPr/>
          </a:p>
        </p:txBody>
      </p:sp>
      <p:sp>
        <p:nvSpPr>
          <p:cNvPr id="178" name="Google Shape;178;p8"/>
          <p:cNvSpPr txBox="1"/>
          <p:nvPr/>
        </p:nvSpPr>
        <p:spPr>
          <a:xfrm>
            <a:off x="8428551" y="586822"/>
            <a:ext cx="3178445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C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β=12.5 degrés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CA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η=3 (le CIR a 4 fois la densité du vent)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Une image contenant capture d’écran&#10;&#10;Description générée automatiquement"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817" y="2525124"/>
            <a:ext cx="5429610" cy="4072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Tracé, diagramme, ligne&#10;&#10;Description générée automatiquement" id="180" name="Google Shape;180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0719" y="2512980"/>
            <a:ext cx="5510996" cy="41332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capture d’écran, texte&#10;&#10;Description générée automatiquement" id="181" name="Google Shape;181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33500" y="2545878"/>
            <a:ext cx="9525000" cy="4275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9"/>
          <p:cNvSpPr txBox="1"/>
          <p:nvPr>
            <p:ph type="title"/>
          </p:nvPr>
        </p:nvSpPr>
        <p:spPr>
          <a:xfrm>
            <a:off x="1198181" y="560881"/>
            <a:ext cx="9795638" cy="11143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libri"/>
              <a:buNone/>
            </a:pPr>
            <a:r>
              <a:rPr lang="en-CA" sz="5200"/>
              <a:t>Quel est l’effet de τ ?</a:t>
            </a:r>
            <a:endParaRPr sz="5200"/>
          </a:p>
        </p:txBody>
      </p:sp>
      <p:sp>
        <p:nvSpPr>
          <p:cNvPr id="188" name="Google Shape;188;p9"/>
          <p:cNvSpPr txBox="1"/>
          <p:nvPr>
            <p:ph idx="1" type="body"/>
          </p:nvPr>
        </p:nvSpPr>
        <p:spPr>
          <a:xfrm>
            <a:off x="1198181" y="1839595"/>
            <a:ext cx="9795638" cy="9431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CA" sz="2400"/>
              <a:t>S'il y a une éclipse, la densité du vent la rend plus profonde car il y a plus de diffusion électronique globalement dans le vent</a:t>
            </a:r>
            <a:endParaRPr sz="2400"/>
          </a:p>
        </p:txBody>
      </p:sp>
      <p:pic>
        <p:nvPicPr>
          <p:cNvPr descr="Une image contenant texte, diagramme, ligne, Tracé&#10;&#10;Description générée automatiquement" id="189" name="Google Shape;18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66794" y="2518331"/>
            <a:ext cx="8455362" cy="41008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diagramme, ligne, Tracé&#10;&#10;Description générée automatiquement" id="190" name="Google Shape;19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6156" y="2518331"/>
            <a:ext cx="8446000" cy="4096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2023-06-02T17:48:29Z</dcterms:created>
  <dc:creator>Rémi Sincennes</dc:creator>
</cp:coreProperties>
</file>