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y="5143500" cx="9144000"/>
  <p:notesSz cx="6858000" cy="9144000"/>
  <p:embeddedFontLst>
    <p:embeddedFont>
      <p:font typeface="Comfortaa Light"/>
      <p:regular r:id="rId19"/>
      <p:bold r:id="rId20"/>
    </p:embeddedFont>
    <p:embeddedFont>
      <p:font typeface="Comfortaa"/>
      <p:regular r:id="rId21"/>
      <p:bold r:id="rId22"/>
    </p:embeddedFont>
    <p:embeddedFont>
      <p:font typeface="Open Sans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B0D20B0-0279-48C7-B765-34E43C904AC4}">
  <a:tblStyle styleId="{4B0D20B0-0279-48C7-B765-34E43C904AC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omfortaaLight-bold.fntdata"/><Relationship Id="rId22" Type="http://schemas.openxmlformats.org/officeDocument/2006/relationships/font" Target="fonts/Comfortaa-bold.fntdata"/><Relationship Id="rId21" Type="http://schemas.openxmlformats.org/officeDocument/2006/relationships/font" Target="fonts/Comfortaa-regular.fntdata"/><Relationship Id="rId24" Type="http://schemas.openxmlformats.org/officeDocument/2006/relationships/font" Target="fonts/OpenSans-bold.fntdata"/><Relationship Id="rId23" Type="http://schemas.openxmlformats.org/officeDocument/2006/relationships/font" Target="fonts/OpenSans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OpenSans-boldItalic.fntdata"/><Relationship Id="rId25" Type="http://schemas.openxmlformats.org/officeDocument/2006/relationships/font" Target="fonts/OpenSans-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font" Target="fonts/ComfortaaLight-regular.fntdata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ff2b31cbc8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1ff2b31cbc8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ff2b31cbc8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1ff2b31cbc8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ff2b31cbc8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1ff2b31cbc8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f7e510787c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f7e510787c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d08dd9b32a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d08dd9b32a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d08dd9b32a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2d08dd9b32a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d08dd9b32a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2d08dd9b32a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d08dd9b32a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d08dd9b32a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d08dd9b32a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2d08dd9b32a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ff2b31cbc8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1ff2b31cbc8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d08dd9b32a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2d08dd9b32a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2.png"/><Relationship Id="rId4" Type="http://schemas.openxmlformats.org/officeDocument/2006/relationships/image" Target="../media/image17.png"/><Relationship Id="rId5" Type="http://schemas.openxmlformats.org/officeDocument/2006/relationships/image" Target="../media/image2.png"/><Relationship Id="rId6" Type="http://schemas.openxmlformats.org/officeDocument/2006/relationships/image" Target="../media/image1.png"/><Relationship Id="rId7" Type="http://schemas.openxmlformats.org/officeDocument/2006/relationships/image" Target="../media/image3.png"/><Relationship Id="rId8" Type="http://schemas.openxmlformats.org/officeDocument/2006/relationships/image" Target="../media/image1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1.png"/><Relationship Id="rId4" Type="http://schemas.openxmlformats.org/officeDocument/2006/relationships/image" Target="../media/image1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Relationship Id="rId4" Type="http://schemas.openxmlformats.org/officeDocument/2006/relationships/image" Target="../media/image8.png"/><Relationship Id="rId5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Relationship Id="rId4" Type="http://schemas.openxmlformats.org/officeDocument/2006/relationships/image" Target="../media/image1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Relationship Id="rId4" Type="http://schemas.openxmlformats.org/officeDocument/2006/relationships/image" Target="../media/image15.png"/><Relationship Id="rId5" Type="http://schemas.openxmlformats.org/officeDocument/2006/relationships/image" Target="../media/image13.png"/><Relationship Id="rId6" Type="http://schemas.openxmlformats.org/officeDocument/2006/relationships/image" Target="../media/image4.png"/><Relationship Id="rId7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419758" y="79502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4"/>
                </a:solidFill>
                <a:latin typeface="Comfortaa"/>
                <a:ea typeface="Comfortaa"/>
                <a:cs typeface="Comfortaa"/>
                <a:sym typeface="Comfortaa"/>
              </a:rPr>
              <a:t>SITELLE Observations of NGC 1275</a:t>
            </a:r>
            <a:endParaRPr>
              <a:solidFill>
                <a:schemeClr val="accent4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280800" y="279717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4"/>
                </a:solidFill>
                <a:latin typeface="Comfortaa"/>
                <a:ea typeface="Comfortaa"/>
                <a:cs typeface="Comfortaa"/>
                <a:sym typeface="Comfortaa"/>
              </a:rPr>
              <a:t>Carter Rhea</a:t>
            </a:r>
            <a:endParaRPr>
              <a:solidFill>
                <a:schemeClr val="accent4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92850" y="4422600"/>
            <a:ext cx="666552" cy="573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86624" y="4403550"/>
            <a:ext cx="1108849" cy="611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23325" y="4384500"/>
            <a:ext cx="1641825" cy="57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259425" y="4422600"/>
            <a:ext cx="1869475" cy="57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95575" y="4422600"/>
            <a:ext cx="1482974" cy="57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958025" y="41728"/>
            <a:ext cx="1185974" cy="12067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2"/>
          <p:cNvSpPr txBox="1"/>
          <p:nvPr>
            <p:ph type="title"/>
          </p:nvPr>
        </p:nvSpPr>
        <p:spPr>
          <a:xfrm>
            <a:off x="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4"/>
                </a:solidFill>
                <a:latin typeface="Comfortaa"/>
                <a:ea typeface="Comfortaa"/>
                <a:cs typeface="Comfortaa"/>
                <a:sym typeface="Comfortaa"/>
              </a:rPr>
              <a:t>Shock Region</a:t>
            </a:r>
            <a:endParaRPr>
              <a:solidFill>
                <a:schemeClr val="accent4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29" name="Google Shape;12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10950" y="660900"/>
            <a:ext cx="4777125" cy="382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0700" y="660900"/>
            <a:ext cx="3607501" cy="38216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3"/>
          <p:cNvSpPr txBox="1"/>
          <p:nvPr>
            <p:ph type="title"/>
          </p:nvPr>
        </p:nvSpPr>
        <p:spPr>
          <a:xfrm>
            <a:off x="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4"/>
                </a:solidFill>
                <a:latin typeface="Comfortaa"/>
                <a:ea typeface="Comfortaa"/>
                <a:cs typeface="Comfortaa"/>
                <a:sym typeface="Comfortaa"/>
              </a:rPr>
              <a:t>Central</a:t>
            </a:r>
            <a:r>
              <a:rPr lang="en">
                <a:solidFill>
                  <a:schemeClr val="accent4"/>
                </a:solidFill>
                <a:latin typeface="Comfortaa"/>
                <a:ea typeface="Comfortaa"/>
                <a:cs typeface="Comfortaa"/>
                <a:sym typeface="Comfortaa"/>
              </a:rPr>
              <a:t> Region</a:t>
            </a:r>
            <a:endParaRPr>
              <a:solidFill>
                <a:schemeClr val="accent4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36" name="Google Shape;13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51725" y="887175"/>
            <a:ext cx="4930500" cy="3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3375" y="887175"/>
            <a:ext cx="3674826" cy="328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4"/>
          <p:cNvSpPr txBox="1"/>
          <p:nvPr>
            <p:ph type="title"/>
          </p:nvPr>
        </p:nvSpPr>
        <p:spPr>
          <a:xfrm>
            <a:off x="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4"/>
                </a:solidFill>
                <a:latin typeface="Comfortaa"/>
                <a:ea typeface="Comfortaa"/>
                <a:cs typeface="Comfortaa"/>
                <a:sym typeface="Comfortaa"/>
              </a:rPr>
              <a:t>Conclusions</a:t>
            </a:r>
            <a:endParaRPr>
              <a:solidFill>
                <a:schemeClr val="accent4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43" name="Google Shape;143;p24"/>
          <p:cNvSpPr txBox="1"/>
          <p:nvPr/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omfortaa"/>
              <a:buChar char="●"/>
            </a:pPr>
            <a:r>
              <a:rPr lang="en" sz="1800"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rPr>
              <a:t>There is not considerable star formation in the filaments </a:t>
            </a:r>
            <a:endParaRPr sz="1800">
              <a:solidFill>
                <a:schemeClr val="accent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omfortaa"/>
              <a:buChar char="●"/>
            </a:pPr>
            <a:r>
              <a:rPr lang="en" sz="1800"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rPr>
              <a:t>The central region is defined by two distinct regions</a:t>
            </a:r>
            <a:endParaRPr sz="1800">
              <a:solidFill>
                <a:schemeClr val="accent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omfortaa"/>
              <a:buChar char="●"/>
            </a:pPr>
            <a:r>
              <a:rPr lang="en" sz="1800"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rPr>
              <a:t>The shock in the ICM has affected the ionization of the nebula</a:t>
            </a:r>
            <a:endParaRPr sz="1800">
              <a:solidFill>
                <a:schemeClr val="accent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omfortaa"/>
              <a:buChar char="●"/>
            </a:pPr>
            <a:r>
              <a:rPr lang="en" sz="1800"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rPr>
              <a:t>Within each filament, the ionization appears </a:t>
            </a:r>
            <a:r>
              <a:rPr lang="en" sz="1800"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rPr>
              <a:t>homogeneous</a:t>
            </a:r>
            <a:endParaRPr sz="1800">
              <a:solidFill>
                <a:schemeClr val="accent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800">
              <a:solidFill>
                <a:schemeClr val="accent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/>
          <p:nvPr>
            <p:ph type="title"/>
          </p:nvPr>
        </p:nvSpPr>
        <p:spPr>
          <a:xfrm>
            <a:off x="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4"/>
                </a:solidFill>
                <a:latin typeface="Comfortaa"/>
                <a:ea typeface="Comfortaa"/>
                <a:cs typeface="Comfortaa"/>
                <a:sym typeface="Comfortaa"/>
              </a:rPr>
              <a:t>Overview</a:t>
            </a:r>
            <a:endParaRPr>
              <a:solidFill>
                <a:schemeClr val="accent4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7" name="Google Shape;67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omfortaa"/>
              <a:buChar char="●"/>
            </a:pPr>
            <a:r>
              <a:rPr lang="en"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rPr>
              <a:t>Introduction to the Perseus Cluster (Thanks Ben!)</a:t>
            </a:r>
            <a:endParaRPr>
              <a:solidFill>
                <a:schemeClr val="accent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omfortaa"/>
              <a:buChar char="●"/>
            </a:pPr>
            <a:r>
              <a:rPr lang="en"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rPr>
              <a:t>Introduction to SITELLE data analysis with LUCI</a:t>
            </a:r>
            <a:endParaRPr>
              <a:solidFill>
                <a:schemeClr val="accent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omfortaa"/>
              <a:buChar char="●"/>
            </a:pPr>
            <a:r>
              <a:rPr lang="en"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rPr>
              <a:t>Spectral analysis results</a:t>
            </a:r>
            <a:endParaRPr>
              <a:solidFill>
                <a:schemeClr val="accent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omfortaa"/>
              <a:buChar char="●"/>
            </a:pPr>
            <a:r>
              <a:rPr lang="en"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rPr>
              <a:t>Diagnostic diagrams</a:t>
            </a:r>
            <a:endParaRPr>
              <a:solidFill>
                <a:schemeClr val="accent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omfortaa"/>
              <a:buChar char="●"/>
            </a:pPr>
            <a:r>
              <a:rPr lang="en"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rPr>
              <a:t>Regions of interest</a:t>
            </a:r>
            <a:endParaRPr>
              <a:solidFill>
                <a:schemeClr val="accent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omfortaa"/>
              <a:buChar char="●"/>
            </a:pPr>
            <a:r>
              <a:rPr lang="en"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rPr>
              <a:t>Conclusions</a:t>
            </a:r>
            <a:endParaRPr>
              <a:solidFill>
                <a:schemeClr val="accent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/>
        </p:nvSpPr>
        <p:spPr>
          <a:xfrm>
            <a:off x="0" y="33075"/>
            <a:ext cx="4143000" cy="540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4"/>
                </a:solidFill>
                <a:latin typeface="Comfortaa Light"/>
                <a:ea typeface="Comfortaa Light"/>
                <a:cs typeface="Comfortaa Light"/>
                <a:sym typeface="Comfortaa Light"/>
              </a:rPr>
              <a:t>An Introduction to Luci</a:t>
            </a:r>
            <a:endParaRPr sz="2500">
              <a:solidFill>
                <a:schemeClr val="accent4"/>
              </a:solidFill>
              <a:latin typeface="Comfortaa Light"/>
              <a:ea typeface="Comfortaa Light"/>
              <a:cs typeface="Comfortaa Light"/>
              <a:sym typeface="Comfortaa Light"/>
            </a:endParaRPr>
          </a:p>
        </p:txBody>
      </p:sp>
      <p:sp>
        <p:nvSpPr>
          <p:cNvPr id="73" name="Google Shape;73;p15"/>
          <p:cNvSpPr txBox="1"/>
          <p:nvPr/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omfortaa"/>
              <a:buChar char="●"/>
            </a:pPr>
            <a:r>
              <a:rPr lang="en" sz="1800"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rPr>
              <a:t>LUCI is a general purpose fitting pipeline built for SITELLE</a:t>
            </a:r>
            <a:endParaRPr sz="1800">
              <a:solidFill>
                <a:schemeClr val="accent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rPr>
              <a:t>The three primary quantities of interest are the </a:t>
            </a:r>
            <a:r>
              <a:rPr b="1" lang="en" sz="1800"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rPr>
              <a:t>amplitude</a:t>
            </a:r>
            <a:r>
              <a:rPr lang="en" sz="1800"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rPr>
              <a:t> of the line, the </a:t>
            </a:r>
            <a:r>
              <a:rPr b="1" lang="en" sz="1800"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rPr>
              <a:t>position</a:t>
            </a:r>
            <a:r>
              <a:rPr lang="en" sz="1800"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rPr>
              <a:t> of the line (often described as the velocity and quoted in km/s), and the </a:t>
            </a:r>
            <a:r>
              <a:rPr b="1" lang="en" sz="1800"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rPr>
              <a:t>broadening</a:t>
            </a:r>
            <a:r>
              <a:rPr lang="en" sz="1800"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rPr>
              <a:t> of the line (often described as the velocity dispersion).</a:t>
            </a:r>
            <a:endParaRPr sz="1800">
              <a:solidFill>
                <a:schemeClr val="accent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omfortaa"/>
              <a:buChar char="●"/>
            </a:pPr>
            <a:r>
              <a:rPr lang="en" sz="1800"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rPr>
              <a:t>The available fitting functions are as follows: ‘gaussian’, ‘sinc’, ‘sincgauss’</a:t>
            </a:r>
            <a:endParaRPr sz="1800">
              <a:solidFill>
                <a:schemeClr val="accent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800">
              <a:solidFill>
                <a:schemeClr val="accent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74" name="Google Shape;7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47725" y="0"/>
            <a:ext cx="596275" cy="6067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 [km/s] = c [km/s] * \Delta \lambda" id="75" name="Google Shape;7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93775" y="4027250"/>
            <a:ext cx="1800225" cy="18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93775" y="4356575"/>
            <a:ext cx="2140669" cy="259475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5"/>
          <p:cNvSpPr txBox="1"/>
          <p:nvPr/>
        </p:nvSpPr>
        <p:spPr>
          <a:xfrm>
            <a:off x="4974000" y="3917625"/>
            <a:ext cx="1253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Velocity:</a:t>
            </a:r>
            <a:endParaRPr>
              <a:solidFill>
                <a:schemeClr val="accen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8" name="Google Shape;78;p15"/>
          <p:cNvSpPr txBox="1"/>
          <p:nvPr/>
        </p:nvSpPr>
        <p:spPr>
          <a:xfrm>
            <a:off x="4654475" y="4252325"/>
            <a:ext cx="130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Broadening:</a:t>
            </a:r>
            <a:endParaRPr>
              <a:solidFill>
                <a:schemeClr val="accen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9" name="Google Shape;79;p15"/>
          <p:cNvSpPr/>
          <p:nvPr/>
        </p:nvSpPr>
        <p:spPr>
          <a:xfrm>
            <a:off x="4526575" y="3838150"/>
            <a:ext cx="3816600" cy="10566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4285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80" name="Google Shape;80;p15"/>
          <p:cNvSpPr txBox="1"/>
          <p:nvPr/>
        </p:nvSpPr>
        <p:spPr>
          <a:xfrm>
            <a:off x="0" y="3711900"/>
            <a:ext cx="4654500" cy="14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accent4"/>
                </a:solidFill>
                <a:latin typeface="Comfortaa Light"/>
                <a:ea typeface="Comfortaa Light"/>
                <a:cs typeface="Comfortaa Light"/>
                <a:sym typeface="Comfortaa Light"/>
              </a:rPr>
              <a:t>LUCI: A Python package for SITELLE spectral analysis</a:t>
            </a:r>
            <a:endParaRPr sz="900">
              <a:solidFill>
                <a:schemeClr val="accent4"/>
              </a:solidFill>
              <a:latin typeface="Comfortaa Light"/>
              <a:ea typeface="Comfortaa Light"/>
              <a:cs typeface="Comfortaa Light"/>
              <a:sym typeface="Comfortaa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accent4"/>
                </a:solidFill>
                <a:latin typeface="Comfortaa Light"/>
                <a:ea typeface="Comfortaa Light"/>
                <a:cs typeface="Comfortaa Light"/>
                <a:sym typeface="Comfortaa Light"/>
              </a:rPr>
              <a:t>Research Notes of the AAS, Volume 5, Number 9</a:t>
            </a:r>
            <a:endParaRPr sz="900">
              <a:solidFill>
                <a:schemeClr val="accent4"/>
              </a:solidFill>
              <a:latin typeface="Comfortaa Light"/>
              <a:ea typeface="Comfortaa Light"/>
              <a:cs typeface="Comfortaa Light"/>
              <a:sym typeface="Comfortaa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accent4"/>
                </a:solidFill>
                <a:latin typeface="Comfortaa Light"/>
                <a:ea typeface="Comfortaa Light"/>
                <a:cs typeface="Comfortaa Light"/>
                <a:sym typeface="Comfortaa Light"/>
              </a:rPr>
              <a:t>Arxiv: 2108.12428</a:t>
            </a:r>
            <a:endParaRPr sz="900">
              <a:solidFill>
                <a:schemeClr val="accent4"/>
              </a:solidFill>
              <a:latin typeface="Comfortaa Light"/>
              <a:ea typeface="Comfortaa Light"/>
              <a:cs typeface="Comfortaa Light"/>
              <a:sym typeface="Comfortaa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accent4"/>
              </a:solidFill>
              <a:latin typeface="Comfortaa Light"/>
              <a:ea typeface="Comfortaa Light"/>
              <a:cs typeface="Comfortaa Light"/>
              <a:sym typeface="Comfortaa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accent4"/>
                </a:solidFill>
                <a:latin typeface="Comfortaa Light"/>
                <a:ea typeface="Comfortaa Light"/>
                <a:cs typeface="Comfortaa Light"/>
                <a:sym typeface="Comfortaa Light"/>
              </a:rPr>
              <a:t> Updates to LUCI: A New Fitting Paradigm Using Mixture Density Networks</a:t>
            </a:r>
            <a:endParaRPr sz="900">
              <a:solidFill>
                <a:schemeClr val="accent4"/>
              </a:solidFill>
              <a:latin typeface="Comfortaa Light"/>
              <a:ea typeface="Comfortaa Light"/>
              <a:cs typeface="Comfortaa Light"/>
              <a:sym typeface="Comfortaa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accent4"/>
                </a:solidFill>
                <a:latin typeface="Comfortaa Light"/>
                <a:ea typeface="Comfortaa Light"/>
                <a:cs typeface="Comfortaa Light"/>
                <a:sym typeface="Comfortaa Light"/>
              </a:rPr>
              <a:t>Research Notes of the AAS, Volume 5, Number 12</a:t>
            </a:r>
            <a:endParaRPr sz="900">
              <a:solidFill>
                <a:schemeClr val="accent4"/>
              </a:solidFill>
              <a:latin typeface="Comfortaa Light"/>
              <a:ea typeface="Comfortaa Light"/>
              <a:cs typeface="Comfortaa Light"/>
              <a:sym typeface="Comfortaa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accent4"/>
                </a:solidFill>
                <a:latin typeface="Comfortaa Light"/>
                <a:ea typeface="Comfortaa Light"/>
                <a:cs typeface="Comfortaa Light"/>
                <a:sym typeface="Comfortaa Light"/>
              </a:rPr>
              <a:t>Arxiv: 2111.12755</a:t>
            </a:r>
            <a:endParaRPr sz="900">
              <a:solidFill>
                <a:schemeClr val="accent4"/>
              </a:solidFill>
              <a:latin typeface="Comfortaa Light"/>
              <a:ea typeface="Comfortaa Light"/>
              <a:cs typeface="Comfortaa Light"/>
              <a:sym typeface="Comfortaa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accent4"/>
              </a:solidFill>
              <a:latin typeface="Comfortaa Light"/>
              <a:ea typeface="Comfortaa Light"/>
              <a:cs typeface="Comfortaa Light"/>
              <a:sym typeface="Comfortaa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chemeClr val="accent4"/>
              </a:solidFill>
              <a:latin typeface="Comfortaa Light"/>
              <a:ea typeface="Comfortaa Light"/>
              <a:cs typeface="Comfortaa Light"/>
              <a:sym typeface="Comfortaa Ligh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47725" y="0"/>
            <a:ext cx="596275" cy="60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166229"/>
            <a:ext cx="9143999" cy="2246842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6"/>
          <p:cNvSpPr txBox="1"/>
          <p:nvPr/>
        </p:nvSpPr>
        <p:spPr>
          <a:xfrm>
            <a:off x="0" y="3413075"/>
            <a:ext cx="83754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accent4"/>
                </a:solidFill>
                <a:latin typeface="Comfortaa Light"/>
                <a:ea typeface="Comfortaa Light"/>
                <a:cs typeface="Comfortaa Light"/>
                <a:sym typeface="Comfortaa Light"/>
              </a:rPr>
              <a:t>A Machine-learning Approach to Integral Field Unit Spectroscopy Observations. I. H ii Region Kinematics</a:t>
            </a:r>
            <a:endParaRPr sz="900">
              <a:solidFill>
                <a:schemeClr val="accent4"/>
              </a:solidFill>
              <a:latin typeface="Comfortaa Light"/>
              <a:ea typeface="Comfortaa Light"/>
              <a:cs typeface="Comfortaa Light"/>
              <a:sym typeface="Comfortaa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accent4"/>
                </a:solidFill>
                <a:latin typeface="Comfortaa Light"/>
                <a:ea typeface="Comfortaa Light"/>
                <a:cs typeface="Comfortaa Light"/>
                <a:sym typeface="Comfortaa Light"/>
              </a:rPr>
              <a:t>The Astrophysical Journal, Volume 901, Issue 2</a:t>
            </a:r>
            <a:endParaRPr sz="900">
              <a:solidFill>
                <a:schemeClr val="accent4"/>
              </a:solidFill>
              <a:latin typeface="Comfortaa Light"/>
              <a:ea typeface="Comfortaa Light"/>
              <a:cs typeface="Comfortaa Light"/>
              <a:sym typeface="Comfortaa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accent4"/>
                </a:solidFill>
                <a:latin typeface="Comfortaa Light"/>
                <a:ea typeface="Comfortaa Light"/>
                <a:cs typeface="Comfortaa Light"/>
                <a:sym typeface="Comfortaa Light"/>
              </a:rPr>
              <a:t>Arxiv: 2008.08093</a:t>
            </a:r>
            <a:endParaRPr sz="900">
              <a:solidFill>
                <a:schemeClr val="accent4"/>
              </a:solidFill>
              <a:latin typeface="Comfortaa Light"/>
              <a:ea typeface="Comfortaa Light"/>
              <a:cs typeface="Comfortaa Light"/>
              <a:sym typeface="Comfortaa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accent4"/>
                </a:solidFill>
                <a:latin typeface="Comfortaa Light"/>
                <a:ea typeface="Comfortaa Light"/>
                <a:cs typeface="Comfortaa Light"/>
                <a:sym typeface="Comfortaa Light"/>
              </a:rPr>
              <a:t>A Machine-learning Approach to Integral Field Unit Spectroscopy Observations. II. H II Region Line Ratios</a:t>
            </a:r>
            <a:endParaRPr sz="900">
              <a:solidFill>
                <a:schemeClr val="accent4"/>
              </a:solidFill>
              <a:latin typeface="Comfortaa Light"/>
              <a:ea typeface="Comfortaa Light"/>
              <a:cs typeface="Comfortaa Light"/>
              <a:sym typeface="Comfortaa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accent4"/>
                </a:solidFill>
                <a:latin typeface="Comfortaa Light"/>
                <a:ea typeface="Comfortaa Light"/>
                <a:cs typeface="Comfortaa Light"/>
                <a:sym typeface="Comfortaa Light"/>
              </a:rPr>
              <a:t>The Astrophysical Journal, Volume 910, Issue 2</a:t>
            </a:r>
            <a:endParaRPr sz="900">
              <a:solidFill>
                <a:schemeClr val="accent4"/>
              </a:solidFill>
              <a:latin typeface="Comfortaa Light"/>
              <a:ea typeface="Comfortaa Light"/>
              <a:cs typeface="Comfortaa Light"/>
              <a:sym typeface="Comfortaa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accent4"/>
                </a:solidFill>
                <a:latin typeface="Comfortaa Light"/>
                <a:ea typeface="Comfortaa Light"/>
                <a:cs typeface="Comfortaa Light"/>
                <a:sym typeface="Comfortaa Light"/>
              </a:rPr>
              <a:t>Arxiv: 2102.06230</a:t>
            </a:r>
            <a:endParaRPr sz="900">
              <a:solidFill>
                <a:schemeClr val="accent4"/>
              </a:solidFill>
              <a:latin typeface="Comfortaa Light"/>
              <a:ea typeface="Comfortaa Light"/>
              <a:cs typeface="Comfortaa Light"/>
              <a:sym typeface="Comfortaa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accent4"/>
                </a:solidFill>
                <a:latin typeface="Comfortaa Light"/>
                <a:ea typeface="Comfortaa Light"/>
                <a:cs typeface="Comfortaa Light"/>
                <a:sym typeface="Comfortaa Light"/>
              </a:rPr>
              <a:t>A Machine-learning Approach to Integral Field Unit Spectroscopy Observations. III. Disentangling Multiple Component Emission</a:t>
            </a:r>
            <a:endParaRPr sz="900">
              <a:solidFill>
                <a:schemeClr val="accent4"/>
              </a:solidFill>
              <a:latin typeface="Comfortaa Light"/>
              <a:ea typeface="Comfortaa Light"/>
              <a:cs typeface="Comfortaa Light"/>
              <a:sym typeface="Comfortaa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accent4"/>
                </a:solidFill>
                <a:latin typeface="Comfortaa Light"/>
                <a:ea typeface="Comfortaa Light"/>
                <a:cs typeface="Comfortaa Light"/>
                <a:sym typeface="Comfortaa Light"/>
              </a:rPr>
              <a:t>The Astrophysical Journal,  Volume 923, Issue 2</a:t>
            </a:r>
            <a:endParaRPr sz="900">
              <a:solidFill>
                <a:schemeClr val="accent4"/>
              </a:solidFill>
              <a:latin typeface="Comfortaa Light"/>
              <a:ea typeface="Comfortaa Light"/>
              <a:cs typeface="Comfortaa Light"/>
              <a:sym typeface="Comfortaa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accent4"/>
                </a:solidFill>
                <a:latin typeface="Comfortaa Light"/>
                <a:ea typeface="Comfortaa Light"/>
                <a:cs typeface="Comfortaa Light"/>
                <a:sym typeface="Comfortaa Light"/>
              </a:rPr>
              <a:t>Arxiv:2110.00569</a:t>
            </a:r>
            <a:endParaRPr sz="900">
              <a:solidFill>
                <a:schemeClr val="accent4"/>
              </a:solidFill>
              <a:latin typeface="Comfortaa Light"/>
              <a:ea typeface="Comfortaa Light"/>
              <a:cs typeface="Comfortaa Light"/>
              <a:sym typeface="Comfortaa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accent4"/>
              </a:solidFill>
              <a:latin typeface="Comfortaa Light"/>
              <a:ea typeface="Comfortaa Light"/>
              <a:cs typeface="Comfortaa Light"/>
              <a:sym typeface="Comfortaa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accent4"/>
              </a:solidFill>
              <a:latin typeface="Comfortaa Light"/>
              <a:ea typeface="Comfortaa Light"/>
              <a:cs typeface="Comfortaa Light"/>
              <a:sym typeface="Comfortaa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chemeClr val="accent4"/>
              </a:solidFill>
              <a:latin typeface="Comfortaa Light"/>
              <a:ea typeface="Comfortaa Light"/>
              <a:cs typeface="Comfortaa Light"/>
              <a:sym typeface="Comfortaa Light"/>
            </a:endParaRPr>
          </a:p>
        </p:txBody>
      </p:sp>
      <p:sp>
        <p:nvSpPr>
          <p:cNvPr id="88" name="Google Shape;88;p16"/>
          <p:cNvSpPr txBox="1"/>
          <p:nvPr/>
        </p:nvSpPr>
        <p:spPr>
          <a:xfrm>
            <a:off x="0" y="33075"/>
            <a:ext cx="4143000" cy="540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4"/>
                </a:solidFill>
                <a:latin typeface="Comfortaa Light"/>
                <a:ea typeface="Comfortaa Light"/>
                <a:cs typeface="Comfortaa Light"/>
                <a:sym typeface="Comfortaa Light"/>
              </a:rPr>
              <a:t>Initial Fit Parameters</a:t>
            </a:r>
            <a:endParaRPr sz="2500">
              <a:solidFill>
                <a:schemeClr val="accent4"/>
              </a:solidFill>
              <a:latin typeface="Comfortaa Light"/>
              <a:ea typeface="Comfortaa Light"/>
              <a:cs typeface="Comfortaa Light"/>
              <a:sym typeface="Comfortaa Ligh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4"/>
                </a:solidFill>
                <a:latin typeface="Comfortaa"/>
                <a:ea typeface="Comfortaa"/>
                <a:cs typeface="Comfortaa"/>
                <a:sym typeface="Comfortaa"/>
              </a:rPr>
              <a:t>Back to NGC 1275</a:t>
            </a:r>
            <a:endParaRPr>
              <a:solidFill>
                <a:schemeClr val="accent4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96650" y="152400"/>
            <a:ext cx="5647347" cy="48387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9" name="Google Shape;99;p18"/>
          <p:cNvGraphicFramePr/>
          <p:nvPr/>
        </p:nvGraphicFramePr>
        <p:xfrm>
          <a:off x="83550" y="1499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{4B0D20B0-0279-48C7-B765-34E43C904AC4}</a:tableStyleId>
              </a:tblPr>
              <a:tblGrid>
                <a:gridCol w="602225"/>
                <a:gridCol w="1116550"/>
                <a:gridCol w="1694325"/>
              </a:tblGrid>
              <a:tr h="661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4"/>
                          </a:solidFill>
                        </a:rPr>
                        <a:t>Filter</a:t>
                      </a:r>
                      <a:endParaRPr>
                        <a:solidFill>
                          <a:schemeClr val="accent4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4"/>
                          </a:solidFill>
                        </a:rPr>
                        <a:t>Wavelength (nm)</a:t>
                      </a:r>
                      <a:endParaRPr>
                        <a:solidFill>
                          <a:schemeClr val="accent4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4"/>
                          </a:solidFill>
                        </a:rPr>
                        <a:t>Emission Lines</a:t>
                      </a:r>
                      <a:endParaRPr>
                        <a:solidFill>
                          <a:schemeClr val="accent4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429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2"/>
                          </a:solidFill>
                        </a:rPr>
                        <a:t>SN1</a:t>
                      </a:r>
                      <a:endParaRPr>
                        <a:solidFill>
                          <a:schemeClr val="accent2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2"/>
                          </a:solidFill>
                        </a:rPr>
                        <a:t>365-385</a:t>
                      </a:r>
                      <a:endParaRPr>
                        <a:solidFill>
                          <a:schemeClr val="accent2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2"/>
                          </a:solidFill>
                        </a:rPr>
                        <a:t>[OII]3726/3729</a:t>
                      </a:r>
                      <a:endParaRPr>
                        <a:solidFill>
                          <a:schemeClr val="accent2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421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2"/>
                          </a:solidFill>
                        </a:rPr>
                        <a:t>SN2</a:t>
                      </a:r>
                      <a:endParaRPr>
                        <a:solidFill>
                          <a:schemeClr val="accent2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2"/>
                          </a:solidFill>
                        </a:rPr>
                        <a:t>480-520</a:t>
                      </a:r>
                      <a:endParaRPr>
                        <a:solidFill>
                          <a:schemeClr val="accent2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2"/>
                          </a:solidFill>
                        </a:rPr>
                        <a:t>[OIII]4959/5007, Hβ</a:t>
                      </a:r>
                      <a:endParaRPr>
                        <a:solidFill>
                          <a:schemeClr val="accent2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421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2"/>
                          </a:solidFill>
                        </a:rPr>
                        <a:t>SN3</a:t>
                      </a:r>
                      <a:endParaRPr>
                        <a:solidFill>
                          <a:schemeClr val="accent2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2"/>
                          </a:solidFill>
                        </a:rPr>
                        <a:t>651-685</a:t>
                      </a:r>
                      <a:endParaRPr>
                        <a:solidFill>
                          <a:schemeClr val="accent2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2"/>
                          </a:solidFill>
                        </a:rPr>
                        <a:t>[NII]6548/6583, H𝛼, [SII]6716/6731</a:t>
                      </a:r>
                      <a:endParaRPr>
                        <a:solidFill>
                          <a:schemeClr val="accent2"/>
                        </a:solidFill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00" name="Google Shape;100;p18"/>
          <p:cNvSpPr txBox="1"/>
          <p:nvPr>
            <p:ph type="title"/>
          </p:nvPr>
        </p:nvSpPr>
        <p:spPr>
          <a:xfrm>
            <a:off x="0" y="223375"/>
            <a:ext cx="38181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4"/>
                </a:solidFill>
                <a:latin typeface="Comfortaa"/>
                <a:ea typeface="Comfortaa"/>
                <a:cs typeface="Comfortaa"/>
                <a:sym typeface="Comfortaa"/>
              </a:rPr>
              <a:t>The Observations</a:t>
            </a:r>
            <a:endParaRPr>
              <a:solidFill>
                <a:schemeClr val="accent4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/>
          <p:nvPr>
            <p:ph type="title"/>
          </p:nvPr>
        </p:nvSpPr>
        <p:spPr>
          <a:xfrm>
            <a:off x="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4"/>
                </a:solidFill>
                <a:latin typeface="Comfortaa"/>
                <a:ea typeface="Comfortaa"/>
                <a:cs typeface="Comfortaa"/>
                <a:sym typeface="Comfortaa"/>
              </a:rPr>
              <a:t>Example Spectra</a:t>
            </a:r>
            <a:endParaRPr>
              <a:solidFill>
                <a:schemeClr val="accent4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06" name="Google Shape;10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725100"/>
            <a:ext cx="8814310" cy="426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/>
          <p:nvPr>
            <p:ph type="title"/>
          </p:nvPr>
        </p:nvSpPr>
        <p:spPr>
          <a:xfrm>
            <a:off x="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4"/>
                </a:solidFill>
                <a:latin typeface="Comfortaa"/>
                <a:ea typeface="Comfortaa"/>
                <a:cs typeface="Comfortaa"/>
                <a:sym typeface="Comfortaa"/>
              </a:rPr>
              <a:t>Flux Maps</a:t>
            </a:r>
            <a:endParaRPr>
              <a:solidFill>
                <a:schemeClr val="accent4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12" name="Google Shape;11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59000" y="470225"/>
            <a:ext cx="2528324" cy="232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98224" y="475562"/>
            <a:ext cx="2528323" cy="2309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49018" y="2863149"/>
            <a:ext cx="2528325" cy="2317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0"/>
          <p:cNvPicPr preferRelativeResize="0"/>
          <p:nvPr/>
        </p:nvPicPr>
        <p:blipFill rotWithShape="1">
          <a:blip r:embed="rId6">
            <a:alphaModFix/>
          </a:blip>
          <a:srcRect b="6872" l="6559" r="0" t="0"/>
          <a:stretch/>
        </p:blipFill>
        <p:spPr>
          <a:xfrm>
            <a:off x="1373925" y="2863138"/>
            <a:ext cx="2528325" cy="229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0"/>
          <p:cNvPicPr preferRelativeResize="0"/>
          <p:nvPr/>
        </p:nvPicPr>
        <p:blipFill rotWithShape="1">
          <a:blip r:embed="rId7">
            <a:alphaModFix/>
          </a:blip>
          <a:srcRect b="6785" l="6759" r="0" t="0"/>
          <a:stretch/>
        </p:blipFill>
        <p:spPr>
          <a:xfrm>
            <a:off x="133875" y="475550"/>
            <a:ext cx="2528325" cy="22991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21"/>
          <p:cNvPicPr preferRelativeResize="0"/>
          <p:nvPr/>
        </p:nvPicPr>
        <p:blipFill rotWithShape="1">
          <a:blip r:embed="rId3">
            <a:alphaModFix/>
          </a:blip>
          <a:srcRect b="0" l="0" r="8382" t="9264"/>
          <a:stretch/>
        </p:blipFill>
        <p:spPr>
          <a:xfrm>
            <a:off x="272150" y="775075"/>
            <a:ext cx="4962105" cy="3931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1"/>
          <p:cNvPicPr preferRelativeResize="0"/>
          <p:nvPr/>
        </p:nvPicPr>
        <p:blipFill rotWithShape="1">
          <a:blip r:embed="rId4">
            <a:alphaModFix/>
          </a:blip>
          <a:srcRect b="4401" l="9650" r="20823" t="9473"/>
          <a:stretch/>
        </p:blipFill>
        <p:spPr>
          <a:xfrm>
            <a:off x="5600200" y="775075"/>
            <a:ext cx="3174052" cy="3931576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1"/>
          <p:cNvSpPr txBox="1"/>
          <p:nvPr>
            <p:ph type="title"/>
          </p:nvPr>
        </p:nvSpPr>
        <p:spPr>
          <a:xfrm>
            <a:off x="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4"/>
                </a:solidFill>
                <a:latin typeface="Comfortaa"/>
                <a:ea typeface="Comfortaa"/>
                <a:cs typeface="Comfortaa"/>
                <a:sym typeface="Comfortaa"/>
              </a:rPr>
              <a:t>Diagnostic Diagrams</a:t>
            </a:r>
            <a:endParaRPr>
              <a:solidFill>
                <a:schemeClr val="accent4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