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3" r:id="rId4"/>
    <p:sldId id="272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8" r:id="rId13"/>
    <p:sldId id="269" r:id="rId14"/>
    <p:sldId id="270" r:id="rId15"/>
    <p:sldId id="274" r:id="rId16"/>
    <p:sldId id="267" r:id="rId1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A30225-FF8F-16C0-A82A-207E449E0F7B}" v="3" dt="2024-05-07T22:33:44.943"/>
    <p1510:client id="{557CEE3E-B4B2-9BE0-37D0-7C01E229E5A8}" v="19" dt="2024-05-07T22:40:22.248"/>
    <p1510:client id="{F4EE0F4D-0F06-335D-C86C-FC5A2BCA313C}" v="47" dt="2024-05-07T22:32:43.7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07/05/2024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0491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07/05/2024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2787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07/05/2024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2177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07/05/2024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1795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07/05/2024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6923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07/05/2024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7632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07/05/2024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1866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07/05/2024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5854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07/05/2024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0201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07/05/2024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6407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07/05/2024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0903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 t="-40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8941B0-F4D5-4460-BCAD-F7E2B41A8257}" type="datetimeFigureOut">
              <a:rPr lang="fr-FR" smtClean="0"/>
              <a:t>07/05/2024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1127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31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2010" y="815658"/>
            <a:ext cx="8229600" cy="2852737"/>
          </a:xfrm>
        </p:spPr>
        <p:txBody>
          <a:bodyPr/>
          <a:lstStyle/>
          <a:p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Papyrus"/>
              </a:rPr>
              <a:t>Turbulence </a:t>
            </a:r>
            <a:r>
              <a:rPr lang="fr-FR" err="1">
                <a:solidFill>
                  <a:schemeClr val="bg1">
                    <a:lumMod val="95000"/>
                  </a:schemeClr>
                </a:solidFill>
                <a:latin typeface="Papyrus"/>
              </a:rPr>
              <a:t>inside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Papyrus"/>
              </a:rPr>
              <a:t> of the Sh2-158 HII </a:t>
            </a:r>
            <a:r>
              <a:rPr lang="fr-FR" err="1">
                <a:solidFill>
                  <a:schemeClr val="bg1">
                    <a:lumMod val="95000"/>
                  </a:schemeClr>
                </a:solidFill>
                <a:latin typeface="Papyrus"/>
              </a:rPr>
              <a:t>region</a:t>
            </a:r>
            <a:endParaRPr lang="fr-FR">
              <a:solidFill>
                <a:schemeClr val="bg1">
                  <a:lumMod val="95000"/>
                </a:schemeClr>
              </a:solidFill>
              <a:latin typeface="Papyrus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body" idx="1"/>
          </p:nvPr>
        </p:nvSpPr>
        <p:spPr>
          <a:xfrm>
            <a:off x="842010" y="3979863"/>
            <a:ext cx="10515600" cy="15001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b="1" dirty="0">
                <a:solidFill>
                  <a:schemeClr val="bg1">
                    <a:lumMod val="95000"/>
                  </a:schemeClr>
                </a:solidFill>
                <a:latin typeface="Seaford"/>
                <a:ea typeface="+mn-lt"/>
                <a:cs typeface="+mn-lt"/>
              </a:rPr>
              <a:t>CRAQ </a:t>
            </a:r>
            <a:r>
              <a:rPr lang="fr-FR" b="1" err="1">
                <a:solidFill>
                  <a:schemeClr val="bg1">
                    <a:lumMod val="95000"/>
                  </a:schemeClr>
                </a:solidFill>
                <a:latin typeface="Seaford"/>
                <a:ea typeface="+mn-lt"/>
                <a:cs typeface="+mn-lt"/>
              </a:rPr>
              <a:t>Annual</a:t>
            </a:r>
            <a:r>
              <a:rPr lang="fr-FR" b="1" dirty="0">
                <a:solidFill>
                  <a:schemeClr val="bg1">
                    <a:lumMod val="95000"/>
                  </a:schemeClr>
                </a:solidFill>
                <a:latin typeface="Seaford"/>
                <a:ea typeface="+mn-lt"/>
                <a:cs typeface="+mn-lt"/>
              </a:rPr>
              <a:t> Meeting 2024</a:t>
            </a:r>
            <a:endParaRPr lang="en-US" b="1">
              <a:solidFill>
                <a:schemeClr val="bg1">
                  <a:lumMod val="95000"/>
                </a:schemeClr>
              </a:solidFill>
              <a:latin typeface="Seaford"/>
            </a:endParaRPr>
          </a:p>
          <a:p>
            <a:r>
              <a:rPr lang="fr-FR" b="1" dirty="0">
                <a:solidFill>
                  <a:schemeClr val="bg1">
                    <a:lumMod val="95000"/>
                  </a:schemeClr>
                </a:solidFill>
                <a:latin typeface="Seaford"/>
                <a:ea typeface="+mn-lt"/>
                <a:cs typeface="+mn-lt"/>
              </a:rPr>
              <a:t>Maxime Royer Ph. D.</a:t>
            </a:r>
            <a:endParaRPr lang="fr-FR" b="1">
              <a:solidFill>
                <a:schemeClr val="bg1">
                  <a:lumMod val="95000"/>
                </a:schemeClr>
              </a:solidFill>
              <a:latin typeface="Seaford"/>
            </a:endParaRPr>
          </a:p>
          <a:p>
            <a:r>
              <a:rPr lang="fr-FR" b="1" dirty="0">
                <a:solidFill>
                  <a:schemeClr val="bg1">
                    <a:lumMod val="95000"/>
                  </a:schemeClr>
                </a:solidFill>
                <a:latin typeface="Seaford"/>
                <a:ea typeface="+mn-lt"/>
                <a:cs typeface="+mn-lt"/>
              </a:rPr>
              <a:t>May 10 2024</a:t>
            </a:r>
            <a:endParaRPr lang="fr-FR" b="1">
              <a:solidFill>
                <a:schemeClr val="bg1">
                  <a:lumMod val="95000"/>
                </a:schemeClr>
              </a:solidFill>
              <a:latin typeface="Seaford"/>
            </a:endParaRPr>
          </a:p>
          <a:p>
            <a:endParaRPr lang="fr-FR" b="1" dirty="0">
              <a:solidFill>
                <a:schemeClr val="bg1">
                  <a:lumMod val="95000"/>
                </a:schemeClr>
              </a:solidFill>
              <a:latin typeface="Seaford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D81020-C44E-CE16-7B46-0796ABEA9A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720" r="406" b="25436"/>
          <a:stretch/>
        </p:blipFill>
        <p:spPr>
          <a:xfrm>
            <a:off x="83914" y="5270970"/>
            <a:ext cx="3137777" cy="1229524"/>
          </a:xfrm>
          <a:prstGeom prst="rect">
            <a:avLst/>
          </a:prstGeom>
        </p:spPr>
      </p:pic>
      <p:pic>
        <p:nvPicPr>
          <p:cNvPr id="5" name="Picture 4" descr="https://lrio.copl.ulaval.ca/images/logo_LRIO.png">
            <a:extLst>
              <a:ext uri="{FF2B5EF4-FFF2-40B4-BE49-F238E27FC236}">
                <a16:creationId xmlns:a16="http://schemas.microsoft.com/office/drawing/2014/main" id="{A6D51517-1033-8F16-AC64-CE445C3D3E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8108" y="5478215"/>
            <a:ext cx="2171165" cy="8170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6685D5-103D-D85E-4720-250148E7C3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7436" y="5409615"/>
            <a:ext cx="2167946" cy="9649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408E7A-00E7-6D8A-E80F-A0AF97F232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7150" y="5233853"/>
            <a:ext cx="1504548" cy="1316464"/>
          </a:xfrm>
          <a:prstGeom prst="rect">
            <a:avLst/>
          </a:prstGeom>
        </p:spPr>
      </p:pic>
      <p:pic>
        <p:nvPicPr>
          <p:cNvPr id="9" name="Image 8" descr="Une image contenant texte, Police, graphisme, Graphique&#10;&#10;Description générée automatiquement">
            <a:extLst>
              <a:ext uri="{FF2B5EF4-FFF2-40B4-BE49-F238E27FC236}">
                <a16:creationId xmlns:a16="http://schemas.microsoft.com/office/drawing/2014/main" id="{763728FC-DD9A-DC8B-0D15-B5D4014379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7240" y="5407978"/>
            <a:ext cx="2357120" cy="959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0890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Fabry_Sh158">
            <a:hlinkClick r:id="" action="ppaction://media"/>
            <a:extLst>
              <a:ext uri="{FF2B5EF4-FFF2-40B4-BE49-F238E27FC236}">
                <a16:creationId xmlns:a16="http://schemas.microsoft.com/office/drawing/2014/main" id="{B8932604-DF16-0B62-C2B3-9483839AA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34640" y="1336040"/>
            <a:ext cx="6238240" cy="526288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3E3554D-FB26-E915-69C5-8EAABE7115BE}"/>
              </a:ext>
            </a:extLst>
          </p:cNvPr>
          <p:cNvSpPr/>
          <p:nvPr/>
        </p:nvSpPr>
        <p:spPr>
          <a:xfrm>
            <a:off x="20320" y="-10160"/>
            <a:ext cx="12181840" cy="6858000"/>
          </a:xfrm>
          <a:prstGeom prst="rect">
            <a:avLst/>
          </a:prstGeom>
          <a:solidFill>
            <a:srgbClr val="0000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1F979D-D227-981D-BC7E-01031E46F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Seaford"/>
                <a:ea typeface="+mj-lt"/>
                <a:cs typeface="+mj-lt"/>
              </a:rPr>
              <a:t>Surely you can't be turbulent?</a:t>
            </a:r>
            <a:endParaRPr lang="en-US" dirty="0">
              <a:solidFill>
                <a:schemeClr val="bg1">
                  <a:lumMod val="95000"/>
                </a:schemeClr>
              </a:solidFill>
              <a:latin typeface="Seaford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B8A6717-F57F-1433-7732-2FCA4EE570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9971397" y="4430191"/>
            <a:ext cx="1633220" cy="217424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1FE881-A7DD-26FD-24B3-816BC2CB4D61}"/>
              </a:ext>
            </a:extLst>
          </p:cNvPr>
          <p:cNvSpPr txBox="1"/>
          <p:nvPr/>
        </p:nvSpPr>
        <p:spPr>
          <a:xfrm>
            <a:off x="9496828" y="3958441"/>
            <a:ext cx="259621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Seaford"/>
              </a:rPr>
              <a:t>Intern Mathieu Marquis</a:t>
            </a:r>
          </a:p>
        </p:txBody>
      </p:sp>
      <p:pic>
        <p:nvPicPr>
          <p:cNvPr id="7" name="Image 6" descr="Une image contenant Caractère coloré, espace, capture d’écran&#10;&#10;Description générée automatiquement">
            <a:extLst>
              <a:ext uri="{FF2B5EF4-FFF2-40B4-BE49-F238E27FC236}">
                <a16:creationId xmlns:a16="http://schemas.microsoft.com/office/drawing/2014/main" id="{BF738EFF-AD65-4AB2-ACFD-A568F1685C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7748" y="1217930"/>
            <a:ext cx="5259705" cy="5488940"/>
          </a:xfrm>
          <a:prstGeom prst="rect">
            <a:avLst/>
          </a:prstGeom>
        </p:spPr>
      </p:pic>
      <p:pic>
        <p:nvPicPr>
          <p:cNvPr id="8" name="Image 7" descr="Une image contenant espace, Espace lointain, Univers, objet astronomique&#10;&#10;Description générée automatiquement">
            <a:extLst>
              <a:ext uri="{FF2B5EF4-FFF2-40B4-BE49-F238E27FC236}">
                <a16:creationId xmlns:a16="http://schemas.microsoft.com/office/drawing/2014/main" id="{552B6093-9BF8-B8B9-20E0-701383E472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4387" y="1238250"/>
            <a:ext cx="5290185" cy="54686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CDCECC5-E771-BAC2-39D9-E49CA15E5482}"/>
              </a:ext>
            </a:extLst>
          </p:cNvPr>
          <p:cNvSpPr/>
          <p:nvPr/>
        </p:nvSpPr>
        <p:spPr>
          <a:xfrm>
            <a:off x="4124960" y="4734560"/>
            <a:ext cx="721360" cy="782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ADDC77-8E4A-1346-C941-6B778DB36F46}"/>
              </a:ext>
            </a:extLst>
          </p:cNvPr>
          <p:cNvSpPr/>
          <p:nvPr/>
        </p:nvSpPr>
        <p:spPr>
          <a:xfrm>
            <a:off x="9265919" y="4734560"/>
            <a:ext cx="721360" cy="782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E5CD2B-FBA7-017D-103B-3576FC47FEFB}"/>
              </a:ext>
            </a:extLst>
          </p:cNvPr>
          <p:cNvSpPr/>
          <p:nvPr/>
        </p:nvSpPr>
        <p:spPr>
          <a:xfrm rot="3240000">
            <a:off x="4638226" y="4762400"/>
            <a:ext cx="335280" cy="17373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D22733-ECF9-FFB9-DF11-95D4C0CF1B64}"/>
              </a:ext>
            </a:extLst>
          </p:cNvPr>
          <p:cNvSpPr/>
          <p:nvPr/>
        </p:nvSpPr>
        <p:spPr>
          <a:xfrm rot="3240000">
            <a:off x="9708066" y="4762400"/>
            <a:ext cx="335280" cy="17373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6171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35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 animBg="1"/>
      <p:bldP spid="10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F690ECE-5D6D-97BE-9D78-C9C9689D11F5}"/>
              </a:ext>
            </a:extLst>
          </p:cNvPr>
          <p:cNvSpPr/>
          <p:nvPr/>
        </p:nvSpPr>
        <p:spPr>
          <a:xfrm>
            <a:off x="20320" y="-10160"/>
            <a:ext cx="12181840" cy="6858000"/>
          </a:xfrm>
          <a:prstGeom prst="rect">
            <a:avLst/>
          </a:prstGeom>
          <a:solidFill>
            <a:srgbClr val="0000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1C84DE-E892-18DA-97D6-D7C9EAC98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Seaford"/>
                <a:ea typeface="+mj-lt"/>
                <a:cs typeface="+mj-lt"/>
              </a:rPr>
              <a:t>I am turbulent … and don't call me Shirley!</a:t>
            </a:r>
            <a:endParaRPr lang="en-US" dirty="0">
              <a:solidFill>
                <a:schemeClr val="bg1">
                  <a:lumMod val="95000"/>
                </a:schemeClr>
              </a:solidFill>
              <a:latin typeface="Seaford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E89C6FD-4F34-090E-5B33-141A7592EB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985" y="4756309"/>
            <a:ext cx="1804670" cy="194437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60F2B9-E9CF-DA85-3D3A-1A0B15556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0657" y="1351280"/>
            <a:ext cx="6417407" cy="5354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261FC4-B254-36FD-363F-3B916D8F5C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67" t="6389" r="8333" b="3177"/>
          <a:stretch/>
        </p:blipFill>
        <p:spPr>
          <a:xfrm>
            <a:off x="264160" y="1346200"/>
            <a:ext cx="5151127" cy="33077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45DF37-538A-1ED1-EF9D-421E8A397628}"/>
              </a:ext>
            </a:extLst>
          </p:cNvPr>
          <p:cNvSpPr txBox="1"/>
          <p:nvPr/>
        </p:nvSpPr>
        <p:spPr>
          <a:xfrm>
            <a:off x="2174240" y="4937759"/>
            <a:ext cx="324104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>
                    <a:lumMod val="95000"/>
                  </a:schemeClr>
                </a:solidFill>
              </a:rPr>
              <a:t>Full map turbulence13±1 km/s</a:t>
            </a:r>
          </a:p>
        </p:txBody>
      </p:sp>
    </p:spTree>
    <p:extLst>
      <p:ext uri="{BB962C8B-B14F-4D97-AF65-F5344CB8AC3E}">
        <p14:creationId xmlns:p14="http://schemas.microsoft.com/office/powerpoint/2010/main" val="4031556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F690ECE-5D6D-97BE-9D78-C9C9689D11F5}"/>
              </a:ext>
            </a:extLst>
          </p:cNvPr>
          <p:cNvSpPr/>
          <p:nvPr/>
        </p:nvSpPr>
        <p:spPr>
          <a:xfrm>
            <a:off x="20320" y="-10160"/>
            <a:ext cx="12181840" cy="6858000"/>
          </a:xfrm>
          <a:prstGeom prst="rect">
            <a:avLst/>
          </a:prstGeom>
          <a:solidFill>
            <a:srgbClr val="0000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1C84DE-E892-18DA-97D6-D7C9EAC98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Seaford"/>
                <a:ea typeface="+mj-lt"/>
                <a:cs typeface="+mj-lt"/>
              </a:rPr>
              <a:t>I am turbulent … and don't call me Shirley!</a:t>
            </a:r>
            <a:endParaRPr lang="en-US" dirty="0">
              <a:solidFill>
                <a:schemeClr val="bg1">
                  <a:lumMod val="95000"/>
                </a:schemeClr>
              </a:solidFill>
              <a:latin typeface="Seaford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E89C6FD-4F34-090E-5B33-141A7592EB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985" y="4756309"/>
            <a:ext cx="1804670" cy="194437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60F2B9-E9CF-DA85-3D3A-1A0B15556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0657" y="1351280"/>
            <a:ext cx="6417407" cy="5354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45DF37-538A-1ED1-EF9D-421E8A397628}"/>
              </a:ext>
            </a:extLst>
          </p:cNvPr>
          <p:cNvSpPr txBox="1"/>
          <p:nvPr/>
        </p:nvSpPr>
        <p:spPr>
          <a:xfrm>
            <a:off x="2062480" y="4886959"/>
            <a:ext cx="357632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>
                    <a:lumMod val="95000"/>
                  </a:schemeClr>
                </a:solidFill>
              </a:rPr>
              <a:t>Central turbulence15.6±0.6 km/s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FFBDC8E5-9023-03AF-BC8A-D1A1E3AEFCE8}"/>
              </a:ext>
            </a:extLst>
          </p:cNvPr>
          <p:cNvCxnSpPr/>
          <p:nvPr/>
        </p:nvCxnSpPr>
        <p:spPr>
          <a:xfrm flipH="1" flipV="1">
            <a:off x="5413168" y="1335974"/>
            <a:ext cx="3718560" cy="2936240"/>
          </a:xfrm>
          <a:prstGeom prst="straightConnector1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5CEB880-D410-33B8-E289-60380A1B5A4A}"/>
              </a:ext>
            </a:extLst>
          </p:cNvPr>
          <p:cNvCxnSpPr/>
          <p:nvPr/>
        </p:nvCxnSpPr>
        <p:spPr>
          <a:xfrm flipH="1" flipV="1">
            <a:off x="5442857" y="4641272"/>
            <a:ext cx="3667760" cy="436880"/>
          </a:xfrm>
          <a:prstGeom prst="straightConnector1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69323B96-FD40-6310-CB67-D3DF8238D8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00" t="6802" r="8167" b="4670"/>
          <a:stretch/>
        </p:blipFill>
        <p:spPr>
          <a:xfrm>
            <a:off x="325120" y="1351145"/>
            <a:ext cx="5110484" cy="32379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982793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F690ECE-5D6D-97BE-9D78-C9C9689D11F5}"/>
              </a:ext>
            </a:extLst>
          </p:cNvPr>
          <p:cNvSpPr/>
          <p:nvPr/>
        </p:nvSpPr>
        <p:spPr>
          <a:xfrm>
            <a:off x="20320" y="-10160"/>
            <a:ext cx="12181840" cy="6858000"/>
          </a:xfrm>
          <a:prstGeom prst="rect">
            <a:avLst/>
          </a:prstGeom>
          <a:solidFill>
            <a:srgbClr val="0000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1C84DE-E892-18DA-97D6-D7C9EAC98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Seaford"/>
                <a:ea typeface="+mj-lt"/>
                <a:cs typeface="+mj-lt"/>
              </a:rPr>
              <a:t>I am turbulent … and don't call me Shirley!</a:t>
            </a:r>
            <a:endParaRPr lang="en-US" dirty="0">
              <a:solidFill>
                <a:schemeClr val="bg1">
                  <a:lumMod val="95000"/>
                </a:schemeClr>
              </a:solidFill>
              <a:latin typeface="Seaford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E89C6FD-4F34-090E-5B33-141A7592EB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985" y="4756309"/>
            <a:ext cx="1804670" cy="194437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60F2B9-E9CF-DA85-3D3A-1A0B15556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0657" y="1351280"/>
            <a:ext cx="6417407" cy="5354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45DF37-538A-1ED1-EF9D-421E8A397628}"/>
              </a:ext>
            </a:extLst>
          </p:cNvPr>
          <p:cNvSpPr txBox="1"/>
          <p:nvPr/>
        </p:nvSpPr>
        <p:spPr>
          <a:xfrm>
            <a:off x="2123440" y="4886959"/>
            <a:ext cx="358648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Filament turbulence13.6±0.6 km/s</a:t>
            </a:r>
          </a:p>
          <a:p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0B33D9-F00B-AB4C-7CBF-A3EE2475A3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00" t="7222" r="8500" b="3198"/>
          <a:stretch/>
        </p:blipFill>
        <p:spPr>
          <a:xfrm>
            <a:off x="264160" y="1356360"/>
            <a:ext cx="5120640" cy="32764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95E50C8-DD3C-EB48-045E-358A9B4401DE}"/>
              </a:ext>
            </a:extLst>
          </p:cNvPr>
          <p:cNvCxnSpPr/>
          <p:nvPr/>
        </p:nvCxnSpPr>
        <p:spPr>
          <a:xfrm flipH="1" flipV="1">
            <a:off x="5462649" y="4651168"/>
            <a:ext cx="3505200" cy="1117600"/>
          </a:xfrm>
          <a:prstGeom prst="straightConnector1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DF8E968-96B6-FEBE-A69B-8E35AEC953AB}"/>
              </a:ext>
            </a:extLst>
          </p:cNvPr>
          <p:cNvCxnSpPr/>
          <p:nvPr/>
        </p:nvCxnSpPr>
        <p:spPr>
          <a:xfrm flipH="1" flipV="1">
            <a:off x="5423064" y="1375558"/>
            <a:ext cx="4378960" cy="3891280"/>
          </a:xfrm>
          <a:prstGeom prst="straightConnector1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2409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F690ECE-5D6D-97BE-9D78-C9C9689D11F5}"/>
              </a:ext>
            </a:extLst>
          </p:cNvPr>
          <p:cNvSpPr/>
          <p:nvPr/>
        </p:nvSpPr>
        <p:spPr>
          <a:xfrm>
            <a:off x="20320" y="-10160"/>
            <a:ext cx="12181840" cy="6858000"/>
          </a:xfrm>
          <a:prstGeom prst="rect">
            <a:avLst/>
          </a:prstGeom>
          <a:solidFill>
            <a:srgbClr val="0000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E89C6FD-4F34-090E-5B33-141A7592EB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 amt="22000"/>
          </a:blip>
          <a:stretch>
            <a:fillRect/>
          </a:stretch>
        </p:blipFill>
        <p:spPr>
          <a:xfrm>
            <a:off x="137160" y="127159"/>
            <a:ext cx="11910695" cy="661162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1C84DE-E892-18DA-97D6-D7C9EAC98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Seaford"/>
                <a:ea typeface="+mj-lt"/>
                <a:cs typeface="+mj-lt"/>
              </a:rPr>
              <a:t>I am turbulent … and don't call me Shirley!</a:t>
            </a:r>
            <a:endParaRPr lang="en-US" dirty="0">
              <a:solidFill>
                <a:schemeClr val="bg1">
                  <a:lumMod val="95000"/>
                </a:schemeClr>
              </a:solidFill>
              <a:latin typeface="Seaford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60F2B9-E9CF-DA85-3D3A-1A0B15556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0657" y="1351280"/>
            <a:ext cx="6417407" cy="5354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45DF37-538A-1ED1-EF9D-421E8A397628}"/>
              </a:ext>
            </a:extLst>
          </p:cNvPr>
          <p:cNvSpPr txBox="1"/>
          <p:nvPr/>
        </p:nvSpPr>
        <p:spPr>
          <a:xfrm>
            <a:off x="2062480" y="4937759"/>
            <a:ext cx="34544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>
                    <a:lumMod val="95000"/>
                  </a:schemeClr>
                </a:solidFill>
              </a:rPr>
              <a:t>Diffuse turbulence12.5±0.7 km/s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1F79B0-8981-2649-BB9E-EFE32362E2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00" t="5833" r="8333" b="3766"/>
          <a:stretch/>
        </p:blipFill>
        <p:spPr>
          <a:xfrm>
            <a:off x="264160" y="1346200"/>
            <a:ext cx="5100323" cy="33065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6548DE6-3980-3F4A-661E-718BD5ECED54}"/>
              </a:ext>
            </a:extLst>
          </p:cNvPr>
          <p:cNvCxnSpPr/>
          <p:nvPr/>
        </p:nvCxnSpPr>
        <p:spPr>
          <a:xfrm flipH="1" flipV="1">
            <a:off x="5406967" y="1369356"/>
            <a:ext cx="1889759" cy="1940560"/>
          </a:xfrm>
          <a:prstGeom prst="straightConnector1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ECF29C0-FD8E-29A5-EC4E-694159068745}"/>
              </a:ext>
            </a:extLst>
          </p:cNvPr>
          <p:cNvCxnSpPr/>
          <p:nvPr/>
        </p:nvCxnSpPr>
        <p:spPr>
          <a:xfrm flipH="1">
            <a:off x="5393376" y="4591792"/>
            <a:ext cx="1899919" cy="71120"/>
          </a:xfrm>
          <a:prstGeom prst="straightConnector1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id="{611835AC-5D7C-2D08-CB24-BCEF6AAFDA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985" y="4756309"/>
            <a:ext cx="1804670" cy="194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418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espace, capture d’écran, objet astronomique, Espace lointain&#10;&#10;Description générée automatiquement">
            <a:extLst>
              <a:ext uri="{FF2B5EF4-FFF2-40B4-BE49-F238E27FC236}">
                <a16:creationId xmlns:a16="http://schemas.microsoft.com/office/drawing/2014/main" id="{B82962A1-F696-033F-70AC-A0A7D2F49A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4429" y="-447675"/>
            <a:ext cx="6876902" cy="6858000"/>
          </a:xfrm>
          <a:prstGeom prst="rect">
            <a:avLst/>
          </a:prstGeom>
          <a:effectLst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C0E4B8C-0DDA-FBF8-73AF-903D077869AE}"/>
              </a:ext>
            </a:extLst>
          </p:cNvPr>
          <p:cNvSpPr/>
          <p:nvPr/>
        </p:nvSpPr>
        <p:spPr>
          <a:xfrm>
            <a:off x="20320" y="-10160"/>
            <a:ext cx="12181840" cy="6858000"/>
          </a:xfrm>
          <a:prstGeom prst="rect">
            <a:avLst/>
          </a:prstGeom>
          <a:solidFill>
            <a:srgbClr val="0000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fr-FR" dirty="0"/>
          </a:p>
        </p:txBody>
      </p:sp>
      <p:pic>
        <p:nvPicPr>
          <p:cNvPr id="3" name="Image 2" descr="Une image contenant espace, capture d’écran, objet astronomique, Espace lointain&#10;&#10;Description générée automatiquement">
            <a:extLst>
              <a:ext uri="{FF2B5EF4-FFF2-40B4-BE49-F238E27FC236}">
                <a16:creationId xmlns:a16="http://schemas.microsoft.com/office/drawing/2014/main" id="{ED24F005-F80D-C427-2984-80BCC9ADF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9929" y="0"/>
            <a:ext cx="6876902" cy="6858000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8B4B96-F6A6-B4CE-2BA7-745E26C57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Seaford"/>
              </a:rPr>
              <a:t>What is this? A HII region for ants?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35386C0A-D98B-A6EA-17FC-2F0C024AE5B7}"/>
              </a:ext>
            </a:extLst>
          </p:cNvPr>
          <p:cNvCxnSpPr/>
          <p:nvPr/>
        </p:nvCxnSpPr>
        <p:spPr>
          <a:xfrm flipH="1">
            <a:off x="3210559" y="3068320"/>
            <a:ext cx="10160" cy="1808480"/>
          </a:xfrm>
          <a:prstGeom prst="straightConnector1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F7463AF5-4D49-7A8A-30B8-EF553E603227}"/>
              </a:ext>
            </a:extLst>
          </p:cNvPr>
          <p:cNvCxnSpPr/>
          <p:nvPr/>
        </p:nvCxnSpPr>
        <p:spPr>
          <a:xfrm>
            <a:off x="3474720" y="5405120"/>
            <a:ext cx="2204720" cy="10160"/>
          </a:xfrm>
          <a:prstGeom prst="straightConnector1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19A0DDD9-032B-91D8-BBAB-FB888CC4032B}"/>
              </a:ext>
            </a:extLst>
          </p:cNvPr>
          <p:cNvSpPr txBox="1"/>
          <p:nvPr/>
        </p:nvSpPr>
        <p:spPr>
          <a:xfrm>
            <a:off x="2854960" y="2702560"/>
            <a:ext cx="8128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 dirty="0">
                <a:solidFill>
                  <a:schemeClr val="bg1">
                    <a:lumMod val="95000"/>
                  </a:schemeClr>
                </a:solidFill>
                <a:latin typeface="Seaford"/>
              </a:rPr>
              <a:t>4.6 pc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6B63317D-D169-A2F5-1608-9D7AA98EB32C}"/>
              </a:ext>
            </a:extLst>
          </p:cNvPr>
          <p:cNvCxnSpPr>
            <a:cxnSpLocks/>
          </p:cNvCxnSpPr>
          <p:nvPr/>
        </p:nvCxnSpPr>
        <p:spPr>
          <a:xfrm>
            <a:off x="3210558" y="1300479"/>
            <a:ext cx="10160" cy="1402080"/>
          </a:xfrm>
          <a:prstGeom prst="straightConnector1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B4347A1F-C1D0-662A-C64A-7FB9D2B51150}"/>
              </a:ext>
            </a:extLst>
          </p:cNvPr>
          <p:cNvSpPr txBox="1"/>
          <p:nvPr/>
        </p:nvSpPr>
        <p:spPr>
          <a:xfrm>
            <a:off x="5679439" y="5232399"/>
            <a:ext cx="8128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 dirty="0">
                <a:solidFill>
                  <a:schemeClr val="bg1">
                    <a:lumMod val="95000"/>
                  </a:schemeClr>
                </a:solidFill>
                <a:latin typeface="Seaford"/>
              </a:rPr>
              <a:t>6.9 pc</a:t>
            </a:r>
            <a:endParaRPr lang="fr-FR" b="1">
              <a:solidFill>
                <a:schemeClr val="bg1">
                  <a:lumMod val="95000"/>
                </a:schemeClr>
              </a:solidFill>
              <a:latin typeface="Seaford"/>
            </a:endParaRP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607C549C-7596-F8DE-F7AB-9727EA88E86E}"/>
              </a:ext>
            </a:extLst>
          </p:cNvPr>
          <p:cNvCxnSpPr>
            <a:cxnSpLocks/>
          </p:cNvCxnSpPr>
          <p:nvPr/>
        </p:nvCxnSpPr>
        <p:spPr>
          <a:xfrm>
            <a:off x="6492240" y="5405119"/>
            <a:ext cx="1503680" cy="10160"/>
          </a:xfrm>
          <a:prstGeom prst="straightConnector1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1BC0A1D2-B30C-7ED0-37D3-316F6F959A73}"/>
              </a:ext>
            </a:extLst>
          </p:cNvPr>
          <p:cNvSpPr/>
          <p:nvPr/>
        </p:nvSpPr>
        <p:spPr>
          <a:xfrm>
            <a:off x="7138661" y="3605695"/>
            <a:ext cx="483236" cy="5918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983C381-8CFD-32B6-D864-39BE62796601}"/>
              </a:ext>
            </a:extLst>
          </p:cNvPr>
          <p:cNvSpPr/>
          <p:nvPr/>
        </p:nvSpPr>
        <p:spPr>
          <a:xfrm rot="3240000">
            <a:off x="7338243" y="3631897"/>
            <a:ext cx="294459" cy="159448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A9039477-0151-2A93-DFD5-EC44BDDA1AF5}"/>
              </a:ext>
            </a:extLst>
          </p:cNvPr>
          <p:cNvCxnSpPr/>
          <p:nvPr/>
        </p:nvCxnSpPr>
        <p:spPr>
          <a:xfrm flipH="1">
            <a:off x="7577818" y="3200400"/>
            <a:ext cx="458560" cy="3714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25CEACD1-33A5-087C-6E09-9CD6E37AD9DE}"/>
              </a:ext>
            </a:extLst>
          </p:cNvPr>
          <p:cNvCxnSpPr/>
          <p:nvPr/>
        </p:nvCxnSpPr>
        <p:spPr>
          <a:xfrm>
            <a:off x="5592536" y="4591049"/>
            <a:ext cx="1148442" cy="13743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0E048469-1782-5B2E-2EEC-378390855697}"/>
              </a:ext>
            </a:extLst>
          </p:cNvPr>
          <p:cNvSpPr txBox="1"/>
          <p:nvPr/>
        </p:nvSpPr>
        <p:spPr>
          <a:xfrm>
            <a:off x="7926160" y="2979964"/>
            <a:ext cx="111578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b="1" dirty="0">
                <a:solidFill>
                  <a:schemeClr val="bg1">
                    <a:lumMod val="95000"/>
                  </a:schemeClr>
                </a:solidFill>
                <a:latin typeface="Seaford"/>
              </a:rPr>
              <a:t>Face-On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A38B7CD-63E1-C739-A8D3-A2DC547884EE}"/>
              </a:ext>
            </a:extLst>
          </p:cNvPr>
          <p:cNvSpPr txBox="1"/>
          <p:nvPr/>
        </p:nvSpPr>
        <p:spPr>
          <a:xfrm>
            <a:off x="4426131" y="4394926"/>
            <a:ext cx="115960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b="1" dirty="0">
                <a:solidFill>
                  <a:schemeClr val="bg1">
                    <a:lumMod val="95000"/>
                  </a:schemeClr>
                </a:solidFill>
                <a:latin typeface="Seaford"/>
              </a:rPr>
              <a:t>Edge-On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44BEAB59-93A6-97B7-74A3-F78C52BFAA23}"/>
              </a:ext>
            </a:extLst>
          </p:cNvPr>
          <p:cNvSpPr txBox="1"/>
          <p:nvPr/>
        </p:nvSpPr>
        <p:spPr>
          <a:xfrm>
            <a:off x="3667851" y="4657000"/>
            <a:ext cx="192169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 dirty="0">
                <a:solidFill>
                  <a:schemeClr val="bg1">
                    <a:lumMod val="95000"/>
                  </a:schemeClr>
                </a:solidFill>
                <a:latin typeface="Seaford"/>
              </a:rPr>
              <a:t>Pure turbulence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947B508-8678-79F6-9304-6CA4F8BC445A}"/>
              </a:ext>
            </a:extLst>
          </p:cNvPr>
          <p:cNvSpPr txBox="1"/>
          <p:nvPr/>
        </p:nvSpPr>
        <p:spPr>
          <a:xfrm>
            <a:off x="7936320" y="3245303"/>
            <a:ext cx="245218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 dirty="0">
                <a:solidFill>
                  <a:schemeClr val="bg1">
                    <a:lumMod val="95000"/>
                  </a:schemeClr>
                </a:solidFill>
                <a:latin typeface="Seaford"/>
              </a:rPr>
              <a:t>Gradient+ turbulence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678E9033-8AFB-0833-627C-6C2E6377A42F}"/>
              </a:ext>
            </a:extLst>
          </p:cNvPr>
          <p:cNvSpPr txBox="1"/>
          <p:nvPr/>
        </p:nvSpPr>
        <p:spPr>
          <a:xfrm>
            <a:off x="4368164" y="4987018"/>
            <a:ext cx="183015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 dirty="0">
                <a:solidFill>
                  <a:schemeClr val="bg1">
                    <a:lumMod val="95000"/>
                  </a:schemeClr>
                </a:solidFill>
                <a:latin typeface="Seaford"/>
              </a:rPr>
              <a:t>13.6 km/s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02CB41F9-BF81-99BA-A9D2-AEA8D383C0CE}"/>
              </a:ext>
            </a:extLst>
          </p:cNvPr>
          <p:cNvSpPr txBox="1"/>
          <p:nvPr/>
        </p:nvSpPr>
        <p:spPr>
          <a:xfrm>
            <a:off x="7926160" y="3510643"/>
            <a:ext cx="183015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 dirty="0">
                <a:solidFill>
                  <a:schemeClr val="bg1">
                    <a:lumMod val="95000"/>
                  </a:schemeClr>
                </a:solidFill>
                <a:latin typeface="Seaford"/>
              </a:rPr>
              <a:t>15.6 km/s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400FE99C-FAF8-CF3B-5E24-42703A21CE4F}"/>
              </a:ext>
            </a:extLst>
          </p:cNvPr>
          <p:cNvSpPr txBox="1"/>
          <p:nvPr/>
        </p:nvSpPr>
        <p:spPr>
          <a:xfrm>
            <a:off x="3959678" y="1517196"/>
            <a:ext cx="398008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 err="1">
                <a:solidFill>
                  <a:schemeClr val="bg1">
                    <a:lumMod val="95000"/>
                  </a:schemeClr>
                </a:solidFill>
                <a:latin typeface="Seaford"/>
              </a:rPr>
              <a:t>Difference</a:t>
            </a:r>
            <a:r>
              <a:rPr lang="fr-FR" b="1" dirty="0">
                <a:solidFill>
                  <a:schemeClr val="bg1">
                    <a:lumMod val="95000"/>
                  </a:schemeClr>
                </a:solidFill>
                <a:latin typeface="Seaford"/>
              </a:rPr>
              <a:t> of </a:t>
            </a:r>
            <a:r>
              <a:rPr lang="fr-FR" b="1" err="1">
                <a:solidFill>
                  <a:schemeClr val="bg1">
                    <a:lumMod val="95000"/>
                  </a:schemeClr>
                </a:solidFill>
                <a:latin typeface="Seaford"/>
              </a:rPr>
              <a:t>median</a:t>
            </a:r>
            <a:r>
              <a:rPr lang="fr-FR" b="1" dirty="0">
                <a:solidFill>
                  <a:schemeClr val="bg1">
                    <a:lumMod val="95000"/>
                  </a:schemeClr>
                </a:solidFill>
                <a:latin typeface="Seaford"/>
              </a:rPr>
              <a:t> = 2 km/s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9AB402C5-B851-A1DC-EF53-56534C3A2851}"/>
              </a:ext>
            </a:extLst>
          </p:cNvPr>
          <p:cNvSpPr txBox="1"/>
          <p:nvPr/>
        </p:nvSpPr>
        <p:spPr>
          <a:xfrm>
            <a:off x="3959678" y="2251982"/>
            <a:ext cx="398008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 dirty="0">
                <a:solidFill>
                  <a:schemeClr val="bg1">
                    <a:lumMod val="95000"/>
                  </a:schemeClr>
                </a:solidFill>
                <a:latin typeface="Seaford"/>
              </a:rPr>
              <a:t>Champagne model = 1 km/s/pc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15DC117-D041-DA3D-AC39-074497EC6C62}"/>
              </a:ext>
            </a:extLst>
          </p:cNvPr>
          <p:cNvSpPr txBox="1"/>
          <p:nvPr/>
        </p:nvSpPr>
        <p:spPr>
          <a:xfrm>
            <a:off x="3959678" y="1884589"/>
            <a:ext cx="398008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 dirty="0">
                <a:solidFill>
                  <a:schemeClr val="bg1">
                    <a:lumMod val="95000"/>
                  </a:schemeClr>
                </a:solidFill>
                <a:latin typeface="Seaford"/>
              </a:rPr>
              <a:t>Max of </a:t>
            </a:r>
            <a:r>
              <a:rPr lang="fr-FR" b="1" err="1">
                <a:solidFill>
                  <a:schemeClr val="bg1">
                    <a:lumMod val="95000"/>
                  </a:schemeClr>
                </a:solidFill>
                <a:latin typeface="Seaford"/>
              </a:rPr>
              <a:t>interval</a:t>
            </a:r>
            <a:r>
              <a:rPr lang="fr-FR" b="1" dirty="0">
                <a:solidFill>
                  <a:schemeClr val="bg1">
                    <a:lumMod val="95000"/>
                  </a:schemeClr>
                </a:solidFill>
                <a:latin typeface="Seaford"/>
              </a:rPr>
              <a:t> = 4 km/s</a:t>
            </a: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7284CF74-C70E-C46C-C348-335AC7EC7E4D}"/>
              </a:ext>
            </a:extLst>
          </p:cNvPr>
          <p:cNvCxnSpPr>
            <a:cxnSpLocks/>
          </p:cNvCxnSpPr>
          <p:nvPr/>
        </p:nvCxnSpPr>
        <p:spPr>
          <a:xfrm flipH="1">
            <a:off x="8153399" y="4810125"/>
            <a:ext cx="771525" cy="561975"/>
          </a:xfrm>
          <a:prstGeom prst="straightConnector1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3C0FCCBF-C53C-5D11-3707-B55337CE71BB}"/>
              </a:ext>
            </a:extLst>
          </p:cNvPr>
          <p:cNvCxnSpPr>
            <a:cxnSpLocks/>
          </p:cNvCxnSpPr>
          <p:nvPr/>
        </p:nvCxnSpPr>
        <p:spPr>
          <a:xfrm flipH="1">
            <a:off x="9372599" y="3848099"/>
            <a:ext cx="771525" cy="561975"/>
          </a:xfrm>
          <a:prstGeom prst="straightConnector1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ZoneTexte 30">
            <a:extLst>
              <a:ext uri="{FF2B5EF4-FFF2-40B4-BE49-F238E27FC236}">
                <a16:creationId xmlns:a16="http://schemas.microsoft.com/office/drawing/2014/main" id="{4BF3E4E9-DF80-F153-A614-F5FA9CD51A8E}"/>
              </a:ext>
            </a:extLst>
          </p:cNvPr>
          <p:cNvSpPr txBox="1"/>
          <p:nvPr/>
        </p:nvSpPr>
        <p:spPr>
          <a:xfrm>
            <a:off x="8931909" y="4398009"/>
            <a:ext cx="8128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 dirty="0">
                <a:solidFill>
                  <a:schemeClr val="bg1">
                    <a:lumMod val="95000"/>
                  </a:schemeClr>
                </a:solidFill>
                <a:latin typeface="Seaford"/>
              </a:rPr>
              <a:t>4pc</a:t>
            </a:r>
          </a:p>
        </p:txBody>
      </p:sp>
    </p:spTree>
    <p:extLst>
      <p:ext uri="{BB962C8B-B14F-4D97-AF65-F5344CB8AC3E}">
        <p14:creationId xmlns:p14="http://schemas.microsoft.com/office/powerpoint/2010/main" val="3388163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3" grpId="0"/>
      <p:bldP spid="16" grpId="0" animBg="1"/>
      <p:bldP spid="18" grpId="0" animBg="1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4" grpId="0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3831641-F059-049F-396E-C0CCEE8C1EF5}"/>
              </a:ext>
            </a:extLst>
          </p:cNvPr>
          <p:cNvSpPr/>
          <p:nvPr/>
        </p:nvSpPr>
        <p:spPr>
          <a:xfrm>
            <a:off x="20320" y="-10160"/>
            <a:ext cx="12181840" cy="6858000"/>
          </a:xfrm>
          <a:prstGeom prst="rect">
            <a:avLst/>
          </a:prstGeom>
          <a:solidFill>
            <a:srgbClr val="0000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85D7F8-36B2-C772-BC35-AA48CE11F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742" y="1086543"/>
            <a:ext cx="10515600" cy="2037076"/>
          </a:xfrm>
        </p:spPr>
        <p:txBody>
          <a:bodyPr/>
          <a:lstStyle/>
          <a:p>
            <a:pPr algn="ctr"/>
            <a:r>
              <a:rPr lang="en-US" sz="6600">
                <a:solidFill>
                  <a:schemeClr val="bg1">
                    <a:lumMod val="95000"/>
                  </a:schemeClr>
                </a:solidFill>
              </a:rPr>
              <a:t>Thank you</a:t>
            </a:r>
            <a:br>
              <a:rPr lang="en-US" sz="660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6600">
                <a:solidFill>
                  <a:schemeClr val="bg1">
                    <a:lumMod val="95000"/>
                  </a:schemeClr>
                </a:solidFill>
              </a:rPr>
              <a:t>Questions?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587850-141E-B773-75EA-01A8D1B5CD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720" r="406" b="25436"/>
          <a:stretch/>
        </p:blipFill>
        <p:spPr>
          <a:xfrm>
            <a:off x="309294" y="5303167"/>
            <a:ext cx="3137777" cy="1229524"/>
          </a:xfrm>
          <a:prstGeom prst="rect">
            <a:avLst/>
          </a:prstGeom>
        </p:spPr>
      </p:pic>
      <p:pic>
        <p:nvPicPr>
          <p:cNvPr id="8" name="Picture 7" descr="https://lrio.copl.ulaval.ca/images/logo_LRIO.png">
            <a:extLst>
              <a:ext uri="{FF2B5EF4-FFF2-40B4-BE49-F238E27FC236}">
                <a16:creationId xmlns:a16="http://schemas.microsoft.com/office/drawing/2014/main" id="{D38A9D7A-1875-5E9D-2E0F-D688B46AD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3488" y="5510412"/>
            <a:ext cx="2171165" cy="8170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3F1D67-67D8-89FC-63C8-291D05A449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2816" y="5441812"/>
            <a:ext cx="2167946" cy="964939"/>
          </a:xfrm>
          <a:prstGeom prst="rect">
            <a:avLst/>
          </a:prstGeom>
        </p:spPr>
      </p:pic>
      <p:pic>
        <p:nvPicPr>
          <p:cNvPr id="12" name="Picture 11" descr="https://upload.wikimedia.org/wikipedia/fr/thumb/b/bf/Universit%C3%A9_Laval_logo_et_texte.svg/2560px-Universit%C3%A9_Laval_logo_et_texte.svg.png">
            <a:extLst>
              <a:ext uri="{FF2B5EF4-FFF2-40B4-BE49-F238E27FC236}">
                <a16:creationId xmlns:a16="http://schemas.microsoft.com/office/drawing/2014/main" id="{89DACBDC-3CF2-9874-482B-15D3DA657C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5686" y="5436024"/>
            <a:ext cx="2353616" cy="9765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B84940-FB10-1DC3-D418-4EC064FE2E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2530" y="5266050"/>
            <a:ext cx="1504548" cy="1316464"/>
          </a:xfrm>
          <a:prstGeom prst="rect">
            <a:avLst/>
          </a:prstGeom>
        </p:spPr>
      </p:pic>
      <p:sp>
        <p:nvSpPr>
          <p:cNvPr id="9" name="Sous-titre 2">
            <a:extLst>
              <a:ext uri="{FF2B5EF4-FFF2-40B4-BE49-F238E27FC236}">
                <a16:creationId xmlns:a16="http://schemas.microsoft.com/office/drawing/2014/main" id="{2071FC13-EA4A-6260-448C-EB19502BC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2170" y="3979863"/>
            <a:ext cx="10515600" cy="9413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>
                <a:solidFill>
                  <a:schemeClr val="bg1">
                    <a:lumMod val="95000"/>
                  </a:schemeClr>
                </a:solidFill>
                <a:ea typeface="+mn-lt"/>
                <a:cs typeface="+mn-lt"/>
              </a:rPr>
              <a:t>Maxime Royer Ph. D. </a:t>
            </a:r>
          </a:p>
          <a:p>
            <a:r>
              <a:rPr lang="fr-FR">
                <a:solidFill>
                  <a:schemeClr val="bg1">
                    <a:lumMod val="95000"/>
                  </a:schemeClr>
                </a:solidFill>
                <a:ea typeface="+mn-lt"/>
                <a:cs typeface="+mn-lt"/>
              </a:rPr>
              <a:t>maxime.royer.2@ulaval.ca</a:t>
            </a:r>
            <a:endParaRPr lang="fr-FR">
              <a:solidFill>
                <a:schemeClr val="bg1">
                  <a:lumMod val="95000"/>
                </a:schemeClr>
              </a:solidFill>
            </a:endParaRPr>
          </a:p>
          <a:p>
            <a:endParaRPr lang="fr-FR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109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77077DA-1EBD-7828-1E18-8D42938700B4}"/>
              </a:ext>
            </a:extLst>
          </p:cNvPr>
          <p:cNvSpPr/>
          <p:nvPr/>
        </p:nvSpPr>
        <p:spPr>
          <a:xfrm>
            <a:off x="20320" y="-10160"/>
            <a:ext cx="12181840" cy="6858000"/>
          </a:xfrm>
          <a:prstGeom prst="rect">
            <a:avLst/>
          </a:prstGeom>
          <a:solidFill>
            <a:srgbClr val="0000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6D69C2-F6CB-0A19-8BBB-5504A4188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880" y="365125"/>
            <a:ext cx="11094720" cy="1356043"/>
          </a:xfrm>
        </p:spPr>
        <p:txBody>
          <a:bodyPr>
            <a:normAutofit/>
          </a:bodyPr>
          <a:lstStyle/>
          <a:p>
            <a:r>
              <a:rPr lang="en-US" sz="3400" dirty="0">
                <a:solidFill>
                  <a:schemeClr val="bg1">
                    <a:lumMod val="95000"/>
                  </a:schemeClr>
                </a:solidFill>
                <a:latin typeface="Seaford"/>
                <a:ea typeface="+mj-lt"/>
                <a:cs typeface="+mj-lt"/>
              </a:rPr>
              <a:t>Exoplanets? Where we're going we don't need Exoplanets</a:t>
            </a:r>
            <a:endParaRPr lang="en-US" sz="3400">
              <a:solidFill>
                <a:schemeClr val="bg1">
                  <a:lumMod val="95000"/>
                </a:schemeClr>
              </a:solidFill>
              <a:latin typeface="Seaford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80CF638-C2D1-6459-AD46-F0798D5569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92195" y="1508601"/>
            <a:ext cx="5048250" cy="24860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AD05F1-49A3-DB95-CC9B-C0CFE64233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7432" y="3993832"/>
            <a:ext cx="5057775" cy="2466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525687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77077DA-1EBD-7828-1E18-8D42938700B4}"/>
              </a:ext>
            </a:extLst>
          </p:cNvPr>
          <p:cNvSpPr/>
          <p:nvPr/>
        </p:nvSpPr>
        <p:spPr>
          <a:xfrm>
            <a:off x="20320" y="-10160"/>
            <a:ext cx="12181840" cy="6858000"/>
          </a:xfrm>
          <a:prstGeom prst="rect">
            <a:avLst/>
          </a:prstGeom>
          <a:solidFill>
            <a:srgbClr val="0000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https://freestarcharts.com/images/Articles/Glossary/M8_ESO_Guisard.jpg">
            <a:extLst>
              <a:ext uri="{FF2B5EF4-FFF2-40B4-BE49-F238E27FC236}">
                <a16:creationId xmlns:a16="http://schemas.microsoft.com/office/drawing/2014/main" id="{D4D37777-1C0E-BB70-E87C-EFA048A3B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878" y="1718512"/>
            <a:ext cx="4417724" cy="43150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5362D1-FE93-3190-56A5-1653FB4F4891}"/>
              </a:ext>
            </a:extLst>
          </p:cNvPr>
          <p:cNvSpPr txBox="1"/>
          <p:nvPr/>
        </p:nvSpPr>
        <p:spPr>
          <a:xfrm>
            <a:off x="23118" y="1689497"/>
            <a:ext cx="4164703" cy="53338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Seaford"/>
              </a:rPr>
              <a:t>Massive young hot stars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40DF0F-7A00-1BF5-489C-6A67BE325849}"/>
              </a:ext>
            </a:extLst>
          </p:cNvPr>
          <p:cNvSpPr txBox="1"/>
          <p:nvPr/>
        </p:nvSpPr>
        <p:spPr>
          <a:xfrm>
            <a:off x="9179417" y="2892787"/>
            <a:ext cx="229954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Seaford"/>
              </a:rPr>
              <a:t>Ionized gas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0FD199-081E-B690-49A4-234959D2CCB7}"/>
              </a:ext>
            </a:extLst>
          </p:cNvPr>
          <p:cNvSpPr txBox="1"/>
          <p:nvPr/>
        </p:nvSpPr>
        <p:spPr>
          <a:xfrm>
            <a:off x="8817934" y="5088550"/>
            <a:ext cx="284390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Seaford"/>
              </a:rPr>
              <a:t>Ionization front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D41F1A-BD5C-7CA1-B5AE-0AF5BEB27AD0}"/>
              </a:ext>
            </a:extLst>
          </p:cNvPr>
          <p:cNvSpPr txBox="1"/>
          <p:nvPr/>
        </p:nvSpPr>
        <p:spPr>
          <a:xfrm>
            <a:off x="1188443" y="4256365"/>
            <a:ext cx="165785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Seaford"/>
              </a:rPr>
              <a:t>Hot dust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836A187-F1B5-31C3-2E40-5CD7EC135C8C}"/>
              </a:ext>
            </a:extLst>
          </p:cNvPr>
          <p:cNvCxnSpPr/>
          <p:nvPr/>
        </p:nvCxnSpPr>
        <p:spPr>
          <a:xfrm>
            <a:off x="4126258" y="2007737"/>
            <a:ext cx="1790701" cy="107281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958EA5B-4207-FC41-EDFD-5ED887812CEF}"/>
              </a:ext>
            </a:extLst>
          </p:cNvPr>
          <p:cNvCxnSpPr>
            <a:cxnSpLocks/>
          </p:cNvCxnSpPr>
          <p:nvPr/>
        </p:nvCxnSpPr>
        <p:spPr>
          <a:xfrm flipV="1">
            <a:off x="2848907" y="4053103"/>
            <a:ext cx="3258551" cy="46121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31F9157-6BC9-252B-FF99-A77E1DF3FD17}"/>
              </a:ext>
            </a:extLst>
          </p:cNvPr>
          <p:cNvCxnSpPr>
            <a:cxnSpLocks/>
          </p:cNvCxnSpPr>
          <p:nvPr/>
        </p:nvCxnSpPr>
        <p:spPr>
          <a:xfrm flipH="1" flipV="1">
            <a:off x="7080009" y="4564445"/>
            <a:ext cx="1714502" cy="74194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F8A1884-3E2B-CDF6-D614-F7905311AFEB}"/>
              </a:ext>
            </a:extLst>
          </p:cNvPr>
          <p:cNvCxnSpPr>
            <a:cxnSpLocks/>
          </p:cNvCxnSpPr>
          <p:nvPr/>
        </p:nvCxnSpPr>
        <p:spPr>
          <a:xfrm flipH="1">
            <a:off x="7150193" y="3170787"/>
            <a:ext cx="2025318" cy="3910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Titre 3">
            <a:extLst>
              <a:ext uri="{FF2B5EF4-FFF2-40B4-BE49-F238E27FC236}">
                <a16:creationId xmlns:a16="http://schemas.microsoft.com/office/drawing/2014/main" id="{3AC28739-7E7B-F581-2A4C-ED09DB52C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4EBBD0D-0AE0-E396-AA3B-11C3A114934B}"/>
              </a:ext>
            </a:extLst>
          </p:cNvPr>
          <p:cNvSpPr txBox="1">
            <a:spLocks/>
          </p:cNvSpPr>
          <p:nvPr/>
        </p:nvSpPr>
        <p:spPr>
          <a:xfrm>
            <a:off x="563880" y="365125"/>
            <a:ext cx="11094720" cy="13560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dirty="0">
                <a:solidFill>
                  <a:schemeClr val="bg1">
                    <a:lumMod val="95000"/>
                  </a:schemeClr>
                </a:solidFill>
                <a:latin typeface="Seaford"/>
                <a:ea typeface="+mj-lt"/>
                <a:cs typeface="+mj-lt"/>
              </a:rPr>
              <a:t>Exoplanets? Where we're going we don't need Exoplanets</a:t>
            </a:r>
            <a:endParaRPr lang="en-US" sz="3400">
              <a:solidFill>
                <a:schemeClr val="bg1">
                  <a:lumMod val="95000"/>
                </a:schemeClr>
              </a:solidFill>
              <a:latin typeface="Seaford"/>
            </a:endParaRPr>
          </a:p>
        </p:txBody>
      </p:sp>
    </p:spTree>
    <p:extLst>
      <p:ext uri="{BB962C8B-B14F-4D97-AF65-F5344CB8AC3E}">
        <p14:creationId xmlns:p14="http://schemas.microsoft.com/office/powerpoint/2010/main" val="1350185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77077DA-1EBD-7828-1E18-8D42938700B4}"/>
              </a:ext>
            </a:extLst>
          </p:cNvPr>
          <p:cNvSpPr/>
          <p:nvPr/>
        </p:nvSpPr>
        <p:spPr>
          <a:xfrm>
            <a:off x="20320" y="-10160"/>
            <a:ext cx="12181840" cy="6858000"/>
          </a:xfrm>
          <a:prstGeom prst="rect">
            <a:avLst/>
          </a:prstGeom>
          <a:solidFill>
            <a:srgbClr val="0000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https://freestarcharts.com/images/Articles/Glossary/M8_ESO_Guisard.jpg">
            <a:extLst>
              <a:ext uri="{FF2B5EF4-FFF2-40B4-BE49-F238E27FC236}">
                <a16:creationId xmlns:a16="http://schemas.microsoft.com/office/drawing/2014/main" id="{77EF6D70-2793-D98F-8E8D-5EA9B9EC4A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066" t="21534" r="42857" b="51860"/>
          <a:stretch/>
        </p:blipFill>
        <p:spPr>
          <a:xfrm>
            <a:off x="3606143" y="1473816"/>
            <a:ext cx="5242756" cy="51686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EAD52C4-A396-6AF3-8C58-0E3937F337BB}"/>
              </a:ext>
            </a:extLst>
          </p:cNvPr>
          <p:cNvSpPr txBox="1"/>
          <p:nvPr/>
        </p:nvSpPr>
        <p:spPr>
          <a:xfrm>
            <a:off x="1658744" y="1689764"/>
            <a:ext cx="147818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Seaford"/>
              </a:rPr>
              <a:t>Density</a:t>
            </a:r>
            <a:endParaRPr lang="en-US" b="1" dirty="0">
              <a:solidFill>
                <a:schemeClr val="bg1">
                  <a:lumMod val="95000"/>
                </a:schemeClr>
              </a:solidFill>
              <a:latin typeface="Seaford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85E7CF-785C-D003-F0BA-E42DA1BF1B64}"/>
              </a:ext>
            </a:extLst>
          </p:cNvPr>
          <p:cNvSpPr txBox="1"/>
          <p:nvPr/>
        </p:nvSpPr>
        <p:spPr>
          <a:xfrm>
            <a:off x="9179417" y="2892787"/>
            <a:ext cx="229954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Seaford"/>
              </a:rPr>
              <a:t>Temperature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6E7948-59A9-C177-5D30-8C5D38B6483A}"/>
              </a:ext>
            </a:extLst>
          </p:cNvPr>
          <p:cNvSpPr txBox="1"/>
          <p:nvPr/>
        </p:nvSpPr>
        <p:spPr>
          <a:xfrm>
            <a:off x="9179416" y="4938155"/>
            <a:ext cx="2620384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Seaford"/>
              </a:rPr>
              <a:t>Small scale fluctuations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E10503-D8B0-60EA-68DF-EFEB4FD6CBCA}"/>
              </a:ext>
            </a:extLst>
          </p:cNvPr>
          <p:cNvSpPr txBox="1"/>
          <p:nvPr/>
        </p:nvSpPr>
        <p:spPr>
          <a:xfrm>
            <a:off x="1028022" y="4286443"/>
            <a:ext cx="181827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Seaford"/>
              </a:rPr>
              <a:t>Cinematic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8820D19-B9B2-1A5B-694C-43A39EBDF5FE}"/>
              </a:ext>
            </a:extLst>
          </p:cNvPr>
          <p:cNvCxnSpPr/>
          <p:nvPr/>
        </p:nvCxnSpPr>
        <p:spPr>
          <a:xfrm>
            <a:off x="3159722" y="1987685"/>
            <a:ext cx="2757237" cy="10828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6740753-1674-D60B-E959-11CA657D11A0}"/>
              </a:ext>
            </a:extLst>
          </p:cNvPr>
          <p:cNvCxnSpPr>
            <a:cxnSpLocks/>
          </p:cNvCxnSpPr>
          <p:nvPr/>
        </p:nvCxnSpPr>
        <p:spPr>
          <a:xfrm flipV="1">
            <a:off x="2848907" y="4053103"/>
            <a:ext cx="3258551" cy="46121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366A12E-C476-289C-67EE-459C19BE18B4}"/>
              </a:ext>
            </a:extLst>
          </p:cNvPr>
          <p:cNvCxnSpPr>
            <a:cxnSpLocks/>
          </p:cNvCxnSpPr>
          <p:nvPr/>
        </p:nvCxnSpPr>
        <p:spPr>
          <a:xfrm flipH="1" flipV="1">
            <a:off x="7110087" y="4594523"/>
            <a:ext cx="2025318" cy="7720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96D30C1-4854-4B39-E7BF-CF7991808178}"/>
              </a:ext>
            </a:extLst>
          </p:cNvPr>
          <p:cNvCxnSpPr>
            <a:cxnSpLocks/>
          </p:cNvCxnSpPr>
          <p:nvPr/>
        </p:nvCxnSpPr>
        <p:spPr>
          <a:xfrm flipH="1">
            <a:off x="7150193" y="3170787"/>
            <a:ext cx="2025318" cy="3910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Titre 3">
            <a:extLst>
              <a:ext uri="{FF2B5EF4-FFF2-40B4-BE49-F238E27FC236}">
                <a16:creationId xmlns:a16="http://schemas.microsoft.com/office/drawing/2014/main" id="{0AB56319-BAE0-3EE1-0676-24EFA6FD5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6FD6B8D-7CB9-B772-C26E-0C65CE4B148D}"/>
              </a:ext>
            </a:extLst>
          </p:cNvPr>
          <p:cNvSpPr txBox="1">
            <a:spLocks/>
          </p:cNvSpPr>
          <p:nvPr/>
        </p:nvSpPr>
        <p:spPr>
          <a:xfrm>
            <a:off x="563880" y="365125"/>
            <a:ext cx="11094720" cy="13560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dirty="0">
                <a:solidFill>
                  <a:schemeClr val="bg1">
                    <a:lumMod val="95000"/>
                  </a:schemeClr>
                </a:solidFill>
                <a:latin typeface="Seaford"/>
                <a:ea typeface="+mj-lt"/>
                <a:cs typeface="+mj-lt"/>
              </a:rPr>
              <a:t>Exoplanets? Where we're going we don't need Exoplanets</a:t>
            </a:r>
            <a:endParaRPr lang="en-US" sz="3400">
              <a:solidFill>
                <a:schemeClr val="bg1">
                  <a:lumMod val="95000"/>
                </a:schemeClr>
              </a:solidFill>
              <a:latin typeface="Seaford"/>
            </a:endParaRPr>
          </a:p>
        </p:txBody>
      </p:sp>
    </p:spTree>
    <p:extLst>
      <p:ext uri="{BB962C8B-B14F-4D97-AF65-F5344CB8AC3E}">
        <p14:creationId xmlns:p14="http://schemas.microsoft.com/office/powerpoint/2010/main" val="2260566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FB00975-5788-4615-B954-172BA8D1A32D}"/>
              </a:ext>
            </a:extLst>
          </p:cNvPr>
          <p:cNvSpPr/>
          <p:nvPr/>
        </p:nvSpPr>
        <p:spPr>
          <a:xfrm>
            <a:off x="20320" y="-10160"/>
            <a:ext cx="12181840" cy="6858000"/>
          </a:xfrm>
          <a:prstGeom prst="rect">
            <a:avLst/>
          </a:prstGeom>
          <a:solidFill>
            <a:srgbClr val="0000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2F4C43-AD2D-72D3-83E5-33CB2560C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300" dirty="0">
                <a:solidFill>
                  <a:schemeClr val="bg1">
                    <a:lumMod val="95000"/>
                  </a:schemeClr>
                </a:solidFill>
                <a:latin typeface="Seaford"/>
                <a:ea typeface="+mj-lt"/>
                <a:cs typeface="+mj-lt"/>
              </a:rPr>
              <a:t>Nobody puts SITELLE in a corner!</a:t>
            </a:r>
            <a:endParaRPr lang="en-US" dirty="0">
              <a:solidFill>
                <a:schemeClr val="bg1">
                  <a:lumMod val="95000"/>
                </a:schemeClr>
              </a:solidFill>
              <a:latin typeface="Seaford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55CF233-D929-5F75-CA26-63C2E82B27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4471" y="1517521"/>
            <a:ext cx="8239892" cy="4641503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7F0CDE-4518-6574-BACA-D585BC7E8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70" y="2478912"/>
            <a:ext cx="5338445" cy="40303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DA5780-E3A3-DAEB-A8FF-748E660AF7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9557" y="363871"/>
            <a:ext cx="5231765" cy="45834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8A69491D-B7D3-E1C1-FD01-4187B68608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9002" y="6165654"/>
            <a:ext cx="1227117" cy="69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10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1AF4326-0F4F-5CA1-D805-FD22F962947D}"/>
              </a:ext>
            </a:extLst>
          </p:cNvPr>
          <p:cNvSpPr/>
          <p:nvPr/>
        </p:nvSpPr>
        <p:spPr>
          <a:xfrm>
            <a:off x="20320" y="-10160"/>
            <a:ext cx="12181840" cy="6858000"/>
          </a:xfrm>
          <a:prstGeom prst="rect">
            <a:avLst/>
          </a:prstGeom>
          <a:solidFill>
            <a:srgbClr val="0000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BC76CD-2501-C5A3-DFCE-927FFDDAD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bg1">
                    <a:lumMod val="95000"/>
                  </a:schemeClr>
                </a:solidFill>
                <a:latin typeface="Seaford"/>
                <a:ea typeface="+mj-lt"/>
                <a:cs typeface="+mj-lt"/>
              </a:rPr>
              <a:t>My precious... HII region!</a:t>
            </a:r>
            <a:endParaRPr lang="en-US" dirty="0">
              <a:solidFill>
                <a:schemeClr val="bg1">
                  <a:lumMod val="95000"/>
                </a:schemeClr>
              </a:solidFill>
              <a:latin typeface="Seaford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20A81B2-B863-93B0-FBA8-DA0E2192F2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5538" y="321945"/>
            <a:ext cx="4627083" cy="62207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8A8823-4135-2F93-75CA-DCAB89940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337" y="2533650"/>
            <a:ext cx="4962525" cy="17907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5454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837E697-8C3C-3548-7F8A-1E9547534CDB}"/>
              </a:ext>
            </a:extLst>
          </p:cNvPr>
          <p:cNvSpPr/>
          <p:nvPr/>
        </p:nvSpPr>
        <p:spPr>
          <a:xfrm>
            <a:off x="20320" y="-10160"/>
            <a:ext cx="12181840" cy="6858000"/>
          </a:xfrm>
          <a:prstGeom prst="rect">
            <a:avLst/>
          </a:prstGeom>
          <a:solidFill>
            <a:srgbClr val="0000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FDA732-D53C-54BE-9A92-6E99D5FB1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Seaford"/>
                <a:ea typeface="+mj-lt"/>
                <a:cs typeface="+mj-lt"/>
              </a:rPr>
              <a:t>A HII region. Stirred, not shaken.</a:t>
            </a:r>
            <a:endParaRPr lang="en-US">
              <a:solidFill>
                <a:schemeClr val="bg1">
                  <a:lumMod val="95000"/>
                </a:schemeClr>
              </a:solidFill>
              <a:latin typeface="Seaford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A2B184-5AC8-938B-F701-FBA46A233B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AC4AE7B0-3924-75FB-FBAE-BBBC13786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6160" y="1517174"/>
            <a:ext cx="5801360" cy="48056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D7C996-3730-547A-5524-AE29E37B7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660" y="1514634"/>
            <a:ext cx="5760720" cy="48056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727537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0DEBD4C-23A0-1FCC-98A2-155095EC1A3A}"/>
              </a:ext>
            </a:extLst>
          </p:cNvPr>
          <p:cNvSpPr/>
          <p:nvPr/>
        </p:nvSpPr>
        <p:spPr>
          <a:xfrm>
            <a:off x="20320" y="-10160"/>
            <a:ext cx="12181840" cy="6858000"/>
          </a:xfrm>
          <a:prstGeom prst="rect">
            <a:avLst/>
          </a:prstGeom>
          <a:solidFill>
            <a:srgbClr val="0000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387729-10C2-FABE-5833-98F8B2808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Seaford"/>
                <a:ea typeface="+mj-lt"/>
                <a:cs typeface="+mj-lt"/>
              </a:rPr>
              <a:t>Why so pressure?</a:t>
            </a:r>
            <a:endParaRPr lang="en-US" dirty="0">
              <a:solidFill>
                <a:schemeClr val="bg1">
                  <a:lumMod val="95000"/>
                </a:schemeClr>
              </a:solidFill>
              <a:latin typeface="Seaford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33DE64-CDB3-314E-5CFD-F4E33DA1F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360" y="2655903"/>
            <a:ext cx="8234045" cy="1533525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F3B3B84-C98C-86CF-BACC-314447CD56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704" t="4938" r="5967" b="3704"/>
          <a:stretch/>
        </p:blipFill>
        <p:spPr>
          <a:xfrm>
            <a:off x="2249716" y="174867"/>
            <a:ext cx="7729123" cy="65068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737405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7A0F374-7773-DDE4-F623-AEFEA38E4E63}"/>
              </a:ext>
            </a:extLst>
          </p:cNvPr>
          <p:cNvSpPr/>
          <p:nvPr/>
        </p:nvSpPr>
        <p:spPr>
          <a:xfrm>
            <a:off x="20320" y="-10160"/>
            <a:ext cx="12181840" cy="6858000"/>
          </a:xfrm>
          <a:prstGeom prst="rect">
            <a:avLst/>
          </a:prstGeom>
          <a:solidFill>
            <a:srgbClr val="0000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27D03B-7821-785B-4572-152D79948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480" y="263525"/>
            <a:ext cx="11887200" cy="1356043"/>
          </a:xfrm>
        </p:spPr>
        <p:txBody>
          <a:bodyPr/>
          <a:lstStyle/>
          <a:p>
            <a:r>
              <a:rPr lang="en-US" sz="3500" dirty="0">
                <a:solidFill>
                  <a:schemeClr val="bg1">
                    <a:lumMod val="95000"/>
                  </a:schemeClr>
                </a:solidFill>
                <a:latin typeface="Seaford"/>
                <a:ea typeface="+mj-lt"/>
                <a:cs typeface="+mj-lt"/>
              </a:rPr>
              <a:t>Did you ever hear the Tragedy of Darth Pressure the Wise?</a:t>
            </a:r>
            <a:endParaRPr lang="en-US" sz="3500" dirty="0">
              <a:solidFill>
                <a:schemeClr val="bg1">
                  <a:lumMod val="95000"/>
                </a:schemeClr>
              </a:solidFill>
              <a:latin typeface="Seaford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5521301-50B0-1EDC-F483-202AA61A44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4309" y="1447330"/>
            <a:ext cx="7062326" cy="52250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30569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Grand écran</PresentationFormat>
  <Slides>16</Slides>
  <Notes>0</Notes>
  <HiddenSlides>0</HiddenSlide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17" baseType="lpstr">
      <vt:lpstr>Thème Office</vt:lpstr>
      <vt:lpstr>Turbulence inside of the Sh2-158 HII region</vt:lpstr>
      <vt:lpstr>Exoplanets? Where we're going we don't need Exoplanets</vt:lpstr>
      <vt:lpstr>Présentation PowerPoint</vt:lpstr>
      <vt:lpstr>Présentation PowerPoint</vt:lpstr>
      <vt:lpstr>Nobody puts SITELLE in a corner!</vt:lpstr>
      <vt:lpstr>My precious... HII region!</vt:lpstr>
      <vt:lpstr>A HII region. Stirred, not shaken.</vt:lpstr>
      <vt:lpstr>Why so pressure?</vt:lpstr>
      <vt:lpstr>Did you ever hear the Tragedy of Darth Pressure the Wise?</vt:lpstr>
      <vt:lpstr>Surely you can't be turbulent?</vt:lpstr>
      <vt:lpstr>I am turbulent … and don't call me Shirley!</vt:lpstr>
      <vt:lpstr>I am turbulent … and don't call me Shirley!</vt:lpstr>
      <vt:lpstr>I am turbulent … and don't call me Shirley!</vt:lpstr>
      <vt:lpstr>I am turbulent … and don't call me Shirley!</vt:lpstr>
      <vt:lpstr>What is this? A HII region for ants?</vt:lpstr>
      <vt:lpstr>Thank you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487</cp:revision>
  <dcterms:created xsi:type="dcterms:W3CDTF">2024-04-17T14:50:33Z</dcterms:created>
  <dcterms:modified xsi:type="dcterms:W3CDTF">2024-05-07T22:43:33Z</dcterms:modified>
</cp:coreProperties>
</file>