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jn+5GqmcZeVzbHXbz7D+D6K1rl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48.png"/><Relationship Id="rId10" Type="http://schemas.openxmlformats.org/officeDocument/2006/relationships/image" Target="../media/image27.png"/><Relationship Id="rId9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38.png"/><Relationship Id="rId7" Type="http://schemas.openxmlformats.org/officeDocument/2006/relationships/image" Target="../media/image32.png"/><Relationship Id="rId8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45.png"/><Relationship Id="rId8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44.png"/><Relationship Id="rId5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hyperlink" Target="https://alchetron.com/MS-0735.6-7421" TargetMode="External"/><Relationship Id="rId6" Type="http://schemas.openxmlformats.org/officeDocument/2006/relationships/hyperlink" Target="https://alchetron.com/MS-0735.6-7421" TargetMode="External"/><Relationship Id="rId7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hyperlink" Target="https://alchetron.com/MS-0735.6-7421" TargetMode="External"/><Relationship Id="rId6" Type="http://schemas.openxmlformats.org/officeDocument/2006/relationships/hyperlink" Target="https://alchetron.com/MS-0735.6-7421" TargetMode="External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hyperlink" Target="https://alchetron.com/MS-0735.6-7421" TargetMode="External"/><Relationship Id="rId6" Type="http://schemas.openxmlformats.org/officeDocument/2006/relationships/hyperlink" Target="https://alchetron.com/MS-0735.6-742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hyperlink" Target="https://alchetron.com/MS-0735.6-7421" TargetMode="External"/><Relationship Id="rId6" Type="http://schemas.openxmlformats.org/officeDocument/2006/relationships/hyperlink" Target="https://alchetron.com/MS-0735.6-7421" TargetMode="External"/><Relationship Id="rId7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6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19511" r="21413" t="0"/>
          <a:stretch/>
        </p:blipFill>
        <p:spPr>
          <a:xfrm rot="-5400000">
            <a:off x="2078138" y="-1689025"/>
            <a:ext cx="4987725" cy="85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1430399" y="140200"/>
            <a:ext cx="65961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fr" sz="3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X-ray cavities from AGN feedback in massive clusters with </a:t>
            </a:r>
            <a:r>
              <a:rPr b="0" i="1" lang="fr" sz="3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TNG-Cluster</a:t>
            </a:r>
            <a:endParaRPr b="0" i="0" sz="3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222375" y="3972925"/>
            <a:ext cx="76104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Marine Prunier </a:t>
            </a:r>
            <a:endParaRPr b="0" i="0" sz="1800" u="none" cap="none" strike="noStrike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with Julie Hlavacek Larrondo (UdeM) and Annalisa Pillepich (MPIA)</a:t>
            </a:r>
            <a:endParaRPr b="0" i="0" sz="1800" u="none" cap="none" strike="noStrike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724" y="4033287"/>
            <a:ext cx="794051" cy="7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6075" y="4080575"/>
            <a:ext cx="683199" cy="68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/>
          <p:nvPr/>
        </p:nvSpPr>
        <p:spPr>
          <a:xfrm>
            <a:off x="4381500" y="352425"/>
            <a:ext cx="4431900" cy="440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223" y="413852"/>
            <a:ext cx="4294275" cy="42856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4503875" y="503250"/>
            <a:ext cx="902400" cy="393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223" y="413852"/>
            <a:ext cx="4294275" cy="42856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p10"/>
          <p:cNvSpPr txBox="1"/>
          <p:nvPr/>
        </p:nvSpPr>
        <p:spPr>
          <a:xfrm>
            <a:off x="6403525" y="2495050"/>
            <a:ext cx="9024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SMBH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10"/>
          <p:cNvCxnSpPr/>
          <p:nvPr/>
        </p:nvCxnSpPr>
        <p:spPr>
          <a:xfrm flipH="1" rot="421704">
            <a:off x="6547711" y="2529530"/>
            <a:ext cx="44132" cy="441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0"/>
          <p:cNvCxnSpPr/>
          <p:nvPr/>
        </p:nvCxnSpPr>
        <p:spPr>
          <a:xfrm rot="430034">
            <a:off x="6544505" y="2532628"/>
            <a:ext cx="50495" cy="3780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10"/>
          <p:cNvSpPr/>
          <p:nvPr/>
        </p:nvSpPr>
        <p:spPr>
          <a:xfrm rot="5601665">
            <a:off x="6374631" y="1528516"/>
            <a:ext cx="642896" cy="1184047"/>
          </a:xfrm>
          <a:prstGeom prst="irregularSeal2">
            <a:avLst/>
          </a:prstGeom>
          <a:solidFill>
            <a:schemeClr val="l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6363275" y="1800200"/>
            <a:ext cx="83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kinetic injection</a:t>
            </a:r>
            <a:endParaRPr b="1" i="0" sz="13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8351625" y="468225"/>
            <a:ext cx="174600" cy="115200"/>
          </a:xfrm>
          <a:prstGeom prst="rect">
            <a:avLst/>
          </a:prstGeom>
          <a:solidFill>
            <a:srgbClr val="1A0B40"/>
          </a:solidFill>
          <a:ln cap="flat" cmpd="sng" w="9525">
            <a:solidFill>
              <a:srgbClr val="1A0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8110675" y="484325"/>
            <a:ext cx="124200" cy="96900"/>
          </a:xfrm>
          <a:prstGeom prst="rect">
            <a:avLst/>
          </a:prstGeom>
          <a:solidFill>
            <a:srgbClr val="36095F"/>
          </a:solidFill>
          <a:ln cap="flat" cmpd="sng" w="9525">
            <a:solidFill>
              <a:srgbClr val="3609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8222950" y="460025"/>
            <a:ext cx="124200" cy="121200"/>
          </a:xfrm>
          <a:prstGeom prst="rect">
            <a:avLst/>
          </a:prstGeom>
          <a:solidFill>
            <a:srgbClr val="290A54"/>
          </a:solidFill>
          <a:ln cap="flat" cmpd="sng" w="9525">
            <a:solidFill>
              <a:srgbClr val="290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6015" t="0"/>
          <a:stretch/>
        </p:blipFill>
        <p:spPr>
          <a:xfrm>
            <a:off x="0" y="352425"/>
            <a:ext cx="4294276" cy="4569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10"/>
          <p:cNvCxnSpPr>
            <a:endCxn id="201" idx="0"/>
          </p:cNvCxnSpPr>
          <p:nvPr/>
        </p:nvCxnSpPr>
        <p:spPr>
          <a:xfrm flipH="1">
            <a:off x="1445850" y="1352425"/>
            <a:ext cx="2967600" cy="142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10"/>
          <p:cNvCxnSpPr>
            <a:endCxn id="201" idx="2"/>
          </p:cNvCxnSpPr>
          <p:nvPr/>
        </p:nvCxnSpPr>
        <p:spPr>
          <a:xfrm rot="10800000">
            <a:off x="1445850" y="2938225"/>
            <a:ext cx="2967600" cy="100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10"/>
          <p:cNvSpPr/>
          <p:nvPr/>
        </p:nvSpPr>
        <p:spPr>
          <a:xfrm>
            <a:off x="1373550" y="2775925"/>
            <a:ext cx="144600" cy="1623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10"/>
          <p:cNvCxnSpPr/>
          <p:nvPr/>
        </p:nvCxnSpPr>
        <p:spPr>
          <a:xfrm rot="10800000">
            <a:off x="6166425" y="2309250"/>
            <a:ext cx="401400" cy="24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4381500" y="352425"/>
            <a:ext cx="4431900" cy="440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223" y="413852"/>
            <a:ext cx="4294275" cy="42856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" name="Google Shape;21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211" name="Google Shape;211;p11"/>
          <p:cNvCxnSpPr/>
          <p:nvPr/>
        </p:nvCxnSpPr>
        <p:spPr>
          <a:xfrm flipH="1" rot="421704">
            <a:off x="6547711" y="2529530"/>
            <a:ext cx="44132" cy="4413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1"/>
          <p:cNvCxnSpPr/>
          <p:nvPr/>
        </p:nvCxnSpPr>
        <p:spPr>
          <a:xfrm rot="430034">
            <a:off x="6544505" y="2532628"/>
            <a:ext cx="50495" cy="3780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1"/>
          <p:cNvCxnSpPr/>
          <p:nvPr/>
        </p:nvCxnSpPr>
        <p:spPr>
          <a:xfrm flipH="1" rot="10800000">
            <a:off x="6412813" y="1864975"/>
            <a:ext cx="359100" cy="631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14" name="Google Shape;214;p11"/>
          <p:cNvSpPr/>
          <p:nvPr/>
        </p:nvSpPr>
        <p:spPr>
          <a:xfrm>
            <a:off x="5563038" y="2258250"/>
            <a:ext cx="694425" cy="1349900"/>
          </a:xfrm>
          <a:custGeom>
            <a:rect b="b" l="l" r="r" t="t"/>
            <a:pathLst>
              <a:path extrusionOk="0" h="53996" w="27777">
                <a:moveTo>
                  <a:pt x="1032" y="0"/>
                </a:moveTo>
                <a:cubicBezTo>
                  <a:pt x="870" y="2391"/>
                  <a:pt x="-278" y="8946"/>
                  <a:pt x="62" y="14345"/>
                </a:cubicBezTo>
                <a:cubicBezTo>
                  <a:pt x="402" y="19744"/>
                  <a:pt x="864" y="27379"/>
                  <a:pt x="3070" y="32392"/>
                </a:cubicBezTo>
                <a:cubicBezTo>
                  <a:pt x="5276" y="37405"/>
                  <a:pt x="9179" y="40823"/>
                  <a:pt x="13297" y="44424"/>
                </a:cubicBezTo>
                <a:cubicBezTo>
                  <a:pt x="17415" y="48025"/>
                  <a:pt x="25364" y="52401"/>
                  <a:pt x="27777" y="53996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014425" y="2283475"/>
            <a:ext cx="306700" cy="927275"/>
          </a:xfrm>
          <a:custGeom>
            <a:rect b="b" l="l" r="r" t="t"/>
            <a:pathLst>
              <a:path extrusionOk="0" h="37091" w="12268">
                <a:moveTo>
                  <a:pt x="0" y="37091"/>
                </a:moveTo>
                <a:cubicBezTo>
                  <a:pt x="1220" y="35619"/>
                  <a:pt x="5299" y="32129"/>
                  <a:pt x="7318" y="28260"/>
                </a:cubicBezTo>
                <a:cubicBezTo>
                  <a:pt x="9337" y="24391"/>
                  <a:pt x="11481" y="18588"/>
                  <a:pt x="12112" y="13878"/>
                </a:cubicBezTo>
                <a:cubicBezTo>
                  <a:pt x="12743" y="9168"/>
                  <a:pt x="11270" y="2313"/>
                  <a:pt x="11102" y="0"/>
                </a:cubicBez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Google Shape;216;p11"/>
          <p:cNvCxnSpPr/>
          <p:nvPr/>
        </p:nvCxnSpPr>
        <p:spPr>
          <a:xfrm flipH="1" rot="421704">
            <a:off x="6547711" y="2529530"/>
            <a:ext cx="44132" cy="441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1"/>
          <p:cNvCxnSpPr/>
          <p:nvPr/>
        </p:nvCxnSpPr>
        <p:spPr>
          <a:xfrm rot="430034">
            <a:off x="6544505" y="2532628"/>
            <a:ext cx="50495" cy="3780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1"/>
          <p:cNvSpPr txBox="1"/>
          <p:nvPr/>
        </p:nvSpPr>
        <p:spPr>
          <a:xfrm>
            <a:off x="7285175" y="2529625"/>
            <a:ext cx="11874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shock fronts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6594375" y="1479950"/>
            <a:ext cx="9495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cavity</a:t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8351625" y="468225"/>
            <a:ext cx="174600" cy="115200"/>
          </a:xfrm>
          <a:prstGeom prst="rect">
            <a:avLst/>
          </a:prstGeom>
          <a:solidFill>
            <a:srgbClr val="1A0B40"/>
          </a:solidFill>
          <a:ln cap="flat" cmpd="sng" w="9525">
            <a:solidFill>
              <a:srgbClr val="1A0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8110675" y="484325"/>
            <a:ext cx="124200" cy="96900"/>
          </a:xfrm>
          <a:prstGeom prst="rect">
            <a:avLst/>
          </a:prstGeom>
          <a:solidFill>
            <a:srgbClr val="36095F"/>
          </a:solidFill>
          <a:ln cap="flat" cmpd="sng" w="9525">
            <a:solidFill>
              <a:srgbClr val="3609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8222950" y="460025"/>
            <a:ext cx="124200" cy="121200"/>
          </a:xfrm>
          <a:prstGeom prst="rect">
            <a:avLst/>
          </a:prstGeom>
          <a:solidFill>
            <a:srgbClr val="290A54"/>
          </a:solidFill>
          <a:ln cap="flat" cmpd="sng" w="9525">
            <a:solidFill>
              <a:srgbClr val="290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 b="0" l="0" r="6015" t="0"/>
          <a:stretch/>
        </p:blipFill>
        <p:spPr>
          <a:xfrm>
            <a:off x="0" y="352425"/>
            <a:ext cx="4294276" cy="4569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1"/>
          <p:cNvCxnSpPr>
            <a:endCxn id="225" idx="0"/>
          </p:cNvCxnSpPr>
          <p:nvPr/>
        </p:nvCxnSpPr>
        <p:spPr>
          <a:xfrm flipH="1">
            <a:off x="1445850" y="1352425"/>
            <a:ext cx="2967600" cy="142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11"/>
          <p:cNvCxnSpPr>
            <a:endCxn id="225" idx="2"/>
          </p:cNvCxnSpPr>
          <p:nvPr/>
        </p:nvCxnSpPr>
        <p:spPr>
          <a:xfrm rot="10800000">
            <a:off x="1445850" y="2938225"/>
            <a:ext cx="2967600" cy="1005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11"/>
          <p:cNvSpPr/>
          <p:nvPr/>
        </p:nvSpPr>
        <p:spPr>
          <a:xfrm>
            <a:off x="1373550" y="2775925"/>
            <a:ext cx="144600" cy="1623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828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>
            <p:ph idx="12" type="sldNum"/>
          </p:nvPr>
        </p:nvSpPr>
        <p:spPr>
          <a:xfrm>
            <a:off x="12529408" y="13647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575" y="129512"/>
            <a:ext cx="2396324" cy="23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850" y="129662"/>
            <a:ext cx="2396325" cy="239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9525" y="131525"/>
            <a:ext cx="2396324" cy="238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6575" y="2606362"/>
            <a:ext cx="2396325" cy="240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33850" y="2609343"/>
            <a:ext cx="2396325" cy="240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49525" y="2609812"/>
            <a:ext cx="2396324" cy="2402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12"/>
          <p:cNvCxnSpPr/>
          <p:nvPr/>
        </p:nvCxnSpPr>
        <p:spPr>
          <a:xfrm flipH="1" rot="10800000">
            <a:off x="1419475" y="1482063"/>
            <a:ext cx="430800" cy="7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9" name="Google Shape;239;p12"/>
          <p:cNvCxnSpPr/>
          <p:nvPr/>
        </p:nvCxnSpPr>
        <p:spPr>
          <a:xfrm flipH="1" rot="10800000">
            <a:off x="1115800" y="4465975"/>
            <a:ext cx="430800" cy="7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0" name="Google Shape;240;p12"/>
          <p:cNvCxnSpPr/>
          <p:nvPr/>
        </p:nvCxnSpPr>
        <p:spPr>
          <a:xfrm flipH="1" rot="10800000">
            <a:off x="3953625" y="4013013"/>
            <a:ext cx="430800" cy="7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1" name="Google Shape;241;p12"/>
          <p:cNvCxnSpPr/>
          <p:nvPr/>
        </p:nvCxnSpPr>
        <p:spPr>
          <a:xfrm flipH="1" rot="10800000">
            <a:off x="3802350" y="4465975"/>
            <a:ext cx="430800" cy="7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2" name="Google Shape;242;p12"/>
          <p:cNvCxnSpPr/>
          <p:nvPr/>
        </p:nvCxnSpPr>
        <p:spPr>
          <a:xfrm flipH="1" rot="10800000">
            <a:off x="6726750" y="1237025"/>
            <a:ext cx="430800" cy="7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3" name="Google Shape;243;p12"/>
          <p:cNvCxnSpPr/>
          <p:nvPr/>
        </p:nvCxnSpPr>
        <p:spPr>
          <a:xfrm flipH="1" rot="10800000">
            <a:off x="3752525" y="1410363"/>
            <a:ext cx="430800" cy="7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4" name="Google Shape;244;p12"/>
          <p:cNvCxnSpPr/>
          <p:nvPr/>
        </p:nvCxnSpPr>
        <p:spPr>
          <a:xfrm flipH="1">
            <a:off x="4647000" y="979288"/>
            <a:ext cx="267300" cy="140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5" name="Google Shape;245;p12"/>
          <p:cNvCxnSpPr/>
          <p:nvPr/>
        </p:nvCxnSpPr>
        <p:spPr>
          <a:xfrm flipH="1" rot="10800000">
            <a:off x="6806350" y="4022213"/>
            <a:ext cx="430800" cy="71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6" name="Google Shape;246;p12"/>
          <p:cNvCxnSpPr/>
          <p:nvPr/>
        </p:nvCxnSpPr>
        <p:spPr>
          <a:xfrm flipH="1">
            <a:off x="7509125" y="3489813"/>
            <a:ext cx="252300" cy="194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7" name="Google Shape;247;p12"/>
          <p:cNvCxnSpPr/>
          <p:nvPr/>
        </p:nvCxnSpPr>
        <p:spPr>
          <a:xfrm>
            <a:off x="6875750" y="3283713"/>
            <a:ext cx="102300" cy="206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248" name="Google Shape;248;p12"/>
          <p:cNvPicPr preferRelativeResize="0"/>
          <p:nvPr/>
        </p:nvPicPr>
        <p:blipFill rotWithShape="1">
          <a:blip r:embed="rId9">
            <a:alphaModFix/>
          </a:blip>
          <a:srcRect b="0" l="0" r="0" t="5400"/>
          <a:stretch/>
        </p:blipFill>
        <p:spPr>
          <a:xfrm>
            <a:off x="6149538" y="135774"/>
            <a:ext cx="2396325" cy="238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10">
            <a:alphaModFix/>
          </a:blip>
          <a:srcRect b="3929" l="0" r="0" t="0"/>
          <a:stretch/>
        </p:blipFill>
        <p:spPr>
          <a:xfrm>
            <a:off x="6149513" y="2610087"/>
            <a:ext cx="2396326" cy="238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"/>
          <p:cNvCxnSpPr/>
          <p:nvPr/>
        </p:nvCxnSpPr>
        <p:spPr>
          <a:xfrm flipH="1" rot="10800000">
            <a:off x="7845088" y="3528738"/>
            <a:ext cx="388500" cy="91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251" name="Google Shape;251;p12"/>
          <p:cNvCxnSpPr/>
          <p:nvPr/>
        </p:nvCxnSpPr>
        <p:spPr>
          <a:xfrm flipH="1">
            <a:off x="6414163" y="3683913"/>
            <a:ext cx="312600" cy="111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252" name="Google Shape;252;p12"/>
          <p:cNvCxnSpPr/>
          <p:nvPr/>
        </p:nvCxnSpPr>
        <p:spPr>
          <a:xfrm flipH="1">
            <a:off x="6597038" y="1308738"/>
            <a:ext cx="312600" cy="111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253" name="Google Shape;253;p12"/>
          <p:cNvCxnSpPr/>
          <p:nvPr/>
        </p:nvCxnSpPr>
        <p:spPr>
          <a:xfrm flipH="1">
            <a:off x="7717163" y="1047938"/>
            <a:ext cx="312600" cy="111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4" name="Google Shape;254;p12"/>
          <p:cNvCxnSpPr/>
          <p:nvPr/>
        </p:nvCxnSpPr>
        <p:spPr>
          <a:xfrm flipH="1">
            <a:off x="5930538" y="38550"/>
            <a:ext cx="18600" cy="5066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5" name="Google Shape;255;p12"/>
          <p:cNvSpPr txBox="1"/>
          <p:nvPr/>
        </p:nvSpPr>
        <p:spPr>
          <a:xfrm rot="-5400000">
            <a:off x="-1100025" y="2339550"/>
            <a:ext cx="2807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TNG-Cluster 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 rot="5400000">
            <a:off x="7451925" y="2456588"/>
            <a:ext cx="2929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 Cavities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>
            <p:ph type="ctrTitle"/>
          </p:nvPr>
        </p:nvSpPr>
        <p:spPr>
          <a:xfrm flipH="1">
            <a:off x="494850" y="1137475"/>
            <a:ext cx="81543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600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9696"/>
              <a:buFont typeface="Calibri"/>
              <a:buChar char="●"/>
            </a:pPr>
            <a:r>
              <a:rPr lang="f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IllustrisTNG black holes feedback create X-ray cavities ?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999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999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00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9696"/>
              <a:buFont typeface="Calibri"/>
              <a:buChar char="●"/>
            </a:pPr>
            <a:r>
              <a:rPr lang="f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they similar to the ones observed ?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t/>
            </a:r>
            <a:endParaRPr b="1" sz="345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t/>
            </a:r>
            <a:endParaRPr b="1" sz="345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rPr b="1" lang="fr" sz="345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68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8313150" y="1361575"/>
            <a:ext cx="261000" cy="28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8313150" y="3141175"/>
            <a:ext cx="261000" cy="28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3150" y="1374025"/>
            <a:ext cx="261000" cy="2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228682" y="360085"/>
            <a:ext cx="22407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3"/>
              <a:buFont typeface="Arial"/>
              <a:buNone/>
            </a:pPr>
            <a:r>
              <a:rPr b="0" i="0" lang="fr" sz="24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Observation: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3347884" y="407924"/>
            <a:ext cx="22407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3"/>
              <a:buFont typeface="Arial"/>
              <a:buNone/>
            </a:pPr>
            <a:r>
              <a:rPr b="0" i="0" lang="fr" sz="24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Simulation: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0" y="1288101"/>
            <a:ext cx="217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fr" sz="2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35 clusters</a:t>
            </a:r>
            <a:endParaRPr b="0" i="0" sz="2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2770860" y="1170839"/>
            <a:ext cx="2754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105 TNG-Cluster analogs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 b="18976" l="31340" r="23532" t="38758"/>
          <a:stretch/>
        </p:blipFill>
        <p:spPr>
          <a:xfrm>
            <a:off x="311502" y="2164835"/>
            <a:ext cx="1411986" cy="127011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4">
            <a:alphaModFix/>
          </a:blip>
          <a:srcRect b="0" l="11745" r="0" t="0"/>
          <a:stretch/>
        </p:blipFill>
        <p:spPr>
          <a:xfrm>
            <a:off x="2525757" y="2144074"/>
            <a:ext cx="1411985" cy="128988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" name="Google Shape;277;p14"/>
          <p:cNvPicPr preferRelativeResize="0"/>
          <p:nvPr/>
        </p:nvPicPr>
        <p:blipFill rotWithShape="1">
          <a:blip r:embed="rId5">
            <a:alphaModFix/>
          </a:blip>
          <a:srcRect b="0" l="0" r="0" t="4297"/>
          <a:stretch/>
        </p:blipFill>
        <p:spPr>
          <a:xfrm>
            <a:off x="3347863" y="2297157"/>
            <a:ext cx="1411986" cy="127554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8" name="Google Shape;278;p14"/>
          <p:cNvPicPr preferRelativeResize="0"/>
          <p:nvPr/>
        </p:nvPicPr>
        <p:blipFill rotWithShape="1">
          <a:blip r:embed="rId6">
            <a:alphaModFix/>
          </a:blip>
          <a:srcRect b="0" l="5598" r="6084" t="4961"/>
          <a:stretch/>
        </p:blipFill>
        <p:spPr>
          <a:xfrm>
            <a:off x="4113163" y="2504489"/>
            <a:ext cx="1411985" cy="127011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79" name="Google Shape;279;p14"/>
          <p:cNvCxnSpPr/>
          <p:nvPr/>
        </p:nvCxnSpPr>
        <p:spPr>
          <a:xfrm flipH="1" rot="10800000">
            <a:off x="1831899" y="2782401"/>
            <a:ext cx="476700" cy="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228682" y="360085"/>
            <a:ext cx="22407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3"/>
              <a:buFont typeface="Arial"/>
              <a:buNone/>
            </a:pPr>
            <a:r>
              <a:rPr b="0" i="0" lang="fr" sz="24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Observation: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3347884" y="407924"/>
            <a:ext cx="22407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3"/>
              <a:buFont typeface="Arial"/>
              <a:buNone/>
            </a:pPr>
            <a:r>
              <a:rPr b="0" i="0" lang="fr" sz="24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Simulation: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0" y="1288101"/>
            <a:ext cx="217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fr" sz="2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35 clusters</a:t>
            </a:r>
            <a:endParaRPr b="0" i="0" sz="2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2770860" y="1170839"/>
            <a:ext cx="2754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105 TNG-Cluster analogs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5"/>
          <p:cNvPicPr preferRelativeResize="0"/>
          <p:nvPr/>
        </p:nvPicPr>
        <p:blipFill rotWithShape="1">
          <a:blip r:embed="rId3">
            <a:alphaModFix/>
          </a:blip>
          <a:srcRect b="18976" l="31340" r="23532" t="38758"/>
          <a:stretch/>
        </p:blipFill>
        <p:spPr>
          <a:xfrm>
            <a:off x="309777" y="2164835"/>
            <a:ext cx="1411986" cy="127011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0" name="Google Shape;290;p15"/>
          <p:cNvPicPr preferRelativeResize="0"/>
          <p:nvPr/>
        </p:nvPicPr>
        <p:blipFill rotWithShape="1">
          <a:blip r:embed="rId4">
            <a:alphaModFix/>
          </a:blip>
          <a:srcRect b="0" l="11745" r="0" t="0"/>
          <a:stretch/>
        </p:blipFill>
        <p:spPr>
          <a:xfrm>
            <a:off x="2525757" y="2144074"/>
            <a:ext cx="1411985" cy="128988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1" name="Google Shape;291;p15"/>
          <p:cNvPicPr preferRelativeResize="0"/>
          <p:nvPr/>
        </p:nvPicPr>
        <p:blipFill rotWithShape="1">
          <a:blip r:embed="rId5">
            <a:alphaModFix/>
          </a:blip>
          <a:srcRect b="0" l="0" r="0" t="4297"/>
          <a:stretch/>
        </p:blipFill>
        <p:spPr>
          <a:xfrm>
            <a:off x="3347863" y="2297157"/>
            <a:ext cx="1411986" cy="127554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2" name="Google Shape;292;p15"/>
          <p:cNvPicPr preferRelativeResize="0"/>
          <p:nvPr/>
        </p:nvPicPr>
        <p:blipFill rotWithShape="1">
          <a:blip r:embed="rId6">
            <a:alphaModFix/>
          </a:blip>
          <a:srcRect b="0" l="5598" r="6084" t="4961"/>
          <a:stretch/>
        </p:blipFill>
        <p:spPr>
          <a:xfrm>
            <a:off x="4113163" y="2504489"/>
            <a:ext cx="1411985" cy="127011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93" name="Google Shape;293;p15"/>
          <p:cNvCxnSpPr/>
          <p:nvPr/>
        </p:nvCxnSpPr>
        <p:spPr>
          <a:xfrm flipH="1" rot="10800000">
            <a:off x="1831899" y="2782401"/>
            <a:ext cx="476700" cy="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94" name="Google Shape;294;p15"/>
          <p:cNvPicPr preferRelativeResize="0"/>
          <p:nvPr/>
        </p:nvPicPr>
        <p:blipFill rotWithShape="1">
          <a:blip r:embed="rId7">
            <a:alphaModFix/>
          </a:blip>
          <a:srcRect b="8188" l="16867" r="13802" t="8247"/>
          <a:stretch/>
        </p:blipFill>
        <p:spPr>
          <a:xfrm>
            <a:off x="6410238" y="2202050"/>
            <a:ext cx="1263151" cy="12755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5" name="Google Shape;295;p15"/>
          <p:cNvPicPr preferRelativeResize="0"/>
          <p:nvPr/>
        </p:nvPicPr>
        <p:blipFill rotWithShape="1">
          <a:blip r:embed="rId8">
            <a:alphaModFix/>
          </a:blip>
          <a:srcRect b="15209" l="22395" r="16179" t="6750"/>
          <a:stretch/>
        </p:blipFill>
        <p:spPr>
          <a:xfrm>
            <a:off x="7122938" y="2416962"/>
            <a:ext cx="1343250" cy="12898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6" name="Google Shape;296;p15"/>
          <p:cNvPicPr preferRelativeResize="0"/>
          <p:nvPr/>
        </p:nvPicPr>
        <p:blipFill rotWithShape="1">
          <a:blip r:embed="rId9">
            <a:alphaModFix/>
          </a:blip>
          <a:srcRect b="15483" l="23142" r="19372" t="5918"/>
          <a:stretch/>
        </p:blipFill>
        <p:spPr>
          <a:xfrm>
            <a:off x="7652163" y="2885925"/>
            <a:ext cx="1263150" cy="119112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97" name="Google Shape;297;p15"/>
          <p:cNvCxnSpPr/>
          <p:nvPr/>
        </p:nvCxnSpPr>
        <p:spPr>
          <a:xfrm flipH="1" rot="10800000">
            <a:off x="5729349" y="2795989"/>
            <a:ext cx="476700" cy="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8" name="Google Shape;298;p15"/>
          <p:cNvSpPr txBox="1"/>
          <p:nvPr/>
        </p:nvSpPr>
        <p:spPr>
          <a:xfrm>
            <a:off x="6116510" y="1170839"/>
            <a:ext cx="2754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105 mock x-ray images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6269500" y="469425"/>
            <a:ext cx="2553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3"/>
              <a:buFont typeface="Arial"/>
              <a:buNone/>
            </a:pPr>
            <a:r>
              <a:rPr b="0" i="0" lang="fr" sz="20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Mock Observations: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828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 txBox="1"/>
          <p:nvPr>
            <p:ph type="ctrTitle"/>
          </p:nvPr>
        </p:nvSpPr>
        <p:spPr>
          <a:xfrm flipH="1">
            <a:off x="180775" y="100950"/>
            <a:ext cx="869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fr" sz="205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to measure the size of X-ray cavities ?</a:t>
            </a:r>
            <a:endParaRPr i="1" sz="128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 b="0" l="921" r="0" t="1516"/>
          <a:stretch/>
        </p:blipFill>
        <p:spPr>
          <a:xfrm>
            <a:off x="2470875" y="745125"/>
            <a:ext cx="4118299" cy="409357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6"/>
          <p:cNvSpPr/>
          <p:nvPr/>
        </p:nvSpPr>
        <p:spPr>
          <a:xfrm rot="-2160888">
            <a:off x="4648332" y="2813827"/>
            <a:ext cx="301534" cy="357336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 rot="-2165178">
            <a:off x="4224156" y="2455247"/>
            <a:ext cx="193038" cy="209007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 rot="-1931045">
            <a:off x="3496862" y="1889922"/>
            <a:ext cx="693337" cy="295486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 rot="-2162015">
            <a:off x="4891043" y="3579099"/>
            <a:ext cx="406963" cy="373901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 rot="-2157320">
            <a:off x="4519373" y="2781088"/>
            <a:ext cx="105253" cy="96431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 rot="-2157320">
            <a:off x="4417148" y="2641288"/>
            <a:ext cx="105253" cy="96431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6"/>
          <p:cNvPicPr preferRelativeResize="0"/>
          <p:nvPr/>
        </p:nvPicPr>
        <p:blipFill rotWithShape="1">
          <a:blip r:embed="rId4">
            <a:alphaModFix/>
          </a:blip>
          <a:srcRect b="0" l="0" r="21691" t="0"/>
          <a:stretch/>
        </p:blipFill>
        <p:spPr>
          <a:xfrm>
            <a:off x="6681100" y="1246425"/>
            <a:ext cx="1879900" cy="13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6"/>
          <p:cNvSpPr txBox="1"/>
          <p:nvPr/>
        </p:nvSpPr>
        <p:spPr>
          <a:xfrm>
            <a:off x="6724450" y="745125"/>
            <a:ext cx="30000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7"/>
              <a:buFont typeface="Arial"/>
              <a:buNone/>
            </a:pPr>
            <a:r>
              <a:rPr b="0" i="1" lang="fr" sz="2057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by hand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5594700" y="4438500"/>
            <a:ext cx="106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NGC 5813</a:t>
            </a:r>
            <a:endParaRPr b="0" i="0" sz="14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828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23" name="Google Shape;3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625" y="115612"/>
            <a:ext cx="6134387" cy="499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828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 amt="8000"/>
          </a:blip>
          <a:srcRect b="0" l="0" r="0" t="0"/>
          <a:stretch/>
        </p:blipFill>
        <p:spPr>
          <a:xfrm>
            <a:off x="1314625" y="115600"/>
            <a:ext cx="6134826" cy="49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5123" y="1967700"/>
            <a:ext cx="3987976" cy="28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300" y="289225"/>
            <a:ext cx="3931555" cy="28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/>
          <p:nvPr>
            <p:ph type="ctrTitle"/>
          </p:nvPr>
        </p:nvSpPr>
        <p:spPr>
          <a:xfrm flipH="1">
            <a:off x="494850" y="1137475"/>
            <a:ext cx="81543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600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9696"/>
              <a:buFont typeface="Calibri"/>
              <a:buChar char="●"/>
            </a:pPr>
            <a:r>
              <a:rPr lang="f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IllustrisTNG black holes feedback create X-ray cavities ?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999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999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00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9696"/>
              <a:buFont typeface="Calibri"/>
              <a:buChar char="●"/>
            </a:pPr>
            <a:r>
              <a:rPr lang="f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they similar to the ones observed ?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t/>
            </a:r>
            <a:endParaRPr b="1" sz="345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t/>
            </a:r>
            <a:endParaRPr b="1" sz="345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rPr b="1" lang="fr" sz="345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68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8313150" y="1361575"/>
            <a:ext cx="261000" cy="28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8313150" y="3141175"/>
            <a:ext cx="261000" cy="28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3150" y="1374025"/>
            <a:ext cx="261000" cy="2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3150" y="3153625"/>
            <a:ext cx="261000" cy="2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 amt="56000"/>
          </a:blip>
          <a:srcRect b="0" l="19511" r="21413" t="0"/>
          <a:stretch/>
        </p:blipFill>
        <p:spPr>
          <a:xfrm rot="-5400000">
            <a:off x="2078138" y="-1689025"/>
            <a:ext cx="4987725" cy="85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 amt="77000"/>
          </a:blip>
          <a:srcRect b="49" l="28278" r="31773" t="467"/>
          <a:stretch/>
        </p:blipFill>
        <p:spPr>
          <a:xfrm rot="-5400000">
            <a:off x="2120776" y="-481912"/>
            <a:ext cx="4534349" cy="63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1464025" y="4557700"/>
            <a:ext cx="204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rgbClr val="666666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 0735.6 7421</a:t>
            </a:r>
            <a:endParaRPr b="0" i="0" sz="1300" u="none" cap="none" strike="noStrike">
              <a:solidFill>
                <a:srgbClr val="666666"/>
              </a:solidFill>
              <a:uFill>
                <a:noFill/>
              </a:uFill>
              <a:latin typeface="Lato"/>
              <a:ea typeface="Lato"/>
              <a:cs typeface="Lato"/>
              <a:sym typeface="Lat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cxnSp>
        <p:nvCxnSpPr>
          <p:cNvPr id="70" name="Google Shape;70;p2"/>
          <p:cNvCxnSpPr/>
          <p:nvPr/>
        </p:nvCxnSpPr>
        <p:spPr>
          <a:xfrm>
            <a:off x="5872400" y="2535013"/>
            <a:ext cx="992700" cy="315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71" name="Google Shape;71;p2"/>
          <p:cNvCxnSpPr/>
          <p:nvPr/>
        </p:nvCxnSpPr>
        <p:spPr>
          <a:xfrm rot="10800000">
            <a:off x="3182075" y="2565250"/>
            <a:ext cx="486600" cy="96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2" name="Google Shape;72;p2"/>
          <p:cNvSpPr/>
          <p:nvPr/>
        </p:nvSpPr>
        <p:spPr>
          <a:xfrm>
            <a:off x="4648950" y="2667625"/>
            <a:ext cx="57900" cy="50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4420424" y="2400025"/>
            <a:ext cx="6378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SMBH</a:t>
            </a:r>
            <a:endParaRPr b="1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2"/>
          <p:cNvSpPr txBox="1"/>
          <p:nvPr/>
        </p:nvSpPr>
        <p:spPr>
          <a:xfrm rot="3763749">
            <a:off x="2984487" y="2948036"/>
            <a:ext cx="686167" cy="35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 kpc</a:t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/>
          <p:nvPr/>
        </p:nvCxnSpPr>
        <p:spPr>
          <a:xfrm>
            <a:off x="4075650" y="3051613"/>
            <a:ext cx="992700" cy="315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pic>
        <p:nvPicPr>
          <p:cNvPr id="76" name="Google Shape;7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4725" y="1036325"/>
            <a:ext cx="243000" cy="22152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" name="Google Shape;77;p2"/>
          <p:cNvSpPr txBox="1"/>
          <p:nvPr/>
        </p:nvSpPr>
        <p:spPr>
          <a:xfrm>
            <a:off x="2076000" y="682325"/>
            <a:ext cx="89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MW 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0"/>
          <p:cNvPicPr preferRelativeResize="0"/>
          <p:nvPr/>
        </p:nvPicPr>
        <p:blipFill rotWithShape="1">
          <a:blip r:embed="rId3">
            <a:alphaModFix amt="84000"/>
          </a:blip>
          <a:srcRect b="0" l="0" r="0" t="0"/>
          <a:stretch/>
        </p:blipFill>
        <p:spPr>
          <a:xfrm rot="-3315388">
            <a:off x="2152650" y="152399"/>
            <a:ext cx="48387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0"/>
          <p:cNvSpPr/>
          <p:nvPr/>
        </p:nvSpPr>
        <p:spPr>
          <a:xfrm>
            <a:off x="3967650" y="1597375"/>
            <a:ext cx="117900" cy="64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4846075" y="1597375"/>
            <a:ext cx="117900" cy="640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6" name="Google Shape;356;p21"/>
          <p:cNvSpPr txBox="1"/>
          <p:nvPr/>
        </p:nvSpPr>
        <p:spPr>
          <a:xfrm>
            <a:off x="184313" y="1142475"/>
            <a:ext cx="4056000" cy="543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f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Recent review on X-ray Cavities  </a:t>
            </a:r>
            <a:endParaRPr b="0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1"/>
          <p:cNvSpPr txBox="1"/>
          <p:nvPr/>
        </p:nvSpPr>
        <p:spPr>
          <a:xfrm>
            <a:off x="184313" y="2465600"/>
            <a:ext cx="2043300" cy="654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f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TNG-Cluster</a:t>
            </a:r>
            <a:endParaRPr b="0" i="1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1"/>
          <p:cNvSpPr txBox="1"/>
          <p:nvPr/>
        </p:nvSpPr>
        <p:spPr>
          <a:xfrm>
            <a:off x="2491188" y="2465600"/>
            <a:ext cx="66528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Introducing TNG-Cluster:</a:t>
            </a:r>
            <a:r>
              <a:rPr b="0" i="1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		                              Nelson et al. (2023)</a:t>
            </a:r>
            <a:endParaRPr b="0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 relics								</a:t>
            </a:r>
            <a:r>
              <a:rPr b="0" i="1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 et al. (2023)</a:t>
            </a:r>
            <a:endParaRPr b="0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Hot CGM of massive cluster satellites</a:t>
            </a:r>
            <a:r>
              <a:rPr b="0" i="1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Rohr et al. (2023)</a:t>
            </a:r>
            <a:endParaRPr b="0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X-ray kinematics of the core ICM in Perseus-like clusters</a:t>
            </a:r>
            <a:r>
              <a:rPr b="0" i="1" lang="f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Truong et al. (2023)</a:t>
            </a:r>
            <a:endParaRPr b="0" i="1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Cool-core and non-cool-core halos   </a:t>
            </a:r>
            <a:r>
              <a:rPr b="0" i="1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		         Lehle et al. (2023)</a:t>
            </a:r>
            <a:endParaRPr b="0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Atlas of Gas Motions 					         </a:t>
            </a:r>
            <a:r>
              <a:rPr b="0" i="1" lang="f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Ayromlou et al. (2023)</a:t>
            </a:r>
            <a:endParaRPr b="0" i="1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4587376" y="1142475"/>
            <a:ext cx="4433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AGN Feedback in Groups and Clusters of Galaxies </a:t>
            </a:r>
            <a:r>
              <a:rPr b="0" i="1" lang="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Hlavacek-Larrondo et al. (2022)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253474" y="144575"/>
            <a:ext cx="19050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f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0" i="1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 amt="56000"/>
          </a:blip>
          <a:srcRect b="0" l="19511" r="21413" t="0"/>
          <a:stretch/>
        </p:blipFill>
        <p:spPr>
          <a:xfrm rot="-5400000">
            <a:off x="2078138" y="-1689025"/>
            <a:ext cx="4987725" cy="85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 amt="77000"/>
          </a:blip>
          <a:srcRect b="49" l="28278" r="31773" t="467"/>
          <a:stretch/>
        </p:blipFill>
        <p:spPr>
          <a:xfrm rot="-5400000">
            <a:off x="2129776" y="-481912"/>
            <a:ext cx="4534349" cy="63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1464025" y="4557700"/>
            <a:ext cx="204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rgbClr val="666666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 0735.6 7421</a:t>
            </a:r>
            <a:endParaRPr b="0" i="0" sz="1300" u="none" cap="none" strike="noStrike">
              <a:solidFill>
                <a:srgbClr val="666666"/>
              </a:solidFill>
              <a:uFill>
                <a:noFill/>
              </a:uFill>
              <a:latin typeface="Lato"/>
              <a:ea typeface="Lato"/>
              <a:cs typeface="Lato"/>
              <a:sym typeface="Lat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4648950" y="2667625"/>
            <a:ext cx="57900" cy="50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4420424" y="2400025"/>
            <a:ext cx="6378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SMBH</a:t>
            </a:r>
            <a:endParaRPr b="1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3"/>
          <p:cNvSpPr/>
          <p:nvPr/>
        </p:nvSpPr>
        <p:spPr>
          <a:xfrm rot="1071455">
            <a:off x="5161959" y="2308783"/>
            <a:ext cx="690651" cy="394748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 rot="-972353">
            <a:off x="4685731" y="1747936"/>
            <a:ext cx="920859" cy="394764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/>
          <p:nvPr/>
        </p:nvSpPr>
        <p:spPr>
          <a:xfrm rot="5400000">
            <a:off x="4576778" y="3147140"/>
            <a:ext cx="732424" cy="323892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"/>
          <p:cNvSpPr/>
          <p:nvPr/>
        </p:nvSpPr>
        <p:spPr>
          <a:xfrm rot="-10308240">
            <a:off x="3497967" y="2731260"/>
            <a:ext cx="792546" cy="768140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"/>
          <p:cNvSpPr/>
          <p:nvPr/>
        </p:nvSpPr>
        <p:spPr>
          <a:xfrm rot="5056450">
            <a:off x="3705805" y="1694971"/>
            <a:ext cx="930347" cy="262675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048573">
            <a:off x="1582275" y="967714"/>
            <a:ext cx="1418424" cy="173979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/>
          <p:nvPr/>
        </p:nvSpPr>
        <p:spPr>
          <a:xfrm rot="-423237">
            <a:off x="1468553" y="1620201"/>
            <a:ext cx="1382857" cy="650255"/>
          </a:xfrm>
          <a:custGeom>
            <a:rect b="b" l="l" r="r" t="t"/>
            <a:pathLst>
              <a:path extrusionOk="0" h="26011" w="55316">
                <a:moveTo>
                  <a:pt x="0" y="26011"/>
                </a:moveTo>
                <a:cubicBezTo>
                  <a:pt x="936" y="24813"/>
                  <a:pt x="3631" y="21021"/>
                  <a:pt x="5614" y="18825"/>
                </a:cubicBezTo>
                <a:cubicBezTo>
                  <a:pt x="7598" y="16629"/>
                  <a:pt x="9705" y="14658"/>
                  <a:pt x="11901" y="12837"/>
                </a:cubicBezTo>
                <a:cubicBezTo>
                  <a:pt x="14097" y="11016"/>
                  <a:pt x="16305" y="9394"/>
                  <a:pt x="18788" y="7897"/>
                </a:cubicBezTo>
                <a:cubicBezTo>
                  <a:pt x="21271" y="6400"/>
                  <a:pt x="24314" y="4878"/>
                  <a:pt x="26797" y="3855"/>
                </a:cubicBezTo>
                <a:cubicBezTo>
                  <a:pt x="29280" y="2832"/>
                  <a:pt x="31638" y="2283"/>
                  <a:pt x="33684" y="1759"/>
                </a:cubicBezTo>
                <a:cubicBezTo>
                  <a:pt x="35730" y="1235"/>
                  <a:pt x="36341" y="998"/>
                  <a:pt x="39073" y="711"/>
                </a:cubicBezTo>
                <a:cubicBezTo>
                  <a:pt x="41805" y="424"/>
                  <a:pt x="47369" y="112"/>
                  <a:pt x="50076" y="37"/>
                </a:cubicBezTo>
                <a:cubicBezTo>
                  <a:pt x="52783" y="-38"/>
                  <a:pt x="54443" y="225"/>
                  <a:pt x="55316" y="262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1950675" y="1095675"/>
            <a:ext cx="1159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900" u="none" cap="none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x-ray photon</a:t>
            </a:r>
            <a:endParaRPr b="0" i="0" sz="900" u="none" cap="none" strike="noStrike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423950" y="2262850"/>
            <a:ext cx="68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5151F8"/>
                </a:solidFill>
                <a:latin typeface="Calibri"/>
                <a:ea typeface="Calibri"/>
                <a:cs typeface="Calibri"/>
                <a:sym typeface="Calibri"/>
              </a:rPr>
              <a:t>electron</a:t>
            </a:r>
            <a:endParaRPr b="0" i="0" sz="1500" u="none" cap="none" strike="noStrike">
              <a:solidFill>
                <a:srgbClr val="5151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2055800" y="172572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proton</a:t>
            </a:r>
            <a:endParaRPr b="0" i="0" sz="1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2728050" y="1706388"/>
            <a:ext cx="1323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1" lang="fr" sz="11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bremsstrahlung =</a:t>
            </a:r>
            <a:endParaRPr b="0" i="1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 rot="3816815">
            <a:off x="3738960" y="1698724"/>
            <a:ext cx="688533" cy="377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1" lang="fr" sz="12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 amt="56000"/>
          </a:blip>
          <a:srcRect b="0" l="19511" r="21413" t="0"/>
          <a:stretch/>
        </p:blipFill>
        <p:spPr>
          <a:xfrm rot="-5400000">
            <a:off x="2078138" y="-1689025"/>
            <a:ext cx="4987725" cy="85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 amt="77000"/>
          </a:blip>
          <a:srcRect b="49" l="28278" r="31773" t="467"/>
          <a:stretch/>
        </p:blipFill>
        <p:spPr>
          <a:xfrm rot="-5400000">
            <a:off x="2120776" y="-481912"/>
            <a:ext cx="4534349" cy="63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1464025" y="4557700"/>
            <a:ext cx="204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rgbClr val="666666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 0735.6 7421</a:t>
            </a:r>
            <a:endParaRPr b="0" i="0" sz="1300" u="none" cap="none" strike="noStrike">
              <a:solidFill>
                <a:srgbClr val="666666"/>
              </a:solidFill>
              <a:uFill>
                <a:noFill/>
              </a:uFill>
              <a:latin typeface="Lato"/>
              <a:ea typeface="Lato"/>
              <a:cs typeface="Lato"/>
              <a:sym typeface="Lat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cxnSp>
        <p:nvCxnSpPr>
          <p:cNvPr id="110" name="Google Shape;110;p4"/>
          <p:cNvCxnSpPr/>
          <p:nvPr/>
        </p:nvCxnSpPr>
        <p:spPr>
          <a:xfrm flipH="1">
            <a:off x="5058225" y="2438875"/>
            <a:ext cx="566400" cy="189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111" name="Google Shape;111;p4"/>
          <p:cNvSpPr/>
          <p:nvPr/>
        </p:nvSpPr>
        <p:spPr>
          <a:xfrm>
            <a:off x="4648950" y="2667625"/>
            <a:ext cx="57900" cy="507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4420424" y="2400025"/>
            <a:ext cx="6378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SMBH</a:t>
            </a:r>
            <a:endParaRPr b="1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3" name="Google Shape;113;p4"/>
          <p:cNvCxnSpPr/>
          <p:nvPr/>
        </p:nvCxnSpPr>
        <p:spPr>
          <a:xfrm flipH="1" rot="10800000">
            <a:off x="3805825" y="2795025"/>
            <a:ext cx="569700" cy="181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114" name="Google Shape;114;p4"/>
          <p:cNvSpPr/>
          <p:nvPr/>
        </p:nvSpPr>
        <p:spPr>
          <a:xfrm rot="-1019028">
            <a:off x="3227270" y="2334969"/>
            <a:ext cx="1041419" cy="119363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 rot="-1265128">
            <a:off x="5213914" y="1868984"/>
            <a:ext cx="900600" cy="1032525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 rot="5273505">
            <a:off x="3154508" y="2276879"/>
            <a:ext cx="425525" cy="364008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 rot="2281243">
            <a:off x="2964021" y="2749771"/>
            <a:ext cx="425470" cy="364002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 rot="-1150802">
            <a:off x="3306920" y="3333970"/>
            <a:ext cx="425465" cy="363988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 rot="-4038173">
            <a:off x="4018128" y="3333971"/>
            <a:ext cx="425499" cy="364002"/>
          </a:xfrm>
          <a:custGeom>
            <a:rect b="b" l="l" r="r" t="t"/>
            <a:pathLst>
              <a:path extrusionOk="0" h="15790" w="36833">
                <a:moveTo>
                  <a:pt x="0" y="15790"/>
                </a:moveTo>
                <a:cubicBezTo>
                  <a:pt x="1087" y="14589"/>
                  <a:pt x="3719" y="10011"/>
                  <a:pt x="6522" y="8581"/>
                </a:cubicBezTo>
                <a:cubicBezTo>
                  <a:pt x="9325" y="7151"/>
                  <a:pt x="13329" y="8467"/>
                  <a:pt x="16819" y="7208"/>
                </a:cubicBezTo>
                <a:cubicBezTo>
                  <a:pt x="20309" y="5950"/>
                  <a:pt x="24124" y="2231"/>
                  <a:pt x="27460" y="1030"/>
                </a:cubicBezTo>
                <a:cubicBezTo>
                  <a:pt x="30796" y="-171"/>
                  <a:pt x="35271" y="172"/>
                  <a:pt x="36833" y="0"/>
                </a:cubicBezTo>
              </a:path>
            </a:pathLst>
          </a:cu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 amt="56000"/>
          </a:blip>
          <a:srcRect b="0" l="19511" r="21413" t="0"/>
          <a:stretch/>
        </p:blipFill>
        <p:spPr>
          <a:xfrm rot="-5400000">
            <a:off x="2078138" y="-1689025"/>
            <a:ext cx="4987725" cy="85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 amt="64000"/>
          </a:blip>
          <a:srcRect b="49" l="28278" r="31773" t="467"/>
          <a:stretch/>
        </p:blipFill>
        <p:spPr>
          <a:xfrm rot="-5400000">
            <a:off x="2120776" y="-481912"/>
            <a:ext cx="4534349" cy="63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464025" y="4557700"/>
            <a:ext cx="204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rgbClr val="595959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 0735.6 7421</a:t>
            </a:r>
            <a:endParaRPr b="0" i="0" sz="1300" u="none" cap="none" strike="noStrike">
              <a:solidFill>
                <a:srgbClr val="595959"/>
              </a:solidFill>
              <a:uFill>
                <a:noFill/>
              </a:uFill>
              <a:latin typeface="Lato"/>
              <a:ea typeface="Lato"/>
              <a:cs typeface="Lato"/>
              <a:sym typeface="Lat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cxnSp>
        <p:nvCxnSpPr>
          <p:cNvPr id="129" name="Google Shape;129;p5"/>
          <p:cNvCxnSpPr/>
          <p:nvPr/>
        </p:nvCxnSpPr>
        <p:spPr>
          <a:xfrm>
            <a:off x="5872400" y="2535013"/>
            <a:ext cx="992700" cy="315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stealth"/>
            <a:tailEnd len="sm" w="sm" type="none"/>
          </a:ln>
        </p:spPr>
      </p:cxnSp>
      <p:pic>
        <p:nvPicPr>
          <p:cNvPr id="130" name="Google Shape;130;p5"/>
          <p:cNvPicPr preferRelativeResize="0"/>
          <p:nvPr/>
        </p:nvPicPr>
        <p:blipFill rotWithShape="1">
          <a:blip r:embed="rId7">
            <a:alphaModFix/>
          </a:blip>
          <a:srcRect b="0" l="-97" r="19013" t="0"/>
          <a:stretch/>
        </p:blipFill>
        <p:spPr>
          <a:xfrm>
            <a:off x="5254788" y="1051338"/>
            <a:ext cx="3672176" cy="2695925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1" name="Google Shape;131;p5"/>
          <p:cNvCxnSpPr/>
          <p:nvPr/>
        </p:nvCxnSpPr>
        <p:spPr>
          <a:xfrm flipH="1">
            <a:off x="5359275" y="1053450"/>
            <a:ext cx="3551400" cy="27030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4100"/>
            <a:ext cx="4569226" cy="456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223450" y="322950"/>
            <a:ext cx="4276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2"/>
              <a:buFont typeface="Arial"/>
              <a:buNone/>
            </a:pPr>
            <a:r>
              <a:rPr b="0" i="0" lang="fr" sz="252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Illustris TNG-Cluster</a:t>
            </a:r>
            <a:r>
              <a:rPr b="0" i="0" lang="fr" sz="212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(2024) </a:t>
            </a:r>
            <a:r>
              <a:rPr b="0" i="0" lang="fr" sz="252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6"/>
          <p:cNvCxnSpPr/>
          <p:nvPr/>
        </p:nvCxnSpPr>
        <p:spPr>
          <a:xfrm flipH="1" rot="10800000">
            <a:off x="1562300" y="3577450"/>
            <a:ext cx="2225100" cy="1300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1" name="Google Shape;141;p6"/>
          <p:cNvSpPr txBox="1"/>
          <p:nvPr/>
        </p:nvSpPr>
        <p:spPr>
          <a:xfrm rot="-1796035">
            <a:off x="2008035" y="3750583"/>
            <a:ext cx="2999995" cy="465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1"/>
              <a:buFont typeface="Arial"/>
              <a:buNone/>
            </a:pPr>
            <a:r>
              <a:rPr b="0" i="0" lang="fr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Gpc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4100"/>
            <a:ext cx="4569226" cy="456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13590" l="3742" r="19885" t="0"/>
          <a:stretch/>
        </p:blipFill>
        <p:spPr>
          <a:xfrm>
            <a:off x="4572000" y="1179000"/>
            <a:ext cx="4141350" cy="234267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0" name="Google Shape;150;p7"/>
          <p:cNvCxnSpPr>
            <a:endCxn id="151" idx="0"/>
          </p:cNvCxnSpPr>
          <p:nvPr/>
        </p:nvCxnSpPr>
        <p:spPr>
          <a:xfrm flipH="1">
            <a:off x="1947575" y="1150050"/>
            <a:ext cx="2619900" cy="1421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7"/>
          <p:cNvCxnSpPr>
            <a:endCxn id="151" idx="2"/>
          </p:cNvCxnSpPr>
          <p:nvPr/>
        </p:nvCxnSpPr>
        <p:spPr>
          <a:xfrm rot="10800000">
            <a:off x="1947575" y="2825850"/>
            <a:ext cx="2629500" cy="703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7"/>
          <p:cNvSpPr/>
          <p:nvPr/>
        </p:nvSpPr>
        <p:spPr>
          <a:xfrm>
            <a:off x="1803125" y="2571750"/>
            <a:ext cx="288900" cy="2541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223450" y="322950"/>
            <a:ext cx="4276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2"/>
              <a:buFont typeface="Arial"/>
              <a:buNone/>
            </a:pPr>
            <a:r>
              <a:rPr b="0" i="0" lang="fr" sz="252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Illustris TNG-Cluster</a:t>
            </a:r>
            <a:r>
              <a:rPr b="0" i="0" lang="fr" sz="212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(2024) </a:t>
            </a:r>
            <a:r>
              <a:rPr b="0" i="0" lang="fr" sz="252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7"/>
          <p:cNvCxnSpPr/>
          <p:nvPr/>
        </p:nvCxnSpPr>
        <p:spPr>
          <a:xfrm flipH="1" rot="10800000">
            <a:off x="1562300" y="3577450"/>
            <a:ext cx="2225100" cy="1300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5" name="Google Shape;155;p7"/>
          <p:cNvSpPr txBox="1"/>
          <p:nvPr/>
        </p:nvSpPr>
        <p:spPr>
          <a:xfrm rot="-1796035">
            <a:off x="2008035" y="3750583"/>
            <a:ext cx="2999995" cy="465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1"/>
              <a:buFont typeface="Arial"/>
              <a:buNone/>
            </a:pPr>
            <a:r>
              <a:rPr b="0" i="0" lang="fr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Gpc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ctrTitle"/>
          </p:nvPr>
        </p:nvSpPr>
        <p:spPr>
          <a:xfrm flipH="1">
            <a:off x="494850" y="1137475"/>
            <a:ext cx="81543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600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9696"/>
              <a:buFont typeface="Calibri"/>
              <a:buChar char="●"/>
            </a:pPr>
            <a:r>
              <a:rPr lang="f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IllustrisTNG black holes feedback create X-ray cavities ?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999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999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00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9696"/>
              <a:buFont typeface="Calibri"/>
              <a:buChar char="●"/>
            </a:pPr>
            <a:r>
              <a:rPr lang="fr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they similar to the ones observed ?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t/>
            </a:r>
            <a:endParaRPr b="1" sz="345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t/>
            </a:r>
            <a:endParaRPr b="1" sz="345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630"/>
              <a:buNone/>
            </a:pPr>
            <a:r>
              <a:rPr b="1" lang="fr" sz="3457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68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8313150" y="1361575"/>
            <a:ext cx="261000" cy="28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8313150" y="3141175"/>
            <a:ext cx="261000" cy="28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8636275" y="4557700"/>
            <a:ext cx="2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4569226" cy="4569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9"/>
          <p:cNvCxnSpPr>
            <a:endCxn id="172" idx="0"/>
          </p:cNvCxnSpPr>
          <p:nvPr/>
        </p:nvCxnSpPr>
        <p:spPr>
          <a:xfrm flipH="1">
            <a:off x="1445850" y="1211125"/>
            <a:ext cx="3271500" cy="156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9"/>
          <p:cNvCxnSpPr>
            <a:endCxn id="172" idx="2"/>
          </p:cNvCxnSpPr>
          <p:nvPr/>
        </p:nvCxnSpPr>
        <p:spPr>
          <a:xfrm rot="10800000">
            <a:off x="1445850" y="2938225"/>
            <a:ext cx="3312300" cy="1116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9"/>
          <p:cNvSpPr/>
          <p:nvPr/>
        </p:nvSpPr>
        <p:spPr>
          <a:xfrm>
            <a:off x="1373550" y="2775925"/>
            <a:ext cx="144600" cy="1623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4381500" y="352425"/>
            <a:ext cx="4431900" cy="440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223" y="413852"/>
            <a:ext cx="4294275" cy="42856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p9"/>
          <p:cNvSpPr/>
          <p:nvPr/>
        </p:nvSpPr>
        <p:spPr>
          <a:xfrm>
            <a:off x="4503875" y="503250"/>
            <a:ext cx="902400" cy="393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9"/>
          <p:cNvCxnSpPr/>
          <p:nvPr/>
        </p:nvCxnSpPr>
        <p:spPr>
          <a:xfrm flipH="1" rot="10800000">
            <a:off x="1518150" y="3538225"/>
            <a:ext cx="2225100" cy="1300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8" name="Google Shape;178;p9"/>
          <p:cNvSpPr txBox="1"/>
          <p:nvPr/>
        </p:nvSpPr>
        <p:spPr>
          <a:xfrm rot="-1796035">
            <a:off x="1930960" y="3655683"/>
            <a:ext cx="2999995" cy="465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1"/>
              <a:buFont typeface="Arial"/>
              <a:buNone/>
            </a:pPr>
            <a:r>
              <a:rPr b="0" i="0" lang="fr" sz="182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Gpc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8351625" y="468225"/>
            <a:ext cx="174600" cy="115200"/>
          </a:xfrm>
          <a:prstGeom prst="rect">
            <a:avLst/>
          </a:prstGeom>
          <a:solidFill>
            <a:srgbClr val="1A0B40"/>
          </a:solidFill>
          <a:ln cap="flat" cmpd="sng" w="9525">
            <a:solidFill>
              <a:srgbClr val="1A0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110675" y="484325"/>
            <a:ext cx="124200" cy="96900"/>
          </a:xfrm>
          <a:prstGeom prst="rect">
            <a:avLst/>
          </a:prstGeom>
          <a:solidFill>
            <a:srgbClr val="36095F"/>
          </a:solidFill>
          <a:ln cap="flat" cmpd="sng" w="9525">
            <a:solidFill>
              <a:srgbClr val="3609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8222950" y="460025"/>
            <a:ext cx="124200" cy="121200"/>
          </a:xfrm>
          <a:prstGeom prst="rect">
            <a:avLst/>
          </a:prstGeom>
          <a:solidFill>
            <a:srgbClr val="290A54"/>
          </a:solidFill>
          <a:ln cap="flat" cmpd="sng" w="9525">
            <a:solidFill>
              <a:srgbClr val="290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