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ccf731633c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ccf731633c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+transition vers détections UNM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ccf731633c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ccf731633c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ff2065bc3b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1ff2065bc3b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ff2065bc3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1ff2065bc3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f7cff831e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f7cff831e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f56982a944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f56982a944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LOOP4, NCPL par Joncas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position, DRAO interféromètre, longueur d’onde, résolution, channel spacing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f56982a944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f56982a944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SPIDER (DF) de DHIGLS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ccf731633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ccf731633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ccf731633c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ccf731633c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ccf731633c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ccf731633c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+transition vers cisaillement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ccf731633c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ccf731633c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expliquer cisaillements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ccf731633c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ccf731633c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Relationship Id="rId4" Type="http://schemas.openxmlformats.org/officeDocument/2006/relationships/image" Target="../media/image32.png"/><Relationship Id="rId5" Type="http://schemas.openxmlformats.org/officeDocument/2006/relationships/image" Target="../media/image39.png"/><Relationship Id="rId6" Type="http://schemas.openxmlformats.org/officeDocument/2006/relationships/image" Target="../media/image27.png"/><Relationship Id="rId7" Type="http://schemas.openxmlformats.org/officeDocument/2006/relationships/image" Target="../media/image3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5.png"/><Relationship Id="rId4" Type="http://schemas.openxmlformats.org/officeDocument/2006/relationships/image" Target="../media/image41.png"/><Relationship Id="rId5" Type="http://schemas.openxmlformats.org/officeDocument/2006/relationships/image" Target="../media/image37.png"/><Relationship Id="rId6" Type="http://schemas.openxmlformats.org/officeDocument/2006/relationships/image" Target="../media/image42.png"/><Relationship Id="rId7" Type="http://schemas.openxmlformats.org/officeDocument/2006/relationships/image" Target="../media/image4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12.png"/><Relationship Id="rId10" Type="http://schemas.openxmlformats.org/officeDocument/2006/relationships/image" Target="../media/image30.png"/><Relationship Id="rId9" Type="http://schemas.openxmlformats.org/officeDocument/2006/relationships/image" Target="../media/image3.png"/><Relationship Id="rId5" Type="http://schemas.openxmlformats.org/officeDocument/2006/relationships/image" Target="../media/image2.png"/><Relationship Id="rId6" Type="http://schemas.openxmlformats.org/officeDocument/2006/relationships/image" Target="../media/image7.png"/><Relationship Id="rId7" Type="http://schemas.openxmlformats.org/officeDocument/2006/relationships/image" Target="../media/image4.png"/><Relationship Id="rId8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Relationship Id="rId4" Type="http://schemas.openxmlformats.org/officeDocument/2006/relationships/image" Target="../media/image11.png"/><Relationship Id="rId10" Type="http://schemas.openxmlformats.org/officeDocument/2006/relationships/image" Target="../media/image15.png"/><Relationship Id="rId9" Type="http://schemas.openxmlformats.org/officeDocument/2006/relationships/image" Target="../media/image24.png"/><Relationship Id="rId5" Type="http://schemas.openxmlformats.org/officeDocument/2006/relationships/image" Target="../media/image8.png"/><Relationship Id="rId6" Type="http://schemas.openxmlformats.org/officeDocument/2006/relationships/image" Target="../media/image5.png"/><Relationship Id="rId7" Type="http://schemas.openxmlformats.org/officeDocument/2006/relationships/image" Target="../media/image16.png"/><Relationship Id="rId8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Relationship Id="rId4" Type="http://schemas.openxmlformats.org/officeDocument/2006/relationships/image" Target="../media/image20.png"/><Relationship Id="rId5" Type="http://schemas.openxmlformats.org/officeDocument/2006/relationships/image" Target="../media/image26.png"/><Relationship Id="rId6" Type="http://schemas.openxmlformats.org/officeDocument/2006/relationships/image" Target="../media/image2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png"/><Relationship Id="rId4" Type="http://schemas.openxmlformats.org/officeDocument/2006/relationships/image" Target="../media/image38.png"/><Relationship Id="rId5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41B47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97350"/>
            <a:ext cx="9144003" cy="6201687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855750" y="206475"/>
            <a:ext cx="74325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Caractéristiques cinématiques du gaz atomique près des régions de formation de molécules</a:t>
            </a:r>
            <a:r>
              <a:rPr lang="fr" sz="3000">
                <a:solidFill>
                  <a:schemeClr val="lt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endParaRPr sz="3700">
              <a:solidFill>
                <a:schemeClr val="lt1"/>
              </a:solidFill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2364600" y="4164775"/>
            <a:ext cx="44148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Par Aricia Proulx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Supervision par Gilles Joncas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96161"/>
        </a:soli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2"/>
          <p:cNvSpPr txBox="1"/>
          <p:nvPr>
            <p:ph type="title"/>
          </p:nvPr>
        </p:nvSpPr>
        <p:spPr>
          <a:xfrm>
            <a:off x="5990975" y="12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</a:rPr>
              <a:t>Cisaillements Spider</a:t>
            </a:r>
            <a:r>
              <a:rPr lang="fr"/>
              <a:t> </a:t>
            </a:r>
            <a:endParaRPr/>
          </a:p>
        </p:txBody>
      </p:sp>
      <p:pic>
        <p:nvPicPr>
          <p:cNvPr id="163" name="Google Shape;16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8290" y="2571750"/>
            <a:ext cx="1754322" cy="258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95674" y="2571750"/>
            <a:ext cx="1661926" cy="258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23909" y="2571762"/>
            <a:ext cx="1728691" cy="258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98275" y="1212"/>
            <a:ext cx="1754325" cy="2552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62287" y="0"/>
            <a:ext cx="1728700" cy="2555203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2"/>
          <p:cNvSpPr txBox="1"/>
          <p:nvPr/>
        </p:nvSpPr>
        <p:spPr>
          <a:xfrm>
            <a:off x="6055325" y="718825"/>
            <a:ext cx="3128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Douzaine de grumeaux moléculaires dans le centre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Cisaillements maximaux de 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4.12 km s</a:t>
            </a:r>
            <a:r>
              <a:rPr baseline="30000" lang="fr" sz="1800">
                <a:solidFill>
                  <a:schemeClr val="lt1"/>
                </a:solidFill>
              </a:rPr>
              <a:t>-1</a:t>
            </a:r>
            <a:r>
              <a:rPr lang="fr" sz="1800">
                <a:solidFill>
                  <a:schemeClr val="lt1"/>
                </a:solidFill>
              </a:rPr>
              <a:t> 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69" name="Google Shape;169;p22"/>
          <p:cNvSpPr txBox="1"/>
          <p:nvPr/>
        </p:nvSpPr>
        <p:spPr>
          <a:xfrm>
            <a:off x="259075" y="2837438"/>
            <a:ext cx="1873500" cy="20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Cisaillement de 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4.12 km s</a:t>
            </a:r>
            <a:r>
              <a:rPr baseline="30000" lang="fr" sz="1800">
                <a:solidFill>
                  <a:schemeClr val="lt1"/>
                </a:solidFill>
              </a:rPr>
              <a:t>-1</a:t>
            </a:r>
            <a:r>
              <a:rPr lang="fr" sz="1800">
                <a:solidFill>
                  <a:schemeClr val="lt1"/>
                </a:solidFill>
              </a:rPr>
              <a:t> 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3.30 km s</a:t>
            </a:r>
            <a:r>
              <a:rPr baseline="30000" lang="fr" sz="1800">
                <a:solidFill>
                  <a:schemeClr val="lt1"/>
                </a:solidFill>
              </a:rPr>
              <a:t>-1</a:t>
            </a:r>
            <a:r>
              <a:rPr lang="fr" sz="1800">
                <a:solidFill>
                  <a:schemeClr val="lt1"/>
                </a:solidFill>
              </a:rPr>
              <a:t> 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 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2.47 km s</a:t>
            </a:r>
            <a:r>
              <a:rPr baseline="30000" lang="fr" sz="1800">
                <a:solidFill>
                  <a:schemeClr val="lt1"/>
                </a:solidFill>
              </a:rPr>
              <a:t>-1</a:t>
            </a:r>
            <a:endParaRPr baseline="30000" sz="1800">
              <a:solidFill>
                <a:schemeClr val="lt1"/>
              </a:solidFill>
            </a:endParaRPr>
          </a:p>
        </p:txBody>
      </p:sp>
      <p:cxnSp>
        <p:nvCxnSpPr>
          <p:cNvPr id="170" name="Google Shape;170;p22"/>
          <p:cNvCxnSpPr/>
          <p:nvPr/>
        </p:nvCxnSpPr>
        <p:spPr>
          <a:xfrm>
            <a:off x="827775" y="3484800"/>
            <a:ext cx="0" cy="2592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1" name="Google Shape;171;p22"/>
          <p:cNvCxnSpPr/>
          <p:nvPr/>
        </p:nvCxnSpPr>
        <p:spPr>
          <a:xfrm>
            <a:off x="827775" y="4040150"/>
            <a:ext cx="0" cy="2592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2" name="Google Shape;172;p22"/>
          <p:cNvCxnSpPr/>
          <p:nvPr/>
        </p:nvCxnSpPr>
        <p:spPr>
          <a:xfrm>
            <a:off x="365525" y="2726775"/>
            <a:ext cx="1727100" cy="96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3" name="Google Shape;173;p22"/>
          <p:cNvCxnSpPr/>
          <p:nvPr/>
        </p:nvCxnSpPr>
        <p:spPr>
          <a:xfrm>
            <a:off x="361500" y="282750"/>
            <a:ext cx="1727100" cy="96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4" name="Google Shape;174;p22"/>
          <p:cNvSpPr txBox="1"/>
          <p:nvPr/>
        </p:nvSpPr>
        <p:spPr>
          <a:xfrm>
            <a:off x="301975" y="491150"/>
            <a:ext cx="1754400" cy="15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Cisaillement de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3.30 </a:t>
            </a:r>
            <a:r>
              <a:rPr lang="fr" sz="1800">
                <a:solidFill>
                  <a:schemeClr val="lt1"/>
                </a:solidFill>
              </a:rPr>
              <a:t>km s</a:t>
            </a:r>
            <a:r>
              <a:rPr baseline="30000" lang="fr" sz="1800">
                <a:solidFill>
                  <a:schemeClr val="lt1"/>
                </a:solidFill>
              </a:rPr>
              <a:t>-1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2.47 </a:t>
            </a:r>
            <a:r>
              <a:rPr lang="fr" sz="1800">
                <a:solidFill>
                  <a:schemeClr val="lt1"/>
                </a:solidFill>
              </a:rPr>
              <a:t>km s</a:t>
            </a:r>
            <a:r>
              <a:rPr baseline="30000" lang="fr" sz="1800">
                <a:solidFill>
                  <a:schemeClr val="lt1"/>
                </a:solidFill>
              </a:rPr>
              <a:t>-1</a:t>
            </a:r>
            <a:endParaRPr sz="1800">
              <a:solidFill>
                <a:schemeClr val="lt1"/>
              </a:solidFill>
            </a:endParaRPr>
          </a:p>
        </p:txBody>
      </p:sp>
      <p:cxnSp>
        <p:nvCxnSpPr>
          <p:cNvPr id="175" name="Google Shape;175;p22"/>
          <p:cNvCxnSpPr/>
          <p:nvPr/>
        </p:nvCxnSpPr>
        <p:spPr>
          <a:xfrm>
            <a:off x="885325" y="1148000"/>
            <a:ext cx="0" cy="2592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96161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3"/>
          <p:cNvSpPr txBox="1"/>
          <p:nvPr>
            <p:ph type="title"/>
          </p:nvPr>
        </p:nvSpPr>
        <p:spPr>
          <a:xfrm>
            <a:off x="281125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</a:rPr>
              <a:t>Détections UNM (Spider)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81" name="Google Shape;18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3525" y="2683524"/>
            <a:ext cx="2400475" cy="245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3050" y="2683718"/>
            <a:ext cx="2400475" cy="2459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06600" y="2700568"/>
            <a:ext cx="2336450" cy="2442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2700575"/>
            <a:ext cx="2320256" cy="244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63425" y="0"/>
            <a:ext cx="3280575" cy="249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3"/>
          <p:cNvSpPr txBox="1"/>
          <p:nvPr/>
        </p:nvSpPr>
        <p:spPr>
          <a:xfrm>
            <a:off x="144850" y="683050"/>
            <a:ext cx="5200500" cy="15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87" name="Google Shape;187;p23"/>
          <p:cNvSpPr txBox="1"/>
          <p:nvPr/>
        </p:nvSpPr>
        <p:spPr>
          <a:xfrm>
            <a:off x="281125" y="801725"/>
            <a:ext cx="5320500" cy="18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2 composantes spectralement distinctes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Élargissement de la raie visible dans ROHSA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Région de gaz instable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29074"/>
            <a:ext cx="9144003" cy="6201656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4"/>
          <p:cNvSpPr txBox="1"/>
          <p:nvPr>
            <p:ph idx="1" type="body"/>
          </p:nvPr>
        </p:nvSpPr>
        <p:spPr>
          <a:xfrm>
            <a:off x="311700" y="1152475"/>
            <a:ext cx="8520600" cy="364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fr">
                <a:solidFill>
                  <a:schemeClr val="lt1"/>
                </a:solidFill>
              </a:rPr>
              <a:t>C</a:t>
            </a:r>
            <a:r>
              <a:rPr lang="fr">
                <a:solidFill>
                  <a:schemeClr val="lt1"/>
                </a:solidFill>
              </a:rPr>
              <a:t>ontinuation cet été avec champs de vitesses du CO</a:t>
            </a:r>
            <a:endParaRPr>
              <a:solidFill>
                <a:schemeClr val="lt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fr">
                <a:solidFill>
                  <a:schemeClr val="lt1"/>
                </a:solidFill>
              </a:rPr>
              <a:t>Différences entre nuages de LOOP4 et grumeaux du Spider</a:t>
            </a:r>
            <a:endParaRPr>
              <a:solidFill>
                <a:schemeClr val="lt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fr">
                <a:solidFill>
                  <a:schemeClr val="lt1"/>
                </a:solidFill>
              </a:rPr>
              <a:t>Cisaillements les plus importants (4.12 km s</a:t>
            </a:r>
            <a:r>
              <a:rPr baseline="30000" lang="fr">
                <a:solidFill>
                  <a:schemeClr val="lt1"/>
                </a:solidFill>
              </a:rPr>
              <a:t>-1</a:t>
            </a:r>
            <a:r>
              <a:rPr lang="fr">
                <a:solidFill>
                  <a:schemeClr val="lt1"/>
                </a:solidFill>
              </a:rPr>
              <a:t>)</a:t>
            </a:r>
            <a:endParaRPr>
              <a:solidFill>
                <a:schemeClr val="lt1"/>
              </a:solidFill>
            </a:endParaRPr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</a:pPr>
            <a:r>
              <a:rPr lang="fr" sz="1600">
                <a:solidFill>
                  <a:schemeClr val="lt1"/>
                </a:solidFill>
              </a:rPr>
              <a:t>Milieux plus turbulents</a:t>
            </a:r>
            <a:endParaRPr sz="1600">
              <a:solidFill>
                <a:schemeClr val="lt1"/>
              </a:solidFill>
            </a:endParaRPr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</a:pPr>
            <a:r>
              <a:rPr lang="fr" sz="1600">
                <a:solidFill>
                  <a:schemeClr val="lt1"/>
                </a:solidFill>
              </a:rPr>
              <a:t>Plus de gaz instable</a:t>
            </a:r>
            <a:endParaRPr sz="1600">
              <a:solidFill>
                <a:schemeClr val="lt1"/>
              </a:solidFill>
            </a:endParaRPr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</a:pPr>
            <a:r>
              <a:rPr lang="fr" sz="1600">
                <a:solidFill>
                  <a:schemeClr val="lt1"/>
                </a:solidFill>
              </a:rPr>
              <a:t>Stades évolutifs moins avancés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194" name="Google Shape;194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</a:rPr>
              <a:t>Conclusion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0" name="Google Shape;20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29075"/>
            <a:ext cx="9144003" cy="6201649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5"/>
          <p:cNvSpPr txBox="1"/>
          <p:nvPr>
            <p:ph type="title"/>
          </p:nvPr>
        </p:nvSpPr>
        <p:spPr>
          <a:xfrm>
            <a:off x="311700" y="596700"/>
            <a:ext cx="8520600" cy="337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3500">
                <a:solidFill>
                  <a:schemeClr val="lt1"/>
                </a:solidFill>
              </a:rPr>
              <a:t>Merci d’avoir écouté!</a:t>
            </a:r>
            <a:endParaRPr sz="35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3500">
                <a:solidFill>
                  <a:schemeClr val="lt1"/>
                </a:solidFill>
              </a:rPr>
              <a:t>Questions?</a:t>
            </a:r>
            <a:endParaRPr sz="35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40749"/>
            <a:ext cx="9143997" cy="6201656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>
            <p:ph type="title"/>
          </p:nvPr>
        </p:nvSpPr>
        <p:spPr>
          <a:xfrm>
            <a:off x="791975" y="171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</a:rPr>
              <a:t>Objectifs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311700" y="926450"/>
            <a:ext cx="8520600" cy="384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fr">
                <a:solidFill>
                  <a:schemeClr val="lt1"/>
                </a:solidFill>
              </a:rPr>
              <a:t>Comprendre la transition H I vers H</a:t>
            </a:r>
            <a:r>
              <a:rPr baseline="-25000" lang="fr">
                <a:solidFill>
                  <a:schemeClr val="lt1"/>
                </a:solidFill>
              </a:rPr>
              <a:t>2</a:t>
            </a:r>
            <a:r>
              <a:rPr lang="fr">
                <a:solidFill>
                  <a:schemeClr val="lt1"/>
                </a:solidFill>
              </a:rPr>
              <a:t> = Comprendre formation des régions moléculaire et de la formation stellaire</a:t>
            </a:r>
            <a:endParaRPr>
              <a:solidFill>
                <a:schemeClr val="lt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fr">
                <a:solidFill>
                  <a:schemeClr val="lt1"/>
                </a:solidFill>
              </a:rPr>
              <a:t>Transition statique est trop lente, comment le H I peut cinématiquement accélérer le processus</a:t>
            </a:r>
            <a:endParaRPr>
              <a:solidFill>
                <a:schemeClr val="lt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fr">
                <a:solidFill>
                  <a:schemeClr val="lt1"/>
                </a:solidFill>
              </a:rPr>
              <a:t>Analyse des changements de phase</a:t>
            </a:r>
            <a:endParaRPr>
              <a:solidFill>
                <a:schemeClr val="lt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fr">
                <a:solidFill>
                  <a:schemeClr val="lt1"/>
                </a:solidFill>
              </a:rPr>
              <a:t>Zone de condensation </a:t>
            </a:r>
            <a:r>
              <a:rPr b="1" lang="fr">
                <a:solidFill>
                  <a:schemeClr val="lt1"/>
                </a:solidFill>
              </a:rPr>
              <a:t>WNM → UNM → CNM</a:t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96161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4775" y="0"/>
            <a:ext cx="2213700" cy="2513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7525" y="0"/>
            <a:ext cx="2213700" cy="2513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30300" y="0"/>
            <a:ext cx="2213700" cy="2513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2629650"/>
            <a:ext cx="2213700" cy="251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24775" y="2629663"/>
            <a:ext cx="2213700" cy="2513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30288" y="2629663"/>
            <a:ext cx="2213700" cy="2513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0"/>
            <a:ext cx="2213700" cy="251386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 txBox="1"/>
          <p:nvPr/>
        </p:nvSpPr>
        <p:spPr>
          <a:xfrm>
            <a:off x="729125" y="149250"/>
            <a:ext cx="1788300" cy="5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Canal 126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76" name="Google Shape;76;p15"/>
          <p:cNvSpPr txBox="1"/>
          <p:nvPr/>
        </p:nvSpPr>
        <p:spPr>
          <a:xfrm>
            <a:off x="3072050" y="198300"/>
            <a:ext cx="1571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Canal 127</a:t>
            </a:r>
            <a:endParaRPr/>
          </a:p>
        </p:txBody>
      </p:sp>
      <p:sp>
        <p:nvSpPr>
          <p:cNvPr id="77" name="Google Shape;77;p15"/>
          <p:cNvSpPr txBox="1"/>
          <p:nvPr/>
        </p:nvSpPr>
        <p:spPr>
          <a:xfrm>
            <a:off x="5355050" y="198300"/>
            <a:ext cx="154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Canal 128</a:t>
            </a:r>
            <a:endParaRPr/>
          </a:p>
        </p:txBody>
      </p:sp>
      <p:sp>
        <p:nvSpPr>
          <p:cNvPr id="78" name="Google Shape;78;p15"/>
          <p:cNvSpPr txBox="1"/>
          <p:nvPr/>
        </p:nvSpPr>
        <p:spPr>
          <a:xfrm>
            <a:off x="7716625" y="198300"/>
            <a:ext cx="1417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Canal 129</a:t>
            </a:r>
            <a:endParaRPr/>
          </a:p>
        </p:txBody>
      </p:sp>
      <p:sp>
        <p:nvSpPr>
          <p:cNvPr id="79" name="Google Shape;79;p15"/>
          <p:cNvSpPr txBox="1"/>
          <p:nvPr/>
        </p:nvSpPr>
        <p:spPr>
          <a:xfrm>
            <a:off x="729125" y="2783625"/>
            <a:ext cx="1417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>
                <a:solidFill>
                  <a:schemeClr val="lt1"/>
                </a:solidFill>
              </a:rPr>
              <a:t>Canal 130</a:t>
            </a:r>
            <a:endParaRPr/>
          </a:p>
        </p:txBody>
      </p:sp>
      <p:sp>
        <p:nvSpPr>
          <p:cNvPr id="80" name="Google Shape;80;p15"/>
          <p:cNvSpPr txBox="1"/>
          <p:nvPr/>
        </p:nvSpPr>
        <p:spPr>
          <a:xfrm>
            <a:off x="3072050" y="2783625"/>
            <a:ext cx="1466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Canal 131</a:t>
            </a:r>
            <a:endParaRPr/>
          </a:p>
        </p:txBody>
      </p:sp>
      <p:sp>
        <p:nvSpPr>
          <p:cNvPr id="81" name="Google Shape;81;p15"/>
          <p:cNvSpPr txBox="1"/>
          <p:nvPr/>
        </p:nvSpPr>
        <p:spPr>
          <a:xfrm>
            <a:off x="4716625" y="27836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Canal 126</a:t>
            </a:r>
            <a:endParaRPr/>
          </a:p>
        </p:txBody>
      </p:sp>
      <p:sp>
        <p:nvSpPr>
          <p:cNvPr id="82" name="Google Shape;82;p15"/>
          <p:cNvSpPr txBox="1"/>
          <p:nvPr/>
        </p:nvSpPr>
        <p:spPr>
          <a:xfrm>
            <a:off x="7598775" y="2783625"/>
            <a:ext cx="154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Canal 133</a:t>
            </a:r>
            <a:endParaRPr/>
          </a:p>
        </p:txBody>
      </p:sp>
      <p:pic>
        <p:nvPicPr>
          <p:cNvPr id="83" name="Google Shape;83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627525" y="2629625"/>
            <a:ext cx="2213700" cy="2513875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5"/>
          <p:cNvSpPr txBox="1"/>
          <p:nvPr/>
        </p:nvSpPr>
        <p:spPr>
          <a:xfrm>
            <a:off x="5296125" y="2783625"/>
            <a:ext cx="154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Canal 132</a:t>
            </a:r>
            <a:endParaRPr/>
          </a:p>
        </p:txBody>
      </p:sp>
      <p:sp>
        <p:nvSpPr>
          <p:cNvPr id="85" name="Google Shape;85;p15"/>
          <p:cNvSpPr txBox="1"/>
          <p:nvPr/>
        </p:nvSpPr>
        <p:spPr>
          <a:xfrm>
            <a:off x="395650" y="1235738"/>
            <a:ext cx="3657900" cy="10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Résolution 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1.32 </a:t>
            </a:r>
            <a:r>
              <a:rPr lang="fr" sz="1800">
                <a:solidFill>
                  <a:schemeClr val="lt1"/>
                </a:solidFill>
              </a:rPr>
              <a:t>km s</a:t>
            </a:r>
            <a:r>
              <a:rPr baseline="30000" lang="fr" sz="1800">
                <a:solidFill>
                  <a:schemeClr val="lt1"/>
                </a:solidFill>
              </a:rPr>
              <a:t>-1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Espacement 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0.824 </a:t>
            </a:r>
            <a:r>
              <a:rPr lang="fr" sz="1800">
                <a:solidFill>
                  <a:schemeClr val="lt1"/>
                </a:solidFill>
              </a:rPr>
              <a:t>km s</a:t>
            </a:r>
            <a:r>
              <a:rPr baseline="30000" lang="fr" sz="1800">
                <a:solidFill>
                  <a:schemeClr val="lt1"/>
                </a:solidFill>
              </a:rPr>
              <a:t>-1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96161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800" y="303275"/>
            <a:ext cx="2255866" cy="2144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0850" y="303250"/>
            <a:ext cx="2255875" cy="2144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89488" y="303250"/>
            <a:ext cx="2255875" cy="2144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88150" y="303275"/>
            <a:ext cx="2255875" cy="2144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7800" y="2742850"/>
            <a:ext cx="2255875" cy="2144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90838" y="2742813"/>
            <a:ext cx="2255889" cy="2144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89488" y="2742837"/>
            <a:ext cx="2255875" cy="214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888150" y="2742837"/>
            <a:ext cx="2255875" cy="21441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6"/>
          <p:cNvSpPr txBox="1"/>
          <p:nvPr/>
        </p:nvSpPr>
        <p:spPr>
          <a:xfrm>
            <a:off x="6888150" y="2363750"/>
            <a:ext cx="2752500" cy="6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Canal 54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99" name="Google Shape;99;p16"/>
          <p:cNvSpPr txBox="1"/>
          <p:nvPr/>
        </p:nvSpPr>
        <p:spPr>
          <a:xfrm>
            <a:off x="4638875" y="23637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Canal 52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00" name="Google Shape;100;p16"/>
          <p:cNvSpPr txBox="1"/>
          <p:nvPr/>
        </p:nvSpPr>
        <p:spPr>
          <a:xfrm>
            <a:off x="2326425" y="23637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Canal 50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01" name="Google Shape;101;p16"/>
          <p:cNvSpPr txBox="1"/>
          <p:nvPr/>
        </p:nvSpPr>
        <p:spPr>
          <a:xfrm>
            <a:off x="60650" y="23637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Canal 48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02" name="Google Shape;102;p16"/>
          <p:cNvSpPr txBox="1"/>
          <p:nvPr/>
        </p:nvSpPr>
        <p:spPr>
          <a:xfrm>
            <a:off x="6981450" y="-808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Canal 46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03" name="Google Shape;103;p16"/>
          <p:cNvSpPr txBox="1"/>
          <p:nvPr/>
        </p:nvSpPr>
        <p:spPr>
          <a:xfrm>
            <a:off x="4638875" y="-808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Canal 44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04" name="Google Shape;104;p16"/>
          <p:cNvSpPr txBox="1"/>
          <p:nvPr/>
        </p:nvSpPr>
        <p:spPr>
          <a:xfrm>
            <a:off x="2326425" y="-808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Canal 42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05" name="Google Shape;105;p16"/>
          <p:cNvSpPr txBox="1"/>
          <p:nvPr/>
        </p:nvSpPr>
        <p:spPr>
          <a:xfrm>
            <a:off x="60650" y="-808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Canal 40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96161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/>
          <p:nvPr>
            <p:ph type="title"/>
          </p:nvPr>
        </p:nvSpPr>
        <p:spPr>
          <a:xfrm>
            <a:off x="311700" y="2284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</a:rPr>
              <a:t>ROHSA </a:t>
            </a:r>
            <a:r>
              <a:rPr lang="fr" sz="2466">
                <a:solidFill>
                  <a:schemeClr val="lt1"/>
                </a:solidFill>
              </a:rPr>
              <a:t>(Regularized Optimization for Hyper-Spectral Analysis)</a:t>
            </a:r>
            <a:endParaRPr sz="2466">
              <a:solidFill>
                <a:schemeClr val="lt1"/>
              </a:solidFill>
            </a:endParaRPr>
          </a:p>
        </p:txBody>
      </p:sp>
      <p:sp>
        <p:nvSpPr>
          <p:cNvPr id="111" name="Google Shape;111;p17"/>
          <p:cNvSpPr txBox="1"/>
          <p:nvPr>
            <p:ph idx="1" type="body"/>
          </p:nvPr>
        </p:nvSpPr>
        <p:spPr>
          <a:xfrm>
            <a:off x="179875" y="1152475"/>
            <a:ext cx="8520600" cy="345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</a:rPr>
              <a:t>Avantages: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</a:rPr>
              <a:t>Gestion du bruit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</a:rPr>
              <a:t>Cohérence spatiale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</a:rPr>
              <a:t>(comparaison avec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</a:rPr>
              <a:t>pixels voisins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fr">
                <a:solidFill>
                  <a:schemeClr val="lt1"/>
                </a:solidFill>
              </a:rPr>
              <a:t>paramétrable</a:t>
            </a:r>
            <a:r>
              <a:rPr lang="fr">
                <a:solidFill>
                  <a:schemeClr val="lt1"/>
                </a:solidFill>
              </a:rPr>
              <a:t>)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12" name="Google Shape;11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7060" y="1152475"/>
            <a:ext cx="6476941" cy="3991024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7"/>
          <p:cNvSpPr txBox="1"/>
          <p:nvPr/>
        </p:nvSpPr>
        <p:spPr>
          <a:xfrm>
            <a:off x="5167400" y="801175"/>
            <a:ext cx="1975200" cy="5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H I dans LOOP4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96161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8"/>
          <p:cNvSpPr txBox="1"/>
          <p:nvPr>
            <p:ph idx="1" type="body"/>
          </p:nvPr>
        </p:nvSpPr>
        <p:spPr>
          <a:xfrm>
            <a:off x="113000" y="1471025"/>
            <a:ext cx="2656500" cy="461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</a:rPr>
              <a:t>4 nuages CO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</a:rPr>
              <a:t>Différentes intensités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</a:rPr>
              <a:t>de H I et de bruit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</a:rPr>
              <a:t>2 composantes CNM :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</a:rPr>
              <a:t>σ = 1.65 et 2.13 km s</a:t>
            </a:r>
            <a:r>
              <a:rPr baseline="30000" lang="fr">
                <a:solidFill>
                  <a:schemeClr val="lt1"/>
                </a:solidFill>
              </a:rPr>
              <a:t>-1</a:t>
            </a:r>
            <a:endParaRPr baseline="300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</a:rPr>
              <a:t>1 composante WNM :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</a:rPr>
              <a:t>σ = </a:t>
            </a:r>
            <a:r>
              <a:rPr lang="fr">
                <a:solidFill>
                  <a:schemeClr val="lt1"/>
                </a:solidFill>
              </a:rPr>
              <a:t>8.00 km s</a:t>
            </a:r>
            <a:r>
              <a:rPr baseline="30000" lang="fr">
                <a:solidFill>
                  <a:schemeClr val="lt1"/>
                </a:solidFill>
              </a:rPr>
              <a:t>-1</a:t>
            </a:r>
            <a:endParaRPr baseline="30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19" name="Google Shape;11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3374" y="84750"/>
            <a:ext cx="3286426" cy="2432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67850" y="83275"/>
            <a:ext cx="3176150" cy="243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33375" y="2642575"/>
            <a:ext cx="3286423" cy="245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67850" y="2657651"/>
            <a:ext cx="3176150" cy="241992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8"/>
          <p:cNvSpPr txBox="1"/>
          <p:nvPr>
            <p:ph type="title"/>
          </p:nvPr>
        </p:nvSpPr>
        <p:spPr>
          <a:xfrm>
            <a:off x="113000" y="0"/>
            <a:ext cx="2778900" cy="14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</a:rPr>
              <a:t>Décomposition gaussienne LOOP4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24" name="Google Shape;124;p18"/>
          <p:cNvSpPr txBox="1"/>
          <p:nvPr/>
        </p:nvSpPr>
        <p:spPr>
          <a:xfrm>
            <a:off x="4275300" y="265875"/>
            <a:ext cx="687600" cy="3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500">
                <a:solidFill>
                  <a:schemeClr val="dk1"/>
                </a:solidFill>
              </a:rPr>
              <a:t>N1</a:t>
            </a:r>
            <a:endParaRPr sz="2500">
              <a:solidFill>
                <a:schemeClr val="dk1"/>
              </a:solidFill>
            </a:endParaRPr>
          </a:p>
        </p:txBody>
      </p:sp>
      <p:sp>
        <p:nvSpPr>
          <p:cNvPr id="125" name="Google Shape;125;p18"/>
          <p:cNvSpPr txBox="1"/>
          <p:nvPr/>
        </p:nvSpPr>
        <p:spPr>
          <a:xfrm>
            <a:off x="7544025" y="265875"/>
            <a:ext cx="612000" cy="1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500">
                <a:solidFill>
                  <a:schemeClr val="dk1"/>
                </a:solidFill>
              </a:rPr>
              <a:t>N2</a:t>
            </a:r>
            <a:endParaRPr sz="2500">
              <a:solidFill>
                <a:schemeClr val="dk1"/>
              </a:solidFill>
            </a:endParaRPr>
          </a:p>
        </p:txBody>
      </p:sp>
      <p:sp>
        <p:nvSpPr>
          <p:cNvPr id="126" name="Google Shape;126;p18"/>
          <p:cNvSpPr txBox="1"/>
          <p:nvPr/>
        </p:nvSpPr>
        <p:spPr>
          <a:xfrm>
            <a:off x="4266000" y="2892825"/>
            <a:ext cx="612000" cy="2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500">
                <a:solidFill>
                  <a:schemeClr val="dk1"/>
                </a:solidFill>
              </a:rPr>
              <a:t>N4</a:t>
            </a:r>
            <a:endParaRPr sz="2500">
              <a:solidFill>
                <a:schemeClr val="dk1"/>
              </a:solidFill>
            </a:endParaRPr>
          </a:p>
        </p:txBody>
      </p:sp>
      <p:sp>
        <p:nvSpPr>
          <p:cNvPr id="127" name="Google Shape;127;p18"/>
          <p:cNvSpPr txBox="1"/>
          <p:nvPr/>
        </p:nvSpPr>
        <p:spPr>
          <a:xfrm>
            <a:off x="7572225" y="2855150"/>
            <a:ext cx="555600" cy="1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500">
                <a:solidFill>
                  <a:schemeClr val="dk1"/>
                </a:solidFill>
              </a:rPr>
              <a:t>p</a:t>
            </a:r>
            <a:endParaRPr sz="2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96161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9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</a:rPr>
              <a:t>Décomposition gaussienne</a:t>
            </a:r>
            <a:r>
              <a:rPr lang="fr">
                <a:solidFill>
                  <a:schemeClr val="lt1"/>
                </a:solidFill>
              </a:rPr>
              <a:t> Spider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33" name="Google Shape;13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2875" y="2375600"/>
            <a:ext cx="3979675" cy="276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100" y="2375600"/>
            <a:ext cx="3632855" cy="2767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9"/>
          <p:cNvSpPr txBox="1"/>
          <p:nvPr/>
        </p:nvSpPr>
        <p:spPr>
          <a:xfrm>
            <a:off x="438100" y="781750"/>
            <a:ext cx="4029300" cy="24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Régions HI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3 CNM ou UNM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(</a:t>
            </a:r>
            <a:r>
              <a:rPr lang="fr" sz="1800">
                <a:solidFill>
                  <a:schemeClr val="lt1"/>
                </a:solidFill>
              </a:rPr>
              <a:t>σ = </a:t>
            </a:r>
            <a:r>
              <a:rPr lang="fr" sz="1800">
                <a:solidFill>
                  <a:schemeClr val="lt1"/>
                </a:solidFill>
              </a:rPr>
              <a:t>2.03, 2.28 et 2.31 </a:t>
            </a:r>
            <a:r>
              <a:rPr lang="fr" sz="1800">
                <a:solidFill>
                  <a:schemeClr val="lt1"/>
                </a:solidFill>
              </a:rPr>
              <a:t>km s</a:t>
            </a:r>
            <a:r>
              <a:rPr baseline="30000" lang="fr" sz="1800">
                <a:solidFill>
                  <a:schemeClr val="lt1"/>
                </a:solidFill>
              </a:rPr>
              <a:t>-1</a:t>
            </a:r>
            <a:r>
              <a:rPr lang="fr" sz="1800">
                <a:solidFill>
                  <a:schemeClr val="lt1"/>
                </a:solidFill>
              </a:rPr>
              <a:t>)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1 WNM 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(</a:t>
            </a:r>
            <a:r>
              <a:rPr lang="fr" sz="1800">
                <a:solidFill>
                  <a:schemeClr val="lt1"/>
                </a:solidFill>
              </a:rPr>
              <a:t>σ = </a:t>
            </a:r>
            <a:r>
              <a:rPr lang="fr" sz="1800">
                <a:solidFill>
                  <a:schemeClr val="lt1"/>
                </a:solidFill>
              </a:rPr>
              <a:t>9.62 </a:t>
            </a:r>
            <a:r>
              <a:rPr lang="fr" sz="1800">
                <a:solidFill>
                  <a:schemeClr val="lt1"/>
                </a:solidFill>
              </a:rPr>
              <a:t>km s</a:t>
            </a:r>
            <a:r>
              <a:rPr baseline="30000" lang="fr" sz="1800">
                <a:solidFill>
                  <a:schemeClr val="lt1"/>
                </a:solidFill>
              </a:rPr>
              <a:t>-1</a:t>
            </a:r>
            <a:r>
              <a:rPr lang="fr" sz="1800">
                <a:solidFill>
                  <a:schemeClr val="lt1"/>
                </a:solidFill>
              </a:rPr>
              <a:t>)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36" name="Google Shape;136;p19"/>
          <p:cNvSpPr txBox="1"/>
          <p:nvPr/>
        </p:nvSpPr>
        <p:spPr>
          <a:xfrm>
            <a:off x="4511100" y="751050"/>
            <a:ext cx="4632900" cy="13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Régions moléculaires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Amplitude de HI moindre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Validité par cohérence spatiale de ROHSA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Composantes plus larges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96161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0"/>
          <p:cNvSpPr txBox="1"/>
          <p:nvPr>
            <p:ph idx="1" type="body"/>
          </p:nvPr>
        </p:nvSpPr>
        <p:spPr>
          <a:xfrm>
            <a:off x="112988" y="942275"/>
            <a:ext cx="3399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>
                <a:solidFill>
                  <a:schemeClr val="lt1"/>
                </a:solidFill>
              </a:rPr>
              <a:t>4 cisaillements de 2.47 km/s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42" name="Google Shape;142;p20"/>
          <p:cNvSpPr txBox="1"/>
          <p:nvPr/>
        </p:nvSpPr>
        <p:spPr>
          <a:xfrm>
            <a:off x="6161688" y="942275"/>
            <a:ext cx="2982300" cy="4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1 cisaillement de 2.47 km/s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143" name="Google Shape;14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975" y="1450950"/>
            <a:ext cx="2175640" cy="351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85220" y="1425525"/>
            <a:ext cx="2535255" cy="3560975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0"/>
          <p:cNvSpPr txBox="1"/>
          <p:nvPr/>
        </p:nvSpPr>
        <p:spPr>
          <a:xfrm>
            <a:off x="3035100" y="1884563"/>
            <a:ext cx="3126600" cy="35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Cube (x, y, z) = (l, b, v)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tourné en (x, y, z) = (v, l, b)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Cisaillement :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Déviation dans la vitesse locale du HI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146" name="Google Shape;146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96525" y="0"/>
            <a:ext cx="947475" cy="1024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0"/>
          <p:cNvSpPr txBox="1"/>
          <p:nvPr>
            <p:ph type="title"/>
          </p:nvPr>
        </p:nvSpPr>
        <p:spPr>
          <a:xfrm>
            <a:off x="0" y="0"/>
            <a:ext cx="9144000" cy="84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</a:rPr>
              <a:t>Cisaillements de vitesses dans LOOP4</a:t>
            </a:r>
            <a:r>
              <a:rPr lang="fr"/>
              <a:t>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</a:rPr>
              <a:t>N4 </a:t>
            </a:r>
            <a:r>
              <a:rPr lang="fr"/>
              <a:t>								 	                </a:t>
            </a:r>
            <a:r>
              <a:rPr lang="fr">
                <a:solidFill>
                  <a:schemeClr val="lt1"/>
                </a:solidFill>
              </a:rPr>
              <a:t>P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96161"/>
        </a:solid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1"/>
          <p:cNvSpPr txBox="1"/>
          <p:nvPr>
            <p:ph type="title"/>
          </p:nvPr>
        </p:nvSpPr>
        <p:spPr>
          <a:xfrm>
            <a:off x="0" y="0"/>
            <a:ext cx="9144000" cy="90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</a:rPr>
              <a:t>Cisaillements LOOP4 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</a:rPr>
              <a:t>N1 										         N2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53" name="Google Shape;153;p21"/>
          <p:cNvSpPr txBox="1"/>
          <p:nvPr/>
        </p:nvSpPr>
        <p:spPr>
          <a:xfrm>
            <a:off x="54000" y="858725"/>
            <a:ext cx="4330200" cy="4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3 cisaillements de 4.12 km/s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54" name="Google Shape;154;p21"/>
          <p:cNvSpPr txBox="1"/>
          <p:nvPr/>
        </p:nvSpPr>
        <p:spPr>
          <a:xfrm>
            <a:off x="5947625" y="858725"/>
            <a:ext cx="3108000" cy="4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1 cisaillement de 4.12 km/s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155" name="Google Shape;15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850" y="1457200"/>
            <a:ext cx="2305295" cy="354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47558" y="1361275"/>
            <a:ext cx="2308135" cy="3543474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1"/>
          <p:cNvSpPr txBox="1"/>
          <p:nvPr/>
        </p:nvSpPr>
        <p:spPr>
          <a:xfrm>
            <a:off x="3349550" y="1901625"/>
            <a:ext cx="2658000" cy="28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Températures de brillance plus basses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Vitesses plus dispersées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