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44"/>
  </p:notesMasterIdLst>
  <p:sldIdLst>
    <p:sldId id="256" r:id="rId2"/>
    <p:sldId id="314" r:id="rId3"/>
    <p:sldId id="273" r:id="rId4"/>
    <p:sldId id="311" r:id="rId5"/>
    <p:sldId id="339" r:id="rId6"/>
    <p:sldId id="337" r:id="rId7"/>
    <p:sldId id="290" r:id="rId8"/>
    <p:sldId id="295" r:id="rId9"/>
    <p:sldId id="319" r:id="rId10"/>
    <p:sldId id="316" r:id="rId11"/>
    <p:sldId id="317" r:id="rId12"/>
    <p:sldId id="268" r:id="rId13"/>
    <p:sldId id="283" r:id="rId14"/>
    <p:sldId id="279" r:id="rId15"/>
    <p:sldId id="282" r:id="rId16"/>
    <p:sldId id="320" r:id="rId17"/>
    <p:sldId id="277" r:id="rId18"/>
    <p:sldId id="276" r:id="rId19"/>
    <p:sldId id="301" r:id="rId20"/>
    <p:sldId id="300" r:id="rId21"/>
    <p:sldId id="341" r:id="rId22"/>
    <p:sldId id="342" r:id="rId23"/>
    <p:sldId id="321" r:id="rId24"/>
    <p:sldId id="333" r:id="rId25"/>
    <p:sldId id="299" r:id="rId26"/>
    <p:sldId id="343" r:id="rId27"/>
    <p:sldId id="334" r:id="rId28"/>
    <p:sldId id="336" r:id="rId29"/>
    <p:sldId id="335" r:id="rId30"/>
    <p:sldId id="302" r:id="rId31"/>
    <p:sldId id="326" r:id="rId32"/>
    <p:sldId id="325" r:id="rId33"/>
    <p:sldId id="303" r:id="rId34"/>
    <p:sldId id="304" r:id="rId35"/>
    <p:sldId id="327" r:id="rId36"/>
    <p:sldId id="330" r:id="rId37"/>
    <p:sldId id="344" r:id="rId38"/>
    <p:sldId id="331" r:id="rId39"/>
    <p:sldId id="305" r:id="rId40"/>
    <p:sldId id="332" r:id="rId41"/>
    <p:sldId id="267" r:id="rId42"/>
    <p:sldId id="340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9B8"/>
    <a:srgbClr val="1B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779" autoAdjust="0"/>
  </p:normalViewPr>
  <p:slideViewPr>
    <p:cSldViewPr snapToGrid="0">
      <p:cViewPr varScale="1">
        <p:scale>
          <a:sx n="69" d="100"/>
          <a:sy n="69" d="100"/>
        </p:scale>
        <p:origin x="120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A7988-7538-4C8C-8DB2-6301B3FA0F0E}" type="datetimeFigureOut">
              <a:rPr lang="en-CA" smtClean="0"/>
              <a:t>2024-05-02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0D875-7C52-44F7-8023-F373EF54655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1754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1865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9447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What kind of SFH could have resulted in this spectrum?</a:t>
            </a:r>
          </a:p>
          <a:p>
            <a:r>
              <a:rPr lang="en-CA" dirty="0"/>
              <a:t>We basically have to work backwards. If we have a SFH then we can compute the expected spectrum and compare it to the real thing</a:t>
            </a:r>
          </a:p>
          <a:p>
            <a:endParaRPr lang="en-CA" dirty="0"/>
          </a:p>
          <a:p>
            <a:r>
              <a:rPr lang="en-CA" dirty="0"/>
              <a:t>Samples 26 and 18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6382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728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2292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0975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497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5695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6532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2749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1444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2586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3774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9689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51806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10488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17526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9318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25306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11208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38813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3194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55528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09443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42529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45305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00704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67842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36091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79527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61448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Ultimately, once the model is trained, it can be used with real galaxy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97938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4248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37288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93579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19520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9701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0737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0436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0818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787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 doing this we’ll get a plot that looks like this</a:t>
            </a:r>
          </a:p>
          <a:p>
            <a:r>
              <a:rPr lang="en-CA" dirty="0"/>
              <a:t>Then we can compare it to the original plot</a:t>
            </a:r>
          </a:p>
          <a:p>
            <a:endParaRPr lang="en-CA" dirty="0"/>
          </a:p>
          <a:p>
            <a:r>
              <a:rPr lang="en-CA" dirty="0"/>
              <a:t>This is of course great if we already have the SFH, but how do we know what SFH to feed the model?</a:t>
            </a:r>
          </a:p>
          <a:p>
            <a:endParaRPr lang="en-CA" dirty="0"/>
          </a:p>
          <a:p>
            <a:r>
              <a:rPr lang="en-CA" dirty="0"/>
              <a:t>What we can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0D875-7C52-44F7-8023-F373EF546550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122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33282-D0D8-434C-8A85-F3FBFEF446E0}" type="datetime1">
              <a:rPr lang="en-CA" smtClean="0"/>
              <a:t>2024-05-07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27943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3793C-3B96-45C0-ADA4-A3D2034414D6}" type="datetime1">
              <a:rPr lang="en-CA" smtClean="0"/>
              <a:t>2024-05-07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756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1EAE-B792-412E-AA40-5B2CFEA91C1C}" type="datetime1">
              <a:rPr lang="en-CA" smtClean="0"/>
              <a:t>2024-05-07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4607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3777" y="6356349"/>
            <a:ext cx="2743200" cy="365125"/>
          </a:xfrm>
        </p:spPr>
        <p:txBody>
          <a:bodyPr/>
          <a:lstStyle/>
          <a:p>
            <a:fld id="{A0D0C508-1889-456D-BF87-25D760B918D6}" type="datetime1">
              <a:rPr lang="en-CA" smtClean="0"/>
              <a:t>2024-05-07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49"/>
            <a:ext cx="756821" cy="365125"/>
          </a:xfrm>
        </p:spPr>
        <p:txBody>
          <a:bodyPr/>
          <a:lstStyle>
            <a:lvl1pPr>
              <a:defRPr sz="1600" b="1"/>
            </a:lvl1pPr>
          </a:lstStyle>
          <a:p>
            <a:fld id="{B8A12600-F818-4431-B8F5-6FF13D8376FA}" type="slidenum">
              <a:rPr lang="en-CA" smtClean="0"/>
              <a:pPr/>
              <a:t>‹#›</a:t>
            </a:fld>
            <a:r>
              <a:rPr lang="en-CA" dirty="0"/>
              <a:t>/41</a:t>
            </a:r>
          </a:p>
        </p:txBody>
      </p:sp>
    </p:spTree>
    <p:extLst>
      <p:ext uri="{BB962C8B-B14F-4D97-AF65-F5344CB8AC3E}">
        <p14:creationId xmlns:p14="http://schemas.microsoft.com/office/powerpoint/2010/main" val="408045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A1A-8B92-4203-9524-DBAF625D7921}" type="datetime1">
              <a:rPr lang="en-CA" smtClean="0"/>
              <a:t>2024-05-07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5959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78921-4386-4642-A726-AAF071C0DADF}" type="datetime1">
              <a:rPr lang="en-CA" smtClean="0"/>
              <a:t>2024-05-07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8346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FE1D-5B5B-4482-8436-4B0078E326B2}" type="datetime1">
              <a:rPr lang="en-CA" smtClean="0"/>
              <a:t>2024-05-07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779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8152-6DB1-4A45-8818-6F844122E62B}" type="datetime1">
              <a:rPr lang="en-CA" smtClean="0"/>
              <a:t>2024-05-07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2334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488D-6F07-4D80-946F-D3B3CC03CB92}" type="datetime1">
              <a:rPr lang="en-CA" smtClean="0"/>
              <a:t>2024-05-07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6548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3350E-322E-4C4F-BA4B-BE19179FBB1F}" type="datetime1">
              <a:rPr lang="en-CA" smtClean="0"/>
              <a:t>2024-05-07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3390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2B18-BB12-4720-8594-1D1EF3926EC0}" type="datetime1">
              <a:rPr lang="en-CA" smtClean="0"/>
              <a:t>2024-05-07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0935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3E5701EE-9ECA-4B20-A2C8-B01C978B56A3}" type="datetime1">
              <a:rPr lang="en-CA" smtClean="0"/>
              <a:t>2024-05-07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B8A12600-F818-4431-B8F5-6FF13D8376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82546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23.jpe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jp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5652E5-5F5F-0EF3-1B38-D04766CB90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4000"/>
          </a:blip>
          <a:srcRect t="6661" r="666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86BD75-0597-701C-5175-E03E211293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>
                <a:solidFill>
                  <a:schemeClr val="tx1">
                    <a:lumMod val="85000"/>
                  </a:schemeClr>
                </a:solidFill>
              </a:rPr>
              <a:t>Uncovering Star Formation Histories with Diffusion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7EFFB5-6247-C18E-1235-728FAD625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929473"/>
            <a:ext cx="9144000" cy="1605231"/>
          </a:xfrm>
        </p:spPr>
        <p:txBody>
          <a:bodyPr>
            <a:normAutofit/>
          </a:bodyPr>
          <a:lstStyle/>
          <a:p>
            <a:r>
              <a:rPr lang="en-CA" dirty="0"/>
              <a:t>Sacha Perry-Fagant</a:t>
            </a:r>
          </a:p>
          <a:p>
            <a:r>
              <a:rPr lang="en-CA" dirty="0"/>
              <a:t>Supervised by: Yashar </a:t>
            </a:r>
            <a:r>
              <a:rPr lang="en-CA" dirty="0" err="1"/>
              <a:t>Hezaveh</a:t>
            </a:r>
            <a:r>
              <a:rPr lang="en-CA" dirty="0"/>
              <a:t>, Laurence Perreault-Levasseur </a:t>
            </a:r>
          </a:p>
          <a:p>
            <a:r>
              <a:rPr lang="en-CA" dirty="0"/>
              <a:t>CRAQ May 8</a:t>
            </a:r>
            <a:r>
              <a:rPr lang="en-CA" baseline="30000" dirty="0"/>
              <a:t>th</a:t>
            </a:r>
            <a:r>
              <a:rPr lang="en-CA" dirty="0"/>
              <a:t>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502C7-76DF-8CB2-9C8F-3DDDE66D0631}"/>
              </a:ext>
            </a:extLst>
          </p:cNvPr>
          <p:cNvSpPr txBox="1"/>
          <p:nvPr/>
        </p:nvSpPr>
        <p:spPr>
          <a:xfrm>
            <a:off x="-465" y="4564"/>
            <a:ext cx="3048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2023 The TNG Collaboration. </a:t>
            </a:r>
          </a:p>
        </p:txBody>
      </p:sp>
      <p:pic>
        <p:nvPicPr>
          <p:cNvPr id="11" name="Picture 10" descr="A yellow and grey text on a black background&#10;&#10;Description automatically generated">
            <a:extLst>
              <a:ext uri="{FF2B5EF4-FFF2-40B4-BE49-F238E27FC236}">
                <a16:creationId xmlns:a16="http://schemas.microsoft.com/office/drawing/2014/main" id="{B183D3DD-39D4-8DC6-9FFF-A5ED901FD6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656" y="5049840"/>
            <a:ext cx="2143125" cy="2143125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C6EE350C-8BC7-911E-A099-BF1568492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" y="6121402"/>
            <a:ext cx="3429007" cy="685801"/>
          </a:xfrm>
          <a:prstGeom prst="rect">
            <a:avLst/>
          </a:prstGeom>
        </p:spPr>
      </p:pic>
      <p:pic>
        <p:nvPicPr>
          <p:cNvPr id="19" name="Picture 18" descr="A black and white logo&#10;&#10;Description automatically generated">
            <a:extLst>
              <a:ext uri="{FF2B5EF4-FFF2-40B4-BE49-F238E27FC236}">
                <a16:creationId xmlns:a16="http://schemas.microsoft.com/office/drawing/2014/main" id="{76F01CA2-0831-D508-FC34-27A2884EC0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0" t="29050" r="37623" b="25510"/>
          <a:stretch/>
        </p:blipFill>
        <p:spPr>
          <a:xfrm>
            <a:off x="4757852" y="5585500"/>
            <a:ext cx="2877016" cy="12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21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A227-229A-83AD-AD0C-0E689530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6"/>
            <a:ext cx="10515600" cy="1325563"/>
          </a:xfrm>
        </p:spPr>
        <p:txBody>
          <a:bodyPr/>
          <a:lstStyle/>
          <a:p>
            <a:r>
              <a:rPr lang="en-CA" dirty="0"/>
              <a:t>How to determine SFH?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6708AB-5D74-2468-F282-7ABC1BAE1189}"/>
              </a:ext>
            </a:extLst>
          </p:cNvPr>
          <p:cNvSpPr txBox="1"/>
          <p:nvPr/>
        </p:nvSpPr>
        <p:spPr>
          <a:xfrm>
            <a:off x="5285678" y="6353731"/>
            <a:ext cx="6906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NGC 2775 - ESA/Hubble &amp; NASA, J. Lee and the PHANGS-HST Team</a:t>
            </a:r>
            <a:endParaRPr lang="en-CA" dirty="0"/>
          </a:p>
        </p:txBody>
      </p:sp>
      <p:pic>
        <p:nvPicPr>
          <p:cNvPr id="6" name="Picture 5" descr="A spiral galaxy in space&#10;&#10;Description automatically generated">
            <a:extLst>
              <a:ext uri="{FF2B5EF4-FFF2-40B4-BE49-F238E27FC236}">
                <a16:creationId xmlns:a16="http://schemas.microsoft.com/office/drawing/2014/main" id="{541CD004-A4EE-AA6B-6A8C-5870376F2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92" y="1214050"/>
            <a:ext cx="5184247" cy="44298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B5C6F3-916B-CC12-03E7-5EBF359DBF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2480" y="1104585"/>
            <a:ext cx="5880055" cy="4989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6BBA85-29BD-0497-0907-6A6210D27E0A}"/>
              </a:ext>
            </a:extLst>
          </p:cNvPr>
          <p:cNvSpPr txBox="1"/>
          <p:nvPr/>
        </p:nvSpPr>
        <p:spPr>
          <a:xfrm>
            <a:off x="10311161" y="6006876"/>
            <a:ext cx="1880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 err="1"/>
              <a:t>Kennicutt</a:t>
            </a:r>
            <a:r>
              <a:rPr lang="en-CA" dirty="0"/>
              <a:t> 1992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9015E19-630E-6F90-146B-40F0BDA5F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8675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A227-229A-83AD-AD0C-0E689530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6"/>
            <a:ext cx="10515600" cy="1325563"/>
          </a:xfrm>
        </p:spPr>
        <p:txBody>
          <a:bodyPr/>
          <a:lstStyle/>
          <a:p>
            <a:r>
              <a:rPr lang="en-CA" dirty="0"/>
              <a:t>How to determine SFH?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B5C6F3-916B-CC12-03E7-5EBF359DBF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0175" y="1450718"/>
            <a:ext cx="5616499" cy="4879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6BBA85-29BD-0497-0907-6A6210D27E0A}"/>
              </a:ext>
            </a:extLst>
          </p:cNvPr>
          <p:cNvSpPr txBox="1"/>
          <p:nvPr/>
        </p:nvSpPr>
        <p:spPr>
          <a:xfrm>
            <a:off x="10311161" y="6330261"/>
            <a:ext cx="1880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 err="1"/>
              <a:t>Kennicutt</a:t>
            </a:r>
            <a:r>
              <a:rPr lang="en-CA" dirty="0"/>
              <a:t> 1992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4410A7-9D26-EC4C-87A8-C0A3CA393C5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732600" y="967681"/>
            <a:ext cx="2755027" cy="2511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6553EF-F254-1ABE-EA7D-81F42F1AA03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675043" y="3740755"/>
            <a:ext cx="2865953" cy="261559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FDC537-DF24-2DB0-DEA0-70F3A516BB13}"/>
              </a:ext>
            </a:extLst>
          </p:cNvPr>
          <p:cNvCxnSpPr/>
          <p:nvPr/>
        </p:nvCxnSpPr>
        <p:spPr>
          <a:xfrm flipV="1">
            <a:off x="3724507" y="4572000"/>
            <a:ext cx="2371493" cy="8251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CD4ABC0-597A-4E79-DEC6-5804FAADC6C7}"/>
              </a:ext>
            </a:extLst>
          </p:cNvPr>
          <p:cNvSpPr txBox="1"/>
          <p:nvPr/>
        </p:nvSpPr>
        <p:spPr>
          <a:xfrm>
            <a:off x="4620805" y="1727052"/>
            <a:ext cx="44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25AE36-08BC-D920-9281-3F15BA0C54D0}"/>
              </a:ext>
            </a:extLst>
          </p:cNvPr>
          <p:cNvSpPr txBox="1"/>
          <p:nvPr/>
        </p:nvSpPr>
        <p:spPr>
          <a:xfrm>
            <a:off x="4843830" y="5198286"/>
            <a:ext cx="44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4AE31D7-1029-3BB9-0E3D-EA6101E3A267}"/>
              </a:ext>
            </a:extLst>
          </p:cNvPr>
          <p:cNvCxnSpPr>
            <a:cxnSpLocks/>
          </p:cNvCxnSpPr>
          <p:nvPr/>
        </p:nvCxnSpPr>
        <p:spPr>
          <a:xfrm>
            <a:off x="3591660" y="2125639"/>
            <a:ext cx="2371493" cy="8251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0A44F-7F48-6552-BE00-D1A8894A0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6457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23A8A3-EE45-97D2-8E75-DF0A4B2D1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566" y="2346326"/>
            <a:ext cx="5981700" cy="3695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9C6046-8DCC-E1F1-369B-8B124E46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Parametric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A289B-C11D-337A-1D71-004D188F6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Pros</a:t>
            </a:r>
          </a:p>
          <a:p>
            <a:r>
              <a:rPr lang="en-CA" dirty="0"/>
              <a:t>Quick and easy to compute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Cons</a:t>
            </a:r>
          </a:p>
          <a:p>
            <a:r>
              <a:rPr lang="en-CA" dirty="0"/>
              <a:t>Biased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EEA7C4-CD7E-C454-C3AC-F7F97C871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566" y="2345810"/>
            <a:ext cx="5982535" cy="3696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9B5174-8A7A-6FC6-702E-4372A9BCE772}"/>
              </a:ext>
            </a:extLst>
          </p:cNvPr>
          <p:cNvSpPr txBox="1"/>
          <p:nvPr/>
        </p:nvSpPr>
        <p:spPr>
          <a:xfrm>
            <a:off x="7655824" y="6356349"/>
            <a:ext cx="4360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i="1" dirty="0">
                <a:effectLst/>
              </a:rPr>
              <a:t>SED modeling</a:t>
            </a:r>
            <a:r>
              <a:rPr lang="en-CA" dirty="0">
                <a:effectLst/>
              </a:rPr>
              <a:t>. </a:t>
            </a:r>
            <a:r>
              <a:rPr lang="en-CA" dirty="0" err="1">
                <a:effectLst/>
              </a:rPr>
              <a:t>piXedfit</a:t>
            </a:r>
            <a:r>
              <a:rPr lang="en-CA" dirty="0">
                <a:effectLst/>
              </a:rPr>
              <a:t> 1.0 documentation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26F203A-D6E0-C028-9FC2-196A92DC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88931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8664FCE-8B9E-F3B0-7D5A-30647FF6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2100094"/>
            <a:ext cx="7763539" cy="47579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9C6046-8DCC-E1F1-369B-8B124E46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Parametric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A289B-C11D-337A-1D71-004D188F6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771"/>
            <a:ext cx="10515600" cy="4351338"/>
          </a:xfrm>
        </p:spPr>
        <p:txBody>
          <a:bodyPr/>
          <a:lstStyle/>
          <a:p>
            <a:r>
              <a:rPr lang="en-US" dirty="0"/>
              <a:t>Exponentially declining SFHs (tau models)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CC468B-FFD2-746E-46A9-FD5233B7B8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3622" t="3907" r="3788" b="16875"/>
          <a:stretch/>
        </p:blipFill>
        <p:spPr>
          <a:xfrm>
            <a:off x="1895707" y="2286000"/>
            <a:ext cx="6411952" cy="376911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B7CB3-2588-2716-0638-7BCAA59B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25067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BB5807-305F-6B8C-1C5C-A7D6A96CC0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2100094"/>
            <a:ext cx="7763539" cy="47579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9C6046-8DCC-E1F1-369B-8B124E46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Parametric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A289B-C11D-337A-1D71-004D188F6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771"/>
            <a:ext cx="10515600" cy="4351338"/>
          </a:xfrm>
        </p:spPr>
        <p:txBody>
          <a:bodyPr/>
          <a:lstStyle/>
          <a:p>
            <a:r>
              <a:rPr lang="en-US" dirty="0"/>
              <a:t>Exponentially declining SFHs (tau models)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0FB503-C8B3-6F4B-879C-36773E4D31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68772" y="2398388"/>
            <a:ext cx="6130276" cy="360969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8BFABD-A855-F707-E2EE-32ECB7B26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808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B53AD9-5421-39D6-D5D0-07A395193D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7008" y="3870234"/>
            <a:ext cx="4581293" cy="28651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A289B-C11D-337A-1D71-004D188F6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7058" y="124878"/>
            <a:ext cx="4246756" cy="5275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Delayed Exponentially Declining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BD64C1-454F-1CB8-867B-3A2AF7FA2C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3699" y="494210"/>
            <a:ext cx="4581293" cy="286510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6A00E2D-F410-9FAD-D1FC-C50E452B2D3B}"/>
              </a:ext>
            </a:extLst>
          </p:cNvPr>
          <p:cNvSpPr txBox="1">
            <a:spLocks/>
          </p:cNvSpPr>
          <p:nvPr/>
        </p:nvSpPr>
        <p:spPr>
          <a:xfrm>
            <a:off x="2493857" y="3516656"/>
            <a:ext cx="2116874" cy="468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Lognormal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9F0EA8-B1FF-F958-5207-34B398BCCFD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3701" y="3998601"/>
            <a:ext cx="4581293" cy="286510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AA40EE-D486-8C08-5B4A-8CD4C04EA85D}"/>
              </a:ext>
            </a:extLst>
          </p:cNvPr>
          <p:cNvSpPr txBox="1">
            <a:spLocks/>
          </p:cNvSpPr>
          <p:nvPr/>
        </p:nvSpPr>
        <p:spPr>
          <a:xfrm>
            <a:off x="7629293" y="3516656"/>
            <a:ext cx="3622287" cy="565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/>
              <a:t>Double power-law (DPL)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B3E466-4900-7FEF-5205-DB65C01CB9D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7008" y="566783"/>
            <a:ext cx="4438187" cy="27199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5F9062-1B0D-DB41-FB8C-092C42238FC4}"/>
              </a:ext>
            </a:extLst>
          </p:cNvPr>
          <p:cNvSpPr txBox="1"/>
          <p:nvPr/>
        </p:nvSpPr>
        <p:spPr>
          <a:xfrm>
            <a:off x="1222919" y="124878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Exponentially declining SFHs (tau models)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D60A4E2-1A5E-2C2C-9613-61C2D8565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7803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214F29-CC41-29F0-9F1D-4E72FE87D7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8572"/>
          <a:stretch/>
        </p:blipFill>
        <p:spPr>
          <a:xfrm>
            <a:off x="7022713" y="365124"/>
            <a:ext cx="4638589" cy="33927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0CBD35-F197-B677-6441-E31D3457D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Non-Parametric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0EF1C-90C0-BC8F-E3FD-238C7E1F7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CA" dirty="0"/>
              <a:t>N time bins with variable mass</a:t>
            </a:r>
          </a:p>
          <a:p>
            <a:pPr>
              <a:lnSpc>
                <a:spcPct val="100000"/>
              </a:lnSpc>
            </a:pPr>
            <a:r>
              <a:rPr lang="en-CA" dirty="0"/>
              <a:t>More freedom</a:t>
            </a:r>
          </a:p>
          <a:p>
            <a:pPr>
              <a:lnSpc>
                <a:spcPct val="100000"/>
              </a:lnSpc>
            </a:pPr>
            <a:r>
              <a:rPr lang="en-CA" dirty="0"/>
              <a:t>More difficult to fit</a:t>
            </a:r>
          </a:p>
          <a:p>
            <a:pPr>
              <a:lnSpc>
                <a:spcPct val="100000"/>
              </a:lnSpc>
            </a:pPr>
            <a:r>
              <a:rPr lang="en-CA" dirty="0"/>
              <a:t>Prone to overfitting</a:t>
            </a:r>
          </a:p>
          <a:p>
            <a:pPr lvl="1">
              <a:lnSpc>
                <a:spcPct val="100000"/>
              </a:lnSpc>
            </a:pPr>
            <a:r>
              <a:rPr lang="en-CA" dirty="0"/>
              <a:t>Often require regularization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11F191-FDB5-0E2A-5BEC-A98F43718A3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9303" y="3880171"/>
            <a:ext cx="4386370" cy="274320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13DF63D-E9AB-A6DD-C85E-08CA90F5C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93139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F3CCC-5333-C7F8-CA66-03660F56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357" y="2766218"/>
            <a:ext cx="6249286" cy="1325563"/>
          </a:xfrm>
        </p:spPr>
        <p:txBody>
          <a:bodyPr>
            <a:noAutofit/>
          </a:bodyPr>
          <a:lstStyle/>
          <a:p>
            <a:r>
              <a:rPr lang="en-CA" sz="6000" dirty="0"/>
              <a:t>Diffusion Models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81E32-0D41-EDA0-1FA9-78D589169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13979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F3CCC-5333-C7F8-CA66-03660F56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Diffusion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B3E32-7C8C-2944-BBEA-4777F8A65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57" y="2225449"/>
            <a:ext cx="105156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CA" dirty="0"/>
              <a:t>Generative machine learning model</a:t>
            </a:r>
          </a:p>
          <a:p>
            <a:pPr lvl="1">
              <a:lnSpc>
                <a:spcPct val="100000"/>
              </a:lnSpc>
            </a:pPr>
            <a:r>
              <a:rPr lang="en-CA" dirty="0"/>
              <a:t>Train on samples</a:t>
            </a:r>
          </a:p>
          <a:p>
            <a:pPr lvl="1">
              <a:lnSpc>
                <a:spcPct val="100000"/>
              </a:lnSpc>
              <a:buFont typeface="Symbol" panose="05050102010706020507" pitchFamily="18" charset="2"/>
              <a:buChar char="Þ"/>
            </a:pPr>
            <a:r>
              <a:rPr lang="en-CA" dirty="0"/>
              <a:t> Produces new samples from the distribution</a:t>
            </a:r>
          </a:p>
          <a:p>
            <a:pPr>
              <a:lnSpc>
                <a:spcPct val="100000"/>
              </a:lnSpc>
            </a:pPr>
            <a:r>
              <a:rPr lang="en-CA" dirty="0"/>
              <a:t>Known for generating convincing images</a:t>
            </a:r>
          </a:p>
          <a:p>
            <a:pPr>
              <a:lnSpc>
                <a:spcPct val="100000"/>
              </a:lnSpc>
            </a:pPr>
            <a:r>
              <a:rPr lang="en-CA" dirty="0"/>
              <a:t>Great for doing Bayesian posterior inference</a:t>
            </a:r>
          </a:p>
          <a:p>
            <a:pPr lvl="1">
              <a:lnSpc>
                <a:spcPct val="100000"/>
              </a:lnSpc>
            </a:pPr>
            <a:r>
              <a:rPr lang="en-CA" dirty="0"/>
              <a:t>We have f(x) and want to find x (f(x)=spectrum, x=SFH)</a:t>
            </a:r>
          </a:p>
          <a:p>
            <a:pPr>
              <a:lnSpc>
                <a:spcPct val="100000"/>
              </a:lnSpc>
            </a:pPr>
            <a:endParaRPr lang="en-CA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5EE0D3E7-C369-BFC7-E2C5-B16F1D29F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45" y="4833273"/>
            <a:ext cx="840105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ollage of different buildings&#10;&#10;Description automatically generated">
            <a:extLst>
              <a:ext uri="{FF2B5EF4-FFF2-40B4-BE49-F238E27FC236}">
                <a16:creationId xmlns:a16="http://schemas.microsoft.com/office/drawing/2014/main" id="{C527A6FD-03CC-A69D-D784-BE207E987D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114258" y="281213"/>
            <a:ext cx="3745137" cy="3745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91D4EE-3AF3-5726-7B1A-9A1789A71502}"/>
              </a:ext>
            </a:extLst>
          </p:cNvPr>
          <p:cNvSpPr txBox="1"/>
          <p:nvPr/>
        </p:nvSpPr>
        <p:spPr>
          <a:xfrm>
            <a:off x="10796460" y="6345687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Song 2021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1D898E-DF0F-3BF6-16C3-3DF05E298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69455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DA311-BAA3-F535-59E8-91E922AFE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670" y="1432221"/>
            <a:ext cx="10515600" cy="5213128"/>
          </a:xfrm>
        </p:spPr>
        <p:txBody>
          <a:bodyPr>
            <a:normAutofit/>
          </a:bodyPr>
          <a:lstStyle/>
          <a:p>
            <a:r>
              <a:rPr lang="en-CA" dirty="0"/>
              <a:t>The data we are interested in (</a:t>
            </a:r>
            <a:r>
              <a:rPr lang="en-CA" dirty="0" err="1"/>
              <a:t>ie</a:t>
            </a:r>
            <a:r>
              <a:rPr lang="en-CA" dirty="0"/>
              <a:t> – pictures of frogs) has an inherent probability distribution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340A9-5C50-D69A-9222-21D900B8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670" y="365125"/>
            <a:ext cx="10515600" cy="1325563"/>
          </a:xfrm>
        </p:spPr>
        <p:txBody>
          <a:bodyPr/>
          <a:lstStyle/>
          <a:p>
            <a:r>
              <a:rPr lang="en-CA" dirty="0"/>
              <a:t>Generating Samples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39F7E-B55A-A3D8-2C17-1A5DB3DA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21751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A227-229A-83AD-AD0C-0E689530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6"/>
            <a:ext cx="10515600" cy="1325563"/>
          </a:xfrm>
        </p:spPr>
        <p:txBody>
          <a:bodyPr/>
          <a:lstStyle/>
          <a:p>
            <a:r>
              <a:rPr lang="en-CA" dirty="0"/>
              <a:t>How did this happen?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6708AB-5D74-2468-F282-7ABC1BAE1189}"/>
              </a:ext>
            </a:extLst>
          </p:cNvPr>
          <p:cNvSpPr txBox="1"/>
          <p:nvPr/>
        </p:nvSpPr>
        <p:spPr>
          <a:xfrm>
            <a:off x="5285678" y="6353731"/>
            <a:ext cx="6906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NGC 2775 - ESA/Hubble &amp; NASA, J. Lee and the PHANGS-HST Team</a:t>
            </a:r>
            <a:endParaRPr lang="en-CA" dirty="0"/>
          </a:p>
        </p:txBody>
      </p:sp>
      <p:pic>
        <p:nvPicPr>
          <p:cNvPr id="6" name="Picture 5" descr="A spiral galaxy in space&#10;&#10;Description automatically generated">
            <a:extLst>
              <a:ext uri="{FF2B5EF4-FFF2-40B4-BE49-F238E27FC236}">
                <a16:creationId xmlns:a16="http://schemas.microsoft.com/office/drawing/2014/main" id="{541CD004-A4EE-AA6B-6A8C-5870376F2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92" y="1214050"/>
            <a:ext cx="5184247" cy="44298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E674F1-ACB5-6B0A-E6A7-8D943CE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78770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9DA311-BAA3-F535-59E8-91E922AFEA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95670" y="1432221"/>
                <a:ext cx="10515600" cy="5213128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The data we are interested in (</a:t>
                </a:r>
                <a:r>
                  <a:rPr lang="en-CA" dirty="0" err="1"/>
                  <a:t>ie</a:t>
                </a:r>
                <a:r>
                  <a:rPr lang="en-CA" dirty="0"/>
                  <a:t> – pictures of frogs) has an inherent probability distribution</a:t>
                </a:r>
              </a:p>
              <a:p>
                <a:endParaRPr lang="en-CA" dirty="0"/>
              </a:p>
              <a:p>
                <a:endParaRPr lang="en-CA" dirty="0"/>
              </a:p>
              <a:p>
                <a:endParaRPr lang="en-CA" dirty="0"/>
              </a:p>
              <a:p>
                <a:endParaRPr lang="en-CA" dirty="0"/>
              </a:p>
              <a:p>
                <a:endParaRPr lang="en-CA" dirty="0"/>
              </a:p>
              <a:p>
                <a:r>
                  <a:rPr lang="en-CA" dirty="0"/>
                  <a:t>Perfect world: we know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Can evaluate p(x) for sampling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9DA311-BAA3-F535-59E8-91E922AFEA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5670" y="1432221"/>
                <a:ext cx="10515600" cy="5213128"/>
              </a:xfrm>
              <a:blipFill>
                <a:blip r:embed="rId3"/>
                <a:stretch>
                  <a:fillRect l="-1043" t="-210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935AA650-0748-9991-3A34-7B1994CF6231}"/>
              </a:ext>
            </a:extLst>
          </p:cNvPr>
          <p:cNvGrpSpPr/>
          <p:nvPr/>
        </p:nvGrpSpPr>
        <p:grpSpPr>
          <a:xfrm>
            <a:off x="7050643" y="2205692"/>
            <a:ext cx="4768702" cy="2323713"/>
            <a:chOff x="6989136" y="2453758"/>
            <a:chExt cx="4768702" cy="23237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B340E7-872C-EDDC-CD76-7AB879DC4B61}"/>
                </a:ext>
              </a:extLst>
            </p:cNvPr>
            <p:cNvSpPr txBox="1"/>
            <p:nvPr/>
          </p:nvSpPr>
          <p:spPr>
            <a:xfrm>
              <a:off x="6989136" y="2453758"/>
              <a:ext cx="4768702" cy="2323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500" dirty="0"/>
                <a:t>p(      )</a:t>
              </a:r>
            </a:p>
          </p:txBody>
        </p:sp>
        <p:pic>
          <p:nvPicPr>
            <p:cNvPr id="5" name="Picture 4" descr="A black cat with a collar&#10;&#10;Description automatically generated">
              <a:extLst>
                <a:ext uri="{FF2B5EF4-FFF2-40B4-BE49-F238E27FC236}">
                  <a16:creationId xmlns:a16="http://schemas.microsoft.com/office/drawing/2014/main" id="{DD41F29D-B302-C5E6-DCC6-8377E6432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6549" y="2609223"/>
              <a:ext cx="2168248" cy="2168248"/>
            </a:xfrm>
            <a:prstGeom prst="rect">
              <a:avLst/>
            </a:prstGeom>
            <a:effectLst>
              <a:softEdge rad="31750"/>
            </a:effec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2536024-0351-D779-D71A-D218EB78FD4F}"/>
              </a:ext>
            </a:extLst>
          </p:cNvPr>
          <p:cNvSpPr txBox="1"/>
          <p:nvPr/>
        </p:nvSpPr>
        <p:spPr>
          <a:xfrm>
            <a:off x="5159597" y="2582718"/>
            <a:ext cx="65815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9600" dirty="0"/>
              <a:t>&gt;&gt;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340A9-5C50-D69A-9222-21D900B8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670" y="365125"/>
            <a:ext cx="10515600" cy="1325563"/>
          </a:xfrm>
        </p:spPr>
        <p:txBody>
          <a:bodyPr/>
          <a:lstStyle/>
          <a:p>
            <a:r>
              <a:rPr lang="en-CA" dirty="0"/>
              <a:t>Generating Samples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EF2FA0-BA9B-B58E-468D-90BC1776A91C}"/>
              </a:ext>
            </a:extLst>
          </p:cNvPr>
          <p:cNvGrpSpPr/>
          <p:nvPr/>
        </p:nvGrpSpPr>
        <p:grpSpPr>
          <a:xfrm>
            <a:off x="497958" y="2205692"/>
            <a:ext cx="4768702" cy="2323713"/>
            <a:chOff x="880730" y="2599097"/>
            <a:chExt cx="4768702" cy="232371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6982A0-E6D4-79BA-8E48-74EBEF26BC6F}"/>
                </a:ext>
              </a:extLst>
            </p:cNvPr>
            <p:cNvSpPr txBox="1"/>
            <p:nvPr/>
          </p:nvSpPr>
          <p:spPr>
            <a:xfrm>
              <a:off x="880730" y="2599097"/>
              <a:ext cx="4768702" cy="2323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500" dirty="0"/>
                <a:t>p(      ) </a:t>
              </a:r>
            </a:p>
          </p:txBody>
        </p:sp>
        <p:pic>
          <p:nvPicPr>
            <p:cNvPr id="7" name="Picture 6" descr="A close up of a toad&#10;&#10;Description automatically generated">
              <a:extLst>
                <a:ext uri="{FF2B5EF4-FFF2-40B4-BE49-F238E27FC236}">
                  <a16:creationId xmlns:a16="http://schemas.microsoft.com/office/drawing/2014/main" id="{2AC998F4-ED41-934B-E668-B96E43F25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424" y="2744438"/>
              <a:ext cx="3044567" cy="2033033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CB4E97D-DF52-0A65-DFD8-12536324C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78256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6BA495-D178-B1A3-4E45-A2B8A9C048C5}"/>
                  </a:ext>
                </a:extLst>
              </p:cNvPr>
              <p:cNvSpPr txBox="1"/>
              <p:nvPr/>
            </p:nvSpPr>
            <p:spPr>
              <a:xfrm>
                <a:off x="-585778" y="3829983"/>
                <a:ext cx="6094140" cy="1868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44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CA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CA" sz="4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CA" sz="44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6BA495-D178-B1A3-4E45-A2B8A9C04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5778" y="3829983"/>
                <a:ext cx="6094140" cy="18682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A997A6-8D90-627F-DEAF-E3F64BB300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38868"/>
                <a:ext cx="10515600" cy="4638095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CA" dirty="0"/>
                  <a:t>Higher dimensional data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CA" dirty="0"/>
                  <a:t>Images: each pixel is a dimension (256x256)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CA" dirty="0"/>
                  <a:t>Histograms: each bin is a dimension</a:t>
                </a:r>
              </a:p>
              <a:p>
                <a:pPr>
                  <a:lnSpc>
                    <a:spcPct val="100000"/>
                  </a:lnSpc>
                </a:pPr>
                <a:r>
                  <a:rPr lang="en-CA" dirty="0"/>
                  <a:t>True distribution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</m:oMath>
                </a14:m>
                <a:endParaRPr lang="en-CA" b="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A997A6-8D90-627F-DEAF-E3F64BB300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38868"/>
                <a:ext cx="10515600" cy="4638095"/>
              </a:xfrm>
              <a:blipFill>
                <a:blip r:embed="rId4"/>
                <a:stretch>
                  <a:fillRect l="-1043" t="-131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6064A0C-C696-4E7E-B7B9-039889378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Sampling Higher Dimensional Data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02BD41-C8EE-A463-95A6-EDEF47873680}"/>
              </a:ext>
            </a:extLst>
          </p:cNvPr>
          <p:cNvGrpSpPr/>
          <p:nvPr/>
        </p:nvGrpSpPr>
        <p:grpSpPr>
          <a:xfrm>
            <a:off x="2891367" y="3889371"/>
            <a:ext cx="4921405" cy="1275414"/>
            <a:chOff x="6404001" y="3682344"/>
            <a:chExt cx="4921405" cy="127541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EDF6A60-EE93-2BB9-B1B9-655CF9FB736F}"/>
                    </a:ext>
                  </a:extLst>
                </p:cNvPr>
                <p:cNvSpPr txBox="1"/>
                <p:nvPr/>
              </p:nvSpPr>
              <p:spPr>
                <a:xfrm>
                  <a:off x="6404001" y="3682344"/>
                  <a:ext cx="4921405" cy="12754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 xmlns:m="http://schemas.openxmlformats.org/officeDocument/2006/math">
                      <m:sSup>
                        <m:sSupPr>
                          <m:ctrlPr>
                            <a:rPr lang="en-CA" sz="7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7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7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72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CA" sz="7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72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</m:e>
                          </m:d>
                        </m:sup>
                      </m:sSup>
                    </m:oMath>
                  </a14:m>
                  <a:r>
                    <a:rPr lang="en-CA" sz="6000" dirty="0"/>
                    <a:t>dx</a:t>
                  </a:r>
                  <a:endParaRPr lang="en-CA" sz="7200" dirty="0"/>
                </a:p>
              </p:txBody>
            </p:sp>
          </mc:Choice>
          <mc:Fallback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EDF6A60-EE93-2BB9-B1B9-655CF9FB73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4001" y="3682344"/>
                  <a:ext cx="4921405" cy="1275414"/>
                </a:xfrm>
                <a:prstGeom prst="rect">
                  <a:avLst/>
                </a:prstGeom>
                <a:blipFill>
                  <a:blip r:embed="rId5"/>
                  <a:stretch>
                    <a:fillRect b="-32057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 descr="A black and white speckled background&#10;&#10;Description automatically generated">
              <a:extLst>
                <a:ext uri="{FF2B5EF4-FFF2-40B4-BE49-F238E27FC236}">
                  <a16:creationId xmlns:a16="http://schemas.microsoft.com/office/drawing/2014/main" id="{C82B403B-7D4C-2A36-BB3A-B0CA042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0214" y="3842258"/>
              <a:ext cx="580057" cy="580057"/>
            </a:xfrm>
            <a:prstGeom prst="rect">
              <a:avLst/>
            </a:prstGeom>
          </p:spPr>
        </p:pic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0E78BC-1B08-8B22-F692-0F943D722640}"/>
              </a:ext>
            </a:extLst>
          </p:cNvPr>
          <p:cNvCxnSpPr>
            <a:cxnSpLocks/>
          </p:cNvCxnSpPr>
          <p:nvPr/>
        </p:nvCxnSpPr>
        <p:spPr>
          <a:xfrm flipH="1">
            <a:off x="5921298" y="3635298"/>
            <a:ext cx="1891474" cy="524107"/>
          </a:xfrm>
          <a:prstGeom prst="straightConnector1">
            <a:avLst/>
          </a:prstGeom>
          <a:ln w="38100">
            <a:solidFill>
              <a:schemeClr val="bg1">
                <a:lumMod val="10000"/>
                <a:lumOff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CEF8111-F9EF-E2EF-28B6-5A34DC903731}"/>
              </a:ext>
            </a:extLst>
          </p:cNvPr>
          <p:cNvSpPr txBox="1"/>
          <p:nvPr/>
        </p:nvSpPr>
        <p:spPr>
          <a:xfrm>
            <a:off x="6543862" y="3117834"/>
            <a:ext cx="3747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Integral over every possible image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C5615489-3D26-D74D-EF05-390D2B781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21</a:t>
            </a:fld>
            <a:endParaRPr lang="en-CA" dirty="0"/>
          </a:p>
        </p:txBody>
      </p:sp>
      <p:pic>
        <p:nvPicPr>
          <p:cNvPr id="34" name="Picture 33" descr="A black cat with a collar&#10;&#10;Description automatically generated">
            <a:extLst>
              <a:ext uri="{FF2B5EF4-FFF2-40B4-BE49-F238E27FC236}">
                <a16:creationId xmlns:a16="http://schemas.microsoft.com/office/drawing/2014/main" id="{D0914B50-5894-ABF3-034E-A1F4D9CF85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44" y="4029599"/>
            <a:ext cx="622893" cy="622893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64407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4A0C-C696-4E7E-B7B9-039889378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Sampling Higher Dimensional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997A6-8D90-627F-DEAF-E3F64BB30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8868"/>
            <a:ext cx="10515600" cy="46380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dirty="0"/>
              <a:t>Higher dimensional data</a:t>
            </a:r>
          </a:p>
          <a:p>
            <a:pPr lvl="1">
              <a:lnSpc>
                <a:spcPct val="100000"/>
              </a:lnSpc>
            </a:pPr>
            <a:r>
              <a:rPr lang="en-CA" dirty="0"/>
              <a:t>Images: each pixel is a dimension (256x256)</a:t>
            </a:r>
          </a:p>
          <a:p>
            <a:pPr lvl="1">
              <a:lnSpc>
                <a:spcPct val="100000"/>
              </a:lnSpc>
            </a:pPr>
            <a:r>
              <a:rPr lang="en-CA" dirty="0"/>
              <a:t>Histograms: each bin is a dimension</a:t>
            </a:r>
          </a:p>
          <a:p>
            <a:pPr>
              <a:lnSpc>
                <a:spcPct val="100000"/>
              </a:lnSpc>
            </a:pPr>
            <a:endParaRPr lang="en-CA" dirty="0"/>
          </a:p>
          <a:p>
            <a:pPr>
              <a:lnSpc>
                <a:spcPct val="100000"/>
              </a:lnSpc>
            </a:pPr>
            <a:r>
              <a:rPr lang="en-CA" dirty="0"/>
              <a:t>If p(x) is known:</a:t>
            </a:r>
          </a:p>
          <a:p>
            <a:pPr>
              <a:lnSpc>
                <a:spcPct val="100000"/>
              </a:lnSpc>
            </a:pPr>
            <a:r>
              <a:rPr lang="en-CA" dirty="0"/>
              <a:t>Impossible to explore entire space when sampling</a:t>
            </a:r>
          </a:p>
          <a:p>
            <a:pPr lvl="1">
              <a:lnSpc>
                <a:spcPct val="100000"/>
              </a:lnSpc>
            </a:pPr>
            <a:r>
              <a:rPr lang="en-CA" dirty="0"/>
              <a:t>B+W images: 2</a:t>
            </a:r>
            <a:r>
              <a:rPr lang="en-CA" baseline="30000" dirty="0"/>
              <a:t>256x256</a:t>
            </a:r>
            <a:r>
              <a:rPr lang="en-CA" dirty="0"/>
              <a:t> possible samples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BC708-0DC7-1400-6299-615979817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02275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F3CCC-5333-C7F8-CA66-03660F56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Score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4B3E32-7C8C-2944-BBEA-4777F8A653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26995"/>
                <a:ext cx="10515600" cy="484996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CA" sz="3200" dirty="0"/>
                  <a:t>Use score instead of p(x)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func>
                      <m:func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8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CA" sz="2800" dirty="0"/>
              </a:p>
              <a:p>
                <a:pPr lvl="1">
                  <a:lnSpc>
                    <a:spcPct val="100000"/>
                  </a:lnSpc>
                </a:pPr>
                <a:r>
                  <a:rPr lang="en-CA" sz="2800" dirty="0"/>
                  <a:t>No longer dependant on Z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CA" sz="2800" dirty="0"/>
                  <a:t>Train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CA" sz="2800" dirty="0"/>
                  <a:t> to approximate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8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func>
                      <m:func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8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CA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endParaRPr lang="en-CA" sz="28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4B3E32-7C8C-2944-BBEA-4777F8A653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26995"/>
                <a:ext cx="10515600" cy="4849968"/>
              </a:xfrm>
              <a:blipFill>
                <a:blip r:embed="rId3"/>
                <a:stretch>
                  <a:fillRect l="-1333" t="-150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8252E-6665-7B7E-4D1B-93971CE1D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2284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F3CCC-5333-C7F8-CA66-03660F56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Score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4B3E32-7C8C-2944-BBEA-4777F8A653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26995"/>
                <a:ext cx="10515600" cy="484996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CA" sz="3200" dirty="0"/>
                  <a:t>Use score instead of p(x)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func>
                      <m:func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8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CA" sz="2800" dirty="0"/>
              </a:p>
              <a:p>
                <a:pPr lvl="1">
                  <a:lnSpc>
                    <a:spcPct val="100000"/>
                  </a:lnSpc>
                </a:pPr>
                <a:r>
                  <a:rPr lang="en-CA" sz="2800" dirty="0"/>
                  <a:t>No longer dependant on Z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CA" sz="2800" dirty="0"/>
                  <a:t>Train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CA" sz="2800" dirty="0"/>
                  <a:t> to approximate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8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func>
                      <m:func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8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CA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endParaRPr lang="en-CA" sz="2800" dirty="0"/>
              </a:p>
              <a:p>
                <a:pPr>
                  <a:lnSpc>
                    <a:spcPct val="100000"/>
                  </a:lnSpc>
                </a:pPr>
                <a:endParaRPr lang="en-CA" sz="3200" dirty="0"/>
              </a:p>
              <a:p>
                <a:pPr>
                  <a:lnSpc>
                    <a:spcPct val="100000"/>
                  </a:lnSpc>
                </a:pPr>
                <a:endParaRPr lang="en-CA" sz="3200" dirty="0"/>
              </a:p>
              <a:p>
                <a:pPr>
                  <a:lnSpc>
                    <a:spcPct val="100000"/>
                  </a:lnSpc>
                </a:pPr>
                <a:endParaRPr lang="en-CA" sz="3200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CA" sz="3200" dirty="0"/>
                  <a:t>Sample space still too large to explore…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4B3E32-7C8C-2944-BBEA-4777F8A653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26995"/>
                <a:ext cx="10515600" cy="4849968"/>
              </a:xfrm>
              <a:blipFill>
                <a:blip r:embed="rId3"/>
                <a:stretch>
                  <a:fillRect l="-1507" t="-150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8A5E7-7ED2-4DD2-3ACC-AFD2B6C4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27013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rainbow&#10;&#10;Description automatically generated">
            <a:extLst>
              <a:ext uri="{FF2B5EF4-FFF2-40B4-BE49-F238E27FC236}">
                <a16:creationId xmlns:a16="http://schemas.microsoft.com/office/drawing/2014/main" id="{EF7D0531-17D3-E348-FF15-9A79C7A03A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0" cy="2476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AF3CCC-5333-C7F8-CA66-03660F56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Sampling with Diffusion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B3E32-7C8C-2944-BBEA-4777F8A65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0323"/>
            <a:ext cx="10515600" cy="4351338"/>
          </a:xfrm>
        </p:spPr>
        <p:txBody>
          <a:bodyPr/>
          <a:lstStyle/>
          <a:p>
            <a:r>
              <a:rPr lang="en-CA" dirty="0"/>
              <a:t>Start with “noisy” in-distribution sample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C251A1-A655-DD2A-A5A0-9383DE6BD4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5369" y="297715"/>
            <a:ext cx="3974984" cy="482226"/>
          </a:xfrm>
          <a:prstGeom prst="rect">
            <a:avLst/>
          </a:prstGeom>
        </p:spPr>
      </p:pic>
      <p:pic>
        <p:nvPicPr>
          <p:cNvPr id="9" name="Picture 8" descr="A close-up of a rainbow&#10;&#10;Description automatically generated">
            <a:extLst>
              <a:ext uri="{FF2B5EF4-FFF2-40B4-BE49-F238E27FC236}">
                <a16:creationId xmlns:a16="http://schemas.microsoft.com/office/drawing/2014/main" id="{B58B939A-C57D-2D7F-6DEE-A6B63D81E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7" y="3704798"/>
            <a:ext cx="7019925" cy="2486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907296-3254-36CE-B9DD-24501856A655}"/>
              </a:ext>
            </a:extLst>
          </p:cNvPr>
          <p:cNvSpPr txBox="1"/>
          <p:nvPr/>
        </p:nvSpPr>
        <p:spPr>
          <a:xfrm>
            <a:off x="10856939" y="6387891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Song 2021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4E1E972-A18A-DF9A-2848-DBBB3A9A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1133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rainbow&#10;&#10;Description automatically generated">
            <a:extLst>
              <a:ext uri="{FF2B5EF4-FFF2-40B4-BE49-F238E27FC236}">
                <a16:creationId xmlns:a16="http://schemas.microsoft.com/office/drawing/2014/main" id="{EF7D0531-17D3-E348-FF15-9A79C7A03A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0" cy="2476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AF3CCC-5333-C7F8-CA66-03660F56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Sampling with Diffusion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4B3E32-7C8C-2944-BBEA-4777F8A653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00323"/>
                <a:ext cx="10515600" cy="4351338"/>
              </a:xfrm>
            </p:spPr>
            <p:txBody>
              <a:bodyPr/>
              <a:lstStyle/>
              <a:p>
                <a:r>
                  <a:rPr lang="en-CA" dirty="0"/>
                  <a:t>Start with “noisy” in-distribution sample</a:t>
                </a:r>
              </a:p>
              <a:p>
                <a:r>
                  <a:rPr lang="en-CA" dirty="0"/>
                  <a:t>The score tells it in which direction to move to get better sample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endParaRPr lang="en-CA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4B3E32-7C8C-2944-BBEA-4777F8A653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00323"/>
                <a:ext cx="10515600" cy="4351338"/>
              </a:xfrm>
              <a:blipFill>
                <a:blip r:embed="rId4"/>
                <a:stretch>
                  <a:fillRect l="-1043" t="-252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A7C251A1-A655-DD2A-A5A0-9383DE6BD4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5369" y="297715"/>
            <a:ext cx="3974984" cy="48222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73F11-FB4D-D909-962A-8F7B7A199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61929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rainbow&#10;&#10;Description automatically generated">
            <a:extLst>
              <a:ext uri="{FF2B5EF4-FFF2-40B4-BE49-F238E27FC236}">
                <a16:creationId xmlns:a16="http://schemas.microsoft.com/office/drawing/2014/main" id="{EF7D0531-17D3-E348-FF15-9A79C7A03A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0" cy="2476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AF3CCC-5333-C7F8-CA66-03660F56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Sampling with Diffusion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4B3E32-7C8C-2944-BBEA-4777F8A653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00323"/>
                <a:ext cx="10515600" cy="4351338"/>
              </a:xfrm>
            </p:spPr>
            <p:txBody>
              <a:bodyPr/>
              <a:lstStyle/>
              <a:p>
                <a:r>
                  <a:rPr lang="en-CA" dirty="0"/>
                  <a:t>Start with “noisy” in-distribution sample</a:t>
                </a:r>
              </a:p>
              <a:p>
                <a:r>
                  <a:rPr lang="en-CA" dirty="0"/>
                  <a:t>The score tells it in which direction to move to get better sample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endParaRPr lang="en-CA" dirty="0"/>
              </a:p>
              <a:p>
                <a:r>
                  <a:rPr lang="en-CA" dirty="0"/>
                  <a:t>Take large step towards better solution + large random step (x N)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4B3E32-7C8C-2944-BBEA-4777F8A653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00323"/>
                <a:ext cx="10515600" cy="4351338"/>
              </a:xfrm>
              <a:blipFill>
                <a:blip r:embed="rId4"/>
                <a:stretch>
                  <a:fillRect l="-1043" t="-252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A7C251A1-A655-DD2A-A5A0-9383DE6BD4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5369" y="297715"/>
            <a:ext cx="3974984" cy="4822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EDAC76-4CAE-CF7B-F6CC-8006D2CCE860}"/>
              </a:ext>
            </a:extLst>
          </p:cNvPr>
          <p:cNvSpPr txBox="1"/>
          <p:nvPr/>
        </p:nvSpPr>
        <p:spPr>
          <a:xfrm>
            <a:off x="10810147" y="6372043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Song 2021</a:t>
            </a:r>
          </a:p>
        </p:txBody>
      </p:sp>
      <p:pic>
        <p:nvPicPr>
          <p:cNvPr id="20" name="Picture 19" descr="A close-up of a rainbow&#10;&#10;Description automatically generated">
            <a:extLst>
              <a:ext uri="{FF2B5EF4-FFF2-40B4-BE49-F238E27FC236}">
                <a16:creationId xmlns:a16="http://schemas.microsoft.com/office/drawing/2014/main" id="{640354F4-552E-81B3-AD1C-BB3F7455A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8" y="3993923"/>
            <a:ext cx="6167670" cy="2172892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8D32C33-8805-22C2-E3C3-CDFD648BF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46803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rainbow&#10;&#10;Description automatically generated">
            <a:extLst>
              <a:ext uri="{FF2B5EF4-FFF2-40B4-BE49-F238E27FC236}">
                <a16:creationId xmlns:a16="http://schemas.microsoft.com/office/drawing/2014/main" id="{EF7D0531-17D3-E348-FF15-9A79C7A03A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0" cy="2476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AF3CCC-5333-C7F8-CA66-03660F56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Sampling with Diffusion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4B3E32-7C8C-2944-BBEA-4777F8A653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00323"/>
                <a:ext cx="10515600" cy="4351338"/>
              </a:xfrm>
            </p:spPr>
            <p:txBody>
              <a:bodyPr/>
              <a:lstStyle/>
              <a:p>
                <a:r>
                  <a:rPr lang="en-CA" dirty="0"/>
                  <a:t>Start with “noisy” in-distribution sample</a:t>
                </a:r>
              </a:p>
              <a:p>
                <a:r>
                  <a:rPr lang="en-CA" dirty="0"/>
                  <a:t>The score tells it in which direction to move to get better sample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endParaRPr lang="en-CA" dirty="0"/>
              </a:p>
              <a:p>
                <a:r>
                  <a:rPr lang="en-CA" dirty="0"/>
                  <a:t>Take large step towards better solution + large random step (x N)</a:t>
                </a:r>
              </a:p>
              <a:p>
                <a:pPr lvl="1"/>
                <a:r>
                  <a:rPr lang="en-CA" dirty="0"/>
                  <a:t>Reduce step size + repeat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4B3E32-7C8C-2944-BBEA-4777F8A653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00323"/>
                <a:ext cx="10515600" cy="4351338"/>
              </a:xfrm>
              <a:blipFill>
                <a:blip r:embed="rId4"/>
                <a:stretch>
                  <a:fillRect l="-1043" t="-252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A7C251A1-A655-DD2A-A5A0-9383DE6BD4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5369" y="297715"/>
            <a:ext cx="3974984" cy="482226"/>
          </a:xfrm>
          <a:prstGeom prst="rect">
            <a:avLst/>
          </a:prstGeom>
        </p:spPr>
      </p:pic>
      <p:pic>
        <p:nvPicPr>
          <p:cNvPr id="7" name="Picture 6" descr="A close-up of a rainbow&#10;&#10;Description automatically generated">
            <a:extLst>
              <a:ext uri="{FF2B5EF4-FFF2-40B4-BE49-F238E27FC236}">
                <a16:creationId xmlns:a16="http://schemas.microsoft.com/office/drawing/2014/main" id="{634701C2-160A-ADC5-2256-179C04280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8" y="3993923"/>
            <a:ext cx="6167670" cy="2172892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44590F6-65EA-0430-319E-3325570D4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28</a:t>
            </a:fld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9CEB2E-7019-BE87-C871-85B863046ED1}"/>
              </a:ext>
            </a:extLst>
          </p:cNvPr>
          <p:cNvSpPr txBox="1"/>
          <p:nvPr/>
        </p:nvSpPr>
        <p:spPr>
          <a:xfrm>
            <a:off x="10810147" y="6372043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Song 2021</a:t>
            </a:r>
          </a:p>
        </p:txBody>
      </p:sp>
    </p:spTree>
    <p:extLst>
      <p:ext uri="{BB962C8B-B14F-4D97-AF65-F5344CB8AC3E}">
        <p14:creationId xmlns:p14="http://schemas.microsoft.com/office/powerpoint/2010/main" val="2791917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rainbow&#10;&#10;Description automatically generated">
            <a:extLst>
              <a:ext uri="{FF2B5EF4-FFF2-40B4-BE49-F238E27FC236}">
                <a16:creationId xmlns:a16="http://schemas.microsoft.com/office/drawing/2014/main" id="{EF7D0531-17D3-E348-FF15-9A79C7A03A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0" cy="2476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AF3CCC-5333-C7F8-CA66-03660F56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Sampling with Diffusion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4B3E32-7C8C-2944-BBEA-4777F8A653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00323"/>
                <a:ext cx="10515600" cy="4351338"/>
              </a:xfrm>
            </p:spPr>
            <p:txBody>
              <a:bodyPr/>
              <a:lstStyle/>
              <a:p>
                <a:r>
                  <a:rPr lang="en-CA" dirty="0"/>
                  <a:t>Start with “noisy” in-distribution sample</a:t>
                </a:r>
              </a:p>
              <a:p>
                <a:r>
                  <a:rPr lang="en-CA" dirty="0"/>
                  <a:t>The score tells it in which direction to move to get better sample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endParaRPr lang="en-CA" dirty="0"/>
              </a:p>
              <a:p>
                <a:r>
                  <a:rPr lang="en-CA" dirty="0"/>
                  <a:t>Take large step towards better solution + large random step (x N)</a:t>
                </a:r>
              </a:p>
              <a:p>
                <a:r>
                  <a:rPr lang="en-CA" dirty="0"/>
                  <a:t>Repeat with smaller and smaller steps until  sample is reached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CA" dirty="0"/>
                  <a:t>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rad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CA" b="0" i="0" smtClean="0">
                        <a:latin typeface="Cambria Math" panose="02040503050406030204" pitchFamily="18" charset="0"/>
                      </a:rPr>
                      <m:t>(0,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CA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</a:t>
                </a:r>
                <a:r>
                  <a:rPr lang="en-CA" sz="2000" i="1" dirty="0"/>
                  <a:t>(simplified version)</a:t>
                </a:r>
                <a:endParaRPr lang="en-CA" i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4B3E32-7C8C-2944-BBEA-4777F8A653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00323"/>
                <a:ext cx="10515600" cy="4351338"/>
              </a:xfrm>
              <a:blipFill>
                <a:blip r:embed="rId4"/>
                <a:stretch>
                  <a:fillRect l="-1043" t="-252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A7C251A1-A655-DD2A-A5A0-9383DE6BD4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5369" y="297715"/>
            <a:ext cx="3974984" cy="4822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2FF48C-9F59-AC06-8876-10A93000269C}"/>
              </a:ext>
            </a:extLst>
          </p:cNvPr>
          <p:cNvSpPr txBox="1"/>
          <p:nvPr/>
        </p:nvSpPr>
        <p:spPr>
          <a:xfrm>
            <a:off x="609600" y="6356349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Song 2021</a:t>
            </a:r>
          </a:p>
        </p:txBody>
      </p:sp>
      <p:pic>
        <p:nvPicPr>
          <p:cNvPr id="6" name="Picture 5" descr="A close-up of a rainbow&#10;&#10;Description automatically generated">
            <a:extLst>
              <a:ext uri="{FF2B5EF4-FFF2-40B4-BE49-F238E27FC236}">
                <a16:creationId xmlns:a16="http://schemas.microsoft.com/office/drawing/2014/main" id="{CFF70ADF-9919-1C60-04DF-37EADC3C6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94" y="4617856"/>
            <a:ext cx="5503359" cy="1938853"/>
          </a:xfrm>
          <a:prstGeom prst="rect">
            <a:avLst/>
          </a:prstGeom>
        </p:spPr>
      </p:pic>
      <p:pic>
        <p:nvPicPr>
          <p:cNvPr id="16" name="Picture 15" descr="A blue and white screen&#10;&#10;Description automatically generated">
            <a:extLst>
              <a:ext uri="{FF2B5EF4-FFF2-40B4-BE49-F238E27FC236}">
                <a16:creationId xmlns:a16="http://schemas.microsoft.com/office/drawing/2014/main" id="{1BAF6755-76B0-D5A0-72F2-0AA90080D7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50" y="4439326"/>
            <a:ext cx="3443868" cy="229591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49277B-2E4E-95D0-9C94-394BEEB7C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29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8102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2437E-4EE2-16FF-ADFD-653E88553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90"/>
            <a:ext cx="10515600" cy="1325563"/>
          </a:xfrm>
        </p:spPr>
        <p:txBody>
          <a:bodyPr/>
          <a:lstStyle/>
          <a:p>
            <a:r>
              <a:rPr lang="en-CA" dirty="0"/>
              <a:t>Star Formation Histories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4AEFA-E4CF-98E1-586D-1082163E4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832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/>
              <a:t>Stellar mass created in a galaxy over time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D9617B-B7E8-CD10-3B73-121E49892B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8572"/>
          <a:stretch/>
        </p:blipFill>
        <p:spPr>
          <a:xfrm>
            <a:off x="2808906" y="2392272"/>
            <a:ext cx="5949118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4D7CE2-EF80-FAF7-0EBB-3614E53A2A07}"/>
              </a:ext>
            </a:extLst>
          </p:cNvPr>
          <p:cNvSpPr txBox="1"/>
          <p:nvPr/>
        </p:nvSpPr>
        <p:spPr>
          <a:xfrm>
            <a:off x="4080755" y="2102005"/>
            <a:ext cx="3405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Star formation rate (SFR) vs Time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43AD80-538C-D999-493B-C5399946E3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 l="13891" t="13369" r="12256" b="12647"/>
          <a:stretch/>
        </p:blipFill>
        <p:spPr>
          <a:xfrm>
            <a:off x="3635298" y="2620536"/>
            <a:ext cx="4393580" cy="3521177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13E3B96-0CD0-D330-F6C9-68B40E889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58105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1BD12-5776-EAA9-7198-FB48714A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081" y="2453626"/>
            <a:ext cx="4639837" cy="1950747"/>
          </a:xfrm>
        </p:spPr>
        <p:txBody>
          <a:bodyPr>
            <a:normAutofit/>
          </a:bodyPr>
          <a:lstStyle/>
          <a:p>
            <a:r>
              <a:rPr lang="en-CA" sz="6000" dirty="0"/>
              <a:t>SFH Diffusion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BCC36-4D32-D87C-143F-4E90B2BE9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30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60713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alaxy in space with stars&#10;&#10;Description automatically generated">
            <a:extLst>
              <a:ext uri="{FF2B5EF4-FFF2-40B4-BE49-F238E27FC236}">
                <a16:creationId xmlns:a16="http://schemas.microsoft.com/office/drawing/2014/main" id="{5698495F-4121-3BA0-2B84-F209DF0FD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45"/>
          <a:stretch/>
        </p:blipFill>
        <p:spPr>
          <a:xfrm>
            <a:off x="8671671" y="-1"/>
            <a:ext cx="3520329" cy="35460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173E5E-0D77-0002-62B1-CAAB8144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SFH Diffusion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D4DEF-B5B8-0150-777B-990120493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51" y="1599658"/>
            <a:ext cx="10515600" cy="4351338"/>
          </a:xfrm>
        </p:spPr>
        <p:txBody>
          <a:bodyPr/>
          <a:lstStyle/>
          <a:p>
            <a:r>
              <a:rPr lang="en-CA" dirty="0"/>
              <a:t>TNG50 simulations</a:t>
            </a:r>
          </a:p>
          <a:p>
            <a:pPr lvl="1"/>
            <a:r>
              <a:rPr lang="en-CA" dirty="0"/>
              <a:t>Initial mass</a:t>
            </a:r>
          </a:p>
          <a:p>
            <a:pPr lvl="1"/>
            <a:r>
              <a:rPr lang="en-CA" dirty="0"/>
              <a:t>Creation time</a:t>
            </a:r>
          </a:p>
          <a:p>
            <a:r>
              <a:rPr lang="en-CA" dirty="0"/>
              <a:t>SSPs depend on time + metallicity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CA" dirty="0"/>
              <a:t> Include metallicity</a:t>
            </a:r>
          </a:p>
          <a:p>
            <a:pPr lvl="1">
              <a:buFont typeface="Symbol" panose="05050102010706020507" pitchFamily="18" charset="2"/>
              <a:buChar char="Þ"/>
            </a:pPr>
            <a:endParaRPr lang="en-CA" dirty="0"/>
          </a:p>
          <a:p>
            <a:r>
              <a:rPr lang="en-CA" dirty="0"/>
              <a:t>Joint Diffusion on SFH and metallicity history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A3F015-BFA3-849F-3CF3-A416D5AF6F84}"/>
              </a:ext>
            </a:extLst>
          </p:cNvPr>
          <p:cNvSpPr txBox="1"/>
          <p:nvPr/>
        </p:nvSpPr>
        <p:spPr>
          <a:xfrm>
            <a:off x="609600" y="6328174"/>
            <a:ext cx="1959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 </a:t>
            </a:r>
            <a:r>
              <a:rPr lang="en-CA" dirty="0" err="1"/>
              <a:t>Pillepich</a:t>
            </a:r>
            <a:r>
              <a:rPr lang="en-CA" dirty="0"/>
              <a:t>+ (2023)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8CF99D-3264-33AE-E8B0-17EC5B2D54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9739"/>
          <a:stretch/>
        </p:blipFill>
        <p:spPr>
          <a:xfrm>
            <a:off x="8118089" y="3644452"/>
            <a:ext cx="4289670" cy="3097505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D75C88B-EA46-014B-65CD-A1B03D26E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31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72505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1BD12-5776-EAA9-7198-FB48714A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1261" y="0"/>
            <a:ext cx="2395654" cy="1060798"/>
          </a:xfrm>
        </p:spPr>
        <p:txBody>
          <a:bodyPr/>
          <a:lstStyle/>
          <a:p>
            <a:r>
              <a:rPr lang="en-CA" dirty="0"/>
              <a:t>Samples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ED9B8A-796D-84E8-8D32-C6DA8FEDA281}"/>
              </a:ext>
            </a:extLst>
          </p:cNvPr>
          <p:cNvSpPr txBox="1">
            <a:spLocks/>
          </p:cNvSpPr>
          <p:nvPr/>
        </p:nvSpPr>
        <p:spPr>
          <a:xfrm>
            <a:off x="1583678" y="0"/>
            <a:ext cx="3120482" cy="115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Training data</a:t>
            </a:r>
          </a:p>
        </p:txBody>
      </p:sp>
      <p:pic>
        <p:nvPicPr>
          <p:cNvPr id="17" name="Picture 16" descr="A graph showing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616561FE-2E54-9FDB-EC76-A6502F67ED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 t="-337" r="9102" b="9931"/>
          <a:stretch/>
        </p:blipFill>
        <p:spPr>
          <a:xfrm>
            <a:off x="1518164" y="1067210"/>
            <a:ext cx="3040380" cy="2778215"/>
          </a:xfrm>
          <a:prstGeom prst="rect">
            <a:avLst/>
          </a:prstGeom>
        </p:spPr>
      </p:pic>
      <p:pic>
        <p:nvPicPr>
          <p:cNvPr id="19" name="Picture 18" descr="A graph with a line&#10;&#10;Description automatically generated">
            <a:extLst>
              <a:ext uri="{FF2B5EF4-FFF2-40B4-BE49-F238E27FC236}">
                <a16:creationId xmlns:a16="http://schemas.microsoft.com/office/drawing/2014/main" id="{6A1445DE-9FB3-7640-4EF1-7F68352F8D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5" t="807" r="8770" b="9883"/>
          <a:stretch/>
        </p:blipFill>
        <p:spPr>
          <a:xfrm>
            <a:off x="1583678" y="4200257"/>
            <a:ext cx="2884170" cy="25928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2E17AA6-844E-7A0B-0408-6978AB450F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1487" t="1491" b="9717"/>
          <a:stretch/>
        </p:blipFill>
        <p:spPr>
          <a:xfrm>
            <a:off x="7667293" y="4077717"/>
            <a:ext cx="3383590" cy="271539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FB72C93-753A-5E60-84D4-9F9AAD5B08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1487" b="9888"/>
          <a:stretch/>
        </p:blipFill>
        <p:spPr>
          <a:xfrm>
            <a:off x="7597140" y="927237"/>
            <a:ext cx="3383590" cy="2755763"/>
          </a:xfrm>
          <a:prstGeom prst="rect">
            <a:avLst/>
          </a:prstGeom>
        </p:spPr>
      </p:pic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923D591F-0FDA-9378-ECCB-02E70253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32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0948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5304F-ABF5-D273-84C2-58F81A347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Posterior Sampling with Diffusion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59BC0B-0E3C-35FF-A3F6-7543578BEA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A" dirty="0"/>
                  <a:t>Bayes’ Theorem: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num>
                      <m:den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den>
                    </m:f>
                  </m:oMath>
                </a14:m>
                <a:endParaRPr lang="en-CA" dirty="0"/>
              </a:p>
              <a:p>
                <a:r>
                  <a:rPr lang="en-CA" dirty="0"/>
                  <a:t>Given an observation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CA" dirty="0"/>
                  <a:t> and candidate sample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CA" dirty="0"/>
                  <a:t>, we know how to compute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CA" b="0" dirty="0"/>
              </a:p>
              <a:p>
                <a:r>
                  <a:rPr lang="en-CA" dirty="0"/>
                  <a:t>Replace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en-CA" dirty="0"/>
                  <a:t> by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unc>
                        <m:func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unc>
                        <m:func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unc>
                        <m:func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CA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unc>
                        <m:func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CA" b="0" dirty="0"/>
              </a:p>
              <a:p>
                <a:pPr marL="0" indent="0">
                  <a:buNone/>
                </a:pPr>
                <a:r>
                  <a:rPr lang="en-CA" dirty="0"/>
                  <a:t>   when sampling. </a:t>
                </a:r>
                <a:endParaRPr lang="en-CA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59BC0B-0E3C-35FF-A3F6-7543578BEA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0FA6A-8471-D0FE-35B8-C40ED9612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33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18625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A15304F-ABF5-D273-84C2-58F81A34745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CA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CA" dirty="0"/>
                  <a:t> for SFHs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A15304F-ABF5-D273-84C2-58F81A3474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59BC0B-0E3C-35FF-A3F6-7543578BEA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A" b="0" dirty="0"/>
                  <a:t>When trying to find the SFH of a real galaxy, we take our candidate SFH and apply our forward model:</a:t>
                </a:r>
              </a:p>
              <a:p>
                <a:endParaRPr lang="en-CA" dirty="0"/>
              </a:p>
              <a:p>
                <a:endParaRPr lang="en-CA" dirty="0"/>
              </a:p>
              <a:p>
                <a:endParaRPr lang="en-CA" dirty="0"/>
              </a:p>
              <a:p>
                <a:endParaRPr lang="en-CA" dirty="0"/>
              </a:p>
              <a:p>
                <a:r>
                  <a:rPr lang="en-CA" b="0" dirty="0"/>
                  <a:t>We can calculate </a:t>
                </a:r>
                <a14:m>
                  <m:oMath xmlns:m="http://schemas.openxmlformats.org/officeDocument/2006/math">
                    <m:r>
                      <a:rPr lang="en-CA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CA" b="0" dirty="0"/>
                  <a:t> by comparing the simulated spectrum to the observed spectrum. If they are similar then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→1</m:t>
                    </m:r>
                  </m:oMath>
                </a14:m>
                <a:r>
                  <a:rPr lang="en-CA" b="0" dirty="0"/>
                  <a:t>, if not, then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endParaRPr lang="en-CA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59BC0B-0E3C-35FF-A3F6-7543578BEA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43" t="-2381" r="-87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E447208-37DC-125C-E3AC-9E262DEE6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030" y="2773732"/>
            <a:ext cx="4541876" cy="171143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81B95-52DC-314A-3CA7-09AE6F018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34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57989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8374F7-6B2A-3859-965A-B0D319FB8E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biLevel thresh="25000"/>
          </a:blip>
          <a:srcRect l="5898" t="11515" r="8256"/>
          <a:stretch/>
        </p:blipFill>
        <p:spPr>
          <a:xfrm>
            <a:off x="2204225" y="3429000"/>
            <a:ext cx="7783550" cy="3342816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EC55B5B-A2F0-C193-4FAA-C18152D6FF86}"/>
              </a:ext>
            </a:extLst>
          </p:cNvPr>
          <p:cNvSpPr/>
          <p:nvPr/>
        </p:nvSpPr>
        <p:spPr>
          <a:xfrm rot="359252">
            <a:off x="1124843" y="1415425"/>
            <a:ext cx="1308227" cy="2953555"/>
          </a:xfrm>
          <a:custGeom>
            <a:avLst/>
            <a:gdLst>
              <a:gd name="connsiteX0" fmla="*/ 1431387 w 1431387"/>
              <a:gd name="connsiteY0" fmla="*/ 0 h 3579542"/>
              <a:gd name="connsiteX1" fmla="*/ 4031 w 1431387"/>
              <a:gd name="connsiteY1" fmla="*/ 1761893 h 3579542"/>
              <a:gd name="connsiteX2" fmla="*/ 1085700 w 1431387"/>
              <a:gd name="connsiteY2" fmla="*/ 3579542 h 357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1387" h="3579542">
                <a:moveTo>
                  <a:pt x="1431387" y="0"/>
                </a:moveTo>
                <a:cubicBezTo>
                  <a:pt x="746516" y="582651"/>
                  <a:pt x="61645" y="1165303"/>
                  <a:pt x="4031" y="1761893"/>
                </a:cubicBezTo>
                <a:cubicBezTo>
                  <a:pt x="-53583" y="2358483"/>
                  <a:pt x="516058" y="2969012"/>
                  <a:pt x="1085700" y="3579542"/>
                </a:cubicBezTo>
              </a:path>
            </a:pathLst>
          </a:cu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3D03EB-2EFA-FC33-6CB6-985C8E22245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7441" y="135249"/>
            <a:ext cx="3782172" cy="30257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4C587D-CBB0-1566-5E51-AE34455FD14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9613" y="86184"/>
            <a:ext cx="3904836" cy="3123868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ADC14B-79D7-E8FD-B628-771B315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35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8890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6D89A09-CD67-26C0-8A93-0E952729C47B}"/>
              </a:ext>
            </a:extLst>
          </p:cNvPr>
          <p:cNvSpPr txBox="1"/>
          <p:nvPr/>
        </p:nvSpPr>
        <p:spPr>
          <a:xfrm>
            <a:off x="-140643" y="1543868"/>
            <a:ext cx="12473286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600" dirty="0"/>
              <a:t>p</a:t>
            </a:r>
            <a:r>
              <a:rPr lang="en-CA" sz="23900" dirty="0"/>
              <a:t>(        |</a:t>
            </a:r>
            <a:r>
              <a:rPr lang="en-CA" sz="16600" dirty="0"/>
              <a:t>        </a:t>
            </a:r>
            <a:r>
              <a:rPr lang="en-CA" sz="23900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25D105-66B5-E69F-1D1C-BA80A767C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biLevel thresh="25000"/>
          </a:blip>
          <a:srcRect l="5898" t="11515" r="8256"/>
          <a:stretch/>
        </p:blipFill>
        <p:spPr>
          <a:xfrm>
            <a:off x="1817647" y="2685779"/>
            <a:ext cx="5285679" cy="2270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F9DE52-6331-FB16-5408-C9A9D08663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9519" y="1677179"/>
            <a:ext cx="3225498" cy="201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E6EFFA-2997-540E-74CF-2367ADD54B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0861" y="3862167"/>
            <a:ext cx="3362814" cy="204244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6AF8022-43CF-BDB3-7E3D-78AF0ADBA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192" y="126479"/>
            <a:ext cx="3867615" cy="1325563"/>
          </a:xfrm>
        </p:spPr>
        <p:txBody>
          <a:bodyPr/>
          <a:lstStyle/>
          <a:p>
            <a:r>
              <a:rPr lang="en-CA" dirty="0"/>
              <a:t>Likelihood p(</a:t>
            </a:r>
            <a:r>
              <a:rPr lang="en-CA" dirty="0" err="1"/>
              <a:t>y|x</a:t>
            </a:r>
            <a:r>
              <a:rPr lang="en-CA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67945-4A9E-2360-D3CD-6B8A0A4CD8D2}"/>
              </a:ext>
            </a:extLst>
          </p:cNvPr>
          <p:cNvSpPr txBox="1"/>
          <p:nvPr/>
        </p:nvSpPr>
        <p:spPr>
          <a:xfrm>
            <a:off x="2540561" y="1543868"/>
            <a:ext cx="4161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Data (mock spectrum)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85CC8A-A8BC-A6EE-D231-036D4A30A05B}"/>
              </a:ext>
            </a:extLst>
          </p:cNvPr>
          <p:cNvSpPr txBox="1"/>
          <p:nvPr/>
        </p:nvSpPr>
        <p:spPr>
          <a:xfrm>
            <a:off x="8983137" y="768537"/>
            <a:ext cx="1289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/>
              <a:t>Model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AC7413E-35E0-E188-3B18-CB6478F1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36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15487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6D89A09-CD67-26C0-8A93-0E952729C47B}"/>
              </a:ext>
            </a:extLst>
          </p:cNvPr>
          <p:cNvSpPr txBox="1"/>
          <p:nvPr/>
        </p:nvSpPr>
        <p:spPr>
          <a:xfrm>
            <a:off x="-140643" y="1543868"/>
            <a:ext cx="12473286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600" dirty="0"/>
              <a:t>p</a:t>
            </a:r>
            <a:r>
              <a:rPr lang="en-CA" sz="23900" dirty="0"/>
              <a:t>(        |</a:t>
            </a:r>
            <a:r>
              <a:rPr lang="en-CA" sz="16600" dirty="0"/>
              <a:t>        </a:t>
            </a:r>
            <a:r>
              <a:rPr lang="en-CA" sz="23900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25D105-66B5-E69F-1D1C-BA80A767C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biLevel thresh="25000"/>
          </a:blip>
          <a:srcRect l="5898" t="11515" r="8256"/>
          <a:stretch/>
        </p:blipFill>
        <p:spPr>
          <a:xfrm>
            <a:off x="1817647" y="2685779"/>
            <a:ext cx="5285679" cy="2270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F9DE52-6331-FB16-5408-C9A9D08663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9519" y="1677179"/>
            <a:ext cx="3225498" cy="201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E6EFFA-2997-540E-74CF-2367ADD54B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0861" y="3862167"/>
            <a:ext cx="3362814" cy="204244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6AF8022-43CF-BDB3-7E3D-78AF0ADBA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192" y="126479"/>
            <a:ext cx="3867615" cy="1325563"/>
          </a:xfrm>
        </p:spPr>
        <p:txBody>
          <a:bodyPr/>
          <a:lstStyle/>
          <a:p>
            <a:r>
              <a:rPr lang="en-CA" dirty="0"/>
              <a:t>Likelihood p(</a:t>
            </a:r>
            <a:r>
              <a:rPr lang="en-CA" dirty="0" err="1"/>
              <a:t>y|x</a:t>
            </a:r>
            <a:r>
              <a:rPr lang="en-CA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355985-55B6-B0C5-5EAC-3EDA0F25D4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55593" t="13340" r="10865" b="13099"/>
          <a:stretch/>
        </p:blipFill>
        <p:spPr>
          <a:xfrm>
            <a:off x="8220396" y="3862167"/>
            <a:ext cx="2814619" cy="1689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9EEC9E-D391-0843-1E73-E99081058E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3225" t="14279" r="52886" b="12482"/>
          <a:stretch/>
        </p:blipFill>
        <p:spPr>
          <a:xfrm>
            <a:off x="8220396" y="1818157"/>
            <a:ext cx="2814619" cy="1510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667945-4A9E-2360-D3CD-6B8A0A4CD8D2}"/>
              </a:ext>
            </a:extLst>
          </p:cNvPr>
          <p:cNvSpPr txBox="1"/>
          <p:nvPr/>
        </p:nvSpPr>
        <p:spPr>
          <a:xfrm>
            <a:off x="2540561" y="1543868"/>
            <a:ext cx="4161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Data (mock spectrum)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85CC8A-A8BC-A6EE-D231-036D4A30A05B}"/>
              </a:ext>
            </a:extLst>
          </p:cNvPr>
          <p:cNvSpPr txBox="1"/>
          <p:nvPr/>
        </p:nvSpPr>
        <p:spPr>
          <a:xfrm>
            <a:off x="8983137" y="768537"/>
            <a:ext cx="1289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/>
              <a:t>Model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AC7413E-35E0-E188-3B18-CB6478F1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37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1123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6D89A09-CD67-26C0-8A93-0E952729C47B}"/>
              </a:ext>
            </a:extLst>
          </p:cNvPr>
          <p:cNvSpPr txBox="1"/>
          <p:nvPr/>
        </p:nvSpPr>
        <p:spPr>
          <a:xfrm>
            <a:off x="-140643" y="1543868"/>
            <a:ext cx="12473286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600" dirty="0"/>
              <a:t>p</a:t>
            </a:r>
            <a:r>
              <a:rPr lang="en-CA" sz="23900" dirty="0"/>
              <a:t>(        |</a:t>
            </a:r>
            <a:r>
              <a:rPr lang="en-CA" sz="16600" dirty="0"/>
              <a:t>        </a:t>
            </a:r>
            <a:r>
              <a:rPr lang="en-CA" sz="23900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F9DE52-6331-FB16-5408-C9A9D08663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9519" y="1677179"/>
            <a:ext cx="3225498" cy="201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E6EFFA-2997-540E-74CF-2367ADD54B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0861" y="3862167"/>
            <a:ext cx="3362814" cy="204244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6AF8022-43CF-BDB3-7E3D-78AF0ADBA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192" y="-237714"/>
            <a:ext cx="3867615" cy="1325563"/>
          </a:xfrm>
        </p:spPr>
        <p:txBody>
          <a:bodyPr/>
          <a:lstStyle/>
          <a:p>
            <a:r>
              <a:rPr lang="en-CA" dirty="0"/>
              <a:t>Likelihood p(</a:t>
            </a:r>
            <a:r>
              <a:rPr lang="en-CA" dirty="0" err="1"/>
              <a:t>y|x</a:t>
            </a:r>
            <a:r>
              <a:rPr lang="en-CA" dirty="0"/>
              <a:t>)</a:t>
            </a:r>
          </a:p>
        </p:txBody>
      </p:sp>
      <p:pic>
        <p:nvPicPr>
          <p:cNvPr id="5" name="Picture 4" descr="A spiral galaxy in space&#10;&#10;Description automatically generated">
            <a:extLst>
              <a:ext uri="{FF2B5EF4-FFF2-40B4-BE49-F238E27FC236}">
                <a16:creationId xmlns:a16="http://schemas.microsoft.com/office/drawing/2014/main" id="{0CB1D31A-28D4-CEB9-EB14-34D6AD263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756" y="1944751"/>
            <a:ext cx="3943137" cy="3369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F22727-CB4A-B9EF-AFD6-2D4730E4C5C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2716" y="1847169"/>
            <a:ext cx="4483823" cy="38313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C96B7B-0CB2-9A6D-A54B-1DC67187970E}"/>
              </a:ext>
            </a:extLst>
          </p:cNvPr>
          <p:cNvSpPr txBox="1"/>
          <p:nvPr/>
        </p:nvSpPr>
        <p:spPr>
          <a:xfrm>
            <a:off x="5285678" y="6419255"/>
            <a:ext cx="6906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NGC 2775 - ESA/Hubble &amp; NASA, J. Lee and the PHANGS-HST Team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515B9F-2E54-0BCB-F0E4-BD268396B761}"/>
              </a:ext>
            </a:extLst>
          </p:cNvPr>
          <p:cNvSpPr txBox="1"/>
          <p:nvPr/>
        </p:nvSpPr>
        <p:spPr>
          <a:xfrm>
            <a:off x="10311161" y="6072400"/>
            <a:ext cx="1880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 err="1"/>
              <a:t>Kennicutt</a:t>
            </a:r>
            <a:r>
              <a:rPr lang="en-CA" dirty="0"/>
              <a:t> 1992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19B388-0DB5-E7FF-3A6A-456AF10F0821}"/>
              </a:ext>
            </a:extLst>
          </p:cNvPr>
          <p:cNvSpPr txBox="1"/>
          <p:nvPr/>
        </p:nvSpPr>
        <p:spPr>
          <a:xfrm>
            <a:off x="2459663" y="995560"/>
            <a:ext cx="4161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Data (real spectrum)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101EB4-39AA-4BC3-7EA8-658FC4A0253D}"/>
              </a:ext>
            </a:extLst>
          </p:cNvPr>
          <p:cNvSpPr txBox="1"/>
          <p:nvPr/>
        </p:nvSpPr>
        <p:spPr>
          <a:xfrm>
            <a:off x="8983137" y="768537"/>
            <a:ext cx="1289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/>
              <a:t>Model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9661678-062B-6F3A-D7F2-2C0B433FD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38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22585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9A96-269C-A1E2-FEDF-2F3901319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7E2B9-424B-EC8B-883E-914471CE3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91" y="1874736"/>
            <a:ext cx="10515600" cy="46380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dirty="0"/>
              <a:t>Posterior inference</a:t>
            </a:r>
          </a:p>
          <a:p>
            <a:pPr>
              <a:lnSpc>
                <a:spcPct val="100000"/>
              </a:lnSpc>
            </a:pPr>
            <a:r>
              <a:rPr lang="en-CA" dirty="0"/>
              <a:t>Photometric bins</a:t>
            </a:r>
          </a:p>
          <a:p>
            <a:pPr>
              <a:lnSpc>
                <a:spcPct val="100000"/>
              </a:lnSpc>
            </a:pPr>
            <a:endParaRPr lang="en-CA" dirty="0"/>
          </a:p>
          <a:p>
            <a:pPr>
              <a:lnSpc>
                <a:spcPct val="100000"/>
              </a:lnSpc>
            </a:pPr>
            <a:r>
              <a:rPr lang="en-CA" dirty="0"/>
              <a:t>How good are the posterior samples?</a:t>
            </a:r>
          </a:p>
          <a:p>
            <a:pPr lvl="1">
              <a:lnSpc>
                <a:spcPct val="100000"/>
              </a:lnSpc>
            </a:pPr>
            <a:r>
              <a:rPr lang="en-CA" dirty="0"/>
              <a:t>How close are posterior samples to training samples?</a:t>
            </a:r>
          </a:p>
          <a:p>
            <a:pPr lvl="1">
              <a:lnSpc>
                <a:spcPct val="100000"/>
              </a:lnSpc>
            </a:pPr>
            <a:r>
              <a:rPr lang="en-CA" dirty="0"/>
              <a:t>Are the SFHs physical?</a:t>
            </a:r>
          </a:p>
          <a:p>
            <a:pPr lvl="1">
              <a:lnSpc>
                <a:spcPct val="100000"/>
              </a:lnSpc>
            </a:pPr>
            <a:r>
              <a:rPr lang="en-CA" dirty="0"/>
              <a:t>Similar to parametric results?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618AC7-C5AC-CF82-E775-B3FD71A9D805}"/>
              </a:ext>
            </a:extLst>
          </p:cNvPr>
          <p:cNvSpPr txBox="1"/>
          <p:nvPr/>
        </p:nvSpPr>
        <p:spPr>
          <a:xfrm>
            <a:off x="8186855" y="6316925"/>
            <a:ext cx="3789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effectLst/>
              </a:rPr>
              <a:t>Sidney Lower </a:t>
            </a:r>
            <a:r>
              <a:rPr lang="da-DK" i="1" dirty="0">
                <a:effectLst/>
              </a:rPr>
              <a:t>et al</a:t>
            </a:r>
            <a:r>
              <a:rPr lang="da-DK" dirty="0">
                <a:effectLst/>
              </a:rPr>
              <a:t> 2020 </a:t>
            </a:r>
            <a:r>
              <a:rPr lang="da-DK" i="1" dirty="0">
                <a:effectLst/>
              </a:rPr>
              <a:t>ApJ</a:t>
            </a:r>
            <a:r>
              <a:rPr lang="da-DK" dirty="0">
                <a:effectLst/>
              </a:rPr>
              <a:t> </a:t>
            </a:r>
            <a:r>
              <a:rPr lang="da-DK" b="1" dirty="0">
                <a:effectLst/>
              </a:rPr>
              <a:t>904</a:t>
            </a:r>
            <a:r>
              <a:rPr lang="da-DK" dirty="0">
                <a:effectLst/>
              </a:rPr>
              <a:t> 33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BF3C4D-A1ED-64F0-A770-2384F8553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3" r="1654"/>
          <a:stretch/>
        </p:blipFill>
        <p:spPr>
          <a:xfrm>
            <a:off x="7623697" y="345169"/>
            <a:ext cx="4209606" cy="3441252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F649084-7477-FCEA-1D66-C78E8F203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39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2400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A227-229A-83AD-AD0C-0E689530B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Galaxy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14E25-12C7-8DA0-4BAB-5AA4C6B6A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761921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dirty="0"/>
              <a:t>Each star has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CA" dirty="0"/>
              <a:t>    Mass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CA" dirty="0"/>
              <a:t>+ Metallicity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CA" dirty="0"/>
              <a:t>+ 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4AFD9-4E5E-9DDC-4009-EC432B6E4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66571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D8A3B-034C-C9FD-4489-7EA63FE42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B8DE6-A949-EAF7-15AB-25DAF3FAD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SFHs vital to understand evolution of galaxies</a:t>
            </a:r>
          </a:p>
          <a:p>
            <a:r>
              <a:rPr lang="en-CA" dirty="0"/>
              <a:t>Existing methods of finding galaxy SFHs are biased</a:t>
            </a:r>
          </a:p>
          <a:p>
            <a:r>
              <a:rPr lang="en-CA" dirty="0"/>
              <a:t>Diffusion models are optimal for Bayesian posterior inference</a:t>
            </a:r>
          </a:p>
          <a:p>
            <a:r>
              <a:rPr lang="en-CA" dirty="0"/>
              <a:t>We have no SFH data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CA" dirty="0"/>
              <a:t> use simulations!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CA" dirty="0"/>
              <a:t> inference on SFH and metallicity history</a:t>
            </a:r>
          </a:p>
          <a:p>
            <a:r>
              <a:rPr lang="en-CA" dirty="0"/>
              <a:t>Diffusion + simulations =&gt; infer more realistic SFHs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CBD4E-4BB5-1815-DEFD-82248447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40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45678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4483F-18D8-2754-CD10-2FB9C2812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8E0C7-21D6-0382-3636-9D11A6CAE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4130"/>
            <a:ext cx="10515600" cy="530734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CA" dirty="0">
                <a:effectLst/>
              </a:rPr>
              <a:t>Adam C. </a:t>
            </a:r>
            <a:r>
              <a:rPr lang="en-CA" dirty="0" err="1">
                <a:effectLst/>
              </a:rPr>
              <a:t>Carnall</a:t>
            </a:r>
            <a:r>
              <a:rPr lang="en-CA" dirty="0">
                <a:effectLst/>
              </a:rPr>
              <a:t> </a:t>
            </a:r>
            <a:r>
              <a:rPr lang="en-CA" i="1" dirty="0">
                <a:effectLst/>
              </a:rPr>
              <a:t>et al</a:t>
            </a:r>
            <a:r>
              <a:rPr lang="en-CA" dirty="0">
                <a:effectLst/>
              </a:rPr>
              <a:t> 2019 </a:t>
            </a:r>
            <a:r>
              <a:rPr lang="en-CA" i="1" dirty="0" err="1">
                <a:effectLst/>
              </a:rPr>
              <a:t>ApJ</a:t>
            </a:r>
            <a:r>
              <a:rPr lang="en-CA" dirty="0">
                <a:effectLst/>
              </a:rPr>
              <a:t> </a:t>
            </a:r>
            <a:r>
              <a:rPr lang="en-CA" b="1" dirty="0">
                <a:effectLst/>
              </a:rPr>
              <a:t>873</a:t>
            </a:r>
            <a:r>
              <a:rPr lang="en-CA" dirty="0">
                <a:effectLst/>
              </a:rPr>
              <a:t> 44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CA" dirty="0" err="1"/>
              <a:t>Kennicutt</a:t>
            </a:r>
            <a:r>
              <a:rPr lang="en-CA" dirty="0"/>
              <a:t>, Robert C., Jr. 1992 </a:t>
            </a:r>
            <a:r>
              <a:rPr lang="en-CA" i="1" dirty="0" err="1">
                <a:effectLst/>
              </a:rPr>
              <a:t>ApJ</a:t>
            </a:r>
            <a:r>
              <a:rPr lang="en-CA" dirty="0">
                <a:effectLst/>
              </a:rPr>
              <a:t> </a:t>
            </a:r>
            <a:r>
              <a:rPr lang="en-CA" b="1" dirty="0"/>
              <a:t>388</a:t>
            </a:r>
            <a:r>
              <a:rPr lang="en-CA" dirty="0">
                <a:effectLst/>
              </a:rPr>
              <a:t> 310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effectLst/>
              </a:rPr>
              <a:t>Conroy, Charlie. (2013 51. 10.1146/annurev-astro-082812-141017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Song, Yang, and Stefano </a:t>
            </a:r>
            <a:r>
              <a:rPr lang="en-US" dirty="0" err="1"/>
              <a:t>Ermon</a:t>
            </a:r>
            <a:r>
              <a:rPr lang="en-US" dirty="0"/>
              <a:t>. </a:t>
            </a:r>
            <a:r>
              <a:rPr lang="en-US" i="1" dirty="0"/>
              <a:t>Advances in neural information processing systems</a:t>
            </a:r>
            <a:r>
              <a:rPr lang="en-US" dirty="0"/>
              <a:t> 33 (2020): 12438-12448.</a:t>
            </a:r>
            <a:endParaRPr lang="en-US" dirty="0">
              <a:effectLst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CA" dirty="0"/>
              <a:t>Nelson, D., </a:t>
            </a:r>
            <a:r>
              <a:rPr lang="en-CA" dirty="0" err="1"/>
              <a:t>Springel</a:t>
            </a:r>
            <a:r>
              <a:rPr lang="en-CA" dirty="0"/>
              <a:t>, V., </a:t>
            </a:r>
            <a:r>
              <a:rPr lang="en-CA" dirty="0" err="1"/>
              <a:t>Pillepich</a:t>
            </a:r>
            <a:r>
              <a:rPr lang="en-CA" dirty="0"/>
              <a:t>, A. </a:t>
            </a:r>
            <a:r>
              <a:rPr lang="en-CA" i="1" dirty="0"/>
              <a:t>et al.</a:t>
            </a:r>
            <a:r>
              <a:rPr lang="en-CA" dirty="0"/>
              <a:t> </a:t>
            </a:r>
            <a:r>
              <a:rPr lang="en-CA" i="1" dirty="0" err="1"/>
              <a:t>Comput</a:t>
            </a:r>
            <a:r>
              <a:rPr lang="en-CA" i="1" dirty="0"/>
              <a:t>. </a:t>
            </a:r>
            <a:r>
              <a:rPr lang="en-CA" i="1" dirty="0" err="1"/>
              <a:t>Astrophys</a:t>
            </a:r>
            <a:r>
              <a:rPr lang="en-CA" i="1" dirty="0"/>
              <a:t>.</a:t>
            </a:r>
            <a:r>
              <a:rPr lang="en-CA" dirty="0"/>
              <a:t> </a:t>
            </a:r>
            <a:r>
              <a:rPr lang="en-CA" b="1" dirty="0"/>
              <a:t>6</a:t>
            </a:r>
            <a:r>
              <a:rPr lang="en-CA" dirty="0"/>
              <a:t>, 2 (2019)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CA" dirty="0"/>
              <a:t>Chung, </a:t>
            </a:r>
            <a:r>
              <a:rPr lang="en-CA" dirty="0" err="1"/>
              <a:t>Hyungjin</a:t>
            </a:r>
            <a:r>
              <a:rPr lang="en-CA" dirty="0"/>
              <a:t>, et al. </a:t>
            </a:r>
            <a:r>
              <a:rPr lang="en-CA" i="1" dirty="0"/>
              <a:t>arXiv:2209.14687</a:t>
            </a:r>
            <a:r>
              <a:rPr lang="en-CA" dirty="0"/>
              <a:t> (2022).</a:t>
            </a:r>
            <a:endParaRPr lang="en-CA" dirty="0">
              <a:effectLst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a-DK" dirty="0">
                <a:effectLst/>
              </a:rPr>
              <a:t>Abdurro'uf </a:t>
            </a:r>
            <a:r>
              <a:rPr lang="da-DK" i="1" dirty="0">
                <a:effectLst/>
              </a:rPr>
              <a:t>et al</a:t>
            </a:r>
            <a:r>
              <a:rPr lang="da-DK" dirty="0">
                <a:effectLst/>
              </a:rPr>
              <a:t> 2021 </a:t>
            </a:r>
            <a:r>
              <a:rPr lang="da-DK" i="1" dirty="0">
                <a:effectLst/>
              </a:rPr>
              <a:t>ApJS</a:t>
            </a:r>
            <a:r>
              <a:rPr lang="da-DK" dirty="0">
                <a:effectLst/>
              </a:rPr>
              <a:t> </a:t>
            </a:r>
            <a:r>
              <a:rPr lang="da-DK" b="1" dirty="0">
                <a:effectLst/>
              </a:rPr>
              <a:t>254</a:t>
            </a:r>
            <a:r>
              <a:rPr lang="da-DK" dirty="0">
                <a:effectLst/>
              </a:rPr>
              <a:t> 15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dirty="0">
                <a:effectLst/>
              </a:rPr>
              <a:t>Sidney Lower </a:t>
            </a:r>
            <a:r>
              <a:rPr lang="da-DK" i="1" dirty="0">
                <a:effectLst/>
              </a:rPr>
              <a:t>et al</a:t>
            </a:r>
            <a:r>
              <a:rPr lang="da-DK" dirty="0">
                <a:effectLst/>
              </a:rPr>
              <a:t> 2020 </a:t>
            </a:r>
            <a:r>
              <a:rPr lang="da-DK" i="1" dirty="0">
                <a:effectLst/>
              </a:rPr>
              <a:t>ApJ</a:t>
            </a:r>
            <a:r>
              <a:rPr lang="da-DK" dirty="0">
                <a:effectLst/>
              </a:rPr>
              <a:t> </a:t>
            </a:r>
            <a:r>
              <a:rPr lang="da-DK" b="1" dirty="0">
                <a:effectLst/>
              </a:rPr>
              <a:t>904</a:t>
            </a:r>
            <a:r>
              <a:rPr lang="da-DK" dirty="0">
                <a:effectLst/>
              </a:rPr>
              <a:t> 33</a:t>
            </a:r>
            <a:endParaRPr lang="en-CA" dirty="0"/>
          </a:p>
          <a:p>
            <a:pPr marL="0" indent="0">
              <a:lnSpc>
                <a:spcPct val="100000"/>
              </a:lnSpc>
              <a:buNone/>
            </a:pP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33752-615B-667C-BAAB-1B865C2F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41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792888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95DFE-C8B1-6701-C356-D0AD2D1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0CFB7-1288-96E3-C463-63BA17417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42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5748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A227-229A-83AD-AD0C-0E689530B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Galaxy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14E25-12C7-8DA0-4BAB-5AA4C6B6A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6382015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dirty="0"/>
              <a:t>Each star has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CA" dirty="0"/>
              <a:t>    Mass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CA" dirty="0"/>
              <a:t>+ Metallicity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CA" dirty="0"/>
              <a:t>+ Age</a:t>
            </a:r>
          </a:p>
          <a:p>
            <a:pPr>
              <a:lnSpc>
                <a:spcPct val="100000"/>
              </a:lnSpc>
            </a:pPr>
            <a:r>
              <a:rPr lang="en-CA" dirty="0"/>
              <a:t>Use Single Stellar Populations (SSPs) to find spectrum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6D6121-3CA3-1B13-5B27-51F1EB236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216" y="510070"/>
            <a:ext cx="4006262" cy="434219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1F32D0-0057-4C5D-3233-5DEB07F44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15469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A227-229A-83AD-AD0C-0E689530B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Galaxy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14E25-12C7-8DA0-4BAB-5AA4C6B6A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761921" cy="48837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dirty="0"/>
              <a:t>Each star has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CA" dirty="0"/>
              <a:t>    Mass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CA" dirty="0"/>
              <a:t>+ Metallicity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CA" dirty="0"/>
              <a:t>+ Age</a:t>
            </a:r>
          </a:p>
          <a:p>
            <a:pPr>
              <a:lnSpc>
                <a:spcPct val="100000"/>
              </a:lnSpc>
            </a:pPr>
            <a:r>
              <a:rPr lang="en-CA" dirty="0"/>
              <a:t>Use Single Stellar Populations (SSPs)</a:t>
            </a:r>
            <a:br>
              <a:rPr lang="en-CA" dirty="0"/>
            </a:br>
            <a:r>
              <a:rPr lang="en-CA" dirty="0"/>
              <a:t>to find spectrum</a:t>
            </a:r>
          </a:p>
          <a:p>
            <a:pPr>
              <a:lnSpc>
                <a:spcPct val="100000"/>
              </a:lnSpc>
            </a:pPr>
            <a:endParaRPr lang="en-CA" dirty="0"/>
          </a:p>
          <a:p>
            <a:pPr>
              <a:lnSpc>
                <a:spcPct val="100000"/>
              </a:lnSpc>
            </a:pPr>
            <a:endParaRPr lang="en-CA" dirty="0"/>
          </a:p>
          <a:p>
            <a:pPr>
              <a:lnSpc>
                <a:spcPct val="100000"/>
              </a:lnSpc>
            </a:pPr>
            <a:r>
              <a:rPr lang="en-CA" dirty="0"/>
              <a:t>Combination of every star’s spectrum + dust ≈ observed spectrum</a:t>
            </a:r>
          </a:p>
          <a:p>
            <a:pPr marL="0" indent="0">
              <a:lnSpc>
                <a:spcPct val="100000"/>
              </a:lnSpc>
              <a:buNone/>
            </a:pP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6D6121-3CA3-1B13-5B27-51F1EB236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216" y="510070"/>
            <a:ext cx="4006262" cy="434219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82D2F-96EF-054A-62C2-95CE92C7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09031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60DE6BA-CED0-DFEC-8544-109B25E24AAD}"/>
              </a:ext>
            </a:extLst>
          </p:cNvPr>
          <p:cNvSpPr txBox="1"/>
          <p:nvPr/>
        </p:nvSpPr>
        <p:spPr>
          <a:xfrm>
            <a:off x="10551928" y="6353731"/>
            <a:ext cx="1603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Conroy, 2013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E590BCA-8E53-4825-ADBB-DD9A419AE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8" y="2656774"/>
            <a:ext cx="9201150" cy="34671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A03E87D-1493-E222-4B6E-2A5F5BC149D8}"/>
              </a:ext>
            </a:extLst>
          </p:cNvPr>
          <p:cNvSpPr txBox="1">
            <a:spLocks/>
          </p:cNvSpPr>
          <p:nvPr/>
        </p:nvSpPr>
        <p:spPr>
          <a:xfrm>
            <a:off x="838200" y="2759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SFH to CSP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2E4B566-D17C-2834-7FFD-FB8864548549}"/>
              </a:ext>
            </a:extLst>
          </p:cNvPr>
          <p:cNvSpPr txBox="1">
            <a:spLocks/>
          </p:cNvSpPr>
          <p:nvPr/>
        </p:nvSpPr>
        <p:spPr>
          <a:xfrm>
            <a:off x="838199" y="1368425"/>
            <a:ext cx="10761921" cy="4904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dirty="0"/>
              <a:t>SSP + SFH + Metallicity + Dust</a:t>
            </a:r>
          </a:p>
          <a:p>
            <a:pPr marL="0" indent="0">
              <a:buNone/>
            </a:pPr>
            <a:r>
              <a:rPr lang="en-CA" dirty="0"/>
              <a:t>= Composite stellar population ≈ spectrum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5DEB2-A6EF-602A-1CB1-85E0484C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42723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60DE6BA-CED0-DFEC-8544-109B25E24AAD}"/>
              </a:ext>
            </a:extLst>
          </p:cNvPr>
          <p:cNvSpPr txBox="1"/>
          <p:nvPr/>
        </p:nvSpPr>
        <p:spPr>
          <a:xfrm>
            <a:off x="10551928" y="6353731"/>
            <a:ext cx="1603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Conroy, 2013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2E4B566-D17C-2834-7FFD-FB8864548549}"/>
              </a:ext>
            </a:extLst>
          </p:cNvPr>
          <p:cNvSpPr txBox="1">
            <a:spLocks/>
          </p:cNvSpPr>
          <p:nvPr/>
        </p:nvSpPr>
        <p:spPr>
          <a:xfrm>
            <a:off x="838199" y="1368425"/>
            <a:ext cx="10761921" cy="4904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dirty="0"/>
              <a:t>SSP + SFH + Metallicity + Dust</a:t>
            </a:r>
          </a:p>
          <a:p>
            <a:pPr marL="0" indent="0">
              <a:buNone/>
            </a:pPr>
            <a:r>
              <a:rPr lang="en-CA" dirty="0"/>
              <a:t>= Composite stellar population ≈ spectrum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255DA0-8C48-6381-A6B4-17BABC70B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687" y="2553071"/>
            <a:ext cx="7635950" cy="380066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31A1C62-C244-D513-CE9F-7670D152101A}"/>
              </a:ext>
            </a:extLst>
          </p:cNvPr>
          <p:cNvSpPr txBox="1">
            <a:spLocks/>
          </p:cNvSpPr>
          <p:nvPr/>
        </p:nvSpPr>
        <p:spPr>
          <a:xfrm>
            <a:off x="838200" y="2759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SFH to CSP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649E3-1A0D-A4F2-072F-D1040815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1801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60DE6BA-CED0-DFEC-8544-109B25E24AAD}"/>
              </a:ext>
            </a:extLst>
          </p:cNvPr>
          <p:cNvSpPr txBox="1"/>
          <p:nvPr/>
        </p:nvSpPr>
        <p:spPr>
          <a:xfrm>
            <a:off x="10551928" y="6353731"/>
            <a:ext cx="1603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Conroy, 2013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A03E87D-1493-E222-4B6E-2A5F5BC149D8}"/>
              </a:ext>
            </a:extLst>
          </p:cNvPr>
          <p:cNvSpPr txBox="1">
            <a:spLocks/>
          </p:cNvSpPr>
          <p:nvPr/>
        </p:nvSpPr>
        <p:spPr>
          <a:xfrm>
            <a:off x="838199" y="1349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CSP to SFH?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2E4B566-D17C-2834-7FFD-FB8864548549}"/>
              </a:ext>
            </a:extLst>
          </p:cNvPr>
          <p:cNvSpPr txBox="1">
            <a:spLocks/>
          </p:cNvSpPr>
          <p:nvPr/>
        </p:nvSpPr>
        <p:spPr>
          <a:xfrm>
            <a:off x="838199" y="1368425"/>
            <a:ext cx="10761921" cy="4904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dirty="0"/>
              <a:t>SFH -&gt; CSP: Straightforward</a:t>
            </a:r>
          </a:p>
          <a:p>
            <a:pPr marL="0" indent="0">
              <a:buNone/>
            </a:pPr>
            <a:r>
              <a:rPr lang="en-CA" dirty="0"/>
              <a:t>CSP -&gt; SFH: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255DA0-8C48-6381-A6B4-17BABC70B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687" y="2553071"/>
            <a:ext cx="7635950" cy="38006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0526A-B787-A8FE-7382-69E4E815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12600-F818-4431-B8F5-6FF13D8376FA}" type="slidenum">
              <a:rPr lang="en-CA" smtClean="0"/>
              <a:pPr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75151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262626"/>
      </a:dk1>
      <a:lt1>
        <a:srgbClr val="E8E8E8"/>
      </a:lt1>
      <a:dk2>
        <a:srgbClr val="0E2841"/>
      </a:dk2>
      <a:lt2>
        <a:srgbClr val="D0D0D0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17426</TotalTime>
  <Words>1356</Words>
  <Application>Microsoft Office PowerPoint</Application>
  <PresentationFormat>Widescreen</PresentationFormat>
  <Paragraphs>315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Aptos</vt:lpstr>
      <vt:lpstr>Aptos Display</vt:lpstr>
      <vt:lpstr>Arial</vt:lpstr>
      <vt:lpstr>Cambria Math</vt:lpstr>
      <vt:lpstr>Symbol</vt:lpstr>
      <vt:lpstr>Office Theme</vt:lpstr>
      <vt:lpstr>Uncovering Star Formation Histories with Diffusion</vt:lpstr>
      <vt:lpstr>How did this happen?</vt:lpstr>
      <vt:lpstr>Star Formation Histories</vt:lpstr>
      <vt:lpstr>Galaxy spectrum</vt:lpstr>
      <vt:lpstr>Galaxy spectrum</vt:lpstr>
      <vt:lpstr>Galaxy spectrum</vt:lpstr>
      <vt:lpstr>PowerPoint Presentation</vt:lpstr>
      <vt:lpstr>PowerPoint Presentation</vt:lpstr>
      <vt:lpstr>PowerPoint Presentation</vt:lpstr>
      <vt:lpstr>How to determine SFH?</vt:lpstr>
      <vt:lpstr>How to determine SFH?</vt:lpstr>
      <vt:lpstr>Parametric models</vt:lpstr>
      <vt:lpstr>Parametric models</vt:lpstr>
      <vt:lpstr>Parametric models</vt:lpstr>
      <vt:lpstr>PowerPoint Presentation</vt:lpstr>
      <vt:lpstr>Non-Parametric models</vt:lpstr>
      <vt:lpstr>Diffusion Models</vt:lpstr>
      <vt:lpstr>Diffusion Models</vt:lpstr>
      <vt:lpstr>Generating Samples</vt:lpstr>
      <vt:lpstr>Generating Samples</vt:lpstr>
      <vt:lpstr>Sampling Higher Dimensional Data</vt:lpstr>
      <vt:lpstr>Sampling Higher Dimensional Data</vt:lpstr>
      <vt:lpstr>Score</vt:lpstr>
      <vt:lpstr>Score</vt:lpstr>
      <vt:lpstr>Sampling with Diffusion</vt:lpstr>
      <vt:lpstr>Sampling with Diffusion</vt:lpstr>
      <vt:lpstr>Sampling with Diffusion</vt:lpstr>
      <vt:lpstr>Sampling with Diffusion</vt:lpstr>
      <vt:lpstr>Sampling with Diffusion</vt:lpstr>
      <vt:lpstr>SFH Diffusion</vt:lpstr>
      <vt:lpstr>SFH Diffusion</vt:lpstr>
      <vt:lpstr>Samples</vt:lpstr>
      <vt:lpstr>Posterior Sampling with Diffusion</vt:lpstr>
      <vt:lpstr>p(y|x) for SFHs</vt:lpstr>
      <vt:lpstr>PowerPoint Presentation</vt:lpstr>
      <vt:lpstr>Likelihood p(y|x)</vt:lpstr>
      <vt:lpstr>Likelihood p(y|x)</vt:lpstr>
      <vt:lpstr>Likelihood p(y|x)</vt:lpstr>
      <vt:lpstr>Next</vt:lpstr>
      <vt:lpstr>Summary</vt:lpstr>
      <vt:lpstr>References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 Formation Histories</dc:title>
  <dc:creator>Sacha Perry-Fagant</dc:creator>
  <cp:lastModifiedBy>Sacha Perry-Fagant</cp:lastModifiedBy>
  <cp:revision>468</cp:revision>
  <dcterms:created xsi:type="dcterms:W3CDTF">2024-04-23T15:22:29Z</dcterms:created>
  <dcterms:modified xsi:type="dcterms:W3CDTF">2024-05-08T04:31:07Z</dcterms:modified>
</cp:coreProperties>
</file>