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6" r:id="rId7"/>
    <p:sldId id="260" r:id="rId8"/>
    <p:sldId id="262" r:id="rId9"/>
    <p:sldId id="265" r:id="rId10"/>
    <p:sldId id="264" r:id="rId11"/>
    <p:sldId id="268" r:id="rId12"/>
    <p:sldId id="269" r:id="rId13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Gill Sans" panose="020B0604020202020204" charset="0"/>
      <p:regular r:id="rId19"/>
      <p:bold r:id="rId20"/>
    </p:embeddedFont>
    <p:embeddedFont>
      <p:font typeface="Times" panose="02020603050405020304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jpjBx4jfMHY+kUOJnt88EOFZbD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3473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745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69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255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188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196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450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336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3875"/>
            <a:ext cx="4654550" cy="2619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CA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960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998"/>
              <a:buFont typeface="Calibri"/>
              <a:buNone/>
              <a:defRPr sz="79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1"/>
          <p:cNvSpPr txBox="1"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/>
            </a:lvl1pPr>
            <a:lvl2pPr lvl="1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2699"/>
            </a:lvl2pPr>
            <a:lvl3pPr lvl="2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4pPr>
            <a:lvl5pPr lvl="4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5pPr>
            <a:lvl6pPr lvl="5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6pPr>
            <a:lvl7pPr lvl="6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7pPr>
            <a:lvl8pPr lvl="7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8pPr>
            <a:lvl9pPr lvl="8" algn="ctr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5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998"/>
              <a:buFont typeface="Calibri"/>
              <a:buNone/>
              <a:defRPr sz="79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5"/>
          <p:cNvSpPr txBox="1"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3199"/>
              <a:buNone/>
              <a:defRPr sz="319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699"/>
              <a:buNone/>
              <a:defRPr sz="269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65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5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6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66"/>
          <p:cNvSpPr txBox="1">
            <a:spLocks noGrp="1"/>
          </p:cNvSpPr>
          <p:nvPr>
            <p:ph type="body" idx="2"/>
          </p:nvPr>
        </p:nvSpPr>
        <p:spPr>
          <a:xfrm>
            <a:off x="6172200" y="1825624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66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6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7"/>
          <p:cNvSpPr txBox="1"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7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 b="1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2699" b="1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3" name="Google Shape;123;p67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6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67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  <a:defRPr sz="3199" b="1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None/>
              <a:defRPr sz="2699" b="1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25" name="Google Shape;125;p67"/>
          <p:cNvSpPr txBox="1">
            <a:spLocks noGrp="1"/>
          </p:cNvSpPr>
          <p:nvPr>
            <p:ph type="body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6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6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8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0"/>
          <p:cNvSpPr txBox="1"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99"/>
              <a:buFont typeface="Calibri"/>
              <a:buNone/>
              <a:defRPr sz="42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0"/>
          <p:cNvSpPr txBox="1">
            <a:spLocks noGrp="1"/>
          </p:cNvSpPr>
          <p:nvPr>
            <p:ph type="body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501586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299"/>
              <a:buChar char="•"/>
              <a:defRPr sz="4299"/>
            </a:lvl1pPr>
            <a:lvl2pPr marL="914400" lvl="1" indent="-46348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699"/>
              <a:buChar char="•"/>
              <a:defRPr sz="3699"/>
            </a:lvl2pPr>
            <a:lvl3pPr marL="1371600" lvl="2" indent="-43173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/>
            </a:lvl3pPr>
            <a:lvl4pPr marL="1828800" lvl="3" indent="-39998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Char char="•"/>
              <a:defRPr sz="2699"/>
            </a:lvl4pPr>
            <a:lvl5pPr marL="2286000" lvl="4" indent="-39998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Char char="•"/>
              <a:defRPr sz="2699"/>
            </a:lvl5pPr>
            <a:lvl6pPr marL="2743200" lvl="5" indent="-39998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Char char="•"/>
              <a:defRPr sz="2699"/>
            </a:lvl6pPr>
            <a:lvl7pPr marL="3200400" lvl="6" indent="-39998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Char char="•"/>
              <a:defRPr sz="2699"/>
            </a:lvl7pPr>
            <a:lvl8pPr marL="3657600" lvl="7" indent="-39998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Char char="•"/>
              <a:defRPr sz="2699"/>
            </a:lvl8pPr>
            <a:lvl9pPr marL="4114800" lvl="8" indent="-399986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Char char="•"/>
              <a:defRPr sz="2699"/>
            </a:lvl9pPr>
          </a:lstStyle>
          <a:p>
            <a:endParaRPr/>
          </a:p>
        </p:txBody>
      </p:sp>
      <p:sp>
        <p:nvSpPr>
          <p:cNvPr id="141" name="Google Shape;141;p70"/>
          <p:cNvSpPr txBox="1">
            <a:spLocks noGrp="1"/>
          </p:cNvSpPr>
          <p:nvPr>
            <p:ph type="body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2" name="Google Shape;142;p7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7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7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1"/>
          <p:cNvSpPr txBox="1"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99"/>
              <a:buFont typeface="Calibri"/>
              <a:buNone/>
              <a:defRPr sz="42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1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71"/>
          <p:cNvSpPr txBox="1">
            <a:spLocks noGrp="1"/>
          </p:cNvSpPr>
          <p:nvPr>
            <p:ph type="body" idx="1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2pPr>
            <a:lvl3pPr marL="1371600" lvl="2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4pPr>
            <a:lvl5pPr marL="2286000" lvl="4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5pPr>
            <a:lvl6pPr marL="2743200" lvl="5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6pPr>
            <a:lvl7pPr marL="3200400" lvl="6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7pPr>
            <a:lvl8pPr marL="3657600" lvl="7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8pPr>
            <a:lvl9pPr marL="4114800" lvl="8" indent="-228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9" name="Google Shape;149;p7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7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7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2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2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7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72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72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3"/>
          <p:cNvSpPr txBox="1">
            <a:spLocks noGrp="1"/>
          </p:cNvSpPr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73"/>
          <p:cNvSpPr txBox="1">
            <a:spLocks noGrp="1"/>
          </p:cNvSpPr>
          <p:nvPr>
            <p:ph type="body" idx="1"/>
          </p:nvPr>
        </p:nvSpPr>
        <p:spPr>
          <a:xfrm rot="5400000">
            <a:off x="1799433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73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7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5"/>
          <p:cNvSpPr txBox="1">
            <a:spLocks noGrp="1"/>
          </p:cNvSpPr>
          <p:nvPr>
            <p:ph type="sldNum" idx="12"/>
          </p:nvPr>
        </p:nvSpPr>
        <p:spPr>
          <a:xfrm>
            <a:off x="10772298" y="6629400"/>
            <a:ext cx="1419703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45700" rIns="121900" bIns="2743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99"/>
              <a:buFont typeface="Calibri"/>
              <a:buNone/>
              <a:defRPr sz="58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1"/>
          </p:nvPr>
        </p:nvSpPr>
        <p:spPr>
          <a:xfrm>
            <a:off x="838201" y="182562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>
            <a:lvl1pPr marL="457200" marR="0" lvl="0" indent="-46348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699"/>
              <a:buFont typeface="Arial"/>
              <a:buChar char="•"/>
              <a:defRPr sz="36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73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998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/>
              <a:buChar char="•"/>
              <a:defRPr sz="26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"/>
          <p:cNvSpPr txBox="1">
            <a:spLocks noGrp="1"/>
          </p:cNvSpPr>
          <p:nvPr>
            <p:ph type="subTitle" idx="1"/>
          </p:nvPr>
        </p:nvSpPr>
        <p:spPr>
          <a:xfrm>
            <a:off x="900641" y="4689987"/>
            <a:ext cx="10390721" cy="1740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r>
              <a:rPr lang="fr-CA" sz="2799" dirty="0">
                <a:latin typeface="Gill Sans"/>
                <a:ea typeface="Gill Sans"/>
                <a:cs typeface="Gill Sans"/>
                <a:sym typeface="Gill Sans"/>
              </a:rPr>
              <a:t>Nicolas Payeur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9"/>
              <a:buNone/>
            </a:pPr>
            <a:r>
              <a:rPr lang="fr-CA" sz="2799" dirty="0">
                <a:latin typeface="Gill Sans"/>
                <a:ea typeface="Gill Sans"/>
                <a:cs typeface="Gill Sans"/>
                <a:sym typeface="Gill Sans"/>
              </a:rPr>
              <a:t>Supervision: Pr. Simon Thibault</a:t>
            </a:r>
            <a:endParaRPr sz="2799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rPr lang="fr-CA" sz="2300" i="1" dirty="0">
                <a:latin typeface="Gill Sans"/>
                <a:ea typeface="Gill Sans"/>
                <a:cs typeface="Gill Sans"/>
                <a:sym typeface="Gill Sans"/>
              </a:rPr>
              <a:t>COPL, Université Laval</a:t>
            </a:r>
            <a:br>
              <a:rPr lang="fr-CA" sz="2000" i="1" dirty="0">
                <a:latin typeface="Gill Sans"/>
                <a:ea typeface="Gill Sans"/>
                <a:cs typeface="Gill Sans"/>
                <a:sym typeface="Gill Sans"/>
              </a:rPr>
            </a:br>
            <a:endParaRPr sz="2000" i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3" name="Google Shape;17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80" y="-16372"/>
            <a:ext cx="12187591" cy="1531658"/>
          </a:xfrm>
          <a:prstGeom prst="rect">
            <a:avLst/>
          </a:prstGeom>
          <a:noFill/>
          <a:ln>
            <a:noFill/>
          </a:ln>
          <a:effectLst>
            <a:reflection stA="58999" sy="-100000" algn="bl" rotWithShape="0"/>
          </a:effectLst>
        </p:spPr>
      </p:pic>
      <p:pic>
        <p:nvPicPr>
          <p:cNvPr id="174" name="Google Shape;17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702" y="456399"/>
            <a:ext cx="1464585" cy="58611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"/>
          <p:cNvSpPr txBox="1"/>
          <p:nvPr/>
        </p:nvSpPr>
        <p:spPr>
          <a:xfrm>
            <a:off x="8256913" y="246047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"/>
          <p:cNvSpPr txBox="1"/>
          <p:nvPr/>
        </p:nvSpPr>
        <p:spPr>
          <a:xfrm>
            <a:off x="9175909" y="623408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 txBox="1">
            <a:spLocks noGrp="1"/>
          </p:cNvSpPr>
          <p:nvPr>
            <p:ph type="ctrTitle"/>
          </p:nvPr>
        </p:nvSpPr>
        <p:spPr>
          <a:xfrm>
            <a:off x="2205" y="1796819"/>
            <a:ext cx="1218759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fr-FR" sz="3199" b="1" dirty="0">
                <a:latin typeface="Century Gothic"/>
                <a:ea typeface="Century Gothic"/>
                <a:cs typeface="Century Gothic"/>
                <a:sym typeface="Century Gothic"/>
              </a:rPr>
              <a:t>Réalisations et projets futures de la </a:t>
            </a:r>
            <a:r>
              <a:rPr lang="fr-FR" sz="3199" b="1" dirty="0" err="1">
                <a:latin typeface="Century Gothic"/>
                <a:ea typeface="Century Gothic"/>
                <a:cs typeface="Century Gothic"/>
                <a:sym typeface="Century Gothic"/>
              </a:rPr>
              <a:t>platforme</a:t>
            </a:r>
            <a:r>
              <a:rPr lang="fr-FR" sz="3199" b="1" dirty="0">
                <a:latin typeface="Century Gothic"/>
                <a:ea typeface="Century Gothic"/>
                <a:cs typeface="Century Gothic"/>
                <a:sym typeface="Century Gothic"/>
              </a:rPr>
              <a:t> High </a:t>
            </a:r>
            <a:r>
              <a:rPr lang="fr-FR" sz="3199" b="1" dirty="0" err="1">
                <a:latin typeface="Century Gothic"/>
                <a:ea typeface="Century Gothic"/>
                <a:cs typeface="Century Gothic"/>
                <a:sym typeface="Century Gothic"/>
              </a:rPr>
              <a:t>Contrast</a:t>
            </a:r>
            <a:r>
              <a:rPr lang="fr-FR" sz="3199" b="1" dirty="0">
                <a:latin typeface="Century Gothic"/>
                <a:ea typeface="Century Gothic"/>
                <a:cs typeface="Century Gothic"/>
                <a:sym typeface="Century Gothic"/>
              </a:rPr>
              <a:t> Imaging </a:t>
            </a:r>
            <a:r>
              <a:rPr lang="fr-FR" sz="3199" b="1" dirty="0" err="1">
                <a:latin typeface="Century Gothic"/>
                <a:ea typeface="Century Gothic"/>
                <a:cs typeface="Century Gothic"/>
                <a:sym typeface="Century Gothic"/>
              </a:rPr>
              <a:t>Balloon</a:t>
            </a:r>
            <a:r>
              <a:rPr lang="fr-FR" sz="3199" b="1" dirty="0">
                <a:latin typeface="Century Gothic"/>
                <a:ea typeface="Century Gothic"/>
                <a:cs typeface="Century Gothic"/>
                <a:sym typeface="Century Gothic"/>
              </a:rPr>
              <a:t> System (</a:t>
            </a:r>
            <a:r>
              <a:rPr lang="fr-FR" sz="3199" b="1" dirty="0" err="1">
                <a:latin typeface="Century Gothic"/>
                <a:ea typeface="Century Gothic"/>
                <a:cs typeface="Century Gothic"/>
                <a:sym typeface="Century Gothic"/>
              </a:rPr>
              <a:t>HiCIBaS</a:t>
            </a:r>
            <a:r>
              <a:rPr lang="fr-FR" sz="3199" b="1" dirty="0">
                <a:latin typeface="Century Gothic"/>
                <a:ea typeface="Century Gothic"/>
                <a:cs typeface="Century Gothic"/>
                <a:sym typeface="Century Gothic"/>
              </a:rPr>
              <a:t>).</a:t>
            </a:r>
            <a:endParaRPr sz="3199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1"/>
          <p:cNvSpPr txBox="1"/>
          <p:nvPr/>
        </p:nvSpPr>
        <p:spPr>
          <a:xfrm>
            <a:off x="586800" y="6572160"/>
            <a:ext cx="2519700" cy="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CA" sz="1000" b="0" i="0" u="none" strike="noStrike" cap="none" dirty="0">
                <a:solidFill>
                  <a:srgbClr val="D2D2D2"/>
                </a:solidFill>
                <a:latin typeface="Arial"/>
                <a:ea typeface="Arial"/>
                <a:cs typeface="Arial"/>
                <a:sym typeface="Arial"/>
              </a:rPr>
              <a:t>© 2021</a:t>
            </a: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6C20C0-4545-FC2C-9DA8-6385FE7AC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52" y="6218685"/>
            <a:ext cx="86963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i="0" u="none" strike="noStrike" cap="small" dirty="0" err="1">
                <a:solidFill>
                  <a:schemeClr val="lt1"/>
                </a:solidFill>
                <a:latin typeface="Century Gothic"/>
                <a:sym typeface="Century Gothic"/>
              </a:rPr>
              <a:t>HiC</a:t>
            </a:r>
            <a:r>
              <a:rPr lang="fr-CA" sz="4400" b="1" cap="small" dirty="0" err="1">
                <a:solidFill>
                  <a:schemeClr val="lt1"/>
                </a:solidFill>
                <a:latin typeface="Century Gothic"/>
                <a:sym typeface="Century Gothic"/>
              </a:rPr>
              <a:t>IBaS</a:t>
            </a:r>
            <a:r>
              <a:rPr lang="fr-CA" sz="4400" b="1" cap="small" dirty="0">
                <a:solidFill>
                  <a:schemeClr val="lt1"/>
                </a:solidFill>
                <a:latin typeface="Century Gothic"/>
                <a:sym typeface="Century Gothic"/>
              </a:rPr>
              <a:t>-III 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480676" y="1780168"/>
            <a:ext cx="11085954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609463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609463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</a:pP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77570" y="1780167"/>
            <a:ext cx="11027049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r>
              <a:rPr lang="fr-FR" sz="2400" dirty="0"/>
              <a:t>Objectifs Scientifiques: </a:t>
            </a:r>
          </a:p>
          <a:p>
            <a:pPr marL="1238050" lvl="8" indent="-457200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FR" sz="2400" dirty="0"/>
              <a:t>Détection de débris spatiaux</a:t>
            </a:r>
          </a:p>
          <a:p>
            <a:pPr marL="1238050" lvl="8" indent="-457200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FR" sz="2400" dirty="0"/>
              <a:t>Caméra EMCCD et comptage de photons</a:t>
            </a:r>
          </a:p>
          <a:p>
            <a:pPr marL="1238050" lvl="8" indent="-457200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FR" sz="2400" dirty="0"/>
              <a:t>Miroirs déployables</a:t>
            </a:r>
          </a:p>
          <a:p>
            <a:pPr marL="1238050" lvl="1" indent="-457200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r>
              <a:rPr lang="fr-FR" sz="2400" dirty="0"/>
              <a:t>Date: TBD (2026?)</a:t>
            </a:r>
          </a:p>
          <a:p>
            <a:pPr marL="1238050" lvl="1" indent="-457200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r>
              <a:rPr lang="fr-CA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Réutilisation partielle o</a:t>
            </a:r>
            <a:r>
              <a:rPr lang="fr-CA" sz="2400" dirty="0"/>
              <a:t>u complète de la plateforme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323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i="0" u="none" strike="noStrike" cap="small" dirty="0">
                <a:solidFill>
                  <a:schemeClr val="lt1"/>
                </a:solidFill>
                <a:latin typeface="Century Gothic"/>
                <a:sym typeface="Century Gothic"/>
              </a:rPr>
              <a:t>Merci 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480676" y="1780168"/>
            <a:ext cx="11085954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609463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609463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</a:pP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1521360" y="2963304"/>
            <a:ext cx="6440778" cy="281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11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EBC74E8-B46E-3B61-2BE1-77F26C077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52" y="6218685"/>
            <a:ext cx="869632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25FF5B7-36E7-DF4D-8519-BC720BAAE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77" y="2046657"/>
            <a:ext cx="3855469" cy="39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72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i="0" u="none" strike="noStrike" cap="small" dirty="0">
                <a:solidFill>
                  <a:schemeClr val="lt1"/>
                </a:solidFill>
                <a:latin typeface="Century Gothic"/>
                <a:sym typeface="Century Gothic"/>
              </a:rPr>
              <a:t>Plan de Présentation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480676" y="1780168"/>
            <a:ext cx="11085954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609463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609463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</a:pP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876775" y="1717739"/>
            <a:ext cx="11027049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3200" dirty="0" err="1"/>
              <a:t>Payload</a:t>
            </a:r>
            <a:r>
              <a:rPr lang="fr-CA" sz="3200" dirty="0"/>
              <a:t> </a:t>
            </a:r>
            <a:r>
              <a:rPr lang="fr-CA" sz="3200" dirty="0" err="1"/>
              <a:t>HiCIBaS</a:t>
            </a:r>
            <a:r>
              <a:rPr lang="fr-CA" sz="3200" dirty="0"/>
              <a:t>-II</a:t>
            </a: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Objectifs Scientifi</a:t>
            </a:r>
            <a:r>
              <a:rPr lang="fr-CA" sz="3200" dirty="0"/>
              <a:t>ques</a:t>
            </a: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et plan de vol</a:t>
            </a: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Lancement</a:t>
            </a: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3200" dirty="0"/>
              <a:t>Vol</a:t>
            </a: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Résu</a:t>
            </a:r>
            <a:r>
              <a:rPr lang="fr-CA" sz="3200" dirty="0"/>
              <a:t>ltats</a:t>
            </a:r>
          </a:p>
          <a:p>
            <a:pPr marL="1238050" lvl="1" indent="-457200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3200" dirty="0" err="1"/>
              <a:t>HiCIBaS</a:t>
            </a:r>
            <a:r>
              <a:rPr lang="fr-CA" sz="3200" dirty="0"/>
              <a:t>-III</a:t>
            </a: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endParaRPr sz="269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66572" marR="0" lvl="1" indent="-28572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/>
              <a:buNone/>
            </a:pPr>
            <a:endParaRPr sz="269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cap="small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HiCIBaS</a:t>
            </a:r>
            <a:r>
              <a:rPr lang="fr-CA" sz="4400" b="1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-II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1209006" y="2852025"/>
            <a:ext cx="5128581" cy="220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609463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609463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</a:pPr>
            <a:endParaRPr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876775" y="1709471"/>
            <a:ext cx="11027049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1066572" marR="0" lvl="1" indent="-28572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/>
              <a:buNone/>
            </a:pPr>
            <a:endParaRPr sz="269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3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A37BDF-2E43-7A89-33D3-E2CF0A3E7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" y="2013785"/>
            <a:ext cx="2326622" cy="235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DC2514-012A-DE1D-85D2-B4B76EC160DB}"/>
              </a:ext>
            </a:extLst>
          </p:cNvPr>
          <p:cNvSpPr/>
          <p:nvPr/>
        </p:nvSpPr>
        <p:spPr>
          <a:xfrm>
            <a:off x="1648043" y="4733859"/>
            <a:ext cx="2720162" cy="41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28" name="Picture 4" descr="Une image contenant croquis, léger, illustration&#10;&#10;Description générée automatiquement">
            <a:extLst>
              <a:ext uri="{FF2B5EF4-FFF2-40B4-BE49-F238E27FC236}">
                <a16:creationId xmlns:a16="http://schemas.microsoft.com/office/drawing/2014/main" id="{CC7E6922-C9DC-2DC8-6572-83BBFFC7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61" y="2013785"/>
            <a:ext cx="2322468" cy="235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319F4F-8068-1061-DA3E-B6BE72CDEA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15"/>
          <a:stretch/>
        </p:blipFill>
        <p:spPr>
          <a:xfrm>
            <a:off x="4925832" y="4279457"/>
            <a:ext cx="2853420" cy="25375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C6A218-147D-1B46-7DB6-31136210D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836" y="2013785"/>
            <a:ext cx="3017412" cy="2272407"/>
          </a:xfrm>
          <a:prstGeom prst="rect">
            <a:avLst/>
          </a:prstGeom>
        </p:spPr>
      </p:pic>
      <p:pic>
        <p:nvPicPr>
          <p:cNvPr id="1037" name="Picture 13" descr="Une image contenant capture d’écran, diagramme, cercle, Modélisation 3D&#10;&#10;Description générée automatiquement">
            <a:extLst>
              <a:ext uri="{FF2B5EF4-FFF2-40B4-BE49-F238E27FC236}">
                <a16:creationId xmlns:a16="http://schemas.microsoft.com/office/drawing/2014/main" id="{86668726-FBF9-361F-3057-E90219A8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20" y="4388518"/>
            <a:ext cx="3135442" cy="24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FF78F89-052E-E5F3-156C-689EC63414CD}"/>
              </a:ext>
            </a:extLst>
          </p:cNvPr>
          <p:cNvSpPr txBox="1"/>
          <p:nvPr/>
        </p:nvSpPr>
        <p:spPr>
          <a:xfrm>
            <a:off x="8185712" y="2013785"/>
            <a:ext cx="34756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dirty="0"/>
              <a:t>Guidage grossier: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Champ de vue: 5,44°</a:t>
            </a:r>
          </a:p>
          <a:p>
            <a:endParaRPr lang="fr-CA" sz="1800" dirty="0"/>
          </a:p>
          <a:p>
            <a:r>
              <a:rPr lang="fr-CA" sz="1800" dirty="0"/>
              <a:t>Guidage fin: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Champ de vue: 0,168° (10’)</a:t>
            </a:r>
          </a:p>
          <a:p>
            <a:endParaRPr lang="fr-CA" sz="1800" dirty="0"/>
          </a:p>
          <a:p>
            <a:r>
              <a:rPr lang="fr-CA" sz="1800" dirty="0"/>
              <a:t>Télescope (</a:t>
            </a:r>
            <a:r>
              <a:rPr lang="fr-CA" sz="1800" dirty="0" err="1"/>
              <a:t>Celestron</a:t>
            </a:r>
            <a:r>
              <a:rPr lang="fr-CA" sz="1800" dirty="0"/>
              <a:t> C14-AF XLT):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Schmidt-Cassegrain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14’’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f/11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800" dirty="0"/>
          </a:p>
          <a:p>
            <a:r>
              <a:rPr lang="fr-CA" sz="1800" dirty="0"/>
              <a:t>LOWFS (</a:t>
            </a:r>
            <a:r>
              <a:rPr lang="fr-CA" sz="1800" dirty="0" err="1"/>
              <a:t>Shack</a:t>
            </a:r>
            <a:r>
              <a:rPr lang="fr-CA" sz="1800" dirty="0"/>
              <a:t>-Hartmann):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Focale: 15,3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Sensibilité au tilt dans le ciel: 0,1’’</a:t>
            </a:r>
          </a:p>
        </p:txBody>
      </p:sp>
    </p:spTree>
    <p:extLst>
      <p:ext uri="{BB962C8B-B14F-4D97-AF65-F5344CB8AC3E}">
        <p14:creationId xmlns:p14="http://schemas.microsoft.com/office/powerpoint/2010/main" val="335991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Objectifs Scientifiques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4</a:t>
            </a:fld>
            <a:endParaRPr dirty="0"/>
          </a:p>
        </p:txBody>
      </p:sp>
      <p:pic>
        <p:nvPicPr>
          <p:cNvPr id="2052" name="Picture 4" descr="Une image contenant diagramme, Caractère coloré, Rectangle, carré&#10;&#10;Description générée automatiquement">
            <a:extLst>
              <a:ext uri="{FF2B5EF4-FFF2-40B4-BE49-F238E27FC236}">
                <a16:creationId xmlns:a16="http://schemas.microsoft.com/office/drawing/2014/main" id="{F4B14FEF-2540-5CEB-EB62-5F04944BA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6631" r="23634"/>
          <a:stretch/>
        </p:blipFill>
        <p:spPr bwMode="auto">
          <a:xfrm>
            <a:off x="10085212" y="3894360"/>
            <a:ext cx="1868743" cy="185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Étoile : 5 branches 11">
            <a:extLst>
              <a:ext uri="{FF2B5EF4-FFF2-40B4-BE49-F238E27FC236}">
                <a16:creationId xmlns:a16="http://schemas.microsoft.com/office/drawing/2014/main" id="{1C446188-AC28-3E3D-1853-BD9E2EBBC99E}"/>
              </a:ext>
            </a:extLst>
          </p:cNvPr>
          <p:cNvSpPr/>
          <p:nvPr/>
        </p:nvSpPr>
        <p:spPr>
          <a:xfrm>
            <a:off x="674443" y="2528906"/>
            <a:ext cx="502250" cy="46728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Picture 4" descr="Une image contenant croquis, léger, illustration&#10;&#10;Description générée automatiquement">
            <a:extLst>
              <a:ext uri="{FF2B5EF4-FFF2-40B4-BE49-F238E27FC236}">
                <a16:creationId xmlns:a16="http://schemas.microsoft.com/office/drawing/2014/main" id="{DF259EE0-A4A2-D501-B0D8-A05145AD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0913">
            <a:off x="4140505" y="2170239"/>
            <a:ext cx="1943725" cy="19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7D73C9F-E964-11C5-3A2F-AD654C5DF5EF}"/>
              </a:ext>
            </a:extLst>
          </p:cNvPr>
          <p:cNvCxnSpPr>
            <a:cxnSpLocks/>
          </p:cNvCxnSpPr>
          <p:nvPr/>
        </p:nvCxnSpPr>
        <p:spPr>
          <a:xfrm>
            <a:off x="1227593" y="2897837"/>
            <a:ext cx="749343" cy="1429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5880A74-4FE9-F978-3C80-38616DE23439}"/>
              </a:ext>
            </a:extLst>
          </p:cNvPr>
          <p:cNvCxnSpPr>
            <a:cxnSpLocks/>
          </p:cNvCxnSpPr>
          <p:nvPr/>
        </p:nvCxnSpPr>
        <p:spPr>
          <a:xfrm>
            <a:off x="1308795" y="2756314"/>
            <a:ext cx="760640" cy="623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7437923-45F2-2954-5FAB-BDA386FB1B83}"/>
              </a:ext>
            </a:extLst>
          </p:cNvPr>
          <p:cNvCxnSpPr>
            <a:cxnSpLocks/>
          </p:cNvCxnSpPr>
          <p:nvPr/>
        </p:nvCxnSpPr>
        <p:spPr>
          <a:xfrm>
            <a:off x="1227593" y="2636222"/>
            <a:ext cx="70907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3582F278-7B1C-B703-5B59-939A1DF28BF3}"/>
              </a:ext>
            </a:extLst>
          </p:cNvPr>
          <p:cNvSpPr/>
          <p:nvPr/>
        </p:nvSpPr>
        <p:spPr>
          <a:xfrm rot="7331496">
            <a:off x="2905746" y="4125237"/>
            <a:ext cx="445963" cy="365100"/>
          </a:xfrm>
          <a:prstGeom prst="rightArrow">
            <a:avLst>
              <a:gd name="adj1" fmla="val 40505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93C6F539-080D-F15A-AD31-5AF0F8353566}"/>
              </a:ext>
            </a:extLst>
          </p:cNvPr>
          <p:cNvSpPr/>
          <p:nvPr/>
        </p:nvSpPr>
        <p:spPr>
          <a:xfrm>
            <a:off x="2241265" y="2428207"/>
            <a:ext cx="133690" cy="671715"/>
          </a:xfrm>
          <a:custGeom>
            <a:avLst/>
            <a:gdLst>
              <a:gd name="connsiteX0" fmla="*/ 0 w 133690"/>
              <a:gd name="connsiteY0" fmla="*/ 0 h 671715"/>
              <a:gd name="connsiteX1" fmla="*/ 78006 w 133690"/>
              <a:gd name="connsiteY1" fmla="*/ 65005 h 671715"/>
              <a:gd name="connsiteX2" fmla="*/ 26002 w 133690"/>
              <a:gd name="connsiteY2" fmla="*/ 182013 h 671715"/>
              <a:gd name="connsiteX3" fmla="*/ 104007 w 133690"/>
              <a:gd name="connsiteY3" fmla="*/ 264352 h 671715"/>
              <a:gd name="connsiteX4" fmla="*/ 130009 w 133690"/>
              <a:gd name="connsiteY4" fmla="*/ 338024 h 671715"/>
              <a:gd name="connsiteX5" fmla="*/ 30335 w 133690"/>
              <a:gd name="connsiteY5" fmla="*/ 394362 h 671715"/>
              <a:gd name="connsiteX6" fmla="*/ 17334 w 133690"/>
              <a:gd name="connsiteY6" fmla="*/ 541706 h 671715"/>
              <a:gd name="connsiteX7" fmla="*/ 117008 w 133690"/>
              <a:gd name="connsiteY7" fmla="*/ 667382 h 671715"/>
              <a:gd name="connsiteX8" fmla="*/ 117008 w 133690"/>
              <a:gd name="connsiteY8" fmla="*/ 667382 h 671715"/>
              <a:gd name="connsiteX9" fmla="*/ 130009 w 133690"/>
              <a:gd name="connsiteY9" fmla="*/ 671715 h 6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690" h="671715">
                <a:moveTo>
                  <a:pt x="0" y="0"/>
                </a:moveTo>
                <a:cubicBezTo>
                  <a:pt x="36836" y="17335"/>
                  <a:pt x="73672" y="34670"/>
                  <a:pt x="78006" y="65005"/>
                </a:cubicBezTo>
                <a:cubicBezTo>
                  <a:pt x="82340" y="95340"/>
                  <a:pt x="21669" y="148789"/>
                  <a:pt x="26002" y="182013"/>
                </a:cubicBezTo>
                <a:cubicBezTo>
                  <a:pt x="30335" y="215237"/>
                  <a:pt x="86673" y="238350"/>
                  <a:pt x="104007" y="264352"/>
                </a:cubicBezTo>
                <a:cubicBezTo>
                  <a:pt x="121341" y="290354"/>
                  <a:pt x="142288" y="316356"/>
                  <a:pt x="130009" y="338024"/>
                </a:cubicBezTo>
                <a:cubicBezTo>
                  <a:pt x="117730" y="359692"/>
                  <a:pt x="49114" y="360415"/>
                  <a:pt x="30335" y="394362"/>
                </a:cubicBezTo>
                <a:cubicBezTo>
                  <a:pt x="11556" y="428309"/>
                  <a:pt x="2889" y="496203"/>
                  <a:pt x="17334" y="541706"/>
                </a:cubicBezTo>
                <a:cubicBezTo>
                  <a:pt x="31779" y="587209"/>
                  <a:pt x="117008" y="667382"/>
                  <a:pt x="117008" y="667382"/>
                </a:cubicBezTo>
                <a:lnTo>
                  <a:pt x="117008" y="667382"/>
                </a:lnTo>
                <a:lnTo>
                  <a:pt x="130009" y="671715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DD95FAEB-0288-3DAF-9D8F-4959DED52D80}"/>
              </a:ext>
            </a:extLst>
          </p:cNvPr>
          <p:cNvSpPr/>
          <p:nvPr/>
        </p:nvSpPr>
        <p:spPr>
          <a:xfrm>
            <a:off x="2366833" y="2428207"/>
            <a:ext cx="133690" cy="671715"/>
          </a:xfrm>
          <a:custGeom>
            <a:avLst/>
            <a:gdLst>
              <a:gd name="connsiteX0" fmla="*/ 0 w 133690"/>
              <a:gd name="connsiteY0" fmla="*/ 0 h 671715"/>
              <a:gd name="connsiteX1" fmla="*/ 78006 w 133690"/>
              <a:gd name="connsiteY1" fmla="*/ 65005 h 671715"/>
              <a:gd name="connsiteX2" fmla="*/ 26002 w 133690"/>
              <a:gd name="connsiteY2" fmla="*/ 182013 h 671715"/>
              <a:gd name="connsiteX3" fmla="*/ 104007 w 133690"/>
              <a:gd name="connsiteY3" fmla="*/ 264352 h 671715"/>
              <a:gd name="connsiteX4" fmla="*/ 130009 w 133690"/>
              <a:gd name="connsiteY4" fmla="*/ 338024 h 671715"/>
              <a:gd name="connsiteX5" fmla="*/ 30335 w 133690"/>
              <a:gd name="connsiteY5" fmla="*/ 394362 h 671715"/>
              <a:gd name="connsiteX6" fmla="*/ 17334 w 133690"/>
              <a:gd name="connsiteY6" fmla="*/ 541706 h 671715"/>
              <a:gd name="connsiteX7" fmla="*/ 117008 w 133690"/>
              <a:gd name="connsiteY7" fmla="*/ 667382 h 671715"/>
              <a:gd name="connsiteX8" fmla="*/ 117008 w 133690"/>
              <a:gd name="connsiteY8" fmla="*/ 667382 h 671715"/>
              <a:gd name="connsiteX9" fmla="*/ 130009 w 133690"/>
              <a:gd name="connsiteY9" fmla="*/ 671715 h 6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690" h="671715">
                <a:moveTo>
                  <a:pt x="0" y="0"/>
                </a:moveTo>
                <a:cubicBezTo>
                  <a:pt x="36836" y="17335"/>
                  <a:pt x="73672" y="34670"/>
                  <a:pt x="78006" y="65005"/>
                </a:cubicBezTo>
                <a:cubicBezTo>
                  <a:pt x="82340" y="95340"/>
                  <a:pt x="21669" y="148789"/>
                  <a:pt x="26002" y="182013"/>
                </a:cubicBezTo>
                <a:cubicBezTo>
                  <a:pt x="30335" y="215237"/>
                  <a:pt x="86673" y="238350"/>
                  <a:pt x="104007" y="264352"/>
                </a:cubicBezTo>
                <a:cubicBezTo>
                  <a:pt x="121341" y="290354"/>
                  <a:pt x="142288" y="316356"/>
                  <a:pt x="130009" y="338024"/>
                </a:cubicBezTo>
                <a:cubicBezTo>
                  <a:pt x="117730" y="359692"/>
                  <a:pt x="49114" y="360415"/>
                  <a:pt x="30335" y="394362"/>
                </a:cubicBezTo>
                <a:cubicBezTo>
                  <a:pt x="11556" y="428309"/>
                  <a:pt x="2889" y="496203"/>
                  <a:pt x="17334" y="541706"/>
                </a:cubicBezTo>
                <a:cubicBezTo>
                  <a:pt x="31779" y="587209"/>
                  <a:pt x="117008" y="667382"/>
                  <a:pt x="117008" y="667382"/>
                </a:cubicBezTo>
                <a:lnTo>
                  <a:pt x="117008" y="667382"/>
                </a:lnTo>
                <a:lnTo>
                  <a:pt x="130009" y="671715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F80EDD52-A1B3-F871-0180-5C94450FE541}"/>
              </a:ext>
            </a:extLst>
          </p:cNvPr>
          <p:cNvSpPr/>
          <p:nvPr/>
        </p:nvSpPr>
        <p:spPr>
          <a:xfrm>
            <a:off x="2477016" y="2404910"/>
            <a:ext cx="133690" cy="671715"/>
          </a:xfrm>
          <a:custGeom>
            <a:avLst/>
            <a:gdLst>
              <a:gd name="connsiteX0" fmla="*/ 0 w 133690"/>
              <a:gd name="connsiteY0" fmla="*/ 0 h 671715"/>
              <a:gd name="connsiteX1" fmla="*/ 78006 w 133690"/>
              <a:gd name="connsiteY1" fmla="*/ 65005 h 671715"/>
              <a:gd name="connsiteX2" fmla="*/ 26002 w 133690"/>
              <a:gd name="connsiteY2" fmla="*/ 182013 h 671715"/>
              <a:gd name="connsiteX3" fmla="*/ 104007 w 133690"/>
              <a:gd name="connsiteY3" fmla="*/ 264352 h 671715"/>
              <a:gd name="connsiteX4" fmla="*/ 130009 w 133690"/>
              <a:gd name="connsiteY4" fmla="*/ 338024 h 671715"/>
              <a:gd name="connsiteX5" fmla="*/ 30335 w 133690"/>
              <a:gd name="connsiteY5" fmla="*/ 394362 h 671715"/>
              <a:gd name="connsiteX6" fmla="*/ 17334 w 133690"/>
              <a:gd name="connsiteY6" fmla="*/ 541706 h 671715"/>
              <a:gd name="connsiteX7" fmla="*/ 117008 w 133690"/>
              <a:gd name="connsiteY7" fmla="*/ 667382 h 671715"/>
              <a:gd name="connsiteX8" fmla="*/ 117008 w 133690"/>
              <a:gd name="connsiteY8" fmla="*/ 667382 h 671715"/>
              <a:gd name="connsiteX9" fmla="*/ 130009 w 133690"/>
              <a:gd name="connsiteY9" fmla="*/ 671715 h 6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690" h="671715">
                <a:moveTo>
                  <a:pt x="0" y="0"/>
                </a:moveTo>
                <a:cubicBezTo>
                  <a:pt x="36836" y="17335"/>
                  <a:pt x="73672" y="34670"/>
                  <a:pt x="78006" y="65005"/>
                </a:cubicBezTo>
                <a:cubicBezTo>
                  <a:pt x="82340" y="95340"/>
                  <a:pt x="21669" y="148789"/>
                  <a:pt x="26002" y="182013"/>
                </a:cubicBezTo>
                <a:cubicBezTo>
                  <a:pt x="30335" y="215237"/>
                  <a:pt x="86673" y="238350"/>
                  <a:pt x="104007" y="264352"/>
                </a:cubicBezTo>
                <a:cubicBezTo>
                  <a:pt x="121341" y="290354"/>
                  <a:pt x="142288" y="316356"/>
                  <a:pt x="130009" y="338024"/>
                </a:cubicBezTo>
                <a:cubicBezTo>
                  <a:pt x="117730" y="359692"/>
                  <a:pt x="49114" y="360415"/>
                  <a:pt x="30335" y="394362"/>
                </a:cubicBezTo>
                <a:cubicBezTo>
                  <a:pt x="11556" y="428309"/>
                  <a:pt x="2889" y="496203"/>
                  <a:pt x="17334" y="541706"/>
                </a:cubicBezTo>
                <a:cubicBezTo>
                  <a:pt x="31779" y="587209"/>
                  <a:pt x="117008" y="667382"/>
                  <a:pt x="117008" y="667382"/>
                </a:cubicBezTo>
                <a:lnTo>
                  <a:pt x="117008" y="667382"/>
                </a:lnTo>
                <a:lnTo>
                  <a:pt x="130009" y="671715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20B7975-D1EC-FE58-D200-5349E13B8C6D}"/>
              </a:ext>
            </a:extLst>
          </p:cNvPr>
          <p:cNvCxnSpPr>
            <a:cxnSpLocks/>
          </p:cNvCxnSpPr>
          <p:nvPr/>
        </p:nvCxnSpPr>
        <p:spPr>
          <a:xfrm>
            <a:off x="2736327" y="2899843"/>
            <a:ext cx="749343" cy="1429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021B2BB-F0B5-6328-AC3B-6413151457CE}"/>
              </a:ext>
            </a:extLst>
          </p:cNvPr>
          <p:cNvCxnSpPr>
            <a:cxnSpLocks/>
          </p:cNvCxnSpPr>
          <p:nvPr/>
        </p:nvCxnSpPr>
        <p:spPr>
          <a:xfrm>
            <a:off x="2817529" y="2758320"/>
            <a:ext cx="760640" cy="623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3442BAF-3ED6-1C0A-7C03-5C4698B461F1}"/>
              </a:ext>
            </a:extLst>
          </p:cNvPr>
          <p:cNvCxnSpPr>
            <a:cxnSpLocks/>
          </p:cNvCxnSpPr>
          <p:nvPr/>
        </p:nvCxnSpPr>
        <p:spPr>
          <a:xfrm>
            <a:off x="2736327" y="2638228"/>
            <a:ext cx="70907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4" name="Picture 6" descr="Une image contenant cylindre, Quincaillerie, verrouiller, argent&#10;&#10;Description générée automatiquement">
            <a:extLst>
              <a:ext uri="{FF2B5EF4-FFF2-40B4-BE49-F238E27FC236}">
                <a16:creationId xmlns:a16="http://schemas.microsoft.com/office/drawing/2014/main" id="{1C31B0F3-8FD7-028A-F58E-CAC426B1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105" y="2052493"/>
            <a:ext cx="1118214" cy="148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e image contenant diagramme, Caractère coloré, texte, capture d’écran&#10;&#10;Description générée automatiquement">
            <a:extLst>
              <a:ext uri="{FF2B5EF4-FFF2-40B4-BE49-F238E27FC236}">
                <a16:creationId xmlns:a16="http://schemas.microsoft.com/office/drawing/2014/main" id="{2CA167DF-31B2-0A1D-A56B-FABCAE67D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8841" r="23308"/>
          <a:stretch/>
        </p:blipFill>
        <p:spPr bwMode="auto">
          <a:xfrm>
            <a:off x="7817924" y="3894656"/>
            <a:ext cx="1901367" cy="17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6F933151-ED80-E0B2-462C-41B0A7BF3B4C}"/>
              </a:ext>
            </a:extLst>
          </p:cNvPr>
          <p:cNvSpPr/>
          <p:nvPr/>
        </p:nvSpPr>
        <p:spPr>
          <a:xfrm rot="18687685">
            <a:off x="9250033" y="3456170"/>
            <a:ext cx="445963" cy="365100"/>
          </a:xfrm>
          <a:prstGeom prst="rightArrow">
            <a:avLst>
              <a:gd name="adj1" fmla="val 40505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314D7F2-5F14-F17B-343F-285CFB25ABFD}"/>
              </a:ext>
            </a:extLst>
          </p:cNvPr>
          <p:cNvSpPr txBox="1"/>
          <p:nvPr/>
        </p:nvSpPr>
        <p:spPr>
          <a:xfrm>
            <a:off x="7767648" y="5663858"/>
            <a:ext cx="209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CA" sz="1600" dirty="0"/>
              <a:t>Mesurer le tilt en vol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7C28DF5-38EF-3D34-9ED2-3E7C55279C3B}"/>
              </a:ext>
            </a:extLst>
          </p:cNvPr>
          <p:cNvSpPr txBox="1"/>
          <p:nvPr/>
        </p:nvSpPr>
        <p:spPr>
          <a:xfrm>
            <a:off x="9973213" y="5765076"/>
            <a:ext cx="209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fr-CA" sz="1600" dirty="0"/>
              <a:t>Compenser le tilt en temps réel</a:t>
            </a:r>
          </a:p>
        </p:txBody>
      </p:sp>
      <p:pic>
        <p:nvPicPr>
          <p:cNvPr id="3" name="Image 2" descr="Une image contenant noir et blanc, blanc, conception&#10;&#10;Description générée automatiquement">
            <a:extLst>
              <a:ext uri="{FF2B5EF4-FFF2-40B4-BE49-F238E27FC236}">
                <a16:creationId xmlns:a16="http://schemas.microsoft.com/office/drawing/2014/main" id="{2F3D6124-3FDA-F5D4-7A37-D1C2A72C35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91" t="22466" r="24017" b="11089"/>
          <a:stretch/>
        </p:blipFill>
        <p:spPr>
          <a:xfrm>
            <a:off x="228906" y="4276848"/>
            <a:ext cx="2612865" cy="2347974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405E13-AC54-5BD3-E8CB-84DEDFF6B0D8}"/>
              </a:ext>
            </a:extLst>
          </p:cNvPr>
          <p:cNvSpPr txBox="1"/>
          <p:nvPr/>
        </p:nvSpPr>
        <p:spPr>
          <a:xfrm>
            <a:off x="381126" y="3015637"/>
            <a:ext cx="1051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Étoile très brillante</a:t>
            </a:r>
          </a:p>
        </p:txBody>
      </p:sp>
      <p:pic>
        <p:nvPicPr>
          <p:cNvPr id="7" name="Picture 10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1D592F1D-3BC8-2630-A5D2-E7F6272F7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809" b="-1"/>
          <a:stretch/>
        </p:blipFill>
        <p:spPr bwMode="auto">
          <a:xfrm>
            <a:off x="3544536" y="4513961"/>
            <a:ext cx="3805334" cy="20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FD17790A-2084-6EC3-B39F-E8B6B603EEEC}"/>
              </a:ext>
            </a:extLst>
          </p:cNvPr>
          <p:cNvSpPr/>
          <p:nvPr/>
        </p:nvSpPr>
        <p:spPr>
          <a:xfrm>
            <a:off x="2998673" y="5380489"/>
            <a:ext cx="748002" cy="365100"/>
          </a:xfrm>
          <a:prstGeom prst="rightArrow">
            <a:avLst>
              <a:gd name="adj1" fmla="val 40505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43FBDB61-9436-4B79-4AF8-8060666155AC}"/>
              </a:ext>
            </a:extLst>
          </p:cNvPr>
          <p:cNvSpPr/>
          <p:nvPr/>
        </p:nvSpPr>
        <p:spPr>
          <a:xfrm>
            <a:off x="7396431" y="4990825"/>
            <a:ext cx="445963" cy="365100"/>
          </a:xfrm>
          <a:prstGeom prst="rightArrow">
            <a:avLst>
              <a:gd name="adj1" fmla="val 40505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53CB0C48-09AD-6D33-439D-88ACFD6D5DC7}"/>
              </a:ext>
            </a:extLst>
          </p:cNvPr>
          <p:cNvSpPr/>
          <p:nvPr/>
        </p:nvSpPr>
        <p:spPr>
          <a:xfrm rot="3240606">
            <a:off x="10206675" y="3456448"/>
            <a:ext cx="445963" cy="365100"/>
          </a:xfrm>
          <a:prstGeom prst="rightArrow">
            <a:avLst>
              <a:gd name="adj1" fmla="val 40505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9" name="Picture 9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4CC14B65-9FFB-366C-034E-F21A9499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15" y="2343877"/>
            <a:ext cx="1893645" cy="185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49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Mission et plan de vol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480676" y="1780168"/>
            <a:ext cx="11085954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609463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609463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</a:pPr>
            <a:endParaRPr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5</a:t>
            </a:fld>
            <a:endParaRPr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D4B44F2-F328-C8DC-059D-564E1A7F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148" y="2041460"/>
            <a:ext cx="4136789" cy="31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3BAC6A-E7DA-7E5A-625E-00D19B9770F0}"/>
              </a:ext>
            </a:extLst>
          </p:cNvPr>
          <p:cNvSpPr txBox="1"/>
          <p:nvPr/>
        </p:nvSpPr>
        <p:spPr>
          <a:xfrm>
            <a:off x="7260336" y="2011729"/>
            <a:ext cx="44856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dirty="0"/>
              <a:t>Intégration: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&lt;2 semaines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Raccord mécanique, électrique et logiciel</a:t>
            </a:r>
          </a:p>
          <a:p>
            <a:endParaRPr lang="fr-CA" sz="1800" dirty="0"/>
          </a:p>
          <a:p>
            <a:r>
              <a:rPr lang="fr-CA" sz="1800" dirty="0"/>
              <a:t>Plan de vol: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Au plafond pour 23h-00h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Décrochage au matin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 dirty="0"/>
              <a:t>À 40 km (~-60°C, ~0,001 </a:t>
            </a:r>
            <a:r>
              <a:rPr lang="fr-CA" sz="1800" dirty="0" err="1"/>
              <a:t>atm</a:t>
            </a:r>
            <a:r>
              <a:rPr lang="fr-CA" sz="180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1800"/>
              <a:t>Observation </a:t>
            </a:r>
            <a:r>
              <a:rPr lang="fr-CA" sz="1800" dirty="0"/>
              <a:t>de capella et </a:t>
            </a:r>
            <a:r>
              <a:rPr lang="fr-CA" sz="1800" dirty="0" err="1"/>
              <a:t>arcturus</a:t>
            </a:r>
            <a:endParaRPr lang="fr-CA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5D4C6F-0D34-B08F-EA50-76093972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4" y="318634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66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Défis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480676" y="1780168"/>
            <a:ext cx="11085954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609463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609463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</a:pP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1" y="1919415"/>
            <a:ext cx="11903824" cy="461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2699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familiariser avec tous les sous-systèmes</a:t>
            </a: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endParaRPr lang="fr-CA" sz="269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2699" dirty="0"/>
              <a:t>Intégrer tous les sous-systèmes ensemble</a:t>
            </a:r>
            <a:endParaRPr sz="269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endParaRPr lang="fr-CA" sz="269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2699" dirty="0"/>
              <a:t>Deadline important</a:t>
            </a: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endParaRPr lang="fr-CA" sz="269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38050" marR="0" lvl="1" indent="-457200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 panose="020B0604020202020204" pitchFamily="34" charset="0"/>
              <a:buChar char="•"/>
            </a:pPr>
            <a:r>
              <a:rPr lang="fr-CA" sz="2699" dirty="0"/>
              <a:t>Bris critiques</a:t>
            </a:r>
            <a:endParaRPr sz="2699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6</a:t>
            </a:fld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A1CBF27-6FFA-C44C-7DA2-6CF160DCD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008203"/>
            <a:ext cx="3293224" cy="437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97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Lancement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480676" y="1780168"/>
            <a:ext cx="11085954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609463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609463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</a:pP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7</a:t>
            </a:fld>
            <a:endParaRPr/>
          </a:p>
        </p:txBody>
      </p:sp>
      <p:pic>
        <p:nvPicPr>
          <p:cNvPr id="2" name="live lancement - Copi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F543287-36DB-EFB1-1E7D-EEE096B7C4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9107" y="1853"/>
            <a:ext cx="3853572" cy="68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480676" y="1780168"/>
            <a:ext cx="11085954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609463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609463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</a:pPr>
            <a:endParaRPr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8</a:t>
            </a:fld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50909F-49DA-33B0-A3D6-F34FAEF48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5" t="8527" r="4780" b="23603"/>
          <a:stretch/>
        </p:blipFill>
        <p:spPr>
          <a:xfrm>
            <a:off x="155821" y="2273887"/>
            <a:ext cx="3919906" cy="3034473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CC3A135-7058-A89A-2848-A4EB6000C4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2501FE-EEE1-EA0D-3AB8-5AF55D10F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2" t="11555" r="9276" b="20853"/>
          <a:stretch/>
        </p:blipFill>
        <p:spPr>
          <a:xfrm>
            <a:off x="8054941" y="2273887"/>
            <a:ext cx="3897749" cy="30344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D2D5FD-7CFF-8C9F-55B4-8D41833B7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71" t="30852" r="14858" b="16985"/>
          <a:stretch/>
        </p:blipFill>
        <p:spPr>
          <a:xfrm>
            <a:off x="4077579" y="2275368"/>
            <a:ext cx="3975510" cy="303299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4DF4E3-BA47-2E31-CBC3-66D7D543F36D}"/>
              </a:ext>
            </a:extLst>
          </p:cNvPr>
          <p:cNvSpPr txBox="1"/>
          <p:nvPr/>
        </p:nvSpPr>
        <p:spPr>
          <a:xfrm>
            <a:off x="6831493" y="5417611"/>
            <a:ext cx="4439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dirty="0"/>
              <a:t>En Réalité: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Vents au plafond plus forts que prévu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Décrochage à 5h40 (fin de la mission)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Levé du Soleil raté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B974E2-89EC-193E-77C5-C062AB9E864C}"/>
              </a:ext>
            </a:extLst>
          </p:cNvPr>
          <p:cNvSpPr txBox="1"/>
          <p:nvPr/>
        </p:nvSpPr>
        <p:spPr>
          <a:xfrm>
            <a:off x="374657" y="5417611"/>
            <a:ext cx="4119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dirty="0"/>
              <a:t>Compromis: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Vol plus court (grands vents)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/>
              <a:t>Changement d’étoile d’observation afin que tous les </a:t>
            </a:r>
            <a:r>
              <a:rPr lang="fr-CA" sz="1800" dirty="0" err="1"/>
              <a:t>payloads</a:t>
            </a:r>
            <a:r>
              <a:rPr lang="fr-CA" sz="1800" dirty="0"/>
              <a:t> puissent observer en même temps</a:t>
            </a:r>
          </a:p>
          <a:p>
            <a:endParaRPr lang="fr-CA" sz="1800" dirty="0"/>
          </a:p>
        </p:txBody>
      </p:sp>
    </p:spTree>
    <p:extLst>
      <p:ext uri="{BB962C8B-B14F-4D97-AF65-F5344CB8AC3E}">
        <p14:creationId xmlns:p14="http://schemas.microsoft.com/office/powerpoint/2010/main" val="485454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1"/>
          <p:cNvSpPr/>
          <p:nvPr/>
        </p:nvSpPr>
        <p:spPr>
          <a:xfrm>
            <a:off x="337443" y="164639"/>
            <a:ext cx="11229187" cy="124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fr-CA" sz="4400" b="1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Résultats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480676" y="1780168"/>
            <a:ext cx="11085954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609463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609463" lvl="1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3199"/>
              <a:buNone/>
            </a:pPr>
            <a:endParaRPr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8344622" y="293914"/>
            <a:ext cx="1628591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Shaping 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9263619" y="671276"/>
            <a:ext cx="2096560" cy="36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CA" sz="1800" b="1" i="1" u="none" strike="noStrike" cap="none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ray at a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77570" y="1780167"/>
            <a:ext cx="11027049" cy="481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 lnSpcReduction="10000"/>
          </a:bodyPr>
          <a:lstStyle/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r>
              <a:rPr lang="fr-FR" sz="2400" dirty="0"/>
              <a:t>Le moteur d'élévation a arrêté de fonctionner autour de 2h45 et ne s'est jamais rallumé</a:t>
            </a:r>
          </a:p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endParaRPr lang="fr-FR" sz="2400" dirty="0"/>
          </a:p>
          <a:p>
            <a:pPr marL="780850" lvl="2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r>
              <a:rPr lang="fr-FR" sz="2400" dirty="0"/>
              <a:t>Cause: bris d’un convertisseur AC-DC</a:t>
            </a:r>
          </a:p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endParaRPr lang="fr-FR" sz="2400" dirty="0"/>
          </a:p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r>
              <a:rPr lang="fr-FR" sz="2400" dirty="0"/>
              <a:t>Photos vides avec les 3 caméras prises en </a:t>
            </a:r>
            <a:br>
              <a:rPr lang="fr-FR" sz="2400" dirty="0"/>
            </a:br>
            <a:r>
              <a:rPr lang="fr-FR" sz="2400" dirty="0"/>
              <a:t>regardant vers le sol</a:t>
            </a:r>
          </a:p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endParaRPr lang="fr-FR" sz="2400" dirty="0"/>
          </a:p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r>
              <a:rPr lang="fr-FR" sz="2400" dirty="0"/>
              <a:t>Tous les sous-systèmes (excepté moteur </a:t>
            </a:r>
            <a:br>
              <a:rPr lang="fr-FR" sz="2400" dirty="0"/>
            </a:br>
            <a:r>
              <a:rPr lang="fr-FR" sz="2400" dirty="0"/>
              <a:t>d’élévation) étaient fonctionnels jusqu'à la fin </a:t>
            </a:r>
            <a:br>
              <a:rPr lang="fr-FR" sz="2400" dirty="0"/>
            </a:br>
            <a:r>
              <a:rPr lang="fr-FR" sz="2400" dirty="0"/>
              <a:t>de la mission</a:t>
            </a:r>
          </a:p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endParaRPr lang="fr-FR" sz="2400" dirty="0"/>
          </a:p>
          <a:p>
            <a:pPr marL="780850" lvl="1"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ts val="2699"/>
            </a:pPr>
            <a:r>
              <a:rPr lang="fr-FR" sz="2400" dirty="0"/>
              <a:t>Beaucoup d’apprentissage !</a:t>
            </a:r>
          </a:p>
          <a:p>
            <a:pPr marL="1066572" marR="0" lvl="1" indent="-28572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66572" marR="0" lvl="1" indent="-285722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699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fr-CA"/>
              <a:t>9</a:t>
            </a:fld>
            <a:endParaRPr/>
          </a:p>
        </p:txBody>
      </p:sp>
      <p:pic>
        <p:nvPicPr>
          <p:cNvPr id="3074" name="Picture 2" descr="A hot air balloon being inflated&#10;&#10;Description automatically generated">
            <a:extLst>
              <a:ext uri="{FF2B5EF4-FFF2-40B4-BE49-F238E27FC236}">
                <a16:creationId xmlns:a16="http://schemas.microsoft.com/office/drawing/2014/main" id="{4E1F514D-4710-325C-3ACC-DE3CF6DB9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75561" y="2513617"/>
            <a:ext cx="3891068" cy="38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1039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1E094EA-8BDA-4578-9678-80925B1DA466}">
  <we:reference id="bfc52345-98f9-4096-99c4-2263a14c97f5" version="2.0.0.0" store="EXCatalog" storeType="EXCatalog"/>
  <we:alternateReferences>
    <we:reference id="WA104379997" version="2.0.0.0" store="fr-CA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405</Words>
  <Application>Microsoft Office PowerPoint</Application>
  <PresentationFormat>Grand écran</PresentationFormat>
  <Paragraphs>130</Paragraphs>
  <Slides>11</Slides>
  <Notes>11</Notes>
  <HiddenSlides>1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Century Gothic</vt:lpstr>
      <vt:lpstr>Calibri</vt:lpstr>
      <vt:lpstr>Arial</vt:lpstr>
      <vt:lpstr>Times</vt:lpstr>
      <vt:lpstr>Gill Sans</vt:lpstr>
      <vt:lpstr>Times New Roman</vt:lpstr>
      <vt:lpstr>Thème Office</vt:lpstr>
      <vt:lpstr>6_Thème Office</vt:lpstr>
      <vt:lpstr>Réalisations et projets futures de la platforme High Contrast Imaging Balloon System (HiCIBaS).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Projet/Expédition</dc:title>
  <dc:creator>Simon</dc:creator>
  <cp:lastModifiedBy>Nicolas Payeur</cp:lastModifiedBy>
  <cp:revision>6</cp:revision>
  <dcterms:created xsi:type="dcterms:W3CDTF">2019-08-11T12:45:45Z</dcterms:created>
  <dcterms:modified xsi:type="dcterms:W3CDTF">2024-05-08T01:28:27Z</dcterms:modified>
</cp:coreProperties>
</file>