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5143500" cx="9144000"/>
  <p:notesSz cx="6858000" cy="9144000"/>
  <p:embeddedFontLst>
    <p:embeddedFont>
      <p:font typeface="Roboto"/>
      <p:regular r:id="rId49"/>
      <p:bold r:id="rId50"/>
      <p:italic r:id="rId51"/>
      <p:boldItalic r:id="rId52"/>
    </p:embeddedFont>
    <p:embeddedFont>
      <p:font typeface="Baloo Tamma 2"/>
      <p:regular r:id="rId53"/>
      <p:bold r:id="rId54"/>
    </p:embeddedFont>
    <p:embeddedFont>
      <p:font typeface="Baloo Tammudu 2"/>
      <p:regular r:id="rId55"/>
      <p:bold r:id="rId56"/>
    </p:embeddedFont>
    <p:embeddedFont>
      <p:font typeface="Tahoma"/>
      <p:regular r:id="rId57"/>
      <p:bold r:id="rId58"/>
    </p:embeddedFont>
    <p:embeddedFont>
      <p:font typeface="Helvetica Neue"/>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56">
          <p15:clr>
            <a:srgbClr val="747775"/>
          </p15:clr>
        </p15:guide>
        <p15:guide id="2" pos="510">
          <p15:clr>
            <a:srgbClr val="747775"/>
          </p15:clr>
        </p15:guide>
        <p15:guide id="3" orient="horz" pos="117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77328B4-8562-45A1-A26C-23D8829DA807}">
  <a:tblStyle styleId="{477328B4-8562-45A1-A26C-23D8829DA80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56" orient="horz"/>
        <p:guide pos="510"/>
        <p:guide pos="117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Robot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HelveticaNeue-boldItalic.fntdata"/><Relationship Id="rId61" Type="http://schemas.openxmlformats.org/officeDocument/2006/relationships/font" Target="fonts/HelveticaNeue-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HelveticaNeue-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italic.fntdata"/><Relationship Id="rId50" Type="http://schemas.openxmlformats.org/officeDocument/2006/relationships/font" Target="fonts/Roboto-bold.fntdata"/><Relationship Id="rId53" Type="http://schemas.openxmlformats.org/officeDocument/2006/relationships/font" Target="fonts/BalooTamma2-regular.fntdata"/><Relationship Id="rId52" Type="http://schemas.openxmlformats.org/officeDocument/2006/relationships/font" Target="fonts/Roboto-boldItalic.fntdata"/><Relationship Id="rId11" Type="http://schemas.openxmlformats.org/officeDocument/2006/relationships/slide" Target="slides/slide5.xml"/><Relationship Id="rId55" Type="http://schemas.openxmlformats.org/officeDocument/2006/relationships/font" Target="fonts/BalooTammudu2-regular.fntdata"/><Relationship Id="rId10" Type="http://schemas.openxmlformats.org/officeDocument/2006/relationships/slide" Target="slides/slide4.xml"/><Relationship Id="rId54" Type="http://schemas.openxmlformats.org/officeDocument/2006/relationships/font" Target="fonts/BalooTamma2-bold.fntdata"/><Relationship Id="rId13" Type="http://schemas.openxmlformats.org/officeDocument/2006/relationships/slide" Target="slides/slide7.xml"/><Relationship Id="rId57" Type="http://schemas.openxmlformats.org/officeDocument/2006/relationships/font" Target="fonts/Tahoma-regular.fntdata"/><Relationship Id="rId12" Type="http://schemas.openxmlformats.org/officeDocument/2006/relationships/slide" Target="slides/slide6.xml"/><Relationship Id="rId56" Type="http://schemas.openxmlformats.org/officeDocument/2006/relationships/font" Target="fonts/BalooTammudu2-bold.fntdata"/><Relationship Id="rId15" Type="http://schemas.openxmlformats.org/officeDocument/2006/relationships/slide" Target="slides/slide9.xml"/><Relationship Id="rId59" Type="http://schemas.openxmlformats.org/officeDocument/2006/relationships/font" Target="fonts/HelveticaNeue-regular.fntdata"/><Relationship Id="rId14" Type="http://schemas.openxmlformats.org/officeDocument/2006/relationships/slide" Target="slides/slide8.xml"/><Relationship Id="rId58" Type="http://schemas.openxmlformats.org/officeDocument/2006/relationships/font" Target="fonts/Tahoma-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exoplanetesalecole.ca/"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exoplanetesalecole.ca/"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er.qc.ca/activites-en-reseau/164460760528-a-laventure-dans-ton-systeme-planetaire"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3cc2a462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3cc2a462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1625" lvl="0" marL="457200" rtl="0" algn="l">
              <a:spcBef>
                <a:spcPts val="0"/>
              </a:spcBef>
              <a:spcAft>
                <a:spcPts val="0"/>
              </a:spcAft>
              <a:buClr>
                <a:srgbClr val="1D1C1D"/>
              </a:buClr>
              <a:buSzPts val="1150"/>
              <a:buChar char="●"/>
            </a:pPr>
            <a:r>
              <a:rPr b="1" lang="fr" sz="1150">
                <a:solidFill>
                  <a:srgbClr val="1D1C1D"/>
                </a:solidFill>
              </a:rPr>
              <a:t>I am… from…</a:t>
            </a:r>
            <a:endParaRPr b="1" sz="1150">
              <a:solidFill>
                <a:srgbClr val="1D1C1D"/>
              </a:solidFill>
            </a:endParaRPr>
          </a:p>
          <a:p>
            <a:pPr indent="-301625" lvl="0" marL="457200" rtl="0" algn="l">
              <a:spcBef>
                <a:spcPts val="0"/>
              </a:spcBef>
              <a:spcAft>
                <a:spcPts val="0"/>
              </a:spcAft>
              <a:buClr>
                <a:srgbClr val="1D1C1D"/>
              </a:buClr>
              <a:buSzPts val="1150"/>
              <a:buChar char="●"/>
            </a:pPr>
            <a:r>
              <a:rPr b="1" lang="fr" sz="1150">
                <a:solidFill>
                  <a:srgbClr val="1D1C1D"/>
                </a:solidFill>
              </a:rPr>
              <a:t>Pleased to talk to you about a projet we lead at iREx (UdeM), in close collab with many partners, notably the program Discover the Universe.</a:t>
            </a:r>
            <a:endParaRPr b="1" sz="1150">
              <a:solidFill>
                <a:srgbClr val="1D1C1D"/>
              </a:solidFill>
            </a:endParaRPr>
          </a:p>
          <a:p>
            <a:pPr indent="-301625" lvl="0" marL="457200" rtl="0" algn="l">
              <a:spcBef>
                <a:spcPts val="0"/>
              </a:spcBef>
              <a:spcAft>
                <a:spcPts val="0"/>
              </a:spcAft>
              <a:buClr>
                <a:srgbClr val="1D1C1D"/>
              </a:buClr>
              <a:buSzPts val="1150"/>
              <a:buChar char="●"/>
            </a:pPr>
            <a:r>
              <a:rPr b="1" lang="fr" sz="1150">
                <a:solidFill>
                  <a:srgbClr val="1D1C1D"/>
                </a:solidFill>
              </a:rPr>
              <a:t>Many of the people involved in this project arr here, Nathalie ouellette and heidi white, working with me st UdeM, and julie from DU</a:t>
            </a:r>
            <a:endParaRPr b="1" sz="1150">
              <a:solidFill>
                <a:srgbClr val="1D1C1D"/>
              </a:solidFill>
            </a:endParaRPr>
          </a:p>
          <a:p>
            <a:pPr indent="0" lvl="0" marL="0" rtl="0" algn="l">
              <a:lnSpc>
                <a:spcPct val="115000"/>
              </a:lnSpc>
              <a:spcBef>
                <a:spcPts val="0"/>
              </a:spcBef>
              <a:spcAft>
                <a:spcPts val="0"/>
              </a:spcAft>
              <a:buNone/>
            </a:pPr>
            <a:r>
              <a:rPr lang="fr" sz="1200">
                <a:solidFill>
                  <a:schemeClr val="dk1"/>
                </a:solidFill>
              </a:rPr>
              <a:t>We said exoplanetes in the classroom is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fr" sz="1200">
                <a:solidFill>
                  <a:schemeClr val="dk1"/>
                </a:solidFill>
              </a:rPr>
              <a:t>resources for educators (goal of the program, funded by the canadian province of quebec govt,</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fr" sz="1200">
                <a:solidFill>
                  <a:schemeClr val="dk1"/>
                </a:solidFill>
              </a:rPr>
              <a:t>By educators for two reasons, first we are ourselcew educators (my background…) but also because a main feature of this project is we try tonwork much more closely with teachers while we were developing it. More on that later</a:t>
            </a:r>
            <a:endParaRPr b="1" i="1" sz="1150">
              <a:solidFill>
                <a:srgbClr val="1D1C1D"/>
              </a:solidFill>
              <a:highlight>
                <a:srgbClr val="F8F8F8"/>
              </a:highlight>
            </a:endParaRPr>
          </a:p>
          <a:p>
            <a:pPr indent="0" lvl="0" marL="0" rtl="0" algn="l">
              <a:spcBef>
                <a:spcPts val="0"/>
              </a:spcBef>
              <a:spcAft>
                <a:spcPts val="0"/>
              </a:spcAft>
              <a:buClr>
                <a:schemeClr val="dk1"/>
              </a:buClr>
              <a:buSzPts val="1100"/>
              <a:buFont typeface="Arial"/>
              <a:buNone/>
            </a:pPr>
            <a:r>
              <a:rPr b="1" i="1" lang="fr" sz="1150">
                <a:solidFill>
                  <a:srgbClr val="1D1C1D"/>
                </a:solidFill>
                <a:highlight>
                  <a:srgbClr val="F8F8F8"/>
                </a:highlight>
              </a:rPr>
              <a:t>Exoplanets in the Classroom - Resources for educators, by educators</a:t>
            </a:r>
            <a:endParaRPr b="1" i="1" sz="1150">
              <a:solidFill>
                <a:srgbClr val="1D1C1D"/>
              </a:solidFill>
              <a:highlight>
                <a:srgbClr val="F8F8F8"/>
              </a:highlight>
            </a:endParaRPr>
          </a:p>
          <a:p>
            <a:pPr indent="0" lvl="0" marL="0" rtl="0" algn="l">
              <a:spcBef>
                <a:spcPts val="0"/>
              </a:spcBef>
              <a:spcAft>
                <a:spcPts val="0"/>
              </a:spcAft>
              <a:buClr>
                <a:schemeClr val="dk1"/>
              </a:buClr>
              <a:buSzPts val="1100"/>
              <a:buFont typeface="Arial"/>
              <a:buNone/>
            </a:pPr>
            <a:r>
              <a:rPr i="1" lang="fr" sz="1150">
                <a:solidFill>
                  <a:srgbClr val="1D1C1D"/>
                </a:solidFill>
                <a:highlight>
                  <a:srgbClr val="F8F8F8"/>
                </a:highlight>
              </a:rPr>
              <a:t>Astrophysicists, science educators and teachers collaborated to create a wealth of educational resources presented in </a:t>
            </a:r>
            <a:r>
              <a:rPr b="1" i="1" lang="fr" sz="1150">
                <a:solidFill>
                  <a:srgbClr val="1D1C1D"/>
                </a:solidFill>
                <a:highlight>
                  <a:srgbClr val="F8F8F8"/>
                </a:highlight>
              </a:rPr>
              <a:t>Des exoplanètes à l’école (Exoplanets in the Classroom)</a:t>
            </a:r>
            <a:r>
              <a:rPr i="1" lang="fr" sz="1150">
                <a:solidFill>
                  <a:srgbClr val="1D1C1D"/>
                </a:solidFill>
                <a:highlight>
                  <a:srgbClr val="F8F8F8"/>
                </a:highlight>
              </a:rPr>
              <a:t>. Activities, slide decks, short videos, biographies of Québécois and Canadian astrophysicists, an FAQ, a glossary, play cards and more, are all available for free on our website: </a:t>
            </a:r>
            <a:r>
              <a:rPr i="1" lang="fr" sz="1150">
                <a:solidFill>
                  <a:schemeClr val="hlink"/>
                </a:solidFill>
                <a:highlight>
                  <a:srgbClr val="F8F8F8"/>
                </a:highlight>
                <a:uFill>
                  <a:noFill/>
                </a:uFill>
                <a:hlinkClick r:id="rId2"/>
              </a:rPr>
              <a:t>www.exoplanetesalecole.ca</a:t>
            </a:r>
            <a:r>
              <a:rPr i="1" lang="fr" sz="1150">
                <a:solidFill>
                  <a:srgbClr val="1D1C1D"/>
                </a:solidFill>
                <a:highlight>
                  <a:srgbClr val="F8F8F8"/>
                </a:highlight>
              </a:rPr>
              <a:t> (French only at the moment). They can be used by primary and secondary school teachers and kids to learn more about exoplanets and the search for life in the Universe.</a:t>
            </a:r>
            <a:endParaRPr i="1" sz="1150">
              <a:solidFill>
                <a:srgbClr val="1D1C1D"/>
              </a:solidFill>
              <a:highlight>
                <a:srgbClr val="F8F8F8"/>
              </a:highlight>
            </a:endParaRPr>
          </a:p>
          <a:p>
            <a:pPr indent="0" lvl="0" marL="0" rtl="0" algn="l">
              <a:spcBef>
                <a:spcPts val="0"/>
              </a:spcBef>
              <a:spcAft>
                <a:spcPts val="0"/>
              </a:spcAft>
              <a:buClr>
                <a:schemeClr val="dk1"/>
              </a:buClr>
              <a:buSzPts val="1100"/>
              <a:buFont typeface="Arial"/>
              <a:buNone/>
            </a:pPr>
            <a:r>
              <a:rPr i="1" lang="fr" sz="1150">
                <a:solidFill>
                  <a:srgbClr val="1D1C1D"/>
                </a:solidFill>
                <a:highlight>
                  <a:srgbClr val="F8F8F8"/>
                </a:highlight>
              </a:rPr>
              <a:t>During this talk, I’ll present the resources and how they were developed, in a process led by astrophysicists and science educators at the Trottier Institute for Research on Exoplanets at the Université de Montréal, in close collaboration with Discover the Universe and other educational partners, with funding from the Québec provincial government. More than a hundred teachers in Québec have been involved from the start of the project in 2021 up to the publication of the resources in March 2023. They participated in brainstorming sessions, helped test the resources in their classrooms, and were consulted on many occasions to ensure the resources were adapted to their realities and needs.</a:t>
            </a:r>
            <a:endParaRPr i="1" sz="1150">
              <a:solidFill>
                <a:srgbClr val="1D1C1D"/>
              </a:solidFill>
              <a:highlight>
                <a:srgbClr val="F8F8F8"/>
              </a:highlight>
            </a:endParaRPr>
          </a:p>
          <a:p>
            <a:pPr indent="0" lvl="0" marL="0" rtl="0" algn="l">
              <a:spcBef>
                <a:spcPts val="0"/>
              </a:spcBef>
              <a:spcAft>
                <a:spcPts val="0"/>
              </a:spcAft>
              <a:buNone/>
            </a:pPr>
            <a:r>
              <a:rPr i="1" lang="fr" sz="1150">
                <a:solidFill>
                  <a:srgbClr val="1D1C1D"/>
                </a:solidFill>
                <a:highlight>
                  <a:srgbClr val="F8F8F8"/>
                </a:highlight>
              </a:rPr>
              <a:t>The reaction of the teachers is extremely positive : they told us the resources are easy to adopt and adapt, have significant connections with the Quebec school curriculum they must teach, and provide a novel way for them and their students to review mandatory topics and learn more about cutting-edge actual research topics and the scientists who make them.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413b46e14a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413b46e14a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413b46e14a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413b46e14a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413b46e14a_0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413b46e14a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413b46e14a_0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413b46e14a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413b46e14a_0_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413b46e14a_0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413b46e14a_0_6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413b46e14a_0_6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413b46e14a_0_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413b46e14a_0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413b46e14a_0_6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413b46e14a_0_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413b46e14a_0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413b46e14a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413b46e14a_0_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413b46e14a_0_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3cc2a4625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3cc2a4625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iREx - Research institute + EPO hub</a:t>
            </a:r>
            <a:endParaRPr/>
          </a:p>
          <a:p>
            <a:pPr indent="0" lvl="0" marL="0" rtl="0" algn="l">
              <a:spcBef>
                <a:spcPts val="0"/>
              </a:spcBef>
              <a:spcAft>
                <a:spcPts val="0"/>
              </a:spcAft>
              <a:buNone/>
            </a:pPr>
            <a:r>
              <a:rPr lang="fr"/>
              <a:t>A lot of great scientists here, not well known by the public</a:t>
            </a:r>
            <a:endParaRPr/>
          </a:p>
          <a:p>
            <a:pPr indent="0" lvl="0" marL="0" rtl="0" algn="l">
              <a:spcBef>
                <a:spcPts val="0"/>
              </a:spcBef>
              <a:spcAft>
                <a:spcPts val="0"/>
              </a:spcAft>
              <a:buNone/>
            </a:pPr>
            <a:r>
              <a:rPr lang="fr"/>
              <a:t>A strong wish to share our passion and engage discussion with the public in general</a:t>
            </a:r>
            <a:endParaRPr/>
          </a:p>
          <a:p>
            <a:pPr indent="0" lvl="0" marL="0" rtl="0" algn="l">
              <a:spcBef>
                <a:spcPts val="0"/>
              </a:spcBef>
              <a:spcAft>
                <a:spcPts val="0"/>
              </a:spcAft>
              <a:buNone/>
            </a:pPr>
            <a:r>
              <a:rPr lang="fr"/>
              <a:t>Connect kids and teenagers with local scientists</a:t>
            </a:r>
            <a:endParaRPr/>
          </a:p>
          <a:p>
            <a:pPr indent="0" lvl="0" marL="0" rtl="0" algn="l">
              <a:spcBef>
                <a:spcPts val="0"/>
              </a:spcBef>
              <a:spcAft>
                <a:spcPts val="0"/>
              </a:spcAft>
              <a:buNone/>
            </a:pPr>
            <a:r>
              <a:rPr lang="fr"/>
              <a:t>And… in the work we already did with kids…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413b46e14a_0_7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413b46e14a_0_7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3cc2a46254_0_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3cc2a46254_0_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This is something that came to be when we prepared the activities for primary schools, mainly. We needed a support to present basic content before to let them work and slideshows came very handy.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When then realized the topics were often the same from one activity to the other, and that secondary school teachers were also interested to use them.</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413b46e14a_0_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413b46e14a_0_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The activities are the core of the resources and also what we worked on first.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Discover the universe has many modules composed of activities that are all ready to deliver in classrooms, and we were inspired by that.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In the process working with teachers, we found out most of the work we did for primary schools after the brainstorming sessions were right on track. The teachers who evaluated them in the second round of workshops liked them a lot.</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For the secondary school teachers, it proved a little more difficult. We learned a lot on their specific needs through this process. After the second round of workshops, we had to rethink a lot of what we did. We even wondered at some point if we would do activities at all. I'll come back to that later.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413b46e14a_0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413b46e14a_0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413b46e14a_0_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413b46e14a_0_7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413b46e14a_0_7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413b46e14a_0_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413b46e14a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413b46e14a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Another resource I want to point out and that was really appreciated both by kids, teenagers and their teachers were these cards we made for one od the activity. </a:t>
            </a:r>
            <a:endParaRPr/>
          </a:p>
          <a:p>
            <a:pPr indent="0" lvl="0" marL="0" rtl="0" algn="l">
              <a:spcBef>
                <a:spcPts val="0"/>
              </a:spcBef>
              <a:spcAft>
                <a:spcPts val="0"/>
              </a:spcAft>
              <a:buClr>
                <a:schemeClr val="dk1"/>
              </a:buClr>
              <a:buSzPts val="1100"/>
              <a:buFont typeface="Arial"/>
              <a:buNone/>
            </a:pPr>
            <a:r>
              <a:rPr lang="fr">
                <a:solidFill>
                  <a:schemeClr val="dk1"/>
                </a:solidFill>
              </a:rPr>
              <a:t>They present known exoplanets and some of their characteristics. </a:t>
            </a:r>
            <a:endParaRPr/>
          </a:p>
          <a:p>
            <a:pPr indent="0" lvl="0" marL="0" rtl="0" algn="l">
              <a:spcBef>
                <a:spcPts val="0"/>
              </a:spcBef>
              <a:spcAft>
                <a:spcPts val="0"/>
              </a:spcAft>
              <a:buNone/>
            </a:pPr>
            <a:r>
              <a:rPr lang="fr"/>
              <a:t>We ended up using them in many activities and in other contexts.</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413b46e14a_0_7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413b46e14a_0_7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413b46e14a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413b46e14a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Other resources that were really popular were short videos we made with our own scientists. Some of them were already shot as part of another grant. Other, we did thanks to the summer intern we hired last summer, who has been working as a professional video producer before </a:t>
            </a:r>
            <a:r>
              <a:rPr lang="fr"/>
              <a:t>switching </a:t>
            </a:r>
            <a:r>
              <a:rPr lang="fr"/>
              <a:t>to astronomy.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413b46e14a_0_7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413b46e14a_0_7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We also wrote public friendly biographies of the scientists featured in videos to allow people to know them better. We inistited on showcasing not only their career path and reserch interest, but also their passions now and when they were kids and other details that makes them more relatable.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3cc2a46254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3cc2a46254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 and from what Julie from our partner Discover the Universe program, we knew that the topic of exoplanets and search for life elsewhere was very popular among kids and teenagers, and that it was generating a lot of curiosity and interest from kids and in fact, people of all ages.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d9d9cca7a7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d9d9cca7a7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d9d9cca7a7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d9d9cca7a7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413b46e14a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413b46e14a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fr" sz="1150">
                <a:solidFill>
                  <a:srgbClr val="1D1C1D"/>
                </a:solidFill>
                <a:highlight>
                  <a:srgbClr val="F8F8F8"/>
                </a:highlight>
              </a:rPr>
              <a:t>Exoplanets in the Classroom - Resources for educators, by educators</a:t>
            </a:r>
            <a:endParaRPr b="1" i="1" sz="1150">
              <a:solidFill>
                <a:srgbClr val="1D1C1D"/>
              </a:solidFill>
              <a:highlight>
                <a:srgbClr val="F8F8F8"/>
              </a:highlight>
            </a:endParaRPr>
          </a:p>
          <a:p>
            <a:pPr indent="0" lvl="0" marL="0" rtl="0" algn="l">
              <a:spcBef>
                <a:spcPts val="0"/>
              </a:spcBef>
              <a:spcAft>
                <a:spcPts val="0"/>
              </a:spcAft>
              <a:buNone/>
            </a:pPr>
            <a:r>
              <a:rPr i="1" lang="fr" sz="1150">
                <a:solidFill>
                  <a:srgbClr val="1D1C1D"/>
                </a:solidFill>
                <a:highlight>
                  <a:srgbClr val="F8F8F8"/>
                </a:highlight>
              </a:rPr>
              <a:t>Astrophysicists, science educators and teachers collaborated to create a wealth of educational resources presented in </a:t>
            </a:r>
            <a:r>
              <a:rPr b="1" i="1" lang="fr" sz="1150">
                <a:solidFill>
                  <a:srgbClr val="1D1C1D"/>
                </a:solidFill>
                <a:highlight>
                  <a:srgbClr val="F8F8F8"/>
                </a:highlight>
              </a:rPr>
              <a:t>Des exoplanètes à l’école (Exoplanets in the Classroom)</a:t>
            </a:r>
            <a:r>
              <a:rPr i="1" lang="fr" sz="1150">
                <a:solidFill>
                  <a:srgbClr val="1D1C1D"/>
                </a:solidFill>
                <a:highlight>
                  <a:srgbClr val="F8F8F8"/>
                </a:highlight>
              </a:rPr>
              <a:t>. Activities, slide decks, short videos, biographies of Québécois and Canadian astrophysicists, an FAQ, a glossary, play cards and more, are all available for free on our website: </a:t>
            </a:r>
            <a:r>
              <a:rPr i="1" lang="fr" sz="1150">
                <a:solidFill>
                  <a:schemeClr val="hlink"/>
                </a:solidFill>
                <a:highlight>
                  <a:srgbClr val="F8F8F8"/>
                </a:highlight>
                <a:uFill>
                  <a:noFill/>
                </a:uFill>
                <a:hlinkClick r:id="rId2"/>
              </a:rPr>
              <a:t>www.exoplanetesalecole.ca</a:t>
            </a:r>
            <a:r>
              <a:rPr i="1" lang="fr" sz="1150">
                <a:solidFill>
                  <a:srgbClr val="1D1C1D"/>
                </a:solidFill>
                <a:highlight>
                  <a:srgbClr val="F8F8F8"/>
                </a:highlight>
              </a:rPr>
              <a:t> (French only at the moment). They can be used by primary and secondary school teachers and kids to learn more about exoplanets and the search for life in the Universe.</a:t>
            </a:r>
            <a:endParaRPr i="1" sz="1150">
              <a:solidFill>
                <a:srgbClr val="1D1C1D"/>
              </a:solidFill>
              <a:highlight>
                <a:srgbClr val="F8F8F8"/>
              </a:highlight>
            </a:endParaRPr>
          </a:p>
          <a:p>
            <a:pPr indent="0" lvl="0" marL="0" rtl="0" algn="l">
              <a:spcBef>
                <a:spcPts val="0"/>
              </a:spcBef>
              <a:spcAft>
                <a:spcPts val="0"/>
              </a:spcAft>
              <a:buNone/>
            </a:pPr>
            <a:r>
              <a:rPr i="1" lang="fr" sz="1150">
                <a:solidFill>
                  <a:srgbClr val="1D1C1D"/>
                </a:solidFill>
                <a:highlight>
                  <a:srgbClr val="F8F8F8"/>
                </a:highlight>
              </a:rPr>
              <a:t>During this talk, I’ll present the resources and how they were developed, in a process led by astrophysicists and science educators at the Trottier Institute for Research on Exoplanets at the Université de Montréal, in close collaboration with Discover the Universe and other educational partners, with funding from the Québec provincial government. More than a hundred teachers in Québec have been involved from the start of the project in 2021 up to the publication of the resources in March 2023. They participated in brainstorming sessions, helped test the resources in their classrooms, and were consulted on many occasions to ensure the resources were adapted to their realities and needs.</a:t>
            </a:r>
            <a:endParaRPr i="1" sz="1150">
              <a:solidFill>
                <a:srgbClr val="1D1C1D"/>
              </a:solidFill>
              <a:highlight>
                <a:srgbClr val="F8F8F8"/>
              </a:highlight>
            </a:endParaRPr>
          </a:p>
          <a:p>
            <a:pPr indent="0" lvl="0" marL="0" rtl="0" algn="l">
              <a:spcBef>
                <a:spcPts val="0"/>
              </a:spcBef>
              <a:spcAft>
                <a:spcPts val="0"/>
              </a:spcAft>
              <a:buNone/>
            </a:pPr>
            <a:r>
              <a:rPr i="1" lang="fr" sz="1150">
                <a:solidFill>
                  <a:srgbClr val="1D1C1D"/>
                </a:solidFill>
                <a:highlight>
                  <a:srgbClr val="F8F8F8"/>
                </a:highlight>
              </a:rPr>
              <a:t>The reaction of the teachers is extremely positive : they told us the resources are easy to adopt and adapt, have significant connections with the Quebec school curriculum they must teach, and provide a novel way for them and their students to review mandatory topics and learn more about cutting-edge actual research topics and the scientists who make them.</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d9d9cca7a7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d9d9cca7a7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a:solidFill>
                  <a:srgbClr val="595959"/>
                </a:solidFill>
              </a:rPr>
              <a:t>With both these last, we used the same process, which worked well : </a:t>
            </a:r>
            <a:endParaRPr>
              <a:solidFill>
                <a:srgbClr val="595959"/>
              </a:solidFill>
            </a:endParaRPr>
          </a:p>
          <a:p>
            <a:pPr indent="-298450" lvl="0" marL="457200" rtl="0" algn="l">
              <a:lnSpc>
                <a:spcPct val="115000"/>
              </a:lnSpc>
              <a:spcBef>
                <a:spcPts val="1200"/>
              </a:spcBef>
              <a:spcAft>
                <a:spcPts val="0"/>
              </a:spcAft>
              <a:buClr>
                <a:srgbClr val="595959"/>
              </a:buClr>
              <a:buSzPts val="1100"/>
              <a:buChar char="➔"/>
            </a:pPr>
            <a:r>
              <a:rPr lang="fr">
                <a:solidFill>
                  <a:srgbClr val="595959"/>
                </a:solidFill>
              </a:rPr>
              <a:t>Virtual meeting at the beginning large groups</a:t>
            </a:r>
            <a:endParaRPr>
              <a:solidFill>
                <a:srgbClr val="595959"/>
              </a:solidFill>
            </a:endParaRPr>
          </a:p>
          <a:p>
            <a:pPr indent="-298450" lvl="0" marL="457200" rtl="0" algn="l">
              <a:lnSpc>
                <a:spcPct val="115000"/>
              </a:lnSpc>
              <a:spcBef>
                <a:spcPts val="0"/>
              </a:spcBef>
              <a:spcAft>
                <a:spcPts val="0"/>
              </a:spcAft>
              <a:buClr>
                <a:srgbClr val="595959"/>
              </a:buClr>
              <a:buSzPts val="1100"/>
              <a:buChar char="➔"/>
            </a:pPr>
            <a:r>
              <a:rPr lang="fr">
                <a:solidFill>
                  <a:srgbClr val="595959"/>
                </a:solidFill>
              </a:rPr>
              <a:t>Google Docs they reviewed on their own</a:t>
            </a:r>
            <a:endParaRPr>
              <a:solidFill>
                <a:srgbClr val="595959"/>
              </a:solidFill>
            </a:endParaRPr>
          </a:p>
          <a:p>
            <a:pPr indent="-298450" lvl="0" marL="457200" rtl="0" algn="l">
              <a:lnSpc>
                <a:spcPct val="115000"/>
              </a:lnSpc>
              <a:spcBef>
                <a:spcPts val="0"/>
              </a:spcBef>
              <a:spcAft>
                <a:spcPts val="0"/>
              </a:spcAft>
              <a:buClr>
                <a:srgbClr val="595959"/>
              </a:buClr>
              <a:buSzPts val="1100"/>
              <a:buChar char="➔"/>
            </a:pPr>
            <a:r>
              <a:rPr lang="fr">
                <a:solidFill>
                  <a:srgbClr val="595959"/>
                </a:solidFill>
              </a:rPr>
              <a:t>One on one (or smaller groups) virtual meetings later</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d9d9cca7a7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d9d9cca7a7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d9d9cca7a7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2d9d9cca7a7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d9d9cca7a7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d9d9cca7a7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d9d9cca7a7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d9d9cca7a7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d9d9cca7a7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2d9d9cca7a7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r">
                <a:solidFill>
                  <a:srgbClr val="595959"/>
                </a:solidFill>
              </a:rPr>
              <a:t>We realized training them in specific workshops was really hard, but training and supporting them </a:t>
            </a:r>
            <a:r>
              <a:rPr b="1" i="1" lang="fr">
                <a:solidFill>
                  <a:srgbClr val="595959"/>
                </a:solidFill>
              </a:rPr>
              <a:t>as they do</a:t>
            </a:r>
            <a:r>
              <a:rPr lang="fr">
                <a:solidFill>
                  <a:srgbClr val="595959"/>
                </a:solidFill>
              </a:rPr>
              <a:t> an activity with their classrooms was very efficient, with their busy schedules the many things they juggle at the same time. </a:t>
            </a:r>
            <a:br>
              <a:rPr lang="fr">
                <a:solidFill>
                  <a:srgbClr val="595959"/>
                </a:solidFill>
              </a:rPr>
            </a:br>
            <a:r>
              <a:rPr lang="fr">
                <a:solidFill>
                  <a:srgbClr val="595959"/>
                </a:solidFill>
              </a:rPr>
              <a:t>For primary school teachers, that format was really successful. </a:t>
            </a:r>
            <a:br>
              <a:rPr lang="fr">
                <a:solidFill>
                  <a:srgbClr val="595959"/>
                </a:solidFill>
              </a:rPr>
            </a:br>
            <a:r>
              <a:rPr lang="fr">
                <a:solidFill>
                  <a:schemeClr val="dk1"/>
                </a:solidFill>
              </a:rPr>
              <a:t>For secondary school kids, it was still hard to get into classrooms at first. </a:t>
            </a:r>
            <a:br>
              <a:rPr lang="fr">
                <a:solidFill>
                  <a:schemeClr val="dk1"/>
                </a:solidFill>
              </a:rPr>
            </a:br>
            <a:r>
              <a:rPr lang="fr">
                <a:solidFill>
                  <a:schemeClr val="dk1"/>
                </a:solidFill>
              </a:rPr>
              <a:t>Teachers were not enrolling in large activities (could not attend presentations due to schedule constraints, were not in "that module" at the time we were offering the activity). We ended up going in secondary classrooms later, with material that was much better developed </a:t>
            </a:r>
            <a:endParaRPr>
              <a:solidFill>
                <a:schemeClr val="dk1"/>
              </a:solidFill>
            </a:endParaRPr>
          </a:p>
          <a:p>
            <a:pPr indent="0" lvl="0" marL="0" rtl="0" algn="l">
              <a:lnSpc>
                <a:spcPct val="115000"/>
              </a:lnSpc>
              <a:spcBef>
                <a:spcPts val="1200"/>
              </a:spcBef>
              <a:spcAft>
                <a:spcPts val="0"/>
              </a:spcAft>
              <a:buNone/>
            </a:pPr>
            <a:r>
              <a:t/>
            </a:r>
            <a:endParaRPr>
              <a:solidFill>
                <a:srgbClr val="595959"/>
              </a:solidFill>
            </a:endParaRPr>
          </a:p>
          <a:p>
            <a:pPr indent="0" lvl="0" marL="0" rtl="0" algn="l">
              <a:lnSpc>
                <a:spcPct val="115000"/>
              </a:lnSpc>
              <a:spcBef>
                <a:spcPts val="1200"/>
              </a:spcBef>
              <a:spcAft>
                <a:spcPts val="0"/>
              </a:spcAft>
              <a:buNone/>
            </a:pPr>
            <a:r>
              <a:rPr lang="fr" u="sng">
                <a:solidFill>
                  <a:schemeClr val="hlink"/>
                </a:solidFill>
                <a:hlinkClick r:id="rId2"/>
              </a:rPr>
              <a:t>https://eer.qc.ca/activites-en-reseau/164460760528-a-laventure-dans-ton-systeme-planetaire</a:t>
            </a:r>
            <a:r>
              <a:rPr lang="fr">
                <a:solidFill>
                  <a:srgbClr val="595959"/>
                </a:solidFill>
              </a:rPr>
              <a:t> </a:t>
            </a:r>
            <a:endParaRPr>
              <a:solidFill>
                <a:srgbClr val="595959"/>
              </a:solidFill>
            </a:endParaRPr>
          </a:p>
          <a:p>
            <a:pPr indent="0" lvl="0" marL="0" rtl="0" algn="l">
              <a:spcBef>
                <a:spcPts val="120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d9d9cca7a7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d9d9cca7a7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3cc2a4625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3cc2a4625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1200">
                <a:solidFill>
                  <a:schemeClr val="dk1"/>
                </a:solidFill>
              </a:rPr>
              <a:t>You can see a little more of the people and institutions </a:t>
            </a:r>
            <a:r>
              <a:rPr lang="fr" sz="1200">
                <a:solidFill>
                  <a:schemeClr val="dk1"/>
                </a:solidFill>
              </a:rPr>
              <a:t>involved</a:t>
            </a:r>
            <a:r>
              <a:rPr lang="fr" sz="1200">
                <a:solidFill>
                  <a:schemeClr val="dk1"/>
                </a:solidFill>
              </a:rPr>
              <a:t> b’here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fr" sz="1200">
                <a:solidFill>
                  <a:schemeClr val="dk1"/>
                </a:solidFill>
              </a:rPr>
              <a:t>People you know, and others </a:t>
            </a:r>
            <a:r>
              <a:rPr lang="fr" sz="1200">
                <a:solidFill>
                  <a:schemeClr val="dk1"/>
                </a:solidFill>
              </a:rPr>
              <a:t>collaborators</a:t>
            </a:r>
            <a:r>
              <a:rPr lang="fr" sz="1200">
                <a:solidFill>
                  <a:schemeClr val="dk1"/>
                </a:solidFill>
              </a:rPr>
              <a:t>, key people with excellent knowledge of the school system</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fr" sz="1200">
                <a:solidFill>
                  <a:schemeClr val="dk1"/>
                </a:solidFill>
              </a:rPr>
              <a:t>What, </a:t>
            </a:r>
            <a:r>
              <a:rPr lang="fr" sz="1200">
                <a:solidFill>
                  <a:schemeClr val="dk1"/>
                </a:solidFill>
              </a:rPr>
              <a:t>About what</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fr" sz="1200">
                <a:solidFill>
                  <a:schemeClr val="dk1"/>
                </a:solidFill>
              </a:rPr>
              <a:t>For whom</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fr" sz="1200">
                <a:solidFill>
                  <a:schemeClr val="dk1"/>
                </a:solidFill>
              </a:rPr>
              <a:t>When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fr" sz="1200">
                <a:solidFill>
                  <a:schemeClr val="dk1"/>
                </a:solidFill>
              </a:rPr>
              <a:t>Why… (going to the other slides)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fr" sz="1200">
                <a:solidFill>
                  <a:schemeClr val="dk1"/>
                </a:solidFill>
              </a:rPr>
              <a:t>I need to say a little more about us, our research institute </a:t>
            </a:r>
            <a:endParaRPr sz="1200">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d9d9cca7a7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d9d9cca7a7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fr">
                <a:solidFill>
                  <a:srgbClr val="595959"/>
                </a:solidFill>
              </a:rPr>
              <a:t>Another challenge we faced was getting feedback at times</a:t>
            </a:r>
            <a:endParaRPr>
              <a:solidFill>
                <a:srgbClr val="595959"/>
              </a:solidFill>
            </a:endParaRPr>
          </a:p>
          <a:p>
            <a:pPr indent="-298450" lvl="0" marL="457200" rtl="0" algn="l">
              <a:lnSpc>
                <a:spcPct val="115000"/>
              </a:lnSpc>
              <a:spcBef>
                <a:spcPts val="0"/>
              </a:spcBef>
              <a:spcAft>
                <a:spcPts val="0"/>
              </a:spcAft>
              <a:buClr>
                <a:srgbClr val="595959"/>
              </a:buClr>
              <a:buSzPts val="1100"/>
              <a:buChar char="-"/>
            </a:pPr>
            <a:r>
              <a:rPr lang="fr">
                <a:solidFill>
                  <a:srgbClr val="595959"/>
                </a:solidFill>
              </a:rPr>
              <a:t>For example we were really proud of our Facebook group. We had more than 100 teachers joining. It seemed really promising first, and we had a lot of engagement through a similar group for another project. But for many reasons, this groups was never really active. Was it the Facebook algorithm? Was it the fact we opened the group too early (before to actually feed it daily or at least regularly), was it the "official" nature of the group? Hard to know. We tried until now but it's still very very quiet.</a:t>
            </a:r>
            <a:endParaRPr>
              <a:solidFill>
                <a:srgbClr val="595959"/>
              </a:solidFill>
            </a:endParaRPr>
          </a:p>
          <a:p>
            <a:pPr indent="-298450" lvl="0" marL="457200" rtl="0" algn="l">
              <a:lnSpc>
                <a:spcPct val="115000"/>
              </a:lnSpc>
              <a:spcBef>
                <a:spcPts val="0"/>
              </a:spcBef>
              <a:spcAft>
                <a:spcPts val="0"/>
              </a:spcAft>
              <a:buClr>
                <a:srgbClr val="595959"/>
              </a:buClr>
              <a:buSzPts val="1100"/>
              <a:buChar char="-"/>
            </a:pPr>
            <a:r>
              <a:rPr lang="fr">
                <a:solidFill>
                  <a:srgbClr val="595959"/>
                </a:solidFill>
              </a:rPr>
              <a:t>Another way we tried to get feedback was Google forms. Most teachers didn't fill them. A little more sent emails when we gave this option. We think it's mainly a lack of time. They will schedule a meeting with you much more than motivated themselve to leave their email box to fill a survey.</a:t>
            </a:r>
            <a:endParaRPr>
              <a:solidFill>
                <a:srgbClr val="595959"/>
              </a:solidFill>
            </a:endParaRPr>
          </a:p>
          <a:p>
            <a:pPr indent="-298450" lvl="0" marL="457200" rtl="0" algn="l">
              <a:lnSpc>
                <a:spcPct val="115000"/>
              </a:lnSpc>
              <a:spcBef>
                <a:spcPts val="0"/>
              </a:spcBef>
              <a:spcAft>
                <a:spcPts val="0"/>
              </a:spcAft>
              <a:buClr>
                <a:srgbClr val="595959"/>
              </a:buClr>
              <a:buSzPts val="1100"/>
              <a:buChar char="-"/>
            </a:pPr>
            <a:r>
              <a:rPr lang="fr">
                <a:solidFill>
                  <a:srgbClr val="595959"/>
                </a:solidFill>
              </a:rPr>
              <a:t>We are still looking at ways to get continuous feedback for this project.  </a:t>
            </a:r>
            <a:endParaRPr>
              <a:solidFill>
                <a:srgbClr val="595959"/>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d9d9cca7a7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2d9d9cca7a7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fr">
                <a:solidFill>
                  <a:srgbClr val="595959"/>
                </a:solidFill>
              </a:rPr>
              <a:t>Another challenge we faced was getting feedback at times</a:t>
            </a:r>
            <a:endParaRPr>
              <a:solidFill>
                <a:srgbClr val="595959"/>
              </a:solidFill>
            </a:endParaRPr>
          </a:p>
          <a:p>
            <a:pPr indent="-298450" lvl="0" marL="457200" rtl="0" algn="l">
              <a:lnSpc>
                <a:spcPct val="115000"/>
              </a:lnSpc>
              <a:spcBef>
                <a:spcPts val="0"/>
              </a:spcBef>
              <a:spcAft>
                <a:spcPts val="0"/>
              </a:spcAft>
              <a:buClr>
                <a:srgbClr val="595959"/>
              </a:buClr>
              <a:buSzPts val="1100"/>
              <a:buChar char="-"/>
            </a:pPr>
            <a:r>
              <a:rPr lang="fr">
                <a:solidFill>
                  <a:srgbClr val="595959"/>
                </a:solidFill>
              </a:rPr>
              <a:t>For example we were really proud of our Facebook group. We had more than 100 teachers joining. It seemed really promising first, and we had a lot of engagement through a similar group for another project. But for many reasons, this groups was never really active. Was it the Facebook algorithm? Was it the fact we opened the group too early (before to actually feed it daily or at least regularly), was it the "official" nature of the group? Hard to know. We tried until now but it's still very very quiet.</a:t>
            </a:r>
            <a:endParaRPr>
              <a:solidFill>
                <a:srgbClr val="595959"/>
              </a:solidFill>
            </a:endParaRPr>
          </a:p>
          <a:p>
            <a:pPr indent="-298450" lvl="0" marL="457200" rtl="0" algn="l">
              <a:lnSpc>
                <a:spcPct val="115000"/>
              </a:lnSpc>
              <a:spcBef>
                <a:spcPts val="0"/>
              </a:spcBef>
              <a:spcAft>
                <a:spcPts val="0"/>
              </a:spcAft>
              <a:buClr>
                <a:srgbClr val="595959"/>
              </a:buClr>
              <a:buSzPts val="1100"/>
              <a:buChar char="-"/>
            </a:pPr>
            <a:r>
              <a:rPr lang="fr">
                <a:solidFill>
                  <a:srgbClr val="595959"/>
                </a:solidFill>
              </a:rPr>
              <a:t>Another way we tried to get feedback was Google forms. Most teachers didn't fill them. A little more sent emails when we gave this option. We think it's mainly a lack of time. They will schedule a meeting with you much more than motivated themselve to leave their email box to fill a survey.</a:t>
            </a:r>
            <a:endParaRPr>
              <a:solidFill>
                <a:srgbClr val="595959"/>
              </a:solidFill>
            </a:endParaRPr>
          </a:p>
          <a:p>
            <a:pPr indent="-298450" lvl="0" marL="457200" rtl="0" algn="l">
              <a:lnSpc>
                <a:spcPct val="115000"/>
              </a:lnSpc>
              <a:spcBef>
                <a:spcPts val="0"/>
              </a:spcBef>
              <a:spcAft>
                <a:spcPts val="0"/>
              </a:spcAft>
              <a:buClr>
                <a:srgbClr val="595959"/>
              </a:buClr>
              <a:buSzPts val="1100"/>
              <a:buChar char="-"/>
            </a:pPr>
            <a:r>
              <a:rPr lang="fr">
                <a:solidFill>
                  <a:srgbClr val="595959"/>
                </a:solidFill>
              </a:rPr>
              <a:t>We are still looking at ways to get continuous feedback for this project.  </a:t>
            </a:r>
            <a:endParaRPr>
              <a:solidFill>
                <a:srgbClr val="595959"/>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413b46e14a_0_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413b46e14a_0_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So here is the finished product. Our website, in French.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3cc2a46254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3cc2a46254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In addition to those main objectives, we had other interests. We wanted our resources to be…</a:t>
            </a:r>
            <a:endParaRPr/>
          </a:p>
          <a:p>
            <a:pPr indent="0" lvl="0" marL="0" rtl="0" algn="l">
              <a:spcBef>
                <a:spcPts val="0"/>
              </a:spcBef>
              <a:spcAft>
                <a:spcPts val="0"/>
              </a:spcAft>
              <a:buNone/>
            </a:pPr>
            <a:r>
              <a:rPr lang="fr"/>
              <a:t>…</a:t>
            </a:r>
            <a:endParaRPr/>
          </a:p>
          <a:p>
            <a:pPr indent="-298450" lvl="0" marL="457200" rtl="0" algn="l">
              <a:spcBef>
                <a:spcPts val="0"/>
              </a:spcBef>
              <a:spcAft>
                <a:spcPts val="0"/>
              </a:spcAft>
              <a:buSzPts val="1100"/>
              <a:buChar char="-"/>
            </a:pPr>
            <a:r>
              <a:rPr lang="fr"/>
              <a:t>showcase … that I already said, but we wanted to </a:t>
            </a:r>
            <a:r>
              <a:rPr lang="fr"/>
              <a:t>Present a</a:t>
            </a:r>
            <a:r>
              <a:rPr b="1" lang="fr"/>
              <a:t> variety of relatable, local astronomers that offer a wider representation of what a scientist i</a:t>
            </a:r>
            <a:r>
              <a:rPr lang="fr"/>
              <a:t>s</a:t>
            </a:r>
            <a:r>
              <a:rPr lang="fr"/>
              <a:t>, and also, as a far-term goal, to improve our the representation of some populations in astronomy and physics through early education. </a:t>
            </a:r>
            <a:endParaRPr/>
          </a:p>
          <a:p>
            <a:pPr indent="-298450" lvl="0" marL="457200" rtl="0" algn="l">
              <a:spcBef>
                <a:spcPts val="0"/>
              </a:spcBef>
              <a:spcAft>
                <a:spcPts val="0"/>
              </a:spcAft>
              <a:buSzPts val="1100"/>
              <a:buChar char="-"/>
            </a:pPr>
            <a:r>
              <a:rPr lang="fr"/>
              <a:t>For all… to that end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413b46e14a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413b46e14a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Our process involved a lot of interaction with the school personnel.</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Originally, we planned on holding workshops with them to work during half days. That proved impossible because of the pandemic and also a severe lack of school personnel in Quebec schools.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We dabbled with many other ways of interacting with them : some of them were huge </a:t>
            </a:r>
            <a:r>
              <a:rPr lang="fr"/>
              <a:t>successes and some much less. But what is sure is we learned a lot.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Here are a few things we learned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413b46e14a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413b46e14a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595959"/>
              </a:buClr>
              <a:buSzPts val="1200"/>
              <a:buChar char="➔"/>
            </a:pPr>
            <a:r>
              <a:rPr lang="fr" sz="1200">
                <a:solidFill>
                  <a:srgbClr val="595959"/>
                </a:solidFill>
              </a:rPr>
              <a:t>All remote interactions with school staff and scientists</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fr" sz="1200">
                <a:solidFill>
                  <a:srgbClr val="595959"/>
                </a:solidFill>
              </a:rPr>
              <a:t>Brainstorming workshops at the beginning</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fr" sz="1200">
                <a:solidFill>
                  <a:srgbClr val="595959"/>
                </a:solidFill>
              </a:rPr>
              <a:t>Workshops seven months in (check-up on activities)</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fr" sz="1200">
                <a:solidFill>
                  <a:srgbClr val="595959"/>
                </a:solidFill>
              </a:rPr>
              <a:t>Summer workshop with secondary school teachers in 2022</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fr" sz="1200">
                <a:solidFill>
                  <a:srgbClr val="595959"/>
                </a:solidFill>
              </a:rPr>
              <a:t>Session with iREx scientists</a:t>
            </a:r>
            <a:endParaRPr sz="1200">
              <a:solidFill>
                <a:srgbClr val="595959"/>
              </a:solidFill>
            </a:endParaRPr>
          </a:p>
          <a:p>
            <a:pPr indent="0" lvl="0" marL="0" rtl="0" algn="l">
              <a:lnSpc>
                <a:spcPct val="115000"/>
              </a:lnSpc>
              <a:spcBef>
                <a:spcPts val="1200"/>
              </a:spcBef>
              <a:spcAft>
                <a:spcPts val="0"/>
              </a:spcAft>
              <a:buNone/>
            </a:pPr>
            <a:r>
              <a:rPr lang="fr" sz="1200">
                <a:solidFill>
                  <a:srgbClr val="595959"/>
                </a:solidFill>
              </a:rPr>
              <a:t>With both these last, we used the same process, which worked well : </a:t>
            </a:r>
            <a:endParaRPr sz="1200">
              <a:solidFill>
                <a:srgbClr val="595959"/>
              </a:solidFill>
            </a:endParaRPr>
          </a:p>
          <a:p>
            <a:pPr indent="-304800" lvl="0" marL="457200" rtl="0" algn="l">
              <a:lnSpc>
                <a:spcPct val="115000"/>
              </a:lnSpc>
              <a:spcBef>
                <a:spcPts val="1200"/>
              </a:spcBef>
              <a:spcAft>
                <a:spcPts val="0"/>
              </a:spcAft>
              <a:buClr>
                <a:srgbClr val="595959"/>
              </a:buClr>
              <a:buSzPts val="1200"/>
              <a:buChar char="➔"/>
            </a:pPr>
            <a:r>
              <a:rPr lang="fr" sz="1200">
                <a:solidFill>
                  <a:srgbClr val="595959"/>
                </a:solidFill>
              </a:rPr>
              <a:t>Virtual meeting at the beginning large groups</a:t>
            </a:r>
            <a:endParaRPr sz="1200">
              <a:solidFill>
                <a:srgbClr val="595959"/>
              </a:solidFill>
            </a:endParaRPr>
          </a:p>
          <a:p>
            <a:pPr indent="-304800" lvl="0" marL="457200" rtl="0" algn="l">
              <a:lnSpc>
                <a:spcPct val="115000"/>
              </a:lnSpc>
              <a:spcBef>
                <a:spcPts val="0"/>
              </a:spcBef>
              <a:spcAft>
                <a:spcPts val="0"/>
              </a:spcAft>
              <a:buClr>
                <a:srgbClr val="595959"/>
              </a:buClr>
              <a:buSzPts val="1200"/>
              <a:buChar char="➔"/>
            </a:pPr>
            <a:r>
              <a:rPr lang="fr" sz="1200">
                <a:solidFill>
                  <a:srgbClr val="595959"/>
                </a:solidFill>
              </a:rPr>
              <a:t>Google Docs they reviewed on their own</a:t>
            </a:r>
            <a:endParaRPr sz="1200">
              <a:solidFill>
                <a:srgbClr val="595959"/>
              </a:solidFill>
            </a:endParaRPr>
          </a:p>
          <a:p>
            <a:pPr indent="-304800" lvl="0" marL="457200" rtl="0" algn="l">
              <a:lnSpc>
                <a:spcPct val="115000"/>
              </a:lnSpc>
              <a:spcBef>
                <a:spcPts val="0"/>
              </a:spcBef>
              <a:spcAft>
                <a:spcPts val="0"/>
              </a:spcAft>
              <a:buClr>
                <a:srgbClr val="595959"/>
              </a:buClr>
              <a:buSzPts val="1200"/>
              <a:buChar char="➔"/>
            </a:pPr>
            <a:r>
              <a:rPr lang="fr" sz="1200">
                <a:solidFill>
                  <a:srgbClr val="595959"/>
                </a:solidFill>
              </a:rPr>
              <a:t>One on one (or smaller groups) virtual meetings later</a:t>
            </a:r>
            <a:endParaRPr sz="1200">
              <a:solidFill>
                <a:srgbClr val="595959"/>
              </a:solidFill>
            </a:endParaRPr>
          </a:p>
          <a:p>
            <a:pPr indent="0" lvl="0" marL="0" rtl="0" algn="l">
              <a:lnSpc>
                <a:spcPct val="115000"/>
              </a:lnSpc>
              <a:spcBef>
                <a:spcPts val="1200"/>
              </a:spcBef>
              <a:spcAft>
                <a:spcPts val="0"/>
              </a:spcAft>
              <a:buNone/>
            </a:pPr>
            <a:r>
              <a:rPr lang="fr" sz="1200">
                <a:solidFill>
                  <a:srgbClr val="595959"/>
                </a:solidFill>
              </a:rPr>
              <a:t>Remote presentations with primary school kids and classrooms</a:t>
            </a:r>
            <a:endParaRPr sz="1200">
              <a:solidFill>
                <a:srgbClr val="595959"/>
              </a:solidFill>
            </a:endParaRPr>
          </a:p>
          <a:p>
            <a:pPr indent="0" lvl="0" marL="0" rtl="0" algn="l">
              <a:lnSpc>
                <a:spcPct val="115000"/>
              </a:lnSpc>
              <a:spcBef>
                <a:spcPts val="1200"/>
              </a:spcBef>
              <a:spcAft>
                <a:spcPts val="0"/>
              </a:spcAft>
              <a:buNone/>
            </a:pPr>
            <a:r>
              <a:rPr lang="fr" sz="1200">
                <a:solidFill>
                  <a:srgbClr val="595959"/>
                </a:solidFill>
              </a:rPr>
              <a:t>Collaboration with partners Discover the Universe and École en réseau to test activities on a large scale, supporting teachers as they do the activities</a:t>
            </a:r>
            <a:endParaRPr sz="1200">
              <a:solidFill>
                <a:srgbClr val="595959"/>
              </a:solidFill>
            </a:endParaRPr>
          </a:p>
          <a:p>
            <a:pPr indent="0" lvl="0" marL="0" rtl="0" algn="l">
              <a:lnSpc>
                <a:spcPct val="115000"/>
              </a:lnSpc>
              <a:spcBef>
                <a:spcPts val="1200"/>
              </a:spcBef>
              <a:spcAft>
                <a:spcPts val="1200"/>
              </a:spcAft>
              <a:buNone/>
            </a:pPr>
            <a:r>
              <a:rPr lang="fr" sz="1200">
                <a:solidFill>
                  <a:srgbClr val="595959"/>
                </a:solidFill>
              </a:rPr>
              <a:t>We realized training them in specific workshops was really hard, but training and supporting them as they do an activity with their classrooms was very efficient, with their busy schedules the many things they juggle at the same time. For primary school teachers, that format was really successful. For secondary school kids, it was still hard to get into classrooms at first. Teachers were not enrolling in large activities (could not attend presentations due to schedule constraints, were not in "that module" at the time we were offering the activity). We ended up going in secondary classrooms later, with material that was much better developed https://eer.qc.ca/activites-en-reseau/164460760528-a-laventure-dans-ton-systeme-planetaire.</a:t>
            </a:r>
            <a:endParaRPr sz="1200">
              <a:solidFill>
                <a:srgbClr val="595959"/>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413b46e14a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413b46e14a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Now, we learned a lot during this process</a:t>
            </a:r>
            <a:endParaRPr/>
          </a:p>
          <a:p>
            <a:pPr indent="0" lvl="0" marL="0" rtl="0" algn="l">
              <a:spcBef>
                <a:spcPts val="0"/>
              </a:spcBef>
              <a:spcAft>
                <a:spcPts val="0"/>
              </a:spcAft>
              <a:buNone/>
            </a:pPr>
            <a:r>
              <a:rPr lang="fr"/>
              <a:t>Some of the things we learned</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Other : primary : can print stuff!</a:t>
            </a:r>
            <a:endParaRPr/>
          </a:p>
          <a:p>
            <a:pPr indent="0" lvl="0" marL="0" rtl="0" algn="l">
              <a:spcBef>
                <a:spcPts val="0"/>
              </a:spcBef>
              <a:spcAft>
                <a:spcPts val="0"/>
              </a:spcAft>
              <a:buNone/>
            </a:pPr>
            <a:r>
              <a:rPr lang="fr"/>
              <a:t>school program : some stick religiously to it (exoplanets aren't part of the program!), other are much more open to present other things and see the interest of topics like exoplanets to present things in the program (like the Solar system) originally. But most teachers we met stressed the importance of explicitely mentioning links to the program.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413b46e14a_0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413b46e14a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23.png"/><Relationship Id="rId5" Type="http://schemas.openxmlformats.org/officeDocument/2006/relationships/hyperlink" Target="mailto:marie-eve.naud@umontreal.ca" TargetMode="External"/><Relationship Id="rId6" Type="http://schemas.openxmlformats.org/officeDocument/2006/relationships/image" Target="../media/image8.png"/><Relationship Id="rId7" Type="http://schemas.openxmlformats.org/officeDocument/2006/relationships/image" Target="../media/image16.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hyperlink" Target="http://www.exoplanetesalecole.ca" TargetMode="External"/><Relationship Id="rId6" Type="http://schemas.openxmlformats.org/officeDocument/2006/relationships/hyperlink" Target="http://www.exoplanetesalecole.ca" TargetMode="External"/><Relationship Id="rId7"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3.png"/><Relationship Id="rId5" Type="http://schemas.openxmlformats.org/officeDocument/2006/relationships/hyperlink" Target="http://www.exoplanetesalecole.ca" TargetMode="External"/><Relationship Id="rId6" Type="http://schemas.openxmlformats.org/officeDocument/2006/relationships/hyperlink" Target="http://www.exoplanetesalecole.ca" TargetMode="External"/><Relationship Id="rId7"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hyperlink" Target="http://www.exoplanetesalecole.ca" TargetMode="External"/><Relationship Id="rId6" Type="http://schemas.openxmlformats.org/officeDocument/2006/relationships/hyperlink" Target="http://www.exoplanetesalecole.ca" TargetMode="External"/><Relationship Id="rId7"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hyperlink" Target="http://www.exoplanetesalecole.ca" TargetMode="External"/><Relationship Id="rId6" Type="http://schemas.openxmlformats.org/officeDocument/2006/relationships/hyperlink" Target="http://www.exoplanetesalecole.ca" TargetMode="External"/><Relationship Id="rId7"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23.png"/><Relationship Id="rId5" Type="http://schemas.openxmlformats.org/officeDocument/2006/relationships/hyperlink" Target="http://www.exoplanetesalecole.ca" TargetMode="External"/><Relationship Id="rId6" Type="http://schemas.openxmlformats.org/officeDocument/2006/relationships/hyperlink" Target="http://www.exoplanetesalecole.ca" TargetMode="External"/><Relationship Id="rId7"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23.png"/><Relationship Id="rId5" Type="http://schemas.openxmlformats.org/officeDocument/2006/relationships/hyperlink" Target="http://www.exoplanetesalecole.ca" TargetMode="External"/><Relationship Id="rId6" Type="http://schemas.openxmlformats.org/officeDocument/2006/relationships/hyperlink" Target="http://www.exoplanetesalecole.ca" TargetMode="External"/><Relationship Id="rId7"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23.png"/><Relationship Id="rId5" Type="http://schemas.openxmlformats.org/officeDocument/2006/relationships/hyperlink" Target="http://www.exoplanetesalecole.ca" TargetMode="External"/><Relationship Id="rId6" Type="http://schemas.openxmlformats.org/officeDocument/2006/relationships/hyperlink" Target="http://www.exoplanetesalecole.ca" TargetMode="External"/><Relationship Id="rId7"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23.png"/><Relationship Id="rId5" Type="http://schemas.openxmlformats.org/officeDocument/2006/relationships/hyperlink" Target="http://www.exoplanetesalecole.ca" TargetMode="External"/><Relationship Id="rId6" Type="http://schemas.openxmlformats.org/officeDocument/2006/relationships/hyperlink" Target="http://www.exoplanetesalecole.ca" TargetMode="External"/><Relationship Id="rId7"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image" Target="../media/image23.png"/><Relationship Id="rId5" Type="http://schemas.openxmlformats.org/officeDocument/2006/relationships/hyperlink" Target="http://www.exoplanetesalecole.ca" TargetMode="External"/><Relationship Id="rId6" Type="http://schemas.openxmlformats.org/officeDocument/2006/relationships/hyperlink" Target="http://www.exoplanetesalecole.ca" TargetMode="External"/><Relationship Id="rId7"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23.png"/><Relationship Id="rId5" Type="http://schemas.openxmlformats.org/officeDocument/2006/relationships/hyperlink" Target="http://www.exoplanetesalecole.ca" TargetMode="External"/><Relationship Id="rId6" Type="http://schemas.openxmlformats.org/officeDocument/2006/relationships/hyperlink" Target="http://www.exoplanetesalecole.ca" TargetMode="External"/><Relationship Id="rId7" Type="http://schemas.openxmlformats.org/officeDocument/2006/relationships/image" Target="../media/image6.png"/></Relationships>
</file>

<file path=ppt/slides/_rels/slide2.xml.rels><?xml version="1.0" encoding="UTF-8" standalone="yes"?><Relationships xmlns="http://schemas.openxmlformats.org/package/2006/relationships"><Relationship Id="rId11" Type="http://schemas.openxmlformats.org/officeDocument/2006/relationships/hyperlink" Target="http://www.youtube.com/exoplanetes" TargetMode="External"/><Relationship Id="rId10" Type="http://schemas.openxmlformats.org/officeDocument/2006/relationships/hyperlink" Target="http://www.exoplanetes.umontreal.ca" TargetMode="External"/><Relationship Id="rId13" Type="http://schemas.openxmlformats.org/officeDocument/2006/relationships/image" Target="../media/image10.png"/><Relationship Id="rId12" Type="http://schemas.openxmlformats.org/officeDocument/2006/relationships/hyperlink" Target="http://www.linkedin.com/company/exoplanetes/"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3.png"/><Relationship Id="rId15" Type="http://schemas.openxmlformats.org/officeDocument/2006/relationships/image" Target="../media/image14.png"/><Relationship Id="rId14" Type="http://schemas.openxmlformats.org/officeDocument/2006/relationships/image" Target="../media/image18.png"/><Relationship Id="rId17" Type="http://schemas.openxmlformats.org/officeDocument/2006/relationships/image" Target="../media/image9.png"/><Relationship Id="rId16"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7.png"/><Relationship Id="rId8"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5.png"/><Relationship Id="rId4" Type="http://schemas.openxmlformats.org/officeDocument/2006/relationships/image" Target="../media/image23.png"/><Relationship Id="rId5" Type="http://schemas.openxmlformats.org/officeDocument/2006/relationships/hyperlink" Target="http://www.exoplanetesalecole.ca" TargetMode="External"/><Relationship Id="rId6" Type="http://schemas.openxmlformats.org/officeDocument/2006/relationships/hyperlink" Target="http://www.exoplanetesalecole.ca" TargetMode="External"/><Relationship Id="rId7" Type="http://schemas.openxmlformats.org/officeDocument/2006/relationships/image" Target="../media/image6.png"/></Relationships>
</file>

<file path=ppt/slides/_rels/slide21.xml.rels><?xml version="1.0" encoding="UTF-8" standalone="yes"?><Relationships xmlns="http://schemas.openxmlformats.org/package/2006/relationships"><Relationship Id="rId20" Type="http://schemas.openxmlformats.org/officeDocument/2006/relationships/hyperlink" Target="http://www.exoplanetesalecole.ca" TargetMode="External"/><Relationship Id="rId11" Type="http://schemas.openxmlformats.org/officeDocument/2006/relationships/image" Target="../media/image30.png"/><Relationship Id="rId10" Type="http://schemas.openxmlformats.org/officeDocument/2006/relationships/image" Target="../media/image35.png"/><Relationship Id="rId21" Type="http://schemas.openxmlformats.org/officeDocument/2006/relationships/image" Target="../media/image6.png"/><Relationship Id="rId13" Type="http://schemas.openxmlformats.org/officeDocument/2006/relationships/image" Target="../media/image51.png"/><Relationship Id="rId12"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2.jpg"/><Relationship Id="rId4" Type="http://schemas.openxmlformats.org/officeDocument/2006/relationships/image" Target="../media/image37.jpg"/><Relationship Id="rId9" Type="http://schemas.openxmlformats.org/officeDocument/2006/relationships/image" Target="../media/image43.png"/><Relationship Id="rId15" Type="http://schemas.openxmlformats.org/officeDocument/2006/relationships/image" Target="../media/image58.jpg"/><Relationship Id="rId14" Type="http://schemas.openxmlformats.org/officeDocument/2006/relationships/image" Target="../media/image53.png"/><Relationship Id="rId17" Type="http://schemas.openxmlformats.org/officeDocument/2006/relationships/image" Target="../media/image45.jpg"/><Relationship Id="rId16" Type="http://schemas.openxmlformats.org/officeDocument/2006/relationships/image" Target="../media/image50.png"/><Relationship Id="rId5" Type="http://schemas.openxmlformats.org/officeDocument/2006/relationships/image" Target="../media/image36.jpg"/><Relationship Id="rId19" Type="http://schemas.openxmlformats.org/officeDocument/2006/relationships/hyperlink" Target="http://www.exoplanetesalecole.ca" TargetMode="External"/><Relationship Id="rId6" Type="http://schemas.openxmlformats.org/officeDocument/2006/relationships/image" Target="../media/image39.jpg"/><Relationship Id="rId18" Type="http://schemas.openxmlformats.org/officeDocument/2006/relationships/image" Target="../media/image23.png"/><Relationship Id="rId7" Type="http://schemas.openxmlformats.org/officeDocument/2006/relationships/image" Target="../media/image41.jpg"/><Relationship Id="rId8" Type="http://schemas.openxmlformats.org/officeDocument/2006/relationships/image" Target="../media/image4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4.png"/><Relationship Id="rId4" Type="http://schemas.openxmlformats.org/officeDocument/2006/relationships/image" Target="../media/image48.png"/><Relationship Id="rId5" Type="http://schemas.openxmlformats.org/officeDocument/2006/relationships/image" Target="../media/image23.png"/><Relationship Id="rId6" Type="http://schemas.openxmlformats.org/officeDocument/2006/relationships/hyperlink" Target="http://www.exoplanetesalecole.ca" TargetMode="External"/><Relationship Id="rId7" Type="http://schemas.openxmlformats.org/officeDocument/2006/relationships/hyperlink" Target="http://www.exoplanetesalecole.ca" TargetMode="External"/><Relationship Id="rId8" Type="http://schemas.openxmlformats.org/officeDocument/2006/relationships/image" Target="../media/image6.png"/></Relationships>
</file>

<file path=ppt/slides/_rels/slide23.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hyperlink" Target="http://www.exoplanetesalecole.ca" TargetMode="External"/><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4.png"/><Relationship Id="rId4" Type="http://schemas.openxmlformats.org/officeDocument/2006/relationships/hyperlink" Target="https://www.discovertheuniverse.ca/post/challenge-explore-the-sky-2022-2023" TargetMode="External"/><Relationship Id="rId9" Type="http://schemas.openxmlformats.org/officeDocument/2006/relationships/hyperlink" Target="http://www.exoplanetesalecole.ca" TargetMode="External"/><Relationship Id="rId5" Type="http://schemas.openxmlformats.org/officeDocument/2006/relationships/image" Target="../media/image46.png"/><Relationship Id="rId6" Type="http://schemas.openxmlformats.org/officeDocument/2006/relationships/image" Target="../media/image52.png"/><Relationship Id="rId7" Type="http://schemas.openxmlformats.org/officeDocument/2006/relationships/image" Target="../media/image56.png"/><Relationship Id="rId8" Type="http://schemas.openxmlformats.org/officeDocument/2006/relationships/image" Target="../media/image23.png"/></Relationships>
</file>

<file path=ppt/slides/_rels/slide24.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68.png"/><Relationship Id="rId13" Type="http://schemas.openxmlformats.org/officeDocument/2006/relationships/hyperlink" Target="http://www.exoplanetesalecole.ca" TargetMode="External"/><Relationship Id="rId12" Type="http://schemas.openxmlformats.org/officeDocument/2006/relationships/hyperlink" Target="http://www.exoplanetesalecole.ca" TargetMode="External"/><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4.png"/><Relationship Id="rId4" Type="http://schemas.openxmlformats.org/officeDocument/2006/relationships/hyperlink" Target="https://www.discovertheuniverse.ca/scale-model" TargetMode="External"/><Relationship Id="rId9" Type="http://schemas.openxmlformats.org/officeDocument/2006/relationships/image" Target="../media/image69.png"/><Relationship Id="rId14" Type="http://schemas.openxmlformats.org/officeDocument/2006/relationships/image" Target="../media/image6.png"/><Relationship Id="rId5" Type="http://schemas.openxmlformats.org/officeDocument/2006/relationships/hyperlink" Target="http://www.exoplanetesalecole.ca" TargetMode="External"/><Relationship Id="rId6" Type="http://schemas.openxmlformats.org/officeDocument/2006/relationships/image" Target="../media/image66.png"/><Relationship Id="rId7" Type="http://schemas.openxmlformats.org/officeDocument/2006/relationships/image" Target="../media/image60.png"/><Relationship Id="rId8" Type="http://schemas.openxmlformats.org/officeDocument/2006/relationships/image" Target="../media/image59.png"/></Relationships>
</file>

<file path=ppt/slides/_rels/slide25.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8.png"/><Relationship Id="rId4" Type="http://schemas.openxmlformats.org/officeDocument/2006/relationships/image" Target="../media/image61.png"/><Relationship Id="rId9" Type="http://schemas.openxmlformats.org/officeDocument/2006/relationships/hyperlink" Target="http://www.exoplanetesalecole.ca" TargetMode="External"/><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23.png"/><Relationship Id="rId8" Type="http://schemas.openxmlformats.org/officeDocument/2006/relationships/hyperlink" Target="http://www.exoplanetesalecole.ca" TargetMode="External"/></Relationships>
</file>

<file path=ppt/slides/_rels/slide26.xml.rels><?xml version="1.0" encoding="UTF-8" standalone="yes"?><Relationships xmlns="http://schemas.openxmlformats.org/package/2006/relationships"><Relationship Id="rId20" Type="http://schemas.openxmlformats.org/officeDocument/2006/relationships/image" Target="../media/image71.png"/><Relationship Id="rId22" Type="http://schemas.openxmlformats.org/officeDocument/2006/relationships/image" Target="../media/image23.png"/><Relationship Id="rId21" Type="http://schemas.openxmlformats.org/officeDocument/2006/relationships/image" Target="../media/image73.png"/><Relationship Id="rId24" Type="http://schemas.openxmlformats.org/officeDocument/2006/relationships/hyperlink" Target="http://www.exoplanetesalecole.ca" TargetMode="External"/><Relationship Id="rId23" Type="http://schemas.openxmlformats.org/officeDocument/2006/relationships/hyperlink" Target="http://www.exoplanetesalecole.ca" TargetMode="External"/><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84.png"/><Relationship Id="rId4" Type="http://schemas.openxmlformats.org/officeDocument/2006/relationships/image" Target="../media/image67.png"/><Relationship Id="rId9" Type="http://schemas.openxmlformats.org/officeDocument/2006/relationships/image" Target="../media/image81.png"/><Relationship Id="rId25" Type="http://schemas.openxmlformats.org/officeDocument/2006/relationships/image" Target="../media/image6.png"/><Relationship Id="rId5" Type="http://schemas.openxmlformats.org/officeDocument/2006/relationships/image" Target="../media/image90.png"/><Relationship Id="rId6" Type="http://schemas.openxmlformats.org/officeDocument/2006/relationships/image" Target="../media/image83.png"/><Relationship Id="rId7" Type="http://schemas.openxmlformats.org/officeDocument/2006/relationships/image" Target="../media/image91.png"/><Relationship Id="rId8" Type="http://schemas.openxmlformats.org/officeDocument/2006/relationships/image" Target="../media/image89.png"/><Relationship Id="rId11" Type="http://schemas.openxmlformats.org/officeDocument/2006/relationships/image" Target="../media/image79.png"/><Relationship Id="rId10" Type="http://schemas.openxmlformats.org/officeDocument/2006/relationships/image" Target="../media/image65.png"/><Relationship Id="rId13" Type="http://schemas.openxmlformats.org/officeDocument/2006/relationships/image" Target="../media/image86.png"/><Relationship Id="rId12" Type="http://schemas.openxmlformats.org/officeDocument/2006/relationships/image" Target="../media/image85.png"/><Relationship Id="rId15" Type="http://schemas.openxmlformats.org/officeDocument/2006/relationships/image" Target="../media/image88.png"/><Relationship Id="rId14" Type="http://schemas.openxmlformats.org/officeDocument/2006/relationships/image" Target="../media/image94.png"/><Relationship Id="rId17" Type="http://schemas.openxmlformats.org/officeDocument/2006/relationships/image" Target="../media/image106.png"/><Relationship Id="rId16" Type="http://schemas.openxmlformats.org/officeDocument/2006/relationships/image" Target="../media/image99.png"/><Relationship Id="rId19" Type="http://schemas.openxmlformats.org/officeDocument/2006/relationships/image" Target="../media/image72.png"/><Relationship Id="rId18" Type="http://schemas.openxmlformats.org/officeDocument/2006/relationships/image" Target="../media/image10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8.png"/><Relationship Id="rId4" Type="http://schemas.openxmlformats.org/officeDocument/2006/relationships/image" Target="../media/image70.jpg"/><Relationship Id="rId9" Type="http://schemas.openxmlformats.org/officeDocument/2006/relationships/image" Target="../media/image78.jpg"/><Relationship Id="rId5" Type="http://schemas.openxmlformats.org/officeDocument/2006/relationships/image" Target="../media/image75.jpg"/><Relationship Id="rId6" Type="http://schemas.openxmlformats.org/officeDocument/2006/relationships/image" Target="../media/image77.jpg"/><Relationship Id="rId7" Type="http://schemas.openxmlformats.org/officeDocument/2006/relationships/image" Target="../media/image74.jpg"/><Relationship Id="rId8" Type="http://schemas.openxmlformats.org/officeDocument/2006/relationships/image" Target="../media/image76.jpg"/><Relationship Id="rId11" Type="http://schemas.openxmlformats.org/officeDocument/2006/relationships/hyperlink" Target="http://www.exoplanetesalecole.ca" TargetMode="External"/><Relationship Id="rId10" Type="http://schemas.openxmlformats.org/officeDocument/2006/relationships/image" Target="../media/image23.png"/><Relationship Id="rId13" Type="http://schemas.openxmlformats.org/officeDocument/2006/relationships/image" Target="../media/image6.png"/><Relationship Id="rId12" Type="http://schemas.openxmlformats.org/officeDocument/2006/relationships/hyperlink" Target="http://www.exoplanetesalecole.ca"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bit.ly/yt_exoplanetes_ecole" TargetMode="External"/><Relationship Id="rId4" Type="http://schemas.openxmlformats.org/officeDocument/2006/relationships/image" Target="../media/image97.png"/><Relationship Id="rId9" Type="http://schemas.openxmlformats.org/officeDocument/2006/relationships/hyperlink" Target="http://www.exoplanetesalecole.ca" TargetMode="External"/><Relationship Id="rId5" Type="http://schemas.openxmlformats.org/officeDocument/2006/relationships/image" Target="../media/image82.png"/><Relationship Id="rId6" Type="http://schemas.openxmlformats.org/officeDocument/2006/relationships/image" Target="../media/image80.png"/><Relationship Id="rId7" Type="http://schemas.openxmlformats.org/officeDocument/2006/relationships/image" Target="../media/image87.png"/><Relationship Id="rId8" Type="http://schemas.openxmlformats.org/officeDocument/2006/relationships/image" Target="../media/image23.png"/><Relationship Id="rId11" Type="http://schemas.openxmlformats.org/officeDocument/2006/relationships/image" Target="../media/image6.png"/><Relationship Id="rId10" Type="http://schemas.openxmlformats.org/officeDocument/2006/relationships/hyperlink" Target="http://www.exoplanetesalecole.ca"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27.png"/><Relationship Id="rId4" Type="http://schemas.openxmlformats.org/officeDocument/2006/relationships/image" Target="../media/image100.png"/><Relationship Id="rId9" Type="http://schemas.openxmlformats.org/officeDocument/2006/relationships/image" Target="../media/image6.png"/><Relationship Id="rId5" Type="http://schemas.openxmlformats.org/officeDocument/2006/relationships/image" Target="../media/image102.png"/><Relationship Id="rId6" Type="http://schemas.openxmlformats.org/officeDocument/2006/relationships/image" Target="../media/image23.png"/><Relationship Id="rId7" Type="http://schemas.openxmlformats.org/officeDocument/2006/relationships/hyperlink" Target="http://www.exoplanetesalecole.ca" TargetMode="External"/><Relationship Id="rId8" Type="http://schemas.openxmlformats.org/officeDocument/2006/relationships/hyperlink" Target="http://www.exoplanetesalecole.c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hyperlink" Target="https://www.discovertheuniverse.ca/"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09.png"/><Relationship Id="rId4" Type="http://schemas.openxmlformats.org/officeDocument/2006/relationships/image" Target="../media/image93.png"/><Relationship Id="rId5" Type="http://schemas.openxmlformats.org/officeDocument/2006/relationships/image" Target="../media/image9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www.exoplanetesalecole.ca" TargetMode="External"/><Relationship Id="rId4" Type="http://schemas.openxmlformats.org/officeDocument/2006/relationships/hyperlink" Target="http://www.exoplanetsintheclassroom.ca" TargetMode="External"/><Relationship Id="rId9" Type="http://schemas.openxmlformats.org/officeDocument/2006/relationships/image" Target="../media/image6.png"/><Relationship Id="rId5" Type="http://schemas.openxmlformats.org/officeDocument/2006/relationships/hyperlink" Target="mailto:marie-eve.naud@umontreal.ca" TargetMode="External"/><Relationship Id="rId6" Type="http://schemas.openxmlformats.org/officeDocument/2006/relationships/image" Target="../media/image23.png"/><Relationship Id="rId7" Type="http://schemas.openxmlformats.org/officeDocument/2006/relationships/hyperlink" Target="http://www.exoplanetesalecole.ca" TargetMode="External"/><Relationship Id="rId8" Type="http://schemas.openxmlformats.org/officeDocument/2006/relationships/hyperlink" Target="http://www.exoplanetesalecole.ca"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image" Target="../media/image23.png"/><Relationship Id="rId5" Type="http://schemas.openxmlformats.org/officeDocument/2006/relationships/hyperlink" Target="mailto:marie-eve.naud@umontreal.ca"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4.png"/><Relationship Id="rId4" Type="http://schemas.openxmlformats.org/officeDocument/2006/relationships/image" Target="../media/image95.png"/><Relationship Id="rId5" Type="http://schemas.openxmlformats.org/officeDocument/2006/relationships/image" Target="../media/image23.png"/><Relationship Id="rId6" Type="http://schemas.openxmlformats.org/officeDocument/2006/relationships/hyperlink" Target="http://www.exoplanetesalecole.ca" TargetMode="External"/><Relationship Id="rId7" Type="http://schemas.openxmlformats.org/officeDocument/2006/relationships/hyperlink" Target="http://www.exoplanetesalecole.ca" TargetMode="External"/><Relationship Id="rId8"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4.png"/><Relationship Id="rId4" Type="http://schemas.openxmlformats.org/officeDocument/2006/relationships/hyperlink" Target="https://www.pexels.com/@katerina-holmes/" TargetMode="External"/><Relationship Id="rId5" Type="http://schemas.openxmlformats.org/officeDocument/2006/relationships/image" Target="../media/image23.png"/><Relationship Id="rId6" Type="http://schemas.openxmlformats.org/officeDocument/2006/relationships/hyperlink" Target="http://www.exoplanetesalecole.ca" TargetMode="External"/><Relationship Id="rId7" Type="http://schemas.openxmlformats.org/officeDocument/2006/relationships/hyperlink" Target="http://www.exoplanetesalecole.ca" TargetMode="External"/><Relationship Id="rId8"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01.png"/><Relationship Id="rId4" Type="http://schemas.openxmlformats.org/officeDocument/2006/relationships/image" Target="../media/image96.png"/><Relationship Id="rId9" Type="http://schemas.openxmlformats.org/officeDocument/2006/relationships/hyperlink" Target="http://www.exoplanetesalecole.ca" TargetMode="External"/><Relationship Id="rId5" Type="http://schemas.openxmlformats.org/officeDocument/2006/relationships/image" Target="../media/image123.png"/><Relationship Id="rId6" Type="http://schemas.openxmlformats.org/officeDocument/2006/relationships/image" Target="../media/image98.png"/><Relationship Id="rId7" Type="http://schemas.openxmlformats.org/officeDocument/2006/relationships/image" Target="../media/image23.png"/><Relationship Id="rId8" Type="http://schemas.openxmlformats.org/officeDocument/2006/relationships/hyperlink" Target="http://www.exoplanetesalecole.ca" TargetMode="External"/><Relationship Id="rId10"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26.png"/><Relationship Id="rId4" Type="http://schemas.openxmlformats.org/officeDocument/2006/relationships/image" Target="../media/image105.png"/><Relationship Id="rId9" Type="http://schemas.openxmlformats.org/officeDocument/2006/relationships/image" Target="../media/image6.png"/><Relationship Id="rId5" Type="http://schemas.openxmlformats.org/officeDocument/2006/relationships/image" Target="../media/image117.png"/><Relationship Id="rId6" Type="http://schemas.openxmlformats.org/officeDocument/2006/relationships/image" Target="../media/image23.png"/><Relationship Id="rId7" Type="http://schemas.openxmlformats.org/officeDocument/2006/relationships/hyperlink" Target="http://www.exoplanetesalecole.ca" TargetMode="External"/><Relationship Id="rId8" Type="http://schemas.openxmlformats.org/officeDocument/2006/relationships/hyperlink" Target="http://www.exoplanetesalecole.ca"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9.png"/><Relationship Id="rId4" Type="http://schemas.openxmlformats.org/officeDocument/2006/relationships/image" Target="../media/image57.png"/><Relationship Id="rId5" Type="http://schemas.openxmlformats.org/officeDocument/2006/relationships/image" Target="../media/image23.png"/><Relationship Id="rId6" Type="http://schemas.openxmlformats.org/officeDocument/2006/relationships/hyperlink" Target="http://www.exoplanetesalecole.ca" TargetMode="External"/><Relationship Id="rId7" Type="http://schemas.openxmlformats.org/officeDocument/2006/relationships/hyperlink" Target="http://www.exoplanetesalecole.ca" TargetMode="External"/><Relationship Id="rId8"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hyperlink" Target="http://www.exoplanetesalecole.ca" TargetMode="External"/><Relationship Id="rId5" Type="http://schemas.openxmlformats.org/officeDocument/2006/relationships/image" Target="../media/image110.png"/><Relationship Id="rId6" Type="http://schemas.openxmlformats.org/officeDocument/2006/relationships/image" Target="../media/image114.png"/><Relationship Id="rId7" Type="http://schemas.openxmlformats.org/officeDocument/2006/relationships/image" Target="../media/image112.png"/><Relationship Id="rId8" Type="http://schemas.openxmlformats.org/officeDocument/2006/relationships/image" Target="../media/image23.png"/><Relationship Id="rId11" Type="http://schemas.openxmlformats.org/officeDocument/2006/relationships/image" Target="../media/image6.png"/><Relationship Id="rId10" Type="http://schemas.openxmlformats.org/officeDocument/2006/relationships/hyperlink" Target="http://www.exoplanetesalecole.ca"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04.png"/><Relationship Id="rId4" Type="http://schemas.openxmlformats.org/officeDocument/2006/relationships/image" Target="../media/image23.png"/><Relationship Id="rId5" Type="http://schemas.openxmlformats.org/officeDocument/2006/relationships/hyperlink" Target="http://www.exoplanetesalecole.ca" TargetMode="External"/><Relationship Id="rId6" Type="http://schemas.openxmlformats.org/officeDocument/2006/relationships/hyperlink" Target="http://www.exoplanetesalecole.ca" TargetMode="External"/><Relationship Id="rId7" Type="http://schemas.openxmlformats.org/officeDocument/2006/relationships/image" Target="../media/image6.png"/></Relationships>
</file>

<file path=ppt/slides/_rels/slide4.xml.rels><?xml version="1.0" encoding="UTF-8" standalone="yes"?><Relationships xmlns="http://schemas.openxmlformats.org/package/2006/relationships"><Relationship Id="rId11" Type="http://schemas.openxmlformats.org/officeDocument/2006/relationships/hyperlink" Target="http://www.exoplanetesalecole.ca" TargetMode="External"/><Relationship Id="rId10" Type="http://schemas.openxmlformats.org/officeDocument/2006/relationships/image" Target="../media/image16.png"/><Relationship Id="rId13" Type="http://schemas.openxmlformats.org/officeDocument/2006/relationships/image" Target="../media/image6.png"/><Relationship Id="rId12" Type="http://schemas.openxmlformats.org/officeDocument/2006/relationships/hyperlink" Target="http://www.exoplanetesalecole.ca" TargetMode="External"/><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23.png"/><Relationship Id="rId9"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9.png"/><Relationship Id="rId7" Type="http://schemas.openxmlformats.org/officeDocument/2006/relationships/image" Target="../media/image12.jpg"/><Relationship Id="rId8"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18.png"/><Relationship Id="rId4" Type="http://schemas.openxmlformats.org/officeDocument/2006/relationships/image" Target="../media/image113.png"/><Relationship Id="rId9" Type="http://schemas.openxmlformats.org/officeDocument/2006/relationships/hyperlink" Target="http://www.exoplanetesalecole.ca" TargetMode="External"/><Relationship Id="rId5" Type="http://schemas.openxmlformats.org/officeDocument/2006/relationships/image" Target="../media/image116.png"/><Relationship Id="rId6" Type="http://schemas.openxmlformats.org/officeDocument/2006/relationships/image" Target="../media/image119.png"/><Relationship Id="rId7" Type="http://schemas.openxmlformats.org/officeDocument/2006/relationships/image" Target="../media/image115.png"/><Relationship Id="rId8" Type="http://schemas.openxmlformats.org/officeDocument/2006/relationships/image" Target="../media/image23.png"/><Relationship Id="rId11" Type="http://schemas.openxmlformats.org/officeDocument/2006/relationships/image" Target="../media/image6.png"/><Relationship Id="rId10" Type="http://schemas.openxmlformats.org/officeDocument/2006/relationships/hyperlink" Target="http://www.exoplanetesalecole.ca"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20.png"/><Relationship Id="rId4" Type="http://schemas.openxmlformats.org/officeDocument/2006/relationships/image" Target="../media/image122.png"/><Relationship Id="rId9" Type="http://schemas.openxmlformats.org/officeDocument/2006/relationships/hyperlink" Target="http://www.exoplanetesalecole.ca" TargetMode="External"/><Relationship Id="rId5" Type="http://schemas.openxmlformats.org/officeDocument/2006/relationships/image" Target="../media/image125.png"/><Relationship Id="rId6" Type="http://schemas.openxmlformats.org/officeDocument/2006/relationships/image" Target="../media/image121.png"/><Relationship Id="rId7" Type="http://schemas.openxmlformats.org/officeDocument/2006/relationships/image" Target="../media/image23.png"/><Relationship Id="rId8" Type="http://schemas.openxmlformats.org/officeDocument/2006/relationships/hyperlink" Target="http://www.exoplanetesalecole.ca" TargetMode="External"/><Relationship Id="rId10" Type="http://schemas.openxmlformats.org/officeDocument/2006/relationships/image" Target="../media/image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24.png"/><Relationship Id="rId4" Type="http://schemas.openxmlformats.org/officeDocument/2006/relationships/hyperlink" Target="http://www.youtube.com/watch?v=kb-ji5atQ9I" TargetMode="External"/><Relationship Id="rId9" Type="http://schemas.openxmlformats.org/officeDocument/2006/relationships/image" Target="../media/image6.png"/><Relationship Id="rId5" Type="http://schemas.openxmlformats.org/officeDocument/2006/relationships/image" Target="../media/image111.jpg"/><Relationship Id="rId6" Type="http://schemas.openxmlformats.org/officeDocument/2006/relationships/image" Target="../media/image23.png"/><Relationship Id="rId7" Type="http://schemas.openxmlformats.org/officeDocument/2006/relationships/hyperlink" Target="http://www.exoplanetesalecole.ca" TargetMode="External"/><Relationship Id="rId8" Type="http://schemas.openxmlformats.org/officeDocument/2006/relationships/hyperlink" Target="http://www.exoplanetesalecole.c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hyperlink" Target="http://www.exoplanetesalecole.ca" TargetMode="External"/><Relationship Id="rId5" Type="http://schemas.openxmlformats.org/officeDocument/2006/relationships/hyperlink" Target="http://www.exoplanetesalecole.ca" TargetMode="External"/><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hyperlink" Target="http://www.exoplanetesalecole.ca" TargetMode="External"/><Relationship Id="rId5" Type="http://schemas.openxmlformats.org/officeDocument/2006/relationships/hyperlink" Target="http://www.exoplanetesalecole.ca" TargetMode="External"/><Relationship Id="rId6" Type="http://schemas.openxmlformats.org/officeDocument/2006/relationships/image" Target="../media/image6.png"/></Relationships>
</file>

<file path=ppt/slides/_rels/slide7.xml.rels><?xml version="1.0" encoding="UTF-8" standalone="yes"?><Relationships xmlns="http://schemas.openxmlformats.org/package/2006/relationships"><Relationship Id="rId11" Type="http://schemas.openxmlformats.org/officeDocument/2006/relationships/image" Target="../media/image57.png"/><Relationship Id="rId10" Type="http://schemas.openxmlformats.org/officeDocument/2006/relationships/image" Target="../media/image29.png"/><Relationship Id="rId12" Type="http://schemas.openxmlformats.org/officeDocument/2006/relationships/image" Target="../media/image44.jp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4.png"/><Relationship Id="rId4" Type="http://schemas.openxmlformats.org/officeDocument/2006/relationships/image" Target="../media/image23.png"/><Relationship Id="rId9" Type="http://schemas.openxmlformats.org/officeDocument/2006/relationships/hyperlink" Target="https://www.pexels.com/@katerina-holmes/" TargetMode="External"/><Relationship Id="rId5" Type="http://schemas.openxmlformats.org/officeDocument/2006/relationships/hyperlink" Target="http://www.exoplanetesalecole.ca" TargetMode="External"/><Relationship Id="rId6" Type="http://schemas.openxmlformats.org/officeDocument/2006/relationships/hyperlink" Target="http://www.exoplanetesalecole.ca" TargetMode="External"/><Relationship Id="rId7" Type="http://schemas.openxmlformats.org/officeDocument/2006/relationships/image" Target="../media/image6.png"/><Relationship Id="rId8"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hyperlink" Target="http://www.exoplanetesalecole.ca" TargetMode="External"/><Relationship Id="rId6" Type="http://schemas.openxmlformats.org/officeDocument/2006/relationships/hyperlink" Target="http://www.exoplanetesalecole.ca" TargetMode="External"/><Relationship Id="rId7"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idx="1" type="subTitle"/>
          </p:nvPr>
        </p:nvSpPr>
        <p:spPr>
          <a:xfrm>
            <a:off x="0" y="885400"/>
            <a:ext cx="2337600" cy="7299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dk1"/>
              </a:buClr>
              <a:buSzPts val="605"/>
              <a:buFont typeface="Arial"/>
              <a:buNone/>
            </a:pPr>
            <a:r>
              <a:rPr b="1" lang="fr" sz="1000">
                <a:solidFill>
                  <a:srgbClr val="196BB1"/>
                </a:solidFill>
                <a:latin typeface="Baloo Tammudu 2"/>
                <a:ea typeface="Baloo Tammudu 2"/>
                <a:cs typeface="Baloo Tammudu 2"/>
                <a:sym typeface="Baloo Tammudu 2"/>
              </a:rPr>
              <a:t>Des nouveaux mondes à découvrir, </a:t>
            </a:r>
            <a:endParaRPr b="1" sz="1000">
              <a:solidFill>
                <a:srgbClr val="196BB1"/>
              </a:solidFill>
              <a:latin typeface="Baloo Tammudu 2"/>
              <a:ea typeface="Baloo Tammudu 2"/>
              <a:cs typeface="Baloo Tammudu 2"/>
              <a:sym typeface="Baloo Tammudu 2"/>
            </a:endParaRPr>
          </a:p>
          <a:p>
            <a:pPr indent="0" lvl="0" marL="0" rtl="0" algn="ctr">
              <a:lnSpc>
                <a:spcPct val="90000"/>
              </a:lnSpc>
              <a:spcBef>
                <a:spcPts val="0"/>
              </a:spcBef>
              <a:spcAft>
                <a:spcPts val="0"/>
              </a:spcAft>
              <a:buSzPts val="605"/>
              <a:buNone/>
            </a:pPr>
            <a:r>
              <a:rPr b="1" lang="fr" sz="1000">
                <a:solidFill>
                  <a:srgbClr val="196BB1"/>
                </a:solidFill>
                <a:latin typeface="Baloo Tammudu 2"/>
                <a:ea typeface="Baloo Tammudu 2"/>
                <a:cs typeface="Baloo Tammudu 2"/>
                <a:sym typeface="Baloo Tammudu 2"/>
              </a:rPr>
              <a:t>au primaire et au secondaire</a:t>
            </a:r>
            <a:endParaRPr b="1" sz="1000">
              <a:solidFill>
                <a:srgbClr val="196BB1"/>
              </a:solidFill>
              <a:latin typeface="Baloo Tammudu 2"/>
              <a:ea typeface="Baloo Tammudu 2"/>
              <a:cs typeface="Baloo Tammudu 2"/>
              <a:sym typeface="Baloo Tammudu 2"/>
            </a:endParaRPr>
          </a:p>
          <a:p>
            <a:pPr indent="0" lvl="0" marL="0" rtl="0" algn="l">
              <a:lnSpc>
                <a:spcPct val="90000"/>
              </a:lnSpc>
              <a:spcBef>
                <a:spcPts val="0"/>
              </a:spcBef>
              <a:spcAft>
                <a:spcPts val="0"/>
              </a:spcAft>
              <a:buClr>
                <a:schemeClr val="dk1"/>
              </a:buClr>
              <a:buSzPts val="605"/>
              <a:buFont typeface="Arial"/>
              <a:buNone/>
            </a:pPr>
            <a:r>
              <a:rPr b="1" lang="fr" sz="1290">
                <a:solidFill>
                  <a:srgbClr val="23A8DF"/>
                </a:solidFill>
                <a:latin typeface="Baloo Tammudu 2"/>
                <a:ea typeface="Baloo Tammudu 2"/>
                <a:cs typeface="Baloo Tammudu 2"/>
                <a:sym typeface="Baloo Tammudu 2"/>
              </a:rPr>
              <a:t>www.exoplanetesalecole.ca</a:t>
            </a:r>
            <a:endParaRPr b="1" sz="1290">
              <a:solidFill>
                <a:srgbClr val="23A8DF"/>
              </a:solidFill>
              <a:latin typeface="Baloo Tammudu 2"/>
              <a:ea typeface="Baloo Tammudu 2"/>
              <a:cs typeface="Baloo Tammudu 2"/>
              <a:sym typeface="Baloo Tammudu 2"/>
            </a:endParaRPr>
          </a:p>
        </p:txBody>
      </p:sp>
      <p:pic>
        <p:nvPicPr>
          <p:cNvPr id="55" name="Google Shape;55;p13"/>
          <p:cNvPicPr preferRelativeResize="0"/>
          <p:nvPr/>
        </p:nvPicPr>
        <p:blipFill>
          <a:blip r:embed="rId3">
            <a:alphaModFix/>
          </a:blip>
          <a:stretch>
            <a:fillRect/>
          </a:stretch>
        </p:blipFill>
        <p:spPr>
          <a:xfrm>
            <a:off x="30202" y="0"/>
            <a:ext cx="2307475" cy="1027097"/>
          </a:xfrm>
          <a:prstGeom prst="rect">
            <a:avLst/>
          </a:prstGeom>
          <a:noFill/>
          <a:ln>
            <a:noFill/>
          </a:ln>
        </p:spPr>
      </p:pic>
      <p:pic>
        <p:nvPicPr>
          <p:cNvPr id="56" name="Google Shape;56;p13"/>
          <p:cNvPicPr preferRelativeResize="0"/>
          <p:nvPr/>
        </p:nvPicPr>
        <p:blipFill>
          <a:blip r:embed="rId4">
            <a:alphaModFix/>
          </a:blip>
          <a:stretch>
            <a:fillRect/>
          </a:stretch>
        </p:blipFill>
        <p:spPr>
          <a:xfrm>
            <a:off x="6544575" y="39637"/>
            <a:ext cx="2495099" cy="947837"/>
          </a:xfrm>
          <a:prstGeom prst="rect">
            <a:avLst/>
          </a:prstGeom>
          <a:noFill/>
          <a:ln>
            <a:noFill/>
          </a:ln>
        </p:spPr>
      </p:pic>
      <p:sp>
        <p:nvSpPr>
          <p:cNvPr id="57" name="Google Shape;57;p13"/>
          <p:cNvSpPr txBox="1"/>
          <p:nvPr>
            <p:ph idx="1" type="subTitle"/>
          </p:nvPr>
        </p:nvSpPr>
        <p:spPr>
          <a:xfrm>
            <a:off x="6440325" y="885400"/>
            <a:ext cx="2703600" cy="7299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rgbClr val="000000"/>
              </a:buClr>
              <a:buSzPts val="605"/>
              <a:buFont typeface="Arial"/>
              <a:buNone/>
            </a:pPr>
            <a:r>
              <a:rPr b="1" lang="fr" sz="1000">
                <a:solidFill>
                  <a:srgbClr val="196BB1"/>
                </a:solidFill>
                <a:latin typeface="Baloo Tammudu 2"/>
                <a:ea typeface="Baloo Tammudu 2"/>
                <a:cs typeface="Baloo Tammudu 2"/>
                <a:sym typeface="Baloo Tammudu 2"/>
              </a:rPr>
              <a:t>New worlds to discover, in primary and secondary school</a:t>
            </a:r>
            <a:endParaRPr b="1" sz="500">
              <a:solidFill>
                <a:srgbClr val="196BB1"/>
              </a:solidFill>
              <a:latin typeface="Baloo Tammudu 2"/>
              <a:ea typeface="Baloo Tammudu 2"/>
              <a:cs typeface="Baloo Tammudu 2"/>
              <a:sym typeface="Baloo Tammudu 2"/>
            </a:endParaRPr>
          </a:p>
          <a:p>
            <a:pPr indent="0" lvl="0" marL="0" rtl="0" algn="ctr">
              <a:lnSpc>
                <a:spcPct val="90000"/>
              </a:lnSpc>
              <a:spcBef>
                <a:spcPts val="0"/>
              </a:spcBef>
              <a:spcAft>
                <a:spcPts val="0"/>
              </a:spcAft>
              <a:buClr>
                <a:schemeClr val="dk1"/>
              </a:buClr>
              <a:buSzPts val="605"/>
              <a:buFont typeface="Arial"/>
              <a:buNone/>
            </a:pPr>
            <a:r>
              <a:rPr b="1" lang="fr" sz="1200">
                <a:solidFill>
                  <a:srgbClr val="23A8DF"/>
                </a:solidFill>
                <a:latin typeface="Baloo Tammudu 2"/>
                <a:ea typeface="Baloo Tammudu 2"/>
                <a:cs typeface="Baloo Tammudu 2"/>
                <a:sym typeface="Baloo Tammudu 2"/>
              </a:rPr>
              <a:t>www.exoplanetsintheclassroom.ca</a:t>
            </a:r>
            <a:endParaRPr b="1" sz="1200">
              <a:solidFill>
                <a:srgbClr val="23A8DF"/>
              </a:solidFill>
              <a:latin typeface="Baloo Tammudu 2"/>
              <a:ea typeface="Baloo Tammudu 2"/>
              <a:cs typeface="Baloo Tammudu 2"/>
              <a:sym typeface="Baloo Tammudu 2"/>
            </a:endParaRPr>
          </a:p>
        </p:txBody>
      </p:sp>
      <p:sp>
        <p:nvSpPr>
          <p:cNvPr id="58" name="Google Shape;58;p13"/>
          <p:cNvSpPr txBox="1"/>
          <p:nvPr/>
        </p:nvSpPr>
        <p:spPr>
          <a:xfrm>
            <a:off x="438463" y="1403913"/>
            <a:ext cx="8267100" cy="267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3500">
                <a:solidFill>
                  <a:srgbClr val="196BB1"/>
                </a:solidFill>
                <a:latin typeface="Baloo Tammudu 2"/>
                <a:ea typeface="Baloo Tammudu 2"/>
                <a:cs typeface="Baloo Tammudu 2"/>
                <a:sym typeface="Baloo Tammudu 2"/>
              </a:rPr>
              <a:t>Des exoplanètes à l'école, </a:t>
            </a:r>
            <a:endParaRPr b="1" sz="3500">
              <a:solidFill>
                <a:srgbClr val="196BB1"/>
              </a:solidFill>
              <a:latin typeface="Baloo Tammudu 2"/>
              <a:ea typeface="Baloo Tammudu 2"/>
              <a:cs typeface="Baloo Tammudu 2"/>
              <a:sym typeface="Baloo Tammudu 2"/>
            </a:endParaRPr>
          </a:p>
          <a:p>
            <a:pPr indent="0" lvl="0" marL="0" rtl="0" algn="ctr">
              <a:spcBef>
                <a:spcPts val="0"/>
              </a:spcBef>
              <a:spcAft>
                <a:spcPts val="0"/>
              </a:spcAft>
              <a:buNone/>
            </a:pPr>
            <a:r>
              <a:rPr b="1" lang="fr" sz="2700">
                <a:solidFill>
                  <a:srgbClr val="23A8DF"/>
                </a:solidFill>
                <a:latin typeface="Baloo Tammudu 2"/>
                <a:ea typeface="Baloo Tammudu 2"/>
                <a:cs typeface="Baloo Tammudu 2"/>
                <a:sym typeface="Baloo Tammudu 2"/>
              </a:rPr>
              <a:t>Des ressources éducatives bilingues pour les écoles canadiennes </a:t>
            </a:r>
            <a:endParaRPr b="1" sz="2700">
              <a:solidFill>
                <a:srgbClr val="23A8DF"/>
              </a:solidFill>
              <a:latin typeface="Baloo Tammudu 2"/>
              <a:ea typeface="Baloo Tammudu 2"/>
              <a:cs typeface="Baloo Tammudu 2"/>
              <a:sym typeface="Baloo Tammudu 2"/>
            </a:endParaRPr>
          </a:p>
          <a:p>
            <a:pPr indent="0" lvl="0" marL="0" rtl="0" algn="ctr">
              <a:spcBef>
                <a:spcPts val="0"/>
              </a:spcBef>
              <a:spcAft>
                <a:spcPts val="0"/>
              </a:spcAft>
              <a:buNone/>
            </a:pPr>
            <a:r>
              <a:t/>
            </a:r>
            <a:endParaRPr b="1" sz="600">
              <a:solidFill>
                <a:srgbClr val="23A8DF"/>
              </a:solidFill>
              <a:latin typeface="Baloo Tammudu 2"/>
              <a:ea typeface="Baloo Tammudu 2"/>
              <a:cs typeface="Baloo Tammudu 2"/>
              <a:sym typeface="Baloo Tammudu 2"/>
            </a:endParaRPr>
          </a:p>
          <a:p>
            <a:pPr indent="0" lvl="0" marL="0" rtl="0" algn="ctr">
              <a:spcBef>
                <a:spcPts val="0"/>
              </a:spcBef>
              <a:spcAft>
                <a:spcPts val="0"/>
              </a:spcAft>
              <a:buNone/>
            </a:pPr>
            <a:r>
              <a:rPr b="1" lang="fr">
                <a:solidFill>
                  <a:schemeClr val="dk1"/>
                </a:solidFill>
                <a:latin typeface="Baloo Tammudu 2"/>
                <a:ea typeface="Baloo Tammudu 2"/>
                <a:cs typeface="Baloo Tammudu 2"/>
                <a:sym typeface="Baloo Tammudu 2"/>
              </a:rPr>
              <a:t>Marie-Eve Naud</a:t>
            </a:r>
            <a:r>
              <a:rPr b="1" lang="fr">
                <a:solidFill>
                  <a:schemeClr val="dk1"/>
                </a:solidFill>
                <a:latin typeface="Baloo Tammudu 2"/>
                <a:ea typeface="Baloo Tammudu 2"/>
                <a:cs typeface="Baloo Tammudu 2"/>
                <a:sym typeface="Baloo Tammudu 2"/>
              </a:rPr>
              <a:t>, </a:t>
            </a:r>
            <a:r>
              <a:rPr b="1" lang="fr" u="sng">
                <a:solidFill>
                  <a:schemeClr val="hlink"/>
                </a:solidFill>
                <a:latin typeface="Baloo Tammudu 2"/>
                <a:ea typeface="Baloo Tammudu 2"/>
                <a:cs typeface="Baloo Tammudu 2"/>
                <a:sym typeface="Baloo Tammudu 2"/>
                <a:hlinkClick r:id="rId5"/>
              </a:rPr>
              <a:t>marie-eve.naud@umontreal.ca</a:t>
            </a:r>
            <a:r>
              <a:rPr b="1" lang="fr">
                <a:solidFill>
                  <a:schemeClr val="dk1"/>
                </a:solidFill>
                <a:latin typeface="Baloo Tammudu 2"/>
                <a:ea typeface="Baloo Tammudu 2"/>
                <a:cs typeface="Baloo Tammudu 2"/>
                <a:sym typeface="Baloo Tammudu 2"/>
              </a:rPr>
              <a:t> </a:t>
            </a:r>
            <a:endParaRPr b="1">
              <a:solidFill>
                <a:schemeClr val="dk1"/>
              </a:solidFill>
              <a:latin typeface="Baloo Tammudu 2"/>
              <a:ea typeface="Baloo Tammudu 2"/>
              <a:cs typeface="Baloo Tammudu 2"/>
              <a:sym typeface="Baloo Tammudu 2"/>
            </a:endParaRPr>
          </a:p>
          <a:p>
            <a:pPr indent="0" lvl="0" marL="0" rtl="0" algn="ctr">
              <a:spcBef>
                <a:spcPts val="0"/>
              </a:spcBef>
              <a:spcAft>
                <a:spcPts val="0"/>
              </a:spcAft>
              <a:buNone/>
            </a:pPr>
            <a:r>
              <a:rPr lang="fr">
                <a:solidFill>
                  <a:schemeClr val="dk1"/>
                </a:solidFill>
                <a:latin typeface="Baloo Tammudu 2"/>
                <a:ea typeface="Baloo Tammudu 2"/>
                <a:cs typeface="Baloo Tammudu 2"/>
                <a:sym typeface="Baloo Tammudu 2"/>
              </a:rPr>
              <a:t>Institut Trottier de recherche sur les exoplanètes</a:t>
            </a:r>
            <a:r>
              <a:rPr lang="fr">
                <a:solidFill>
                  <a:schemeClr val="dk1"/>
                </a:solidFill>
                <a:latin typeface="Baloo Tammudu 2"/>
                <a:ea typeface="Baloo Tammudu 2"/>
                <a:cs typeface="Baloo Tammudu 2"/>
                <a:sym typeface="Baloo Tammudu 2"/>
              </a:rPr>
              <a:t> (iREx), Université de Montréal</a:t>
            </a:r>
            <a:endParaRPr>
              <a:solidFill>
                <a:schemeClr val="dk1"/>
              </a:solidFill>
              <a:latin typeface="Baloo Tammudu 2"/>
              <a:ea typeface="Baloo Tammudu 2"/>
              <a:cs typeface="Baloo Tammudu 2"/>
              <a:sym typeface="Baloo Tammudu 2"/>
            </a:endParaRPr>
          </a:p>
          <a:p>
            <a:pPr indent="0" lvl="0" marL="0" rtl="0" algn="ctr">
              <a:spcBef>
                <a:spcPts val="0"/>
              </a:spcBef>
              <a:spcAft>
                <a:spcPts val="0"/>
              </a:spcAft>
              <a:buNone/>
            </a:pPr>
            <a:r>
              <a:t/>
            </a:r>
            <a:endParaRPr b="1" sz="300">
              <a:solidFill>
                <a:schemeClr val="dk1"/>
              </a:solidFill>
              <a:latin typeface="Baloo Tammudu 2"/>
              <a:ea typeface="Baloo Tammudu 2"/>
              <a:cs typeface="Baloo Tammudu 2"/>
              <a:sym typeface="Baloo Tammudu 2"/>
            </a:endParaRPr>
          </a:p>
          <a:p>
            <a:pPr indent="0" lvl="0" marL="0" rtl="0" algn="ctr">
              <a:spcBef>
                <a:spcPts val="0"/>
              </a:spcBef>
              <a:spcAft>
                <a:spcPts val="0"/>
              </a:spcAft>
              <a:buClr>
                <a:schemeClr val="dk1"/>
              </a:buClr>
              <a:buSzPts val="1100"/>
              <a:buFont typeface="Arial"/>
              <a:buNone/>
            </a:pPr>
            <a:r>
              <a:rPr b="1" lang="fr" sz="1200">
                <a:solidFill>
                  <a:schemeClr val="dk1"/>
                </a:solidFill>
                <a:latin typeface="Baloo Tammudu 2"/>
                <a:ea typeface="Baloo Tammudu 2"/>
                <a:cs typeface="Baloo Tammudu 2"/>
                <a:sym typeface="Baloo Tammudu 2"/>
              </a:rPr>
              <a:t>Also part of the team : </a:t>
            </a:r>
            <a:endParaRPr b="1" sz="1200">
              <a:solidFill>
                <a:schemeClr val="dk1"/>
              </a:solidFill>
              <a:latin typeface="Baloo Tammudu 2"/>
              <a:ea typeface="Baloo Tammudu 2"/>
              <a:cs typeface="Baloo Tammudu 2"/>
              <a:sym typeface="Baloo Tammudu 2"/>
            </a:endParaRPr>
          </a:p>
          <a:p>
            <a:pPr indent="0" lvl="0" marL="0" rtl="0" algn="ctr">
              <a:spcBef>
                <a:spcPts val="0"/>
              </a:spcBef>
              <a:spcAft>
                <a:spcPts val="0"/>
              </a:spcAft>
              <a:buClr>
                <a:schemeClr val="dk1"/>
              </a:buClr>
              <a:buSzPts val="1100"/>
              <a:buFont typeface="Arial"/>
              <a:buNone/>
            </a:pPr>
            <a:r>
              <a:rPr b="1" lang="fr" sz="1200">
                <a:solidFill>
                  <a:schemeClr val="dk1"/>
                </a:solidFill>
                <a:latin typeface="Baloo Tammudu 2"/>
                <a:ea typeface="Baloo Tammudu 2"/>
                <a:cs typeface="Baloo Tammudu 2"/>
                <a:sym typeface="Baloo Tammudu 2"/>
              </a:rPr>
              <a:t>Nathalie Ouellette, Heidi White </a:t>
            </a:r>
            <a:r>
              <a:rPr lang="fr" sz="1200">
                <a:solidFill>
                  <a:schemeClr val="dk1"/>
                </a:solidFill>
                <a:latin typeface="Baloo Tammudu 2"/>
                <a:ea typeface="Baloo Tammudu 2"/>
                <a:cs typeface="Baloo Tammudu 2"/>
                <a:sym typeface="Baloo Tammudu 2"/>
              </a:rPr>
              <a:t>&amp;</a:t>
            </a:r>
            <a:r>
              <a:rPr b="1" lang="fr" sz="1200">
                <a:solidFill>
                  <a:schemeClr val="dk1"/>
                </a:solidFill>
                <a:latin typeface="Baloo Tammudu 2"/>
                <a:ea typeface="Baloo Tammudu 2"/>
                <a:cs typeface="Baloo Tammudu 2"/>
                <a:sym typeface="Baloo Tammudu 2"/>
              </a:rPr>
              <a:t> Frédérique Baron</a:t>
            </a:r>
            <a:r>
              <a:rPr lang="fr" sz="1200">
                <a:solidFill>
                  <a:schemeClr val="dk1"/>
                </a:solidFill>
                <a:latin typeface="Baloo Tammudu 2"/>
                <a:ea typeface="Baloo Tammudu 2"/>
                <a:cs typeface="Baloo Tammudu 2"/>
                <a:sym typeface="Baloo Tammudu 2"/>
              </a:rPr>
              <a:t>, iREx, Observatoire du Mont-Mégantic</a:t>
            </a:r>
            <a:endParaRPr b="1" sz="1200">
              <a:solidFill>
                <a:schemeClr val="dk1"/>
              </a:solidFill>
              <a:latin typeface="Baloo Tammudu 2"/>
              <a:ea typeface="Baloo Tammudu 2"/>
              <a:cs typeface="Baloo Tammudu 2"/>
              <a:sym typeface="Baloo Tammudu 2"/>
            </a:endParaRPr>
          </a:p>
          <a:p>
            <a:pPr indent="0" lvl="0" marL="0" rtl="0" algn="ctr">
              <a:spcBef>
                <a:spcPts val="0"/>
              </a:spcBef>
              <a:spcAft>
                <a:spcPts val="0"/>
              </a:spcAft>
              <a:buNone/>
            </a:pPr>
            <a:r>
              <a:rPr b="1" lang="fr" sz="1200">
                <a:solidFill>
                  <a:schemeClr val="dk1"/>
                </a:solidFill>
                <a:latin typeface="Baloo Tammudu 2"/>
                <a:ea typeface="Baloo Tammudu 2"/>
                <a:cs typeface="Baloo Tammudu 2"/>
                <a:sym typeface="Baloo Tammudu 2"/>
              </a:rPr>
              <a:t>Julie Bolduc-Duval</a:t>
            </a:r>
            <a:r>
              <a:rPr lang="fr" sz="1200">
                <a:solidFill>
                  <a:schemeClr val="dk1"/>
                </a:solidFill>
                <a:latin typeface="Baloo Tammudu 2"/>
                <a:ea typeface="Baloo Tammudu 2"/>
                <a:cs typeface="Baloo Tammudu 2"/>
                <a:sym typeface="Baloo Tammudu 2"/>
              </a:rPr>
              <a:t>, Discover the Universe</a:t>
            </a:r>
            <a:endParaRPr sz="2100">
              <a:solidFill>
                <a:schemeClr val="dk1"/>
              </a:solidFill>
              <a:latin typeface="Baloo Tammudu 2"/>
              <a:ea typeface="Baloo Tammudu 2"/>
              <a:cs typeface="Baloo Tammudu 2"/>
              <a:sym typeface="Baloo Tammudu 2"/>
            </a:endParaRPr>
          </a:p>
        </p:txBody>
      </p:sp>
      <p:pic>
        <p:nvPicPr>
          <p:cNvPr id="59" name="Google Shape;59;p13"/>
          <p:cNvPicPr preferRelativeResize="0"/>
          <p:nvPr/>
        </p:nvPicPr>
        <p:blipFill>
          <a:blip r:embed="rId6">
            <a:alphaModFix/>
          </a:blip>
          <a:stretch>
            <a:fillRect/>
          </a:stretch>
        </p:blipFill>
        <p:spPr>
          <a:xfrm>
            <a:off x="401050" y="4082101"/>
            <a:ext cx="1642331" cy="895650"/>
          </a:xfrm>
          <a:prstGeom prst="rect">
            <a:avLst/>
          </a:prstGeom>
          <a:noFill/>
          <a:ln>
            <a:noFill/>
          </a:ln>
        </p:spPr>
      </p:pic>
      <p:pic>
        <p:nvPicPr>
          <p:cNvPr id="60" name="Google Shape;60;p13"/>
          <p:cNvPicPr preferRelativeResize="0"/>
          <p:nvPr/>
        </p:nvPicPr>
        <p:blipFill rotWithShape="1">
          <a:blip r:embed="rId7">
            <a:alphaModFix/>
          </a:blip>
          <a:srcRect b="80338" l="11219" r="60625" t="1797"/>
          <a:stretch/>
        </p:blipFill>
        <p:spPr>
          <a:xfrm>
            <a:off x="7088994" y="4247850"/>
            <a:ext cx="1846354" cy="729901"/>
          </a:xfrm>
          <a:prstGeom prst="rect">
            <a:avLst/>
          </a:prstGeom>
          <a:noFill/>
          <a:ln>
            <a:noFill/>
          </a:ln>
        </p:spPr>
      </p:pic>
      <p:pic>
        <p:nvPicPr>
          <p:cNvPr id="61" name="Google Shape;61;p13"/>
          <p:cNvPicPr preferRelativeResize="0"/>
          <p:nvPr/>
        </p:nvPicPr>
        <p:blipFill>
          <a:blip r:embed="rId8">
            <a:alphaModFix/>
          </a:blip>
          <a:stretch>
            <a:fillRect/>
          </a:stretch>
        </p:blipFill>
        <p:spPr>
          <a:xfrm>
            <a:off x="3805238" y="4212835"/>
            <a:ext cx="1533526" cy="799917"/>
          </a:xfrm>
          <a:prstGeom prst="rect">
            <a:avLst/>
          </a:prstGeom>
          <a:noFill/>
          <a:ln>
            <a:noFill/>
          </a:ln>
        </p:spPr>
      </p:pic>
      <p:sp>
        <p:nvSpPr>
          <p:cNvPr id="62" name="Google Shape;62;p13"/>
          <p:cNvSpPr txBox="1"/>
          <p:nvPr/>
        </p:nvSpPr>
        <p:spPr>
          <a:xfrm>
            <a:off x="3072000" y="596000"/>
            <a:ext cx="3000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a:solidFill>
                  <a:schemeClr val="dk1"/>
                </a:solidFill>
                <a:latin typeface="Baloo Tammudu 2"/>
                <a:ea typeface="Baloo Tammudu 2"/>
                <a:cs typeface="Baloo Tammudu 2"/>
                <a:sym typeface="Baloo Tammudu 2"/>
              </a:rPr>
              <a:t>Rencontre annuelle du CRAQ</a:t>
            </a:r>
            <a:endParaRPr b="1" sz="1600">
              <a:solidFill>
                <a:schemeClr val="dk1"/>
              </a:solidFill>
              <a:latin typeface="Baloo Tammudu 2"/>
              <a:ea typeface="Baloo Tammudu 2"/>
              <a:cs typeface="Baloo Tammudu 2"/>
              <a:sym typeface="Baloo Tammudu 2"/>
            </a:endParaRPr>
          </a:p>
          <a:p>
            <a:pPr indent="0" lvl="0" marL="0" rtl="0" algn="ctr">
              <a:spcBef>
                <a:spcPts val="0"/>
              </a:spcBef>
              <a:spcAft>
                <a:spcPts val="0"/>
              </a:spcAft>
              <a:buNone/>
            </a:pPr>
            <a:r>
              <a:rPr lang="fr" sz="1600">
                <a:solidFill>
                  <a:schemeClr val="dk1"/>
                </a:solidFill>
                <a:latin typeface="Baloo Tammudu 2"/>
                <a:ea typeface="Baloo Tammudu 2"/>
                <a:cs typeface="Baloo Tammudu 2"/>
                <a:sym typeface="Baloo Tammudu 2"/>
              </a:rPr>
              <a:t>Jeudi 9 mai 2024</a:t>
            </a:r>
            <a:endParaRPr sz="1600">
              <a:solidFill>
                <a:schemeClr val="dk1"/>
              </a:solidFill>
              <a:latin typeface="Baloo Tammudu 2"/>
              <a:ea typeface="Baloo Tammudu 2"/>
              <a:cs typeface="Baloo Tammudu 2"/>
              <a:sym typeface="Baloo Tammudu 2"/>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2"/>
          <p:cNvPicPr preferRelativeResize="0"/>
          <p:nvPr/>
        </p:nvPicPr>
        <p:blipFill>
          <a:blip r:embed="rId3">
            <a:alphaModFix/>
          </a:blip>
          <a:stretch>
            <a:fillRect/>
          </a:stretch>
        </p:blipFill>
        <p:spPr>
          <a:xfrm>
            <a:off x="0" y="383963"/>
            <a:ext cx="9144003" cy="4759525"/>
          </a:xfrm>
          <a:prstGeom prst="rect">
            <a:avLst/>
          </a:prstGeom>
          <a:noFill/>
          <a:ln>
            <a:noFill/>
          </a:ln>
        </p:spPr>
      </p:pic>
      <p:pic>
        <p:nvPicPr>
          <p:cNvPr id="170" name="Google Shape;170;p22"/>
          <p:cNvPicPr preferRelativeResize="0"/>
          <p:nvPr/>
        </p:nvPicPr>
        <p:blipFill>
          <a:blip r:embed="rId4">
            <a:alphaModFix/>
          </a:blip>
          <a:stretch>
            <a:fillRect/>
          </a:stretch>
        </p:blipFill>
        <p:spPr>
          <a:xfrm>
            <a:off x="8117730" y="27574"/>
            <a:ext cx="948326" cy="360251"/>
          </a:xfrm>
          <a:prstGeom prst="rect">
            <a:avLst/>
          </a:prstGeom>
          <a:noFill/>
          <a:ln>
            <a:noFill/>
          </a:ln>
        </p:spPr>
      </p:pic>
      <p:sp>
        <p:nvSpPr>
          <p:cNvPr id="171" name="Google Shape;171;p22"/>
          <p:cNvSpPr txBox="1"/>
          <p:nvPr/>
        </p:nvSpPr>
        <p:spPr>
          <a:xfrm>
            <a:off x="1008013" y="0"/>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5">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172" name="Google Shape;172;p22"/>
          <p:cNvPicPr preferRelativeResize="0"/>
          <p:nvPr/>
        </p:nvPicPr>
        <p:blipFill>
          <a:blip r:embed="rId7">
            <a:alphaModFix/>
          </a:blip>
          <a:stretch>
            <a:fillRect/>
          </a:stretch>
        </p:blipFill>
        <p:spPr>
          <a:xfrm>
            <a:off x="1" y="0"/>
            <a:ext cx="933250" cy="41540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3"/>
          <p:cNvPicPr preferRelativeResize="0"/>
          <p:nvPr/>
        </p:nvPicPr>
        <p:blipFill rotWithShape="1">
          <a:blip r:embed="rId3">
            <a:alphaModFix/>
          </a:blip>
          <a:srcRect b="4580" l="0" r="0" t="0"/>
          <a:stretch/>
        </p:blipFill>
        <p:spPr>
          <a:xfrm>
            <a:off x="0" y="379500"/>
            <a:ext cx="9144003" cy="4545924"/>
          </a:xfrm>
          <a:prstGeom prst="rect">
            <a:avLst/>
          </a:prstGeom>
          <a:noFill/>
          <a:ln>
            <a:noFill/>
          </a:ln>
        </p:spPr>
      </p:pic>
      <p:pic>
        <p:nvPicPr>
          <p:cNvPr id="178" name="Google Shape;178;p23"/>
          <p:cNvPicPr preferRelativeResize="0"/>
          <p:nvPr/>
        </p:nvPicPr>
        <p:blipFill>
          <a:blip r:embed="rId4">
            <a:alphaModFix/>
          </a:blip>
          <a:stretch>
            <a:fillRect/>
          </a:stretch>
        </p:blipFill>
        <p:spPr>
          <a:xfrm>
            <a:off x="8117730" y="27574"/>
            <a:ext cx="948326" cy="360251"/>
          </a:xfrm>
          <a:prstGeom prst="rect">
            <a:avLst/>
          </a:prstGeom>
          <a:noFill/>
          <a:ln>
            <a:noFill/>
          </a:ln>
        </p:spPr>
      </p:pic>
      <p:sp>
        <p:nvSpPr>
          <p:cNvPr id="179" name="Google Shape;179;p23"/>
          <p:cNvSpPr txBox="1"/>
          <p:nvPr/>
        </p:nvSpPr>
        <p:spPr>
          <a:xfrm>
            <a:off x="1008013" y="0"/>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5">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180" name="Google Shape;180;p23"/>
          <p:cNvPicPr preferRelativeResize="0"/>
          <p:nvPr/>
        </p:nvPicPr>
        <p:blipFill>
          <a:blip r:embed="rId7">
            <a:alphaModFix/>
          </a:blip>
          <a:stretch>
            <a:fillRect/>
          </a:stretch>
        </p:blipFill>
        <p:spPr>
          <a:xfrm>
            <a:off x="1" y="0"/>
            <a:ext cx="933250" cy="41540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24"/>
          <p:cNvPicPr preferRelativeResize="0"/>
          <p:nvPr/>
        </p:nvPicPr>
        <p:blipFill rotWithShape="1">
          <a:blip r:embed="rId3">
            <a:alphaModFix/>
          </a:blip>
          <a:srcRect b="35720" l="11449" r="11449" t="0"/>
          <a:stretch/>
        </p:blipFill>
        <p:spPr>
          <a:xfrm>
            <a:off x="68075" y="656400"/>
            <a:ext cx="9075927" cy="3931163"/>
          </a:xfrm>
          <a:prstGeom prst="rect">
            <a:avLst/>
          </a:prstGeom>
          <a:noFill/>
          <a:ln>
            <a:noFill/>
          </a:ln>
        </p:spPr>
      </p:pic>
      <p:pic>
        <p:nvPicPr>
          <p:cNvPr id="186" name="Google Shape;186;p24"/>
          <p:cNvPicPr preferRelativeResize="0"/>
          <p:nvPr/>
        </p:nvPicPr>
        <p:blipFill>
          <a:blip r:embed="rId4">
            <a:alphaModFix/>
          </a:blip>
          <a:stretch>
            <a:fillRect/>
          </a:stretch>
        </p:blipFill>
        <p:spPr>
          <a:xfrm>
            <a:off x="8117730" y="27574"/>
            <a:ext cx="948326" cy="360251"/>
          </a:xfrm>
          <a:prstGeom prst="rect">
            <a:avLst/>
          </a:prstGeom>
          <a:noFill/>
          <a:ln>
            <a:noFill/>
          </a:ln>
        </p:spPr>
      </p:pic>
      <p:sp>
        <p:nvSpPr>
          <p:cNvPr id="187" name="Google Shape;187;p24"/>
          <p:cNvSpPr txBox="1"/>
          <p:nvPr/>
        </p:nvSpPr>
        <p:spPr>
          <a:xfrm>
            <a:off x="1008013" y="0"/>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5">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188" name="Google Shape;188;p24"/>
          <p:cNvPicPr preferRelativeResize="0"/>
          <p:nvPr/>
        </p:nvPicPr>
        <p:blipFill>
          <a:blip r:embed="rId7">
            <a:alphaModFix/>
          </a:blip>
          <a:stretch>
            <a:fillRect/>
          </a:stretch>
        </p:blipFill>
        <p:spPr>
          <a:xfrm>
            <a:off x="1" y="0"/>
            <a:ext cx="933250" cy="41540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25"/>
          <p:cNvPicPr preferRelativeResize="0"/>
          <p:nvPr/>
        </p:nvPicPr>
        <p:blipFill rotWithShape="1">
          <a:blip r:embed="rId3">
            <a:alphaModFix/>
          </a:blip>
          <a:srcRect b="24023" l="13433" r="13242" t="0"/>
          <a:stretch/>
        </p:blipFill>
        <p:spPr>
          <a:xfrm>
            <a:off x="349375" y="622425"/>
            <a:ext cx="8367288" cy="4521076"/>
          </a:xfrm>
          <a:prstGeom prst="rect">
            <a:avLst/>
          </a:prstGeom>
          <a:noFill/>
          <a:ln>
            <a:noFill/>
          </a:ln>
        </p:spPr>
      </p:pic>
      <p:pic>
        <p:nvPicPr>
          <p:cNvPr id="194" name="Google Shape;194;p25"/>
          <p:cNvPicPr preferRelativeResize="0"/>
          <p:nvPr/>
        </p:nvPicPr>
        <p:blipFill>
          <a:blip r:embed="rId4">
            <a:alphaModFix/>
          </a:blip>
          <a:stretch>
            <a:fillRect/>
          </a:stretch>
        </p:blipFill>
        <p:spPr>
          <a:xfrm>
            <a:off x="8117730" y="27574"/>
            <a:ext cx="948326" cy="360251"/>
          </a:xfrm>
          <a:prstGeom prst="rect">
            <a:avLst/>
          </a:prstGeom>
          <a:noFill/>
          <a:ln>
            <a:noFill/>
          </a:ln>
        </p:spPr>
      </p:pic>
      <p:sp>
        <p:nvSpPr>
          <p:cNvPr id="195" name="Google Shape;195;p25"/>
          <p:cNvSpPr txBox="1"/>
          <p:nvPr/>
        </p:nvSpPr>
        <p:spPr>
          <a:xfrm>
            <a:off x="1008013" y="0"/>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5">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196" name="Google Shape;196;p25"/>
          <p:cNvPicPr preferRelativeResize="0"/>
          <p:nvPr/>
        </p:nvPicPr>
        <p:blipFill>
          <a:blip r:embed="rId7">
            <a:alphaModFix/>
          </a:blip>
          <a:stretch>
            <a:fillRect/>
          </a:stretch>
        </p:blipFill>
        <p:spPr>
          <a:xfrm>
            <a:off x="1" y="0"/>
            <a:ext cx="933250" cy="4154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6"/>
          <p:cNvPicPr preferRelativeResize="0"/>
          <p:nvPr/>
        </p:nvPicPr>
        <p:blipFill rotWithShape="1">
          <a:blip r:embed="rId3">
            <a:alphaModFix/>
          </a:blip>
          <a:srcRect b="19504" l="11022" r="17492" t="0"/>
          <a:stretch/>
        </p:blipFill>
        <p:spPr>
          <a:xfrm>
            <a:off x="594300" y="415400"/>
            <a:ext cx="7955400" cy="4666999"/>
          </a:xfrm>
          <a:prstGeom prst="rect">
            <a:avLst/>
          </a:prstGeom>
          <a:noFill/>
          <a:ln>
            <a:noFill/>
          </a:ln>
        </p:spPr>
      </p:pic>
      <p:pic>
        <p:nvPicPr>
          <p:cNvPr id="202" name="Google Shape;202;p26"/>
          <p:cNvPicPr preferRelativeResize="0"/>
          <p:nvPr/>
        </p:nvPicPr>
        <p:blipFill>
          <a:blip r:embed="rId4">
            <a:alphaModFix/>
          </a:blip>
          <a:stretch>
            <a:fillRect/>
          </a:stretch>
        </p:blipFill>
        <p:spPr>
          <a:xfrm>
            <a:off x="8117730" y="27574"/>
            <a:ext cx="948326" cy="360251"/>
          </a:xfrm>
          <a:prstGeom prst="rect">
            <a:avLst/>
          </a:prstGeom>
          <a:noFill/>
          <a:ln>
            <a:noFill/>
          </a:ln>
        </p:spPr>
      </p:pic>
      <p:sp>
        <p:nvSpPr>
          <p:cNvPr id="203" name="Google Shape;203;p26"/>
          <p:cNvSpPr txBox="1"/>
          <p:nvPr/>
        </p:nvSpPr>
        <p:spPr>
          <a:xfrm>
            <a:off x="1008013" y="0"/>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5">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204" name="Google Shape;204;p26"/>
          <p:cNvPicPr preferRelativeResize="0"/>
          <p:nvPr/>
        </p:nvPicPr>
        <p:blipFill>
          <a:blip r:embed="rId7">
            <a:alphaModFix/>
          </a:blip>
          <a:stretch>
            <a:fillRect/>
          </a:stretch>
        </p:blipFill>
        <p:spPr>
          <a:xfrm>
            <a:off x="1" y="0"/>
            <a:ext cx="933250" cy="41540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7"/>
          <p:cNvPicPr preferRelativeResize="0"/>
          <p:nvPr/>
        </p:nvPicPr>
        <p:blipFill>
          <a:blip r:embed="rId3">
            <a:alphaModFix/>
          </a:blip>
          <a:stretch>
            <a:fillRect/>
          </a:stretch>
        </p:blipFill>
        <p:spPr>
          <a:xfrm>
            <a:off x="0" y="325942"/>
            <a:ext cx="9144003" cy="4817568"/>
          </a:xfrm>
          <a:prstGeom prst="rect">
            <a:avLst/>
          </a:prstGeom>
          <a:noFill/>
          <a:ln>
            <a:noFill/>
          </a:ln>
        </p:spPr>
      </p:pic>
      <p:pic>
        <p:nvPicPr>
          <p:cNvPr id="210" name="Google Shape;210;p27"/>
          <p:cNvPicPr preferRelativeResize="0"/>
          <p:nvPr/>
        </p:nvPicPr>
        <p:blipFill>
          <a:blip r:embed="rId4">
            <a:alphaModFix/>
          </a:blip>
          <a:stretch>
            <a:fillRect/>
          </a:stretch>
        </p:blipFill>
        <p:spPr>
          <a:xfrm>
            <a:off x="8117730" y="27574"/>
            <a:ext cx="948326" cy="360251"/>
          </a:xfrm>
          <a:prstGeom prst="rect">
            <a:avLst/>
          </a:prstGeom>
          <a:noFill/>
          <a:ln>
            <a:noFill/>
          </a:ln>
        </p:spPr>
      </p:pic>
      <p:sp>
        <p:nvSpPr>
          <p:cNvPr id="211" name="Google Shape;211;p27"/>
          <p:cNvSpPr txBox="1"/>
          <p:nvPr/>
        </p:nvSpPr>
        <p:spPr>
          <a:xfrm>
            <a:off x="1008013" y="0"/>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5">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212" name="Google Shape;212;p27"/>
          <p:cNvPicPr preferRelativeResize="0"/>
          <p:nvPr/>
        </p:nvPicPr>
        <p:blipFill>
          <a:blip r:embed="rId7">
            <a:alphaModFix/>
          </a:blip>
          <a:stretch>
            <a:fillRect/>
          </a:stretch>
        </p:blipFill>
        <p:spPr>
          <a:xfrm>
            <a:off x="1" y="0"/>
            <a:ext cx="933250" cy="41540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28"/>
          <p:cNvPicPr preferRelativeResize="0"/>
          <p:nvPr/>
        </p:nvPicPr>
        <p:blipFill>
          <a:blip r:embed="rId3">
            <a:alphaModFix/>
          </a:blip>
          <a:stretch>
            <a:fillRect/>
          </a:stretch>
        </p:blipFill>
        <p:spPr>
          <a:xfrm>
            <a:off x="0" y="370591"/>
            <a:ext cx="9144003" cy="4772919"/>
          </a:xfrm>
          <a:prstGeom prst="rect">
            <a:avLst/>
          </a:prstGeom>
          <a:noFill/>
          <a:ln>
            <a:noFill/>
          </a:ln>
        </p:spPr>
      </p:pic>
      <p:pic>
        <p:nvPicPr>
          <p:cNvPr id="218" name="Google Shape;218;p28"/>
          <p:cNvPicPr preferRelativeResize="0"/>
          <p:nvPr/>
        </p:nvPicPr>
        <p:blipFill>
          <a:blip r:embed="rId4">
            <a:alphaModFix/>
          </a:blip>
          <a:stretch>
            <a:fillRect/>
          </a:stretch>
        </p:blipFill>
        <p:spPr>
          <a:xfrm>
            <a:off x="8117730" y="27574"/>
            <a:ext cx="948326" cy="360251"/>
          </a:xfrm>
          <a:prstGeom prst="rect">
            <a:avLst/>
          </a:prstGeom>
          <a:noFill/>
          <a:ln>
            <a:noFill/>
          </a:ln>
        </p:spPr>
      </p:pic>
      <p:sp>
        <p:nvSpPr>
          <p:cNvPr id="219" name="Google Shape;219;p28"/>
          <p:cNvSpPr txBox="1"/>
          <p:nvPr/>
        </p:nvSpPr>
        <p:spPr>
          <a:xfrm>
            <a:off x="1008013" y="0"/>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5">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220" name="Google Shape;220;p28"/>
          <p:cNvPicPr preferRelativeResize="0"/>
          <p:nvPr/>
        </p:nvPicPr>
        <p:blipFill>
          <a:blip r:embed="rId7">
            <a:alphaModFix/>
          </a:blip>
          <a:stretch>
            <a:fillRect/>
          </a:stretch>
        </p:blipFill>
        <p:spPr>
          <a:xfrm>
            <a:off x="1" y="0"/>
            <a:ext cx="933250" cy="41540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29"/>
          <p:cNvPicPr preferRelativeResize="0"/>
          <p:nvPr/>
        </p:nvPicPr>
        <p:blipFill>
          <a:blip r:embed="rId3">
            <a:alphaModFix/>
          </a:blip>
          <a:stretch>
            <a:fillRect/>
          </a:stretch>
        </p:blipFill>
        <p:spPr>
          <a:xfrm>
            <a:off x="0" y="379506"/>
            <a:ext cx="9144003" cy="4763990"/>
          </a:xfrm>
          <a:prstGeom prst="rect">
            <a:avLst/>
          </a:prstGeom>
          <a:noFill/>
          <a:ln>
            <a:noFill/>
          </a:ln>
        </p:spPr>
      </p:pic>
      <p:pic>
        <p:nvPicPr>
          <p:cNvPr id="226" name="Google Shape;226;p29"/>
          <p:cNvPicPr preferRelativeResize="0"/>
          <p:nvPr/>
        </p:nvPicPr>
        <p:blipFill>
          <a:blip r:embed="rId4">
            <a:alphaModFix/>
          </a:blip>
          <a:stretch>
            <a:fillRect/>
          </a:stretch>
        </p:blipFill>
        <p:spPr>
          <a:xfrm>
            <a:off x="8117730" y="27574"/>
            <a:ext cx="948326" cy="360251"/>
          </a:xfrm>
          <a:prstGeom prst="rect">
            <a:avLst/>
          </a:prstGeom>
          <a:noFill/>
          <a:ln>
            <a:noFill/>
          </a:ln>
        </p:spPr>
      </p:pic>
      <p:sp>
        <p:nvSpPr>
          <p:cNvPr id="227" name="Google Shape;227;p29"/>
          <p:cNvSpPr txBox="1"/>
          <p:nvPr/>
        </p:nvSpPr>
        <p:spPr>
          <a:xfrm>
            <a:off x="1008013" y="0"/>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5">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228" name="Google Shape;228;p29"/>
          <p:cNvPicPr preferRelativeResize="0"/>
          <p:nvPr/>
        </p:nvPicPr>
        <p:blipFill>
          <a:blip r:embed="rId7">
            <a:alphaModFix/>
          </a:blip>
          <a:stretch>
            <a:fillRect/>
          </a:stretch>
        </p:blipFill>
        <p:spPr>
          <a:xfrm>
            <a:off x="1" y="0"/>
            <a:ext cx="933250" cy="41540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0"/>
          <p:cNvPicPr preferRelativeResize="0"/>
          <p:nvPr/>
        </p:nvPicPr>
        <p:blipFill>
          <a:blip r:embed="rId3">
            <a:alphaModFix/>
          </a:blip>
          <a:stretch>
            <a:fillRect/>
          </a:stretch>
        </p:blipFill>
        <p:spPr>
          <a:xfrm>
            <a:off x="0" y="388446"/>
            <a:ext cx="9144003" cy="4755060"/>
          </a:xfrm>
          <a:prstGeom prst="rect">
            <a:avLst/>
          </a:prstGeom>
          <a:noFill/>
          <a:ln>
            <a:noFill/>
          </a:ln>
        </p:spPr>
      </p:pic>
      <p:pic>
        <p:nvPicPr>
          <p:cNvPr id="234" name="Google Shape;234;p30"/>
          <p:cNvPicPr preferRelativeResize="0"/>
          <p:nvPr/>
        </p:nvPicPr>
        <p:blipFill>
          <a:blip r:embed="rId4">
            <a:alphaModFix/>
          </a:blip>
          <a:stretch>
            <a:fillRect/>
          </a:stretch>
        </p:blipFill>
        <p:spPr>
          <a:xfrm>
            <a:off x="8117730" y="27574"/>
            <a:ext cx="948326" cy="360251"/>
          </a:xfrm>
          <a:prstGeom prst="rect">
            <a:avLst/>
          </a:prstGeom>
          <a:noFill/>
          <a:ln>
            <a:noFill/>
          </a:ln>
        </p:spPr>
      </p:pic>
      <p:sp>
        <p:nvSpPr>
          <p:cNvPr id="235" name="Google Shape;235;p30"/>
          <p:cNvSpPr txBox="1"/>
          <p:nvPr/>
        </p:nvSpPr>
        <p:spPr>
          <a:xfrm>
            <a:off x="1008013" y="0"/>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5">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236" name="Google Shape;236;p30"/>
          <p:cNvPicPr preferRelativeResize="0"/>
          <p:nvPr/>
        </p:nvPicPr>
        <p:blipFill>
          <a:blip r:embed="rId7">
            <a:alphaModFix/>
          </a:blip>
          <a:stretch>
            <a:fillRect/>
          </a:stretch>
        </p:blipFill>
        <p:spPr>
          <a:xfrm>
            <a:off x="1" y="0"/>
            <a:ext cx="933250" cy="41540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1"/>
          <p:cNvPicPr preferRelativeResize="0"/>
          <p:nvPr/>
        </p:nvPicPr>
        <p:blipFill>
          <a:blip r:embed="rId3">
            <a:alphaModFix/>
          </a:blip>
          <a:stretch>
            <a:fillRect/>
          </a:stretch>
        </p:blipFill>
        <p:spPr>
          <a:xfrm>
            <a:off x="0" y="388446"/>
            <a:ext cx="9144003" cy="4755060"/>
          </a:xfrm>
          <a:prstGeom prst="rect">
            <a:avLst/>
          </a:prstGeom>
          <a:noFill/>
          <a:ln>
            <a:noFill/>
          </a:ln>
        </p:spPr>
      </p:pic>
      <p:pic>
        <p:nvPicPr>
          <p:cNvPr id="242" name="Google Shape;242;p31"/>
          <p:cNvPicPr preferRelativeResize="0"/>
          <p:nvPr/>
        </p:nvPicPr>
        <p:blipFill>
          <a:blip r:embed="rId4">
            <a:alphaModFix/>
          </a:blip>
          <a:stretch>
            <a:fillRect/>
          </a:stretch>
        </p:blipFill>
        <p:spPr>
          <a:xfrm>
            <a:off x="8117730" y="27574"/>
            <a:ext cx="948326" cy="360251"/>
          </a:xfrm>
          <a:prstGeom prst="rect">
            <a:avLst/>
          </a:prstGeom>
          <a:noFill/>
          <a:ln>
            <a:noFill/>
          </a:ln>
        </p:spPr>
      </p:pic>
      <p:sp>
        <p:nvSpPr>
          <p:cNvPr id="243" name="Google Shape;243;p31"/>
          <p:cNvSpPr txBox="1"/>
          <p:nvPr/>
        </p:nvSpPr>
        <p:spPr>
          <a:xfrm>
            <a:off x="1008013" y="0"/>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5">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244" name="Google Shape;244;p31"/>
          <p:cNvPicPr preferRelativeResize="0"/>
          <p:nvPr/>
        </p:nvPicPr>
        <p:blipFill>
          <a:blip r:embed="rId7">
            <a:alphaModFix/>
          </a:blip>
          <a:stretch>
            <a:fillRect/>
          </a:stretch>
        </p:blipFill>
        <p:spPr>
          <a:xfrm>
            <a:off x="1" y="0"/>
            <a:ext cx="933250" cy="41540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66" name="Shape 66"/>
        <p:cNvGrpSpPr/>
        <p:nvPr/>
      </p:nvGrpSpPr>
      <p:grpSpPr>
        <a:xfrm>
          <a:off x="0" y="0"/>
          <a:ext cx="0" cy="0"/>
          <a:chOff x="0" y="0"/>
          <a:chExt cx="0" cy="0"/>
        </a:xfrm>
      </p:grpSpPr>
      <p:pic>
        <p:nvPicPr>
          <p:cNvPr id="67" name="Google Shape;67;p14"/>
          <p:cNvPicPr preferRelativeResize="0"/>
          <p:nvPr/>
        </p:nvPicPr>
        <p:blipFill rotWithShape="1">
          <a:blip r:embed="rId3">
            <a:alphaModFix/>
          </a:blip>
          <a:srcRect b="0" l="0" r="0" t="0"/>
          <a:stretch/>
        </p:blipFill>
        <p:spPr>
          <a:xfrm>
            <a:off x="0" y="0"/>
            <a:ext cx="8994262" cy="5143500"/>
          </a:xfrm>
          <a:prstGeom prst="rect">
            <a:avLst/>
          </a:prstGeom>
          <a:noFill/>
          <a:ln>
            <a:noFill/>
          </a:ln>
        </p:spPr>
      </p:pic>
      <p:pic>
        <p:nvPicPr>
          <p:cNvPr id="68" name="Google Shape;68;p14"/>
          <p:cNvPicPr preferRelativeResize="0"/>
          <p:nvPr/>
        </p:nvPicPr>
        <p:blipFill>
          <a:blip r:embed="rId4">
            <a:alphaModFix/>
          </a:blip>
          <a:stretch>
            <a:fillRect/>
          </a:stretch>
        </p:blipFill>
        <p:spPr>
          <a:xfrm>
            <a:off x="6444402" y="-213625"/>
            <a:ext cx="2839973" cy="1725900"/>
          </a:xfrm>
          <a:prstGeom prst="rect">
            <a:avLst/>
          </a:prstGeom>
          <a:noFill/>
          <a:ln>
            <a:noFill/>
          </a:ln>
        </p:spPr>
      </p:pic>
      <p:pic>
        <p:nvPicPr>
          <p:cNvPr id="69" name="Google Shape;69;p14"/>
          <p:cNvPicPr preferRelativeResize="0"/>
          <p:nvPr/>
        </p:nvPicPr>
        <p:blipFill>
          <a:blip r:embed="rId5">
            <a:alphaModFix/>
          </a:blip>
          <a:stretch>
            <a:fillRect/>
          </a:stretch>
        </p:blipFill>
        <p:spPr>
          <a:xfrm>
            <a:off x="1922449" y="1590600"/>
            <a:ext cx="5299101" cy="1406900"/>
          </a:xfrm>
          <a:prstGeom prst="rect">
            <a:avLst/>
          </a:prstGeom>
          <a:noFill/>
          <a:ln>
            <a:noFill/>
          </a:ln>
        </p:spPr>
      </p:pic>
      <p:sp>
        <p:nvSpPr>
          <p:cNvPr id="70" name="Google Shape;70;p14"/>
          <p:cNvSpPr txBox="1"/>
          <p:nvPr/>
        </p:nvSpPr>
        <p:spPr>
          <a:xfrm>
            <a:off x="-12" y="1098238"/>
            <a:ext cx="9144000" cy="76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fr" sz="2500">
                <a:solidFill>
                  <a:srgbClr val="FFFFFF"/>
                </a:solidFill>
                <a:latin typeface="Tahoma"/>
                <a:ea typeface="Tahoma"/>
                <a:cs typeface="Tahoma"/>
                <a:sym typeface="Tahoma"/>
              </a:rPr>
              <a:t>Exploring new worlds, searching for life</a:t>
            </a:r>
            <a:endParaRPr b="1" sz="2500">
              <a:solidFill>
                <a:srgbClr val="FFFFFF"/>
              </a:solidFill>
              <a:latin typeface="Tahoma"/>
              <a:ea typeface="Tahoma"/>
              <a:cs typeface="Tahoma"/>
              <a:sym typeface="Tahoma"/>
            </a:endParaRPr>
          </a:p>
          <a:p>
            <a:pPr indent="0" lvl="0" marL="0" rtl="0" algn="ctr">
              <a:spcBef>
                <a:spcPts val="0"/>
              </a:spcBef>
              <a:spcAft>
                <a:spcPts val="0"/>
              </a:spcAft>
              <a:buNone/>
            </a:pPr>
            <a:r>
              <a:t/>
            </a:r>
            <a:endParaRPr b="1" sz="900">
              <a:solidFill>
                <a:srgbClr val="FFFFFF"/>
              </a:solidFill>
              <a:latin typeface="Tahoma"/>
              <a:ea typeface="Tahoma"/>
              <a:cs typeface="Tahoma"/>
              <a:sym typeface="Tahoma"/>
            </a:endParaRPr>
          </a:p>
        </p:txBody>
      </p:sp>
      <p:sp>
        <p:nvSpPr>
          <p:cNvPr id="71" name="Google Shape;71;p14"/>
          <p:cNvSpPr txBox="1"/>
          <p:nvPr/>
        </p:nvSpPr>
        <p:spPr>
          <a:xfrm>
            <a:off x="-12" y="4820388"/>
            <a:ext cx="17259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fr" sz="900">
                <a:solidFill>
                  <a:srgbClr val="767171"/>
                </a:solidFill>
                <a:latin typeface="Helvetica Neue"/>
                <a:ea typeface="Helvetica Neue"/>
                <a:cs typeface="Helvetica Neue"/>
                <a:sym typeface="Helvetica Neue"/>
              </a:rPr>
              <a:t>ESO/M. Kornmesser</a:t>
            </a:r>
            <a:endParaRPr i="1" sz="900">
              <a:solidFill>
                <a:srgbClr val="767171"/>
              </a:solidFill>
              <a:latin typeface="Helvetica Neue"/>
              <a:ea typeface="Helvetica Neue"/>
              <a:cs typeface="Helvetica Neue"/>
              <a:sym typeface="Helvetica Neue"/>
            </a:endParaRPr>
          </a:p>
        </p:txBody>
      </p:sp>
      <p:pic>
        <p:nvPicPr>
          <p:cNvPr id="72" name="Google Shape;72;p14"/>
          <p:cNvPicPr preferRelativeResize="0"/>
          <p:nvPr/>
        </p:nvPicPr>
        <p:blipFill>
          <a:blip r:embed="rId6">
            <a:alphaModFix/>
          </a:blip>
          <a:stretch>
            <a:fillRect/>
          </a:stretch>
        </p:blipFill>
        <p:spPr>
          <a:xfrm>
            <a:off x="243381" y="133436"/>
            <a:ext cx="2187162" cy="1031767"/>
          </a:xfrm>
          <a:prstGeom prst="rect">
            <a:avLst/>
          </a:prstGeom>
          <a:noFill/>
          <a:ln>
            <a:noFill/>
          </a:ln>
        </p:spPr>
      </p:pic>
      <p:pic>
        <p:nvPicPr>
          <p:cNvPr id="73" name="Google Shape;73;p14"/>
          <p:cNvPicPr preferRelativeResize="0"/>
          <p:nvPr/>
        </p:nvPicPr>
        <p:blipFill rotWithShape="1">
          <a:blip r:embed="rId7">
            <a:alphaModFix/>
          </a:blip>
          <a:srcRect b="36991" l="0" r="17012" t="0"/>
          <a:stretch/>
        </p:blipFill>
        <p:spPr>
          <a:xfrm>
            <a:off x="3297188" y="111213"/>
            <a:ext cx="2492659" cy="1076200"/>
          </a:xfrm>
          <a:prstGeom prst="rect">
            <a:avLst/>
          </a:prstGeom>
          <a:noFill/>
          <a:ln>
            <a:noFill/>
          </a:ln>
        </p:spPr>
      </p:pic>
      <p:pic>
        <p:nvPicPr>
          <p:cNvPr id="74" name="Google Shape;74;p14"/>
          <p:cNvPicPr preferRelativeResize="0"/>
          <p:nvPr/>
        </p:nvPicPr>
        <p:blipFill>
          <a:blip r:embed="rId8">
            <a:alphaModFix/>
          </a:blip>
          <a:stretch>
            <a:fillRect/>
          </a:stretch>
        </p:blipFill>
        <p:spPr>
          <a:xfrm>
            <a:off x="1893974" y="4402264"/>
            <a:ext cx="5299099" cy="616536"/>
          </a:xfrm>
          <a:prstGeom prst="rect">
            <a:avLst/>
          </a:prstGeom>
          <a:noFill/>
          <a:ln>
            <a:noFill/>
          </a:ln>
        </p:spPr>
      </p:pic>
      <p:pic>
        <p:nvPicPr>
          <p:cNvPr id="75" name="Google Shape;75;p14"/>
          <p:cNvPicPr preferRelativeResize="0"/>
          <p:nvPr/>
        </p:nvPicPr>
        <p:blipFill rotWithShape="1">
          <a:blip r:embed="rId9">
            <a:alphaModFix/>
          </a:blip>
          <a:srcRect b="0" l="18626" r="0" t="0"/>
          <a:stretch/>
        </p:blipFill>
        <p:spPr>
          <a:xfrm>
            <a:off x="2387475" y="3041050"/>
            <a:ext cx="4312100" cy="1317675"/>
          </a:xfrm>
          <a:prstGeom prst="rect">
            <a:avLst/>
          </a:prstGeom>
          <a:noFill/>
          <a:ln>
            <a:noFill/>
          </a:ln>
        </p:spPr>
      </p:pic>
      <p:sp>
        <p:nvSpPr>
          <p:cNvPr id="76" name="Google Shape;76;p14"/>
          <p:cNvSpPr txBox="1"/>
          <p:nvPr/>
        </p:nvSpPr>
        <p:spPr>
          <a:xfrm>
            <a:off x="416113" y="2888650"/>
            <a:ext cx="1994100" cy="1877700"/>
          </a:xfrm>
          <a:prstGeom prst="rect">
            <a:avLst/>
          </a:prstGeom>
          <a:noFill/>
          <a:ln>
            <a:noFill/>
          </a:ln>
        </p:spPr>
        <p:txBody>
          <a:bodyPr anchorCtr="0" anchor="t" bIns="91425" lIns="91425" spcFirstLastPara="1" rIns="91425" wrap="square" tIns="91425">
            <a:spAutoFit/>
          </a:bodyPr>
          <a:lstStyle/>
          <a:p>
            <a:pPr indent="0" lvl="0" marL="0" rtl="0" algn="l">
              <a:lnSpc>
                <a:spcPct val="180000"/>
              </a:lnSpc>
              <a:spcBef>
                <a:spcPts val="0"/>
              </a:spcBef>
              <a:spcAft>
                <a:spcPts val="0"/>
              </a:spcAft>
              <a:buNone/>
            </a:pPr>
            <a:r>
              <a:rPr b="1" lang="fr" sz="1100" u="sng">
                <a:solidFill>
                  <a:schemeClr val="lt1"/>
                </a:solidFill>
                <a:latin typeface="Avenir"/>
                <a:ea typeface="Avenir"/>
                <a:cs typeface="Avenir"/>
                <a:sym typeface="Avenir"/>
                <a:hlinkClick r:id="rId10">
                  <a:extLst>
                    <a:ext uri="{A12FA001-AC4F-418D-AE19-62706E023703}">
                      <ahyp:hlinkClr val="tx"/>
                    </a:ext>
                  </a:extLst>
                </a:hlinkClick>
              </a:rPr>
              <a:t>www.exoplanets.ca</a:t>
            </a:r>
            <a:endParaRPr b="1" sz="1100">
              <a:solidFill>
                <a:schemeClr val="lt1"/>
              </a:solidFill>
              <a:latin typeface="Avenir"/>
              <a:ea typeface="Avenir"/>
              <a:cs typeface="Avenir"/>
              <a:sym typeface="Avenir"/>
            </a:endParaRPr>
          </a:p>
          <a:p>
            <a:pPr indent="0" lvl="0" marL="0" rtl="0" algn="l">
              <a:lnSpc>
                <a:spcPct val="180000"/>
              </a:lnSpc>
              <a:spcBef>
                <a:spcPts val="0"/>
              </a:spcBef>
              <a:spcAft>
                <a:spcPts val="0"/>
              </a:spcAft>
              <a:buNone/>
            </a:pPr>
            <a:r>
              <a:rPr b="1" lang="fr" sz="1100" u="sng">
                <a:solidFill>
                  <a:schemeClr val="lt1"/>
                </a:solidFill>
                <a:latin typeface="Avenir"/>
                <a:ea typeface="Avenir"/>
                <a:cs typeface="Avenir"/>
                <a:sym typeface="Avenir"/>
              </a:rPr>
              <a:t>@iRExoplanetes</a:t>
            </a:r>
            <a:endParaRPr b="1" sz="1100" u="sng">
              <a:solidFill>
                <a:schemeClr val="lt1"/>
              </a:solidFill>
              <a:latin typeface="Avenir"/>
              <a:ea typeface="Avenir"/>
              <a:cs typeface="Avenir"/>
              <a:sym typeface="Avenir"/>
            </a:endParaRPr>
          </a:p>
          <a:p>
            <a:pPr indent="0" lvl="0" marL="0" rtl="0" algn="l">
              <a:lnSpc>
                <a:spcPct val="180000"/>
              </a:lnSpc>
              <a:spcBef>
                <a:spcPts val="0"/>
              </a:spcBef>
              <a:spcAft>
                <a:spcPts val="0"/>
              </a:spcAft>
              <a:buNone/>
            </a:pPr>
            <a:r>
              <a:rPr b="1" lang="fr" sz="1100" u="sng">
                <a:solidFill>
                  <a:schemeClr val="lt1"/>
                </a:solidFill>
                <a:latin typeface="Avenir"/>
                <a:ea typeface="Avenir"/>
                <a:cs typeface="Avenir"/>
                <a:sym typeface="Avenir"/>
              </a:rPr>
              <a:t>@iExoplanets</a:t>
            </a:r>
            <a:endParaRPr b="1" sz="1100" u="sng">
              <a:solidFill>
                <a:schemeClr val="lt1"/>
              </a:solidFill>
              <a:latin typeface="Avenir"/>
              <a:ea typeface="Avenir"/>
              <a:cs typeface="Avenir"/>
              <a:sym typeface="Avenir"/>
            </a:endParaRPr>
          </a:p>
          <a:p>
            <a:pPr indent="0" lvl="0" marL="0" rtl="0" algn="l">
              <a:lnSpc>
                <a:spcPct val="180000"/>
              </a:lnSpc>
              <a:spcBef>
                <a:spcPts val="0"/>
              </a:spcBef>
              <a:spcAft>
                <a:spcPts val="0"/>
              </a:spcAft>
              <a:buNone/>
            </a:pPr>
            <a:r>
              <a:rPr b="1" lang="fr" sz="1100" u="sng">
                <a:solidFill>
                  <a:schemeClr val="lt1"/>
                </a:solidFill>
                <a:latin typeface="Avenir"/>
                <a:ea typeface="Avenir"/>
                <a:cs typeface="Avenir"/>
                <a:sym typeface="Avenir"/>
                <a:hlinkClick r:id="rId11">
                  <a:extLst>
                    <a:ext uri="{A12FA001-AC4F-418D-AE19-62706E023703}">
                      <ahyp:hlinkClr val="tx"/>
                    </a:ext>
                  </a:extLst>
                </a:hlinkClick>
              </a:rPr>
              <a:t>/exoplanetes</a:t>
            </a:r>
            <a:endParaRPr b="1" sz="1100">
              <a:solidFill>
                <a:schemeClr val="lt1"/>
              </a:solidFill>
              <a:latin typeface="Avenir"/>
              <a:ea typeface="Avenir"/>
              <a:cs typeface="Avenir"/>
              <a:sym typeface="Avenir"/>
            </a:endParaRPr>
          </a:p>
          <a:p>
            <a:pPr indent="0" lvl="0" marL="0" rtl="0" algn="l">
              <a:lnSpc>
                <a:spcPct val="180000"/>
              </a:lnSpc>
              <a:spcBef>
                <a:spcPts val="0"/>
              </a:spcBef>
              <a:spcAft>
                <a:spcPts val="0"/>
              </a:spcAft>
              <a:buClr>
                <a:schemeClr val="dk1"/>
              </a:buClr>
              <a:buSzPts val="1100"/>
              <a:buFont typeface="Arial"/>
              <a:buNone/>
            </a:pPr>
            <a:r>
              <a:rPr b="1" lang="fr" sz="1100" u="sng">
                <a:solidFill>
                  <a:schemeClr val="lt1"/>
                </a:solidFill>
                <a:latin typeface="Avenir"/>
                <a:ea typeface="Avenir"/>
                <a:cs typeface="Avenir"/>
                <a:sym typeface="Avenir"/>
                <a:hlinkClick r:id="rId12">
                  <a:extLst>
                    <a:ext uri="{A12FA001-AC4F-418D-AE19-62706E023703}">
                      <ahyp:hlinkClr val="tx"/>
                    </a:ext>
                  </a:extLst>
                </a:hlinkClick>
              </a:rPr>
              <a:t>/company/exoplanetes/</a:t>
            </a:r>
            <a:r>
              <a:rPr b="1" lang="fr" sz="1100" u="sng">
                <a:solidFill>
                  <a:schemeClr val="lt1"/>
                </a:solidFill>
                <a:latin typeface="Avenir"/>
                <a:ea typeface="Avenir"/>
                <a:cs typeface="Avenir"/>
                <a:sym typeface="Avenir"/>
              </a:rPr>
              <a:t> </a:t>
            </a:r>
            <a:endParaRPr b="1" sz="1100" u="sng">
              <a:solidFill>
                <a:schemeClr val="lt1"/>
              </a:solidFill>
              <a:latin typeface="Avenir"/>
              <a:ea typeface="Avenir"/>
              <a:cs typeface="Avenir"/>
              <a:sym typeface="Avenir"/>
            </a:endParaRPr>
          </a:p>
          <a:p>
            <a:pPr indent="0" lvl="0" marL="0" rtl="0" algn="l">
              <a:lnSpc>
                <a:spcPct val="180000"/>
              </a:lnSpc>
              <a:spcBef>
                <a:spcPts val="0"/>
              </a:spcBef>
              <a:spcAft>
                <a:spcPts val="0"/>
              </a:spcAft>
              <a:buNone/>
            </a:pPr>
            <a:r>
              <a:t/>
            </a:r>
            <a:endParaRPr b="1" sz="1100">
              <a:solidFill>
                <a:schemeClr val="lt1"/>
              </a:solidFill>
              <a:latin typeface="Avenir"/>
              <a:ea typeface="Avenir"/>
              <a:cs typeface="Avenir"/>
              <a:sym typeface="Avenir"/>
            </a:endParaRPr>
          </a:p>
        </p:txBody>
      </p:sp>
      <p:grpSp>
        <p:nvGrpSpPr>
          <p:cNvPr id="77" name="Google Shape;77;p14"/>
          <p:cNvGrpSpPr/>
          <p:nvPr/>
        </p:nvGrpSpPr>
        <p:grpSpPr>
          <a:xfrm>
            <a:off x="135372" y="2933875"/>
            <a:ext cx="324775" cy="1484300"/>
            <a:chOff x="8743597" y="3438400"/>
            <a:chExt cx="324775" cy="1484300"/>
          </a:xfrm>
        </p:grpSpPr>
        <p:pic>
          <p:nvPicPr>
            <p:cNvPr id="78" name="Google Shape;78;p14"/>
            <p:cNvPicPr preferRelativeResize="0"/>
            <p:nvPr/>
          </p:nvPicPr>
          <p:blipFill>
            <a:blip r:embed="rId13">
              <a:alphaModFix/>
            </a:blip>
            <a:stretch>
              <a:fillRect/>
            </a:stretch>
          </p:blipFill>
          <p:spPr>
            <a:xfrm>
              <a:off x="8743597" y="3990360"/>
              <a:ext cx="324775" cy="329352"/>
            </a:xfrm>
            <a:prstGeom prst="rect">
              <a:avLst/>
            </a:prstGeom>
            <a:noFill/>
            <a:ln>
              <a:noFill/>
            </a:ln>
          </p:spPr>
        </p:pic>
        <p:pic>
          <p:nvPicPr>
            <p:cNvPr id="79" name="Google Shape;79;p14"/>
            <p:cNvPicPr preferRelativeResize="0"/>
            <p:nvPr/>
          </p:nvPicPr>
          <p:blipFill>
            <a:blip r:embed="rId14">
              <a:alphaModFix/>
            </a:blip>
            <a:stretch>
              <a:fillRect/>
            </a:stretch>
          </p:blipFill>
          <p:spPr>
            <a:xfrm>
              <a:off x="8779985" y="3743979"/>
              <a:ext cx="251981" cy="246379"/>
            </a:xfrm>
            <a:prstGeom prst="rect">
              <a:avLst/>
            </a:prstGeom>
            <a:noFill/>
            <a:ln>
              <a:noFill/>
            </a:ln>
          </p:spPr>
        </p:pic>
        <p:pic>
          <p:nvPicPr>
            <p:cNvPr id="80" name="Google Shape;80;p14"/>
            <p:cNvPicPr preferRelativeResize="0"/>
            <p:nvPr/>
          </p:nvPicPr>
          <p:blipFill>
            <a:blip r:embed="rId15">
              <a:alphaModFix/>
            </a:blip>
            <a:stretch>
              <a:fillRect/>
            </a:stretch>
          </p:blipFill>
          <p:spPr>
            <a:xfrm>
              <a:off x="8761801" y="4319702"/>
              <a:ext cx="288367" cy="288366"/>
            </a:xfrm>
            <a:prstGeom prst="rect">
              <a:avLst/>
            </a:prstGeom>
            <a:noFill/>
            <a:ln>
              <a:noFill/>
            </a:ln>
          </p:spPr>
        </p:pic>
        <p:pic>
          <p:nvPicPr>
            <p:cNvPr id="81" name="Google Shape;81;p14"/>
            <p:cNvPicPr preferRelativeResize="0"/>
            <p:nvPr/>
          </p:nvPicPr>
          <p:blipFill>
            <a:blip r:embed="rId16">
              <a:alphaModFix/>
            </a:blip>
            <a:stretch>
              <a:fillRect/>
            </a:stretch>
          </p:blipFill>
          <p:spPr>
            <a:xfrm>
              <a:off x="8761811" y="3438400"/>
              <a:ext cx="288367" cy="288383"/>
            </a:xfrm>
            <a:prstGeom prst="rect">
              <a:avLst/>
            </a:prstGeom>
            <a:noFill/>
            <a:ln>
              <a:noFill/>
            </a:ln>
          </p:spPr>
        </p:pic>
        <p:pic>
          <p:nvPicPr>
            <p:cNvPr id="82" name="Google Shape;82;p14"/>
            <p:cNvPicPr preferRelativeResize="0"/>
            <p:nvPr/>
          </p:nvPicPr>
          <p:blipFill rotWithShape="1">
            <a:blip r:embed="rId17">
              <a:alphaModFix/>
            </a:blip>
            <a:srcRect b="5923" l="6133" r="9149" t="6839"/>
            <a:stretch/>
          </p:blipFill>
          <p:spPr>
            <a:xfrm>
              <a:off x="8798225" y="4676400"/>
              <a:ext cx="244200" cy="246300"/>
            </a:xfrm>
            <a:prstGeom prst="roundRect">
              <a:avLst>
                <a:gd fmla="val 16667" name="adj"/>
              </a:avLst>
            </a:prstGeom>
            <a:noFill/>
            <a:ln>
              <a:noFill/>
            </a:ln>
          </p:spPr>
        </p:pic>
      </p:grpSp>
      <p:sp>
        <p:nvSpPr>
          <p:cNvPr id="83" name="Google Shape;83;p14"/>
          <p:cNvSpPr txBox="1"/>
          <p:nvPr/>
        </p:nvSpPr>
        <p:spPr>
          <a:xfrm>
            <a:off x="3644988" y="4589400"/>
            <a:ext cx="5499000" cy="446400"/>
          </a:xfrm>
          <a:prstGeom prst="rect">
            <a:avLst/>
          </a:prstGeom>
          <a:noFill/>
          <a:ln>
            <a:noFill/>
          </a:ln>
        </p:spPr>
        <p:txBody>
          <a:bodyPr anchorCtr="0" anchor="t" bIns="91425" lIns="91425" spcFirstLastPara="1" rIns="91425" wrap="square" tIns="91425">
            <a:spAutoFit/>
          </a:bodyPr>
          <a:lstStyle/>
          <a:p>
            <a:pPr indent="0" lvl="0" marL="0" rtl="0" algn="r">
              <a:spcBef>
                <a:spcPts val="1000"/>
              </a:spcBef>
              <a:spcAft>
                <a:spcPts val="0"/>
              </a:spcAft>
              <a:buNone/>
            </a:pPr>
            <a:r>
              <a:rPr lang="fr" sz="1700">
                <a:solidFill>
                  <a:schemeClr val="lt1"/>
                </a:solidFill>
                <a:latin typeface="Avenir"/>
                <a:ea typeface="Avenir"/>
                <a:cs typeface="Avenir"/>
                <a:sym typeface="Avenir"/>
              </a:rPr>
              <a:t>www.exoplanets.ca</a:t>
            </a:r>
            <a:endParaRPr sz="7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32"/>
          <p:cNvPicPr preferRelativeResize="0"/>
          <p:nvPr/>
        </p:nvPicPr>
        <p:blipFill>
          <a:blip r:embed="rId3">
            <a:alphaModFix/>
          </a:blip>
          <a:stretch>
            <a:fillRect/>
          </a:stretch>
        </p:blipFill>
        <p:spPr>
          <a:xfrm>
            <a:off x="152400" y="551250"/>
            <a:ext cx="8839204" cy="4592243"/>
          </a:xfrm>
          <a:prstGeom prst="rect">
            <a:avLst/>
          </a:prstGeom>
          <a:noFill/>
          <a:ln>
            <a:noFill/>
          </a:ln>
        </p:spPr>
      </p:pic>
      <p:pic>
        <p:nvPicPr>
          <p:cNvPr id="250" name="Google Shape;250;p32"/>
          <p:cNvPicPr preferRelativeResize="0"/>
          <p:nvPr/>
        </p:nvPicPr>
        <p:blipFill>
          <a:blip r:embed="rId4">
            <a:alphaModFix/>
          </a:blip>
          <a:stretch>
            <a:fillRect/>
          </a:stretch>
        </p:blipFill>
        <p:spPr>
          <a:xfrm>
            <a:off x="8117730" y="27574"/>
            <a:ext cx="948326" cy="360251"/>
          </a:xfrm>
          <a:prstGeom prst="rect">
            <a:avLst/>
          </a:prstGeom>
          <a:noFill/>
          <a:ln>
            <a:noFill/>
          </a:ln>
        </p:spPr>
      </p:pic>
      <p:sp>
        <p:nvSpPr>
          <p:cNvPr id="251" name="Google Shape;251;p32"/>
          <p:cNvSpPr txBox="1"/>
          <p:nvPr/>
        </p:nvSpPr>
        <p:spPr>
          <a:xfrm>
            <a:off x="1008013" y="0"/>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5">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252" name="Google Shape;252;p32"/>
          <p:cNvPicPr preferRelativeResize="0"/>
          <p:nvPr/>
        </p:nvPicPr>
        <p:blipFill>
          <a:blip r:embed="rId7">
            <a:alphaModFix/>
          </a:blip>
          <a:stretch>
            <a:fillRect/>
          </a:stretch>
        </p:blipFill>
        <p:spPr>
          <a:xfrm>
            <a:off x="1" y="0"/>
            <a:ext cx="933250" cy="41540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33"/>
          <p:cNvPicPr preferRelativeResize="0"/>
          <p:nvPr/>
        </p:nvPicPr>
        <p:blipFill>
          <a:blip r:embed="rId3">
            <a:alphaModFix/>
          </a:blip>
          <a:stretch>
            <a:fillRect/>
          </a:stretch>
        </p:blipFill>
        <p:spPr>
          <a:xfrm>
            <a:off x="4182024" y="1709099"/>
            <a:ext cx="1800000" cy="1131288"/>
          </a:xfrm>
          <a:prstGeom prst="rect">
            <a:avLst/>
          </a:prstGeom>
          <a:noFill/>
          <a:ln cap="flat" cmpd="sng" w="9525">
            <a:solidFill>
              <a:srgbClr val="B4B4B4"/>
            </a:solidFill>
            <a:prstDash val="solid"/>
            <a:round/>
            <a:headEnd len="sm" w="sm" type="none"/>
            <a:tailEnd len="sm" w="sm" type="none"/>
          </a:ln>
        </p:spPr>
      </p:pic>
      <p:pic>
        <p:nvPicPr>
          <p:cNvPr id="258" name="Google Shape;258;p33"/>
          <p:cNvPicPr preferRelativeResize="0"/>
          <p:nvPr/>
        </p:nvPicPr>
        <p:blipFill>
          <a:blip r:embed="rId4">
            <a:alphaModFix/>
          </a:blip>
          <a:stretch>
            <a:fillRect/>
          </a:stretch>
        </p:blipFill>
        <p:spPr>
          <a:xfrm>
            <a:off x="3815790" y="1497590"/>
            <a:ext cx="1800000" cy="1131288"/>
          </a:xfrm>
          <a:prstGeom prst="rect">
            <a:avLst/>
          </a:prstGeom>
          <a:noFill/>
          <a:ln cap="flat" cmpd="sng" w="9525">
            <a:solidFill>
              <a:srgbClr val="B4B4B4"/>
            </a:solidFill>
            <a:prstDash val="solid"/>
            <a:round/>
            <a:headEnd len="sm" w="sm" type="none"/>
            <a:tailEnd len="sm" w="sm" type="none"/>
          </a:ln>
        </p:spPr>
      </p:pic>
      <p:sp>
        <p:nvSpPr>
          <p:cNvPr id="259" name="Google Shape;259;p33"/>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CLOSEUP ON THE RESOURCES</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SLIDE DECKS</a:t>
            </a:r>
            <a:r>
              <a:rPr b="1" lang="fr" sz="3409">
                <a:solidFill>
                  <a:srgbClr val="196BB1"/>
                </a:solidFill>
                <a:latin typeface="Baloo Tammudu 2"/>
                <a:ea typeface="Baloo Tammudu 2"/>
                <a:cs typeface="Baloo Tammudu 2"/>
                <a:sym typeface="Baloo Tammudu 2"/>
              </a:rPr>
              <a:t> (20-25 slides </a:t>
            </a:r>
            <a:r>
              <a:rPr lang="fr" sz="1800">
                <a:solidFill>
                  <a:srgbClr val="196BB1"/>
                </a:solidFill>
                <a:latin typeface="Baloo Tammudu 2"/>
                <a:ea typeface="Baloo Tammudu 2"/>
                <a:cs typeface="Baloo Tammudu 2"/>
                <a:sym typeface="Baloo Tammudu 2"/>
              </a:rPr>
              <a:t>〜</a:t>
            </a:r>
            <a:r>
              <a:rPr b="1" lang="fr" sz="3409">
                <a:solidFill>
                  <a:srgbClr val="196BB1"/>
                </a:solidFill>
                <a:latin typeface="Baloo Tammudu 2"/>
                <a:ea typeface="Baloo Tammudu 2"/>
                <a:cs typeface="Baloo Tammudu 2"/>
                <a:sym typeface="Baloo Tammudu 2"/>
              </a:rPr>
              <a:t>30-45 min)</a:t>
            </a:r>
            <a:endParaRPr/>
          </a:p>
        </p:txBody>
      </p:sp>
      <p:pic>
        <p:nvPicPr>
          <p:cNvPr id="260" name="Google Shape;260;p33"/>
          <p:cNvPicPr preferRelativeResize="0"/>
          <p:nvPr/>
        </p:nvPicPr>
        <p:blipFill>
          <a:blip r:embed="rId5">
            <a:alphaModFix/>
          </a:blip>
          <a:stretch>
            <a:fillRect/>
          </a:stretch>
        </p:blipFill>
        <p:spPr>
          <a:xfrm>
            <a:off x="2590897" y="3646810"/>
            <a:ext cx="1800000" cy="1096478"/>
          </a:xfrm>
          <a:prstGeom prst="rect">
            <a:avLst/>
          </a:prstGeom>
          <a:noFill/>
          <a:ln cap="flat" cmpd="sng" w="9525">
            <a:solidFill>
              <a:srgbClr val="B4B4B4"/>
            </a:solidFill>
            <a:prstDash val="solid"/>
            <a:round/>
            <a:headEnd len="sm" w="sm" type="none"/>
            <a:tailEnd len="sm" w="sm" type="none"/>
          </a:ln>
        </p:spPr>
      </p:pic>
      <p:pic>
        <p:nvPicPr>
          <p:cNvPr id="261" name="Google Shape;261;p33"/>
          <p:cNvPicPr preferRelativeResize="0"/>
          <p:nvPr/>
        </p:nvPicPr>
        <p:blipFill>
          <a:blip r:embed="rId6">
            <a:alphaModFix/>
          </a:blip>
          <a:stretch>
            <a:fillRect/>
          </a:stretch>
        </p:blipFill>
        <p:spPr>
          <a:xfrm>
            <a:off x="2076062" y="3425998"/>
            <a:ext cx="1800000" cy="1096478"/>
          </a:xfrm>
          <a:prstGeom prst="rect">
            <a:avLst/>
          </a:prstGeom>
          <a:noFill/>
          <a:ln cap="flat" cmpd="sng" w="9525">
            <a:solidFill>
              <a:srgbClr val="B4B4B4"/>
            </a:solidFill>
            <a:prstDash val="solid"/>
            <a:round/>
            <a:headEnd len="sm" w="sm" type="none"/>
            <a:tailEnd len="sm" w="sm" type="none"/>
          </a:ln>
        </p:spPr>
      </p:pic>
      <p:pic>
        <p:nvPicPr>
          <p:cNvPr id="262" name="Google Shape;262;p33"/>
          <p:cNvPicPr preferRelativeResize="0"/>
          <p:nvPr/>
        </p:nvPicPr>
        <p:blipFill>
          <a:blip r:embed="rId7">
            <a:alphaModFix/>
          </a:blip>
          <a:stretch>
            <a:fillRect/>
          </a:stretch>
        </p:blipFill>
        <p:spPr>
          <a:xfrm>
            <a:off x="1519888" y="3227313"/>
            <a:ext cx="1800000" cy="1096478"/>
          </a:xfrm>
          <a:prstGeom prst="rect">
            <a:avLst/>
          </a:prstGeom>
          <a:noFill/>
          <a:ln cap="flat" cmpd="sng" w="9525">
            <a:solidFill>
              <a:srgbClr val="B4B4B4"/>
            </a:solidFill>
            <a:prstDash val="solid"/>
            <a:round/>
            <a:headEnd len="sm" w="sm" type="none"/>
            <a:tailEnd len="sm" w="sm" type="none"/>
          </a:ln>
        </p:spPr>
      </p:pic>
      <p:pic>
        <p:nvPicPr>
          <p:cNvPr id="263" name="Google Shape;263;p33"/>
          <p:cNvPicPr preferRelativeResize="0"/>
          <p:nvPr/>
        </p:nvPicPr>
        <p:blipFill>
          <a:blip r:embed="rId8">
            <a:alphaModFix/>
          </a:blip>
          <a:stretch>
            <a:fillRect/>
          </a:stretch>
        </p:blipFill>
        <p:spPr>
          <a:xfrm>
            <a:off x="3312611" y="1300173"/>
            <a:ext cx="1800000" cy="1131608"/>
          </a:xfrm>
          <a:prstGeom prst="rect">
            <a:avLst/>
          </a:prstGeom>
          <a:noFill/>
          <a:ln cap="flat" cmpd="sng" w="9525">
            <a:solidFill>
              <a:srgbClr val="B4B4B4"/>
            </a:solidFill>
            <a:prstDash val="solid"/>
            <a:round/>
            <a:headEnd len="sm" w="sm" type="none"/>
            <a:tailEnd len="sm" w="sm" type="none"/>
          </a:ln>
        </p:spPr>
      </p:pic>
      <p:pic>
        <p:nvPicPr>
          <p:cNvPr id="264" name="Google Shape;264;p33"/>
          <p:cNvPicPr preferRelativeResize="0"/>
          <p:nvPr/>
        </p:nvPicPr>
        <p:blipFill>
          <a:blip r:embed="rId9">
            <a:alphaModFix/>
          </a:blip>
          <a:stretch>
            <a:fillRect/>
          </a:stretch>
        </p:blipFill>
        <p:spPr>
          <a:xfrm>
            <a:off x="1317044" y="1706566"/>
            <a:ext cx="1800000" cy="1136346"/>
          </a:xfrm>
          <a:prstGeom prst="rect">
            <a:avLst/>
          </a:prstGeom>
          <a:noFill/>
          <a:ln cap="flat" cmpd="sng" w="9525">
            <a:solidFill>
              <a:srgbClr val="B4B4B4"/>
            </a:solidFill>
            <a:prstDash val="solid"/>
            <a:round/>
            <a:headEnd len="sm" w="sm" type="none"/>
            <a:tailEnd len="sm" w="sm" type="none"/>
          </a:ln>
        </p:spPr>
      </p:pic>
      <p:pic>
        <p:nvPicPr>
          <p:cNvPr id="265" name="Google Shape;265;p33"/>
          <p:cNvPicPr preferRelativeResize="0"/>
          <p:nvPr/>
        </p:nvPicPr>
        <p:blipFill>
          <a:blip r:embed="rId10">
            <a:alphaModFix/>
          </a:blip>
          <a:stretch>
            <a:fillRect/>
          </a:stretch>
        </p:blipFill>
        <p:spPr>
          <a:xfrm>
            <a:off x="845788" y="1512049"/>
            <a:ext cx="1800000" cy="1045844"/>
          </a:xfrm>
          <a:prstGeom prst="rect">
            <a:avLst/>
          </a:prstGeom>
          <a:noFill/>
          <a:ln cap="flat" cmpd="sng" w="9525">
            <a:solidFill>
              <a:srgbClr val="B4B4B4"/>
            </a:solidFill>
            <a:prstDash val="solid"/>
            <a:round/>
            <a:headEnd len="sm" w="sm" type="none"/>
            <a:tailEnd len="sm" w="sm" type="none"/>
          </a:ln>
        </p:spPr>
      </p:pic>
      <p:pic>
        <p:nvPicPr>
          <p:cNvPr id="266" name="Google Shape;266;p33"/>
          <p:cNvPicPr preferRelativeResize="0"/>
          <p:nvPr/>
        </p:nvPicPr>
        <p:blipFill>
          <a:blip r:embed="rId11">
            <a:alphaModFix/>
          </a:blip>
          <a:stretch>
            <a:fillRect/>
          </a:stretch>
        </p:blipFill>
        <p:spPr>
          <a:xfrm>
            <a:off x="350473" y="1299302"/>
            <a:ext cx="1800000" cy="968200"/>
          </a:xfrm>
          <a:prstGeom prst="rect">
            <a:avLst/>
          </a:prstGeom>
          <a:noFill/>
          <a:ln cap="flat" cmpd="sng" w="9525">
            <a:solidFill>
              <a:srgbClr val="B4B4B4"/>
            </a:solidFill>
            <a:prstDash val="solid"/>
            <a:round/>
            <a:headEnd len="sm" w="sm" type="none"/>
            <a:tailEnd len="sm" w="sm" type="none"/>
          </a:ln>
        </p:spPr>
      </p:pic>
      <p:pic>
        <p:nvPicPr>
          <p:cNvPr id="267" name="Google Shape;267;p33"/>
          <p:cNvPicPr preferRelativeResize="0"/>
          <p:nvPr/>
        </p:nvPicPr>
        <p:blipFill>
          <a:blip r:embed="rId12">
            <a:alphaModFix/>
          </a:blip>
          <a:stretch>
            <a:fillRect/>
          </a:stretch>
        </p:blipFill>
        <p:spPr>
          <a:xfrm>
            <a:off x="6379396" y="3594042"/>
            <a:ext cx="1800000" cy="1116970"/>
          </a:xfrm>
          <a:prstGeom prst="rect">
            <a:avLst/>
          </a:prstGeom>
          <a:noFill/>
          <a:ln cap="flat" cmpd="sng" w="9525">
            <a:solidFill>
              <a:srgbClr val="B4B4B4"/>
            </a:solidFill>
            <a:prstDash val="solid"/>
            <a:round/>
            <a:headEnd len="sm" w="sm" type="none"/>
            <a:tailEnd len="sm" w="sm" type="none"/>
          </a:ln>
        </p:spPr>
      </p:pic>
      <p:pic>
        <p:nvPicPr>
          <p:cNvPr id="268" name="Google Shape;268;p33"/>
          <p:cNvPicPr preferRelativeResize="0"/>
          <p:nvPr/>
        </p:nvPicPr>
        <p:blipFill>
          <a:blip r:embed="rId13">
            <a:alphaModFix/>
          </a:blip>
          <a:stretch>
            <a:fillRect/>
          </a:stretch>
        </p:blipFill>
        <p:spPr>
          <a:xfrm>
            <a:off x="5653485" y="3454456"/>
            <a:ext cx="1800000" cy="1116970"/>
          </a:xfrm>
          <a:prstGeom prst="rect">
            <a:avLst/>
          </a:prstGeom>
          <a:noFill/>
          <a:ln cap="flat" cmpd="sng" w="9525">
            <a:solidFill>
              <a:srgbClr val="B4B4B4"/>
            </a:solidFill>
            <a:prstDash val="solid"/>
            <a:round/>
            <a:headEnd len="sm" w="sm" type="none"/>
            <a:tailEnd len="sm" w="sm" type="none"/>
          </a:ln>
        </p:spPr>
      </p:pic>
      <p:pic>
        <p:nvPicPr>
          <p:cNvPr id="269" name="Google Shape;269;p33"/>
          <p:cNvPicPr preferRelativeResize="0"/>
          <p:nvPr/>
        </p:nvPicPr>
        <p:blipFill>
          <a:blip r:embed="rId14">
            <a:alphaModFix/>
          </a:blip>
          <a:stretch>
            <a:fillRect/>
          </a:stretch>
        </p:blipFill>
        <p:spPr>
          <a:xfrm>
            <a:off x="5037775" y="3266025"/>
            <a:ext cx="1800000" cy="1116970"/>
          </a:xfrm>
          <a:prstGeom prst="rect">
            <a:avLst/>
          </a:prstGeom>
          <a:noFill/>
          <a:ln cap="flat" cmpd="sng" w="9525">
            <a:solidFill>
              <a:srgbClr val="B4B4B4"/>
            </a:solidFill>
            <a:prstDash val="solid"/>
            <a:round/>
            <a:headEnd len="sm" w="sm" type="none"/>
            <a:tailEnd len="sm" w="sm" type="none"/>
          </a:ln>
        </p:spPr>
      </p:pic>
      <p:pic>
        <p:nvPicPr>
          <p:cNvPr id="270" name="Google Shape;270;p33"/>
          <p:cNvPicPr preferRelativeResize="0"/>
          <p:nvPr/>
        </p:nvPicPr>
        <p:blipFill>
          <a:blip r:embed="rId15">
            <a:alphaModFix/>
          </a:blip>
          <a:stretch>
            <a:fillRect/>
          </a:stretch>
        </p:blipFill>
        <p:spPr>
          <a:xfrm>
            <a:off x="7281117" y="1906689"/>
            <a:ext cx="1800000" cy="1119911"/>
          </a:xfrm>
          <a:prstGeom prst="rect">
            <a:avLst/>
          </a:prstGeom>
          <a:noFill/>
          <a:ln cap="flat" cmpd="sng" w="9525">
            <a:solidFill>
              <a:srgbClr val="B4B4B4"/>
            </a:solidFill>
            <a:prstDash val="solid"/>
            <a:round/>
            <a:headEnd len="sm" w="sm" type="none"/>
            <a:tailEnd len="sm" w="sm" type="none"/>
          </a:ln>
        </p:spPr>
      </p:pic>
      <p:pic>
        <p:nvPicPr>
          <p:cNvPr id="271" name="Google Shape;271;p33"/>
          <p:cNvPicPr preferRelativeResize="0"/>
          <p:nvPr/>
        </p:nvPicPr>
        <p:blipFill>
          <a:blip r:embed="rId16">
            <a:alphaModFix/>
          </a:blip>
          <a:stretch>
            <a:fillRect/>
          </a:stretch>
        </p:blipFill>
        <p:spPr>
          <a:xfrm>
            <a:off x="6646613" y="1720913"/>
            <a:ext cx="1800000" cy="1012677"/>
          </a:xfrm>
          <a:prstGeom prst="rect">
            <a:avLst/>
          </a:prstGeom>
          <a:noFill/>
          <a:ln>
            <a:noFill/>
          </a:ln>
        </p:spPr>
      </p:pic>
      <p:pic>
        <p:nvPicPr>
          <p:cNvPr id="272" name="Google Shape;272;p33"/>
          <p:cNvPicPr preferRelativeResize="0"/>
          <p:nvPr/>
        </p:nvPicPr>
        <p:blipFill>
          <a:blip r:embed="rId17">
            <a:alphaModFix/>
          </a:blip>
          <a:stretch>
            <a:fillRect/>
          </a:stretch>
        </p:blipFill>
        <p:spPr>
          <a:xfrm>
            <a:off x="6197350" y="1475025"/>
            <a:ext cx="1800000" cy="1119905"/>
          </a:xfrm>
          <a:prstGeom prst="rect">
            <a:avLst/>
          </a:prstGeom>
          <a:noFill/>
          <a:ln cap="flat" cmpd="sng" w="9525">
            <a:solidFill>
              <a:srgbClr val="B4B4B4"/>
            </a:solidFill>
            <a:prstDash val="solid"/>
            <a:round/>
            <a:headEnd len="sm" w="sm" type="none"/>
            <a:tailEnd len="sm" w="sm" type="none"/>
          </a:ln>
        </p:spPr>
      </p:pic>
      <p:sp>
        <p:nvSpPr>
          <p:cNvPr id="273" name="Google Shape;273;p33"/>
          <p:cNvSpPr txBox="1"/>
          <p:nvPr/>
        </p:nvSpPr>
        <p:spPr>
          <a:xfrm>
            <a:off x="245800" y="860450"/>
            <a:ext cx="30000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Font typeface="Baloo Tammudu 2"/>
              <a:buChar char="➔"/>
            </a:pPr>
            <a:r>
              <a:rPr lang="fr" sz="1800">
                <a:solidFill>
                  <a:schemeClr val="dk2"/>
                </a:solidFill>
                <a:latin typeface="Baloo Tammudu 2"/>
                <a:ea typeface="Baloo Tammudu 2"/>
                <a:cs typeface="Baloo Tammudu 2"/>
                <a:sym typeface="Baloo Tammudu 2"/>
              </a:rPr>
              <a:t>The Solar System</a:t>
            </a:r>
            <a:endParaRPr sz="1800">
              <a:solidFill>
                <a:schemeClr val="dk2"/>
              </a:solidFill>
              <a:latin typeface="Baloo Tammudu 2"/>
              <a:ea typeface="Baloo Tammudu 2"/>
              <a:cs typeface="Baloo Tammudu 2"/>
              <a:sym typeface="Baloo Tammudu 2"/>
            </a:endParaRPr>
          </a:p>
        </p:txBody>
      </p:sp>
      <p:sp>
        <p:nvSpPr>
          <p:cNvPr id="274" name="Google Shape;274;p33"/>
          <p:cNvSpPr txBox="1"/>
          <p:nvPr/>
        </p:nvSpPr>
        <p:spPr>
          <a:xfrm>
            <a:off x="3157200" y="860438"/>
            <a:ext cx="30000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Font typeface="Baloo Tammudu 2"/>
              <a:buChar char="➔"/>
            </a:pPr>
            <a:r>
              <a:rPr lang="fr" sz="1800">
                <a:solidFill>
                  <a:schemeClr val="dk2"/>
                </a:solidFill>
                <a:latin typeface="Baloo Tammudu 2"/>
                <a:ea typeface="Baloo Tammudu 2"/>
                <a:cs typeface="Baloo Tammudu 2"/>
                <a:sym typeface="Baloo Tammudu 2"/>
              </a:rPr>
              <a:t>Exoplanets</a:t>
            </a:r>
            <a:endParaRPr/>
          </a:p>
        </p:txBody>
      </p:sp>
      <p:sp>
        <p:nvSpPr>
          <p:cNvPr id="275" name="Google Shape;275;p33"/>
          <p:cNvSpPr txBox="1"/>
          <p:nvPr/>
        </p:nvSpPr>
        <p:spPr>
          <a:xfrm>
            <a:off x="5779400" y="860450"/>
            <a:ext cx="3000000" cy="6312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chemeClr val="dk2"/>
              </a:buClr>
              <a:buSzPts val="1800"/>
              <a:buFont typeface="Baloo Tammudu 2"/>
              <a:buChar char="➔"/>
            </a:pPr>
            <a:r>
              <a:rPr lang="fr" sz="1800">
                <a:solidFill>
                  <a:schemeClr val="dk2"/>
                </a:solidFill>
                <a:latin typeface="Baloo Tammudu 2"/>
                <a:ea typeface="Baloo Tammudu 2"/>
                <a:cs typeface="Baloo Tammudu 2"/>
                <a:sym typeface="Baloo Tammudu 2"/>
              </a:rPr>
              <a:t>Travel to other worlds </a:t>
            </a:r>
            <a:r>
              <a:rPr lang="fr" sz="1100">
                <a:solidFill>
                  <a:schemeClr val="dk2"/>
                </a:solidFill>
                <a:latin typeface="Baloo Tammudu 2"/>
                <a:ea typeface="Baloo Tammudu 2"/>
                <a:cs typeface="Baloo Tammudu 2"/>
                <a:sym typeface="Baloo Tammudu 2"/>
              </a:rPr>
              <a:t>(artistic illustrations of exoplanets)</a:t>
            </a:r>
            <a:endParaRPr sz="700"/>
          </a:p>
        </p:txBody>
      </p:sp>
      <p:sp>
        <p:nvSpPr>
          <p:cNvPr id="276" name="Google Shape;276;p33"/>
          <p:cNvSpPr txBox="1"/>
          <p:nvPr/>
        </p:nvSpPr>
        <p:spPr>
          <a:xfrm>
            <a:off x="845800" y="2871500"/>
            <a:ext cx="39420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Font typeface="Baloo Tammudu 2"/>
              <a:buChar char="➔"/>
            </a:pPr>
            <a:r>
              <a:rPr lang="fr" sz="1800">
                <a:solidFill>
                  <a:schemeClr val="dk2"/>
                </a:solidFill>
                <a:latin typeface="Baloo Tammudu 2"/>
                <a:ea typeface="Baloo Tammudu 2"/>
                <a:cs typeface="Baloo Tammudu 2"/>
                <a:sym typeface="Baloo Tammudu 2"/>
              </a:rPr>
              <a:t>How to detect exoplanets</a:t>
            </a:r>
            <a:endParaRPr/>
          </a:p>
        </p:txBody>
      </p:sp>
      <p:sp>
        <p:nvSpPr>
          <p:cNvPr id="277" name="Google Shape;277;p33"/>
          <p:cNvSpPr txBox="1"/>
          <p:nvPr/>
        </p:nvSpPr>
        <p:spPr>
          <a:xfrm>
            <a:off x="4554850" y="2880213"/>
            <a:ext cx="34425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Font typeface="Baloo Tammudu 2"/>
              <a:buChar char="➔"/>
            </a:pPr>
            <a:r>
              <a:rPr lang="fr" sz="1800">
                <a:solidFill>
                  <a:schemeClr val="dk2"/>
                </a:solidFill>
                <a:latin typeface="Baloo Tammudu 2"/>
                <a:ea typeface="Baloo Tammudu 2"/>
                <a:cs typeface="Baloo Tammudu 2"/>
                <a:sym typeface="Baloo Tammudu 2"/>
              </a:rPr>
              <a:t>Life… here and elsewhere</a:t>
            </a:r>
            <a:endParaRPr sz="1800">
              <a:solidFill>
                <a:schemeClr val="dk2"/>
              </a:solidFill>
              <a:latin typeface="Baloo Tammudu 2"/>
              <a:ea typeface="Baloo Tammudu 2"/>
              <a:cs typeface="Baloo Tammudu 2"/>
              <a:sym typeface="Baloo Tammudu 2"/>
            </a:endParaRPr>
          </a:p>
        </p:txBody>
      </p:sp>
      <p:pic>
        <p:nvPicPr>
          <p:cNvPr id="278" name="Google Shape;278;p33"/>
          <p:cNvPicPr preferRelativeResize="0"/>
          <p:nvPr/>
        </p:nvPicPr>
        <p:blipFill>
          <a:blip r:embed="rId18">
            <a:alphaModFix/>
          </a:blip>
          <a:stretch>
            <a:fillRect/>
          </a:stretch>
        </p:blipFill>
        <p:spPr>
          <a:xfrm>
            <a:off x="8156705" y="4750849"/>
            <a:ext cx="948326" cy="360251"/>
          </a:xfrm>
          <a:prstGeom prst="rect">
            <a:avLst/>
          </a:prstGeom>
          <a:noFill/>
          <a:ln>
            <a:noFill/>
          </a:ln>
        </p:spPr>
      </p:pic>
      <p:sp>
        <p:nvSpPr>
          <p:cNvPr id="279" name="Google Shape;279;p33"/>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19">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20">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280" name="Google Shape;280;p33"/>
          <p:cNvPicPr preferRelativeResize="0"/>
          <p:nvPr/>
        </p:nvPicPr>
        <p:blipFill>
          <a:blip r:embed="rId21">
            <a:alphaModFix/>
          </a:blip>
          <a:stretch>
            <a:fillRect/>
          </a:stretch>
        </p:blipFill>
        <p:spPr>
          <a:xfrm>
            <a:off x="38976" y="4723275"/>
            <a:ext cx="933250" cy="41540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34"/>
          <p:cNvPicPr preferRelativeResize="0"/>
          <p:nvPr/>
        </p:nvPicPr>
        <p:blipFill rotWithShape="1">
          <a:blip r:embed="rId3">
            <a:alphaModFix/>
          </a:blip>
          <a:srcRect b="15619" l="16651" r="63881" t="13383"/>
          <a:stretch/>
        </p:blipFill>
        <p:spPr>
          <a:xfrm>
            <a:off x="241375" y="903950"/>
            <a:ext cx="2026250" cy="2327424"/>
          </a:xfrm>
          <a:prstGeom prst="rect">
            <a:avLst/>
          </a:prstGeom>
          <a:noFill/>
          <a:ln>
            <a:noFill/>
          </a:ln>
        </p:spPr>
      </p:pic>
      <p:pic>
        <p:nvPicPr>
          <p:cNvPr id="286" name="Google Shape;286;p34"/>
          <p:cNvPicPr preferRelativeResize="0"/>
          <p:nvPr/>
        </p:nvPicPr>
        <p:blipFill rotWithShape="1">
          <a:blip r:embed="rId4">
            <a:alphaModFix/>
          </a:blip>
          <a:srcRect b="11878" l="16572" r="66343" t="15021"/>
          <a:stretch/>
        </p:blipFill>
        <p:spPr>
          <a:xfrm>
            <a:off x="4517500" y="972225"/>
            <a:ext cx="1788145" cy="2327425"/>
          </a:xfrm>
          <a:prstGeom prst="rect">
            <a:avLst/>
          </a:prstGeom>
          <a:noFill/>
          <a:ln>
            <a:noFill/>
          </a:ln>
        </p:spPr>
      </p:pic>
      <p:pic>
        <p:nvPicPr>
          <p:cNvPr id="287" name="Google Shape;287;p34"/>
          <p:cNvPicPr preferRelativeResize="0"/>
          <p:nvPr/>
        </p:nvPicPr>
        <p:blipFill rotWithShape="1">
          <a:blip r:embed="rId3">
            <a:alphaModFix/>
          </a:blip>
          <a:srcRect b="22240" l="36117" r="25770" t="14504"/>
          <a:stretch/>
        </p:blipFill>
        <p:spPr>
          <a:xfrm>
            <a:off x="976200" y="2650775"/>
            <a:ext cx="3966925" cy="2073625"/>
          </a:xfrm>
          <a:prstGeom prst="rect">
            <a:avLst/>
          </a:prstGeom>
          <a:noFill/>
          <a:ln>
            <a:noFill/>
          </a:ln>
        </p:spPr>
      </p:pic>
      <p:sp>
        <p:nvSpPr>
          <p:cNvPr id="288" name="Google Shape;288;p34"/>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CLOSEUP ON THE RESOURCES</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ACTIVITIES FOR PRIMARY AND SECONDARY</a:t>
            </a:r>
            <a:endParaRPr/>
          </a:p>
        </p:txBody>
      </p:sp>
      <p:pic>
        <p:nvPicPr>
          <p:cNvPr id="289" name="Google Shape;289;p34"/>
          <p:cNvPicPr preferRelativeResize="0"/>
          <p:nvPr/>
        </p:nvPicPr>
        <p:blipFill rotWithShape="1">
          <a:blip r:embed="rId4">
            <a:alphaModFix/>
          </a:blip>
          <a:srcRect b="17025" l="34387" r="31819" t="17819"/>
          <a:stretch/>
        </p:blipFill>
        <p:spPr>
          <a:xfrm>
            <a:off x="5308800" y="2677938"/>
            <a:ext cx="3655398" cy="2143723"/>
          </a:xfrm>
          <a:prstGeom prst="rect">
            <a:avLst/>
          </a:prstGeom>
          <a:noFill/>
          <a:ln>
            <a:noFill/>
          </a:ln>
        </p:spPr>
      </p:pic>
      <p:pic>
        <p:nvPicPr>
          <p:cNvPr id="290" name="Google Shape;290;p34"/>
          <p:cNvPicPr preferRelativeResize="0"/>
          <p:nvPr/>
        </p:nvPicPr>
        <p:blipFill>
          <a:blip r:embed="rId5">
            <a:alphaModFix/>
          </a:blip>
          <a:stretch>
            <a:fillRect/>
          </a:stretch>
        </p:blipFill>
        <p:spPr>
          <a:xfrm>
            <a:off x="8156705" y="4750849"/>
            <a:ext cx="948326" cy="360251"/>
          </a:xfrm>
          <a:prstGeom prst="rect">
            <a:avLst/>
          </a:prstGeom>
          <a:noFill/>
          <a:ln>
            <a:noFill/>
          </a:ln>
        </p:spPr>
      </p:pic>
      <p:sp>
        <p:nvSpPr>
          <p:cNvPr id="291" name="Google Shape;291;p34"/>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7">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292" name="Google Shape;292;p34"/>
          <p:cNvPicPr preferRelativeResize="0"/>
          <p:nvPr/>
        </p:nvPicPr>
        <p:blipFill>
          <a:blip r:embed="rId8">
            <a:alphaModFix/>
          </a:blip>
          <a:stretch>
            <a:fillRect/>
          </a:stretch>
        </p:blipFill>
        <p:spPr>
          <a:xfrm>
            <a:off x="38976" y="4723275"/>
            <a:ext cx="933250" cy="41540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35"/>
          <p:cNvPicPr preferRelativeResize="0"/>
          <p:nvPr/>
        </p:nvPicPr>
        <p:blipFill rotWithShape="1">
          <a:blip r:embed="rId3">
            <a:alphaModFix/>
          </a:blip>
          <a:srcRect b="15619" l="16651" r="63881" t="13383"/>
          <a:stretch/>
        </p:blipFill>
        <p:spPr>
          <a:xfrm>
            <a:off x="281725" y="1386963"/>
            <a:ext cx="2026250" cy="2327424"/>
          </a:xfrm>
          <a:prstGeom prst="rect">
            <a:avLst/>
          </a:prstGeom>
          <a:noFill/>
          <a:ln>
            <a:noFill/>
          </a:ln>
        </p:spPr>
      </p:pic>
      <p:pic>
        <p:nvPicPr>
          <p:cNvPr id="298" name="Google Shape;298;p35"/>
          <p:cNvPicPr preferRelativeResize="0"/>
          <p:nvPr/>
        </p:nvPicPr>
        <p:blipFill rotWithShape="1">
          <a:blip r:embed="rId3">
            <a:alphaModFix/>
          </a:blip>
          <a:srcRect b="59864" l="36117" r="25770" t="28960"/>
          <a:stretch/>
        </p:blipFill>
        <p:spPr>
          <a:xfrm>
            <a:off x="477950" y="994913"/>
            <a:ext cx="3966899" cy="366350"/>
          </a:xfrm>
          <a:prstGeom prst="rect">
            <a:avLst/>
          </a:prstGeom>
          <a:noFill/>
          <a:ln>
            <a:noFill/>
          </a:ln>
        </p:spPr>
      </p:pic>
      <p:sp>
        <p:nvSpPr>
          <p:cNvPr id="299" name="Google Shape;299;p35"/>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CLOSEUP ON THE RESOURCES</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ACTIVITIES FOR PRIMARY SCHOOL STUDENTS</a:t>
            </a:r>
            <a:endParaRPr/>
          </a:p>
        </p:txBody>
      </p:sp>
      <p:sp>
        <p:nvSpPr>
          <p:cNvPr id="300" name="Google Shape;300;p35"/>
          <p:cNvSpPr txBox="1"/>
          <p:nvPr/>
        </p:nvSpPr>
        <p:spPr>
          <a:xfrm>
            <a:off x="5177100" y="4309775"/>
            <a:ext cx="39669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200">
                <a:solidFill>
                  <a:schemeClr val="dk1"/>
                </a:solidFill>
                <a:latin typeface="Baloo Tammudu 2"/>
                <a:ea typeface="Baloo Tammudu 2"/>
                <a:cs typeface="Baloo Tammudu 2"/>
                <a:sym typeface="Baloo Tammudu 2"/>
              </a:rPr>
              <a:t>Challenge takes place every year during the Holidays. Check </a:t>
            </a:r>
            <a:r>
              <a:rPr lang="fr" sz="1200" u="sng">
                <a:solidFill>
                  <a:schemeClr val="dk1"/>
                </a:solidFill>
                <a:latin typeface="Baloo Tammudu 2"/>
                <a:ea typeface="Baloo Tammudu 2"/>
                <a:cs typeface="Baloo Tammudu 2"/>
                <a:sym typeface="Baloo Tammudu 2"/>
                <a:hlinkClick r:id="rId4">
                  <a:extLst>
                    <a:ext uri="{A12FA001-AC4F-418D-AE19-62706E023703}">
                      <ahyp:hlinkClr val="tx"/>
                    </a:ext>
                  </a:extLst>
                </a:hlinkClick>
              </a:rPr>
              <a:t>Discover the Universe website</a:t>
            </a:r>
            <a:r>
              <a:rPr lang="fr" sz="1200">
                <a:solidFill>
                  <a:schemeClr val="dk1"/>
                </a:solidFill>
                <a:latin typeface="Baloo Tammudu 2"/>
                <a:ea typeface="Baloo Tammudu 2"/>
                <a:cs typeface="Baloo Tammudu 2"/>
                <a:sym typeface="Baloo Tammudu 2"/>
              </a:rPr>
              <a:t> around November! </a:t>
            </a:r>
            <a:endParaRPr sz="1200">
              <a:solidFill>
                <a:schemeClr val="dk1"/>
              </a:solidFill>
              <a:latin typeface="Baloo Tammudu 2"/>
              <a:ea typeface="Baloo Tammudu 2"/>
              <a:cs typeface="Baloo Tammudu 2"/>
              <a:sym typeface="Baloo Tammudu 2"/>
            </a:endParaRPr>
          </a:p>
        </p:txBody>
      </p:sp>
      <p:pic>
        <p:nvPicPr>
          <p:cNvPr id="301" name="Google Shape;301;p35"/>
          <p:cNvPicPr preferRelativeResize="0"/>
          <p:nvPr/>
        </p:nvPicPr>
        <p:blipFill>
          <a:blip r:embed="rId5">
            <a:alphaModFix/>
          </a:blip>
          <a:stretch>
            <a:fillRect/>
          </a:stretch>
        </p:blipFill>
        <p:spPr>
          <a:xfrm>
            <a:off x="2448751" y="1483563"/>
            <a:ext cx="2425175" cy="3137449"/>
          </a:xfrm>
          <a:prstGeom prst="rect">
            <a:avLst/>
          </a:prstGeom>
          <a:noFill/>
          <a:ln cap="flat" cmpd="sng" w="9525">
            <a:solidFill>
              <a:srgbClr val="B4B4B4"/>
            </a:solidFill>
            <a:prstDash val="solid"/>
            <a:round/>
            <a:headEnd len="sm" w="sm" type="none"/>
            <a:tailEnd len="sm" w="sm" type="none"/>
          </a:ln>
        </p:spPr>
      </p:pic>
      <p:pic>
        <p:nvPicPr>
          <p:cNvPr id="302" name="Google Shape;302;p35"/>
          <p:cNvPicPr preferRelativeResize="0"/>
          <p:nvPr/>
        </p:nvPicPr>
        <p:blipFill>
          <a:blip r:embed="rId6">
            <a:alphaModFix/>
          </a:blip>
          <a:stretch>
            <a:fillRect/>
          </a:stretch>
        </p:blipFill>
        <p:spPr>
          <a:xfrm>
            <a:off x="5134725" y="2206675"/>
            <a:ext cx="2683338" cy="1507709"/>
          </a:xfrm>
          <a:prstGeom prst="rect">
            <a:avLst/>
          </a:prstGeom>
          <a:noFill/>
          <a:ln>
            <a:noFill/>
          </a:ln>
        </p:spPr>
      </p:pic>
      <p:pic>
        <p:nvPicPr>
          <p:cNvPr id="303" name="Google Shape;303;p35"/>
          <p:cNvPicPr preferRelativeResize="0"/>
          <p:nvPr/>
        </p:nvPicPr>
        <p:blipFill>
          <a:blip r:embed="rId7">
            <a:alphaModFix/>
          </a:blip>
          <a:stretch>
            <a:fillRect/>
          </a:stretch>
        </p:blipFill>
        <p:spPr>
          <a:xfrm>
            <a:off x="6251536" y="2878277"/>
            <a:ext cx="2683329" cy="1507694"/>
          </a:xfrm>
          <a:prstGeom prst="rect">
            <a:avLst/>
          </a:prstGeom>
          <a:noFill/>
          <a:ln>
            <a:noFill/>
          </a:ln>
        </p:spPr>
      </p:pic>
      <p:sp>
        <p:nvSpPr>
          <p:cNvPr id="304" name="Google Shape;304;p35"/>
          <p:cNvSpPr txBox="1"/>
          <p:nvPr/>
        </p:nvSpPr>
        <p:spPr>
          <a:xfrm>
            <a:off x="4798200" y="994925"/>
            <a:ext cx="4243200" cy="11082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fr" sz="2000">
                <a:solidFill>
                  <a:schemeClr val="dk1"/>
                </a:solidFill>
                <a:latin typeface="Baloo Tammudu 2"/>
                <a:ea typeface="Baloo Tammudu 2"/>
                <a:cs typeface="Baloo Tammudu 2"/>
                <a:sym typeface="Baloo Tammudu 2"/>
              </a:rPr>
              <a:t>Experience the great beauty </a:t>
            </a:r>
            <a:br>
              <a:rPr b="1" lang="fr" sz="2000">
                <a:solidFill>
                  <a:schemeClr val="dk1"/>
                </a:solidFill>
                <a:latin typeface="Baloo Tammudu 2"/>
                <a:ea typeface="Baloo Tammudu 2"/>
                <a:cs typeface="Baloo Tammudu 2"/>
                <a:sym typeface="Baloo Tammudu 2"/>
              </a:rPr>
            </a:br>
            <a:r>
              <a:rPr b="1" lang="fr" sz="2000">
                <a:solidFill>
                  <a:schemeClr val="dk1"/>
                </a:solidFill>
                <a:latin typeface="Baloo Tammudu 2"/>
                <a:ea typeface="Baloo Tammudu 2"/>
                <a:cs typeface="Baloo Tammudu 2"/>
                <a:sym typeface="Baloo Tammudu 2"/>
              </a:rPr>
              <a:t>of our sky, during the day or at night, for yourself!</a:t>
            </a:r>
            <a:endParaRPr b="1" sz="2000">
              <a:solidFill>
                <a:schemeClr val="dk1"/>
              </a:solidFill>
              <a:latin typeface="Baloo Tammudu 2"/>
              <a:ea typeface="Baloo Tammudu 2"/>
              <a:cs typeface="Baloo Tammudu 2"/>
              <a:sym typeface="Baloo Tammudu 2"/>
            </a:endParaRPr>
          </a:p>
        </p:txBody>
      </p:sp>
      <p:pic>
        <p:nvPicPr>
          <p:cNvPr id="305" name="Google Shape;305;p35"/>
          <p:cNvPicPr preferRelativeResize="0"/>
          <p:nvPr/>
        </p:nvPicPr>
        <p:blipFill>
          <a:blip r:embed="rId8">
            <a:alphaModFix/>
          </a:blip>
          <a:stretch>
            <a:fillRect/>
          </a:stretch>
        </p:blipFill>
        <p:spPr>
          <a:xfrm>
            <a:off x="8156705" y="4750849"/>
            <a:ext cx="948326" cy="360251"/>
          </a:xfrm>
          <a:prstGeom prst="rect">
            <a:avLst/>
          </a:prstGeom>
          <a:noFill/>
          <a:ln>
            <a:noFill/>
          </a:ln>
        </p:spPr>
      </p:pic>
      <p:sp>
        <p:nvSpPr>
          <p:cNvPr id="306" name="Google Shape;306;p35"/>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9">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10">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307" name="Google Shape;307;p35"/>
          <p:cNvPicPr preferRelativeResize="0"/>
          <p:nvPr/>
        </p:nvPicPr>
        <p:blipFill>
          <a:blip r:embed="rId11">
            <a:alphaModFix/>
          </a:blip>
          <a:stretch>
            <a:fillRect/>
          </a:stretch>
        </p:blipFill>
        <p:spPr>
          <a:xfrm>
            <a:off x="38976" y="4723275"/>
            <a:ext cx="933250" cy="41540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1" name="Shape 311"/>
        <p:cNvGrpSpPr/>
        <p:nvPr/>
      </p:nvGrpSpPr>
      <p:grpSpPr>
        <a:xfrm>
          <a:off x="0" y="0"/>
          <a:ext cx="0" cy="0"/>
          <a:chOff x="0" y="0"/>
          <a:chExt cx="0" cy="0"/>
        </a:xfrm>
      </p:grpSpPr>
      <p:pic>
        <p:nvPicPr>
          <p:cNvPr id="312" name="Google Shape;312;p36"/>
          <p:cNvPicPr preferRelativeResize="0"/>
          <p:nvPr/>
        </p:nvPicPr>
        <p:blipFill rotWithShape="1">
          <a:blip r:embed="rId3">
            <a:alphaModFix/>
          </a:blip>
          <a:srcRect b="15619" l="16651" r="63881" t="13383"/>
          <a:stretch/>
        </p:blipFill>
        <p:spPr>
          <a:xfrm>
            <a:off x="281725" y="1386963"/>
            <a:ext cx="2026250" cy="2327424"/>
          </a:xfrm>
          <a:prstGeom prst="rect">
            <a:avLst/>
          </a:prstGeom>
          <a:noFill/>
          <a:ln>
            <a:noFill/>
          </a:ln>
        </p:spPr>
      </p:pic>
      <p:pic>
        <p:nvPicPr>
          <p:cNvPr id="313" name="Google Shape;313;p36"/>
          <p:cNvPicPr preferRelativeResize="0"/>
          <p:nvPr/>
        </p:nvPicPr>
        <p:blipFill rotWithShape="1">
          <a:blip r:embed="rId3">
            <a:alphaModFix/>
          </a:blip>
          <a:srcRect b="46565" l="36327" r="25561" t="42258"/>
          <a:stretch/>
        </p:blipFill>
        <p:spPr>
          <a:xfrm>
            <a:off x="477950" y="994913"/>
            <a:ext cx="3966899" cy="366350"/>
          </a:xfrm>
          <a:prstGeom prst="rect">
            <a:avLst/>
          </a:prstGeom>
          <a:noFill/>
          <a:ln>
            <a:noFill/>
          </a:ln>
        </p:spPr>
      </p:pic>
      <p:sp>
        <p:nvSpPr>
          <p:cNvPr id="314" name="Google Shape;314;p36"/>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CLOSEUP ON THE RESOURCES</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ACTIVITIES FOR PRIMARY SCHOOL STUDENTS</a:t>
            </a:r>
            <a:endParaRPr/>
          </a:p>
        </p:txBody>
      </p:sp>
      <p:sp>
        <p:nvSpPr>
          <p:cNvPr id="315" name="Google Shape;315;p36"/>
          <p:cNvSpPr txBox="1"/>
          <p:nvPr/>
        </p:nvSpPr>
        <p:spPr>
          <a:xfrm>
            <a:off x="4073700" y="0"/>
            <a:ext cx="5070300" cy="923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200">
                <a:solidFill>
                  <a:schemeClr val="dk1"/>
                </a:solidFill>
                <a:latin typeface="Baloo Tammudu 2"/>
                <a:ea typeface="Baloo Tammudu 2"/>
                <a:cs typeface="Baloo Tammudu 2"/>
                <a:sym typeface="Baloo Tammudu 2"/>
              </a:rPr>
              <a:t>Take a look at the interactive web tool </a:t>
            </a:r>
            <a:r>
              <a:rPr i="1" lang="fr" sz="1200" u="sng">
                <a:solidFill>
                  <a:schemeClr val="hlink"/>
                </a:solidFill>
                <a:latin typeface="Baloo Tammudu 2"/>
                <a:ea typeface="Baloo Tammudu 2"/>
                <a:cs typeface="Baloo Tammudu 2"/>
                <a:sym typeface="Baloo Tammudu 2"/>
                <a:hlinkClick r:id="rId4"/>
              </a:rPr>
              <a:t>Scale Model of Solar System</a:t>
            </a:r>
            <a:r>
              <a:rPr lang="fr" sz="1200">
                <a:solidFill>
                  <a:schemeClr val="dk1"/>
                </a:solidFill>
                <a:latin typeface="Baloo Tammudu 2"/>
                <a:ea typeface="Baloo Tammudu 2"/>
                <a:cs typeface="Baloo Tammudu 2"/>
                <a:sym typeface="Baloo Tammudu 2"/>
              </a:rPr>
              <a:t>, </a:t>
            </a:r>
            <a:endParaRPr sz="1200">
              <a:solidFill>
                <a:schemeClr val="dk1"/>
              </a:solidFill>
              <a:latin typeface="Baloo Tammudu 2"/>
              <a:ea typeface="Baloo Tammudu 2"/>
              <a:cs typeface="Baloo Tammudu 2"/>
              <a:sym typeface="Baloo Tammudu 2"/>
            </a:endParaRPr>
          </a:p>
          <a:p>
            <a:pPr indent="0" lvl="0" marL="0" rtl="0" algn="r">
              <a:spcBef>
                <a:spcPts val="0"/>
              </a:spcBef>
              <a:spcAft>
                <a:spcPts val="0"/>
              </a:spcAft>
              <a:buNone/>
            </a:pPr>
            <a:r>
              <a:rPr lang="fr" sz="1200">
                <a:solidFill>
                  <a:schemeClr val="dk1"/>
                </a:solidFill>
                <a:latin typeface="Baloo Tammudu 2"/>
                <a:ea typeface="Baloo Tammudu 2"/>
                <a:cs typeface="Baloo Tammudu 2"/>
                <a:sym typeface="Baloo Tammudu 2"/>
              </a:rPr>
              <a:t>as well as the </a:t>
            </a:r>
            <a:r>
              <a:rPr i="1" lang="fr" sz="1200">
                <a:solidFill>
                  <a:schemeClr val="dk1"/>
                </a:solidFill>
                <a:latin typeface="Baloo Tammudu 2"/>
                <a:ea typeface="Baloo Tammudu 2"/>
                <a:cs typeface="Baloo Tammudu 2"/>
                <a:sym typeface="Baloo Tammudu 2"/>
              </a:rPr>
              <a:t>Systèmes planétaires extraterrestres</a:t>
            </a:r>
            <a:r>
              <a:rPr lang="fr" sz="1200">
                <a:solidFill>
                  <a:schemeClr val="dk1"/>
                </a:solidFill>
                <a:latin typeface="Baloo Tammudu 2"/>
                <a:ea typeface="Baloo Tammudu 2"/>
                <a:cs typeface="Baloo Tammudu 2"/>
                <a:sym typeface="Baloo Tammudu 2"/>
              </a:rPr>
              <a:t> activity and the </a:t>
            </a:r>
            <a:r>
              <a:rPr i="1" lang="fr" sz="1200">
                <a:solidFill>
                  <a:schemeClr val="dk1"/>
                </a:solidFill>
                <a:latin typeface="Baloo Tammudu 2"/>
                <a:ea typeface="Baloo Tammudu 2"/>
                <a:cs typeface="Baloo Tammudu 2"/>
                <a:sym typeface="Baloo Tammudu 2"/>
              </a:rPr>
              <a:t>Cartes Systèmes planétaires</a:t>
            </a:r>
            <a:r>
              <a:rPr lang="fr" sz="1200">
                <a:solidFill>
                  <a:schemeClr val="dk1"/>
                </a:solidFill>
                <a:latin typeface="Baloo Tammudu 2"/>
                <a:ea typeface="Baloo Tammudu 2"/>
                <a:cs typeface="Baloo Tammudu 2"/>
                <a:sym typeface="Baloo Tammudu 2"/>
              </a:rPr>
              <a:t> at </a:t>
            </a:r>
            <a:r>
              <a:rPr lang="fr" sz="1200" u="sng">
                <a:solidFill>
                  <a:schemeClr val="hlink"/>
                </a:solidFill>
                <a:latin typeface="Baloo Tammudu 2"/>
                <a:ea typeface="Baloo Tammudu 2"/>
                <a:cs typeface="Baloo Tammudu 2"/>
                <a:sym typeface="Baloo Tammudu 2"/>
                <a:hlinkClick r:id="rId5"/>
              </a:rPr>
              <a:t>www.exoplanetesalecole.ca</a:t>
            </a:r>
            <a:r>
              <a:rPr lang="fr" sz="1200">
                <a:solidFill>
                  <a:schemeClr val="dk1"/>
                </a:solidFill>
                <a:latin typeface="Baloo Tammudu 2"/>
                <a:ea typeface="Baloo Tammudu 2"/>
                <a:cs typeface="Baloo Tammudu 2"/>
                <a:sym typeface="Baloo Tammudu 2"/>
              </a:rPr>
              <a:t> </a:t>
            </a:r>
            <a:endParaRPr sz="1200">
              <a:solidFill>
                <a:schemeClr val="dk1"/>
              </a:solidFill>
              <a:latin typeface="Baloo Tammudu 2"/>
              <a:ea typeface="Baloo Tammudu 2"/>
              <a:cs typeface="Baloo Tammudu 2"/>
              <a:sym typeface="Baloo Tammudu 2"/>
            </a:endParaRPr>
          </a:p>
          <a:p>
            <a:pPr indent="0" lvl="0" marL="0" rtl="0" algn="r">
              <a:spcBef>
                <a:spcPts val="0"/>
              </a:spcBef>
              <a:spcAft>
                <a:spcPts val="0"/>
              </a:spcAft>
              <a:buNone/>
            </a:pPr>
            <a:r>
              <a:t/>
            </a:r>
            <a:endParaRPr sz="1200">
              <a:solidFill>
                <a:schemeClr val="dk1"/>
              </a:solidFill>
              <a:latin typeface="Baloo Tammudu 2"/>
              <a:ea typeface="Baloo Tammudu 2"/>
              <a:cs typeface="Baloo Tammudu 2"/>
              <a:sym typeface="Baloo Tammudu 2"/>
            </a:endParaRPr>
          </a:p>
        </p:txBody>
      </p:sp>
      <p:pic>
        <p:nvPicPr>
          <p:cNvPr id="316" name="Google Shape;316;p36"/>
          <p:cNvPicPr preferRelativeResize="0"/>
          <p:nvPr/>
        </p:nvPicPr>
        <p:blipFill rotWithShape="1">
          <a:blip r:embed="rId6">
            <a:alphaModFix/>
          </a:blip>
          <a:srcRect b="14987" l="0" r="2884" t="0"/>
          <a:stretch/>
        </p:blipFill>
        <p:spPr>
          <a:xfrm>
            <a:off x="2047312" y="1486816"/>
            <a:ext cx="3887111" cy="1597184"/>
          </a:xfrm>
          <a:prstGeom prst="rect">
            <a:avLst/>
          </a:prstGeom>
          <a:noFill/>
          <a:ln>
            <a:noFill/>
          </a:ln>
        </p:spPr>
      </p:pic>
      <p:pic>
        <p:nvPicPr>
          <p:cNvPr id="317" name="Google Shape;317;p36"/>
          <p:cNvPicPr preferRelativeResize="0"/>
          <p:nvPr/>
        </p:nvPicPr>
        <p:blipFill>
          <a:blip r:embed="rId7">
            <a:alphaModFix/>
          </a:blip>
          <a:stretch>
            <a:fillRect/>
          </a:stretch>
        </p:blipFill>
        <p:spPr>
          <a:xfrm>
            <a:off x="7425351" y="2497162"/>
            <a:ext cx="1291206" cy="1721624"/>
          </a:xfrm>
          <a:prstGeom prst="rect">
            <a:avLst/>
          </a:prstGeom>
          <a:noFill/>
          <a:ln>
            <a:noFill/>
          </a:ln>
        </p:spPr>
      </p:pic>
      <p:pic>
        <p:nvPicPr>
          <p:cNvPr id="318" name="Google Shape;318;p36"/>
          <p:cNvPicPr preferRelativeResize="0"/>
          <p:nvPr/>
        </p:nvPicPr>
        <p:blipFill>
          <a:blip r:embed="rId8">
            <a:alphaModFix/>
          </a:blip>
          <a:stretch>
            <a:fillRect/>
          </a:stretch>
        </p:blipFill>
        <p:spPr>
          <a:xfrm>
            <a:off x="4987200" y="2497150"/>
            <a:ext cx="2295516" cy="1721637"/>
          </a:xfrm>
          <a:prstGeom prst="rect">
            <a:avLst/>
          </a:prstGeom>
          <a:noFill/>
          <a:ln>
            <a:noFill/>
          </a:ln>
        </p:spPr>
      </p:pic>
      <p:pic>
        <p:nvPicPr>
          <p:cNvPr id="319" name="Google Shape;319;p36"/>
          <p:cNvPicPr preferRelativeResize="0"/>
          <p:nvPr/>
        </p:nvPicPr>
        <p:blipFill>
          <a:blip r:embed="rId9">
            <a:alphaModFix/>
          </a:blip>
          <a:stretch>
            <a:fillRect/>
          </a:stretch>
        </p:blipFill>
        <p:spPr>
          <a:xfrm rot="306294">
            <a:off x="2434985" y="3180471"/>
            <a:ext cx="2232500" cy="1444563"/>
          </a:xfrm>
          <a:prstGeom prst="rect">
            <a:avLst/>
          </a:prstGeom>
          <a:noFill/>
          <a:ln cap="flat" cmpd="sng" w="9525">
            <a:solidFill>
              <a:srgbClr val="F3F3F3"/>
            </a:solidFill>
            <a:prstDash val="solid"/>
            <a:round/>
            <a:headEnd len="sm" w="sm" type="none"/>
            <a:tailEnd len="sm" w="sm" type="none"/>
          </a:ln>
        </p:spPr>
      </p:pic>
      <p:pic>
        <p:nvPicPr>
          <p:cNvPr id="320" name="Google Shape;320;p36"/>
          <p:cNvPicPr preferRelativeResize="0"/>
          <p:nvPr/>
        </p:nvPicPr>
        <p:blipFill>
          <a:blip r:embed="rId10">
            <a:alphaModFix/>
          </a:blip>
          <a:stretch>
            <a:fillRect/>
          </a:stretch>
        </p:blipFill>
        <p:spPr>
          <a:xfrm rot="-302939">
            <a:off x="738418" y="3306021"/>
            <a:ext cx="2232493" cy="1444562"/>
          </a:xfrm>
          <a:prstGeom prst="rect">
            <a:avLst/>
          </a:prstGeom>
          <a:noFill/>
          <a:ln cap="flat" cmpd="sng" w="9525">
            <a:solidFill>
              <a:srgbClr val="F3F3F3"/>
            </a:solidFill>
            <a:prstDash val="solid"/>
            <a:round/>
            <a:headEnd len="sm" w="sm" type="none"/>
            <a:tailEnd len="sm" w="sm" type="none"/>
          </a:ln>
        </p:spPr>
      </p:pic>
      <p:sp>
        <p:nvSpPr>
          <p:cNvPr id="321" name="Google Shape;321;p36"/>
          <p:cNvSpPr txBox="1"/>
          <p:nvPr/>
        </p:nvSpPr>
        <p:spPr>
          <a:xfrm>
            <a:off x="6186900" y="859925"/>
            <a:ext cx="2645400" cy="17238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fr" sz="2000">
                <a:solidFill>
                  <a:schemeClr val="dk1"/>
                </a:solidFill>
                <a:latin typeface="Baloo Tammudu 2"/>
                <a:ea typeface="Baloo Tammudu 2"/>
                <a:cs typeface="Baloo Tammudu 2"/>
                <a:sym typeface="Baloo Tammudu 2"/>
              </a:rPr>
              <a:t>Reproduce our Solar System, and other planetary systems, to scale in your neighbourhood!</a:t>
            </a:r>
            <a:endParaRPr b="1" sz="2000">
              <a:solidFill>
                <a:schemeClr val="dk1"/>
              </a:solidFill>
              <a:latin typeface="Baloo Tammudu 2"/>
              <a:ea typeface="Baloo Tammudu 2"/>
              <a:cs typeface="Baloo Tammudu 2"/>
              <a:sym typeface="Baloo Tammudu 2"/>
            </a:endParaRPr>
          </a:p>
        </p:txBody>
      </p:sp>
      <p:pic>
        <p:nvPicPr>
          <p:cNvPr id="322" name="Google Shape;322;p36"/>
          <p:cNvPicPr preferRelativeResize="0"/>
          <p:nvPr/>
        </p:nvPicPr>
        <p:blipFill>
          <a:blip r:embed="rId11">
            <a:alphaModFix/>
          </a:blip>
          <a:stretch>
            <a:fillRect/>
          </a:stretch>
        </p:blipFill>
        <p:spPr>
          <a:xfrm>
            <a:off x="8156705" y="4750849"/>
            <a:ext cx="948326" cy="360251"/>
          </a:xfrm>
          <a:prstGeom prst="rect">
            <a:avLst/>
          </a:prstGeom>
          <a:noFill/>
          <a:ln>
            <a:noFill/>
          </a:ln>
        </p:spPr>
      </p:pic>
      <p:sp>
        <p:nvSpPr>
          <p:cNvPr id="323" name="Google Shape;323;p36"/>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12">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13">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324" name="Google Shape;324;p36"/>
          <p:cNvPicPr preferRelativeResize="0"/>
          <p:nvPr/>
        </p:nvPicPr>
        <p:blipFill>
          <a:blip r:embed="rId14">
            <a:alphaModFix/>
          </a:blip>
          <a:stretch>
            <a:fillRect/>
          </a:stretch>
        </p:blipFill>
        <p:spPr>
          <a:xfrm>
            <a:off x="38976" y="4723275"/>
            <a:ext cx="933250" cy="41540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7"/>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CLOSEUP ON THE RESOURCES</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ACTIVITIES FOR SECONDARY SCHOOL STUDENTS</a:t>
            </a:r>
            <a:endParaRPr/>
          </a:p>
        </p:txBody>
      </p:sp>
      <p:pic>
        <p:nvPicPr>
          <p:cNvPr id="330" name="Google Shape;330;p37"/>
          <p:cNvPicPr preferRelativeResize="0"/>
          <p:nvPr/>
        </p:nvPicPr>
        <p:blipFill rotWithShape="1">
          <a:blip r:embed="rId3">
            <a:alphaModFix/>
          </a:blip>
          <a:srcRect b="11879" l="16572" r="65132" t="12551"/>
          <a:stretch/>
        </p:blipFill>
        <p:spPr>
          <a:xfrm>
            <a:off x="485075" y="1420350"/>
            <a:ext cx="1773373" cy="2228451"/>
          </a:xfrm>
          <a:prstGeom prst="rect">
            <a:avLst/>
          </a:prstGeom>
          <a:noFill/>
          <a:ln>
            <a:noFill/>
          </a:ln>
        </p:spPr>
      </p:pic>
      <p:pic>
        <p:nvPicPr>
          <p:cNvPr id="331" name="Google Shape;331;p37"/>
          <p:cNvPicPr preferRelativeResize="0"/>
          <p:nvPr/>
        </p:nvPicPr>
        <p:blipFill rotWithShape="1">
          <a:blip r:embed="rId3">
            <a:alphaModFix/>
          </a:blip>
          <a:srcRect b="34368" l="34387" r="31819" t="54402"/>
          <a:stretch/>
        </p:blipFill>
        <p:spPr>
          <a:xfrm>
            <a:off x="573000" y="921654"/>
            <a:ext cx="3624499" cy="366350"/>
          </a:xfrm>
          <a:prstGeom prst="rect">
            <a:avLst/>
          </a:prstGeom>
          <a:noFill/>
          <a:ln>
            <a:noFill/>
          </a:ln>
        </p:spPr>
      </p:pic>
      <p:sp>
        <p:nvSpPr>
          <p:cNvPr id="332" name="Google Shape;332;p37"/>
          <p:cNvSpPr txBox="1"/>
          <p:nvPr/>
        </p:nvSpPr>
        <p:spPr>
          <a:xfrm>
            <a:off x="4798225" y="896900"/>
            <a:ext cx="4265400" cy="1416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fr" sz="2000">
                <a:solidFill>
                  <a:schemeClr val="dk1"/>
                </a:solidFill>
                <a:latin typeface="Baloo Tammudu 2"/>
                <a:ea typeface="Baloo Tammudu 2"/>
                <a:cs typeface="Baloo Tammudu 2"/>
                <a:sym typeface="Baloo Tammudu 2"/>
              </a:rPr>
              <a:t>Choose an exoplanet/other object you would like to observe and try to convince your peers that it is the best target for the Webb Telescope!</a:t>
            </a:r>
            <a:endParaRPr b="1" sz="2000">
              <a:solidFill>
                <a:schemeClr val="dk1"/>
              </a:solidFill>
              <a:latin typeface="Baloo Tammudu 2"/>
              <a:ea typeface="Baloo Tammudu 2"/>
              <a:cs typeface="Baloo Tammudu 2"/>
              <a:sym typeface="Baloo Tammudu 2"/>
            </a:endParaRPr>
          </a:p>
        </p:txBody>
      </p:sp>
      <p:pic>
        <p:nvPicPr>
          <p:cNvPr id="333" name="Google Shape;333;p37"/>
          <p:cNvPicPr preferRelativeResize="0"/>
          <p:nvPr/>
        </p:nvPicPr>
        <p:blipFill>
          <a:blip r:embed="rId4">
            <a:alphaModFix/>
          </a:blip>
          <a:stretch>
            <a:fillRect/>
          </a:stretch>
        </p:blipFill>
        <p:spPr>
          <a:xfrm rot="211775">
            <a:off x="3878629" y="2206151"/>
            <a:ext cx="1878745" cy="2434301"/>
          </a:xfrm>
          <a:prstGeom prst="rect">
            <a:avLst/>
          </a:prstGeom>
          <a:noFill/>
          <a:ln cap="flat" cmpd="sng" w="9525">
            <a:solidFill>
              <a:srgbClr val="B4B4B4"/>
            </a:solidFill>
            <a:prstDash val="solid"/>
            <a:round/>
            <a:headEnd len="sm" w="sm" type="none"/>
            <a:tailEnd len="sm" w="sm" type="none"/>
          </a:ln>
          <a:effectLst>
            <a:outerShdw blurRad="57150" rotWithShape="0" algn="bl" dir="5400000" dist="19050">
              <a:srgbClr val="000000">
                <a:alpha val="50000"/>
              </a:srgbClr>
            </a:outerShdw>
          </a:effectLst>
        </p:spPr>
      </p:pic>
      <p:pic>
        <p:nvPicPr>
          <p:cNvPr id="334" name="Google Shape;334;p37"/>
          <p:cNvPicPr preferRelativeResize="0"/>
          <p:nvPr/>
        </p:nvPicPr>
        <p:blipFill>
          <a:blip r:embed="rId5">
            <a:alphaModFix/>
          </a:blip>
          <a:stretch>
            <a:fillRect/>
          </a:stretch>
        </p:blipFill>
        <p:spPr>
          <a:xfrm rot="-291860">
            <a:off x="2093408" y="2206151"/>
            <a:ext cx="1876452" cy="2434300"/>
          </a:xfrm>
          <a:prstGeom prst="rect">
            <a:avLst/>
          </a:prstGeom>
          <a:noFill/>
          <a:ln cap="flat" cmpd="sng" w="9525">
            <a:solidFill>
              <a:srgbClr val="B4B4B4"/>
            </a:solidFill>
            <a:prstDash val="solid"/>
            <a:round/>
            <a:headEnd len="sm" w="sm" type="none"/>
            <a:tailEnd len="sm" w="sm" type="none"/>
          </a:ln>
          <a:effectLst>
            <a:outerShdw blurRad="57150" rotWithShape="0" algn="bl" dir="5400000" dist="19050">
              <a:srgbClr val="000000">
                <a:alpha val="50000"/>
              </a:srgbClr>
            </a:outerShdw>
          </a:effectLst>
        </p:spPr>
      </p:pic>
      <p:pic>
        <p:nvPicPr>
          <p:cNvPr id="335" name="Google Shape;335;p37"/>
          <p:cNvPicPr preferRelativeResize="0"/>
          <p:nvPr/>
        </p:nvPicPr>
        <p:blipFill>
          <a:blip r:embed="rId6">
            <a:alphaModFix/>
          </a:blip>
          <a:stretch>
            <a:fillRect/>
          </a:stretch>
        </p:blipFill>
        <p:spPr>
          <a:xfrm>
            <a:off x="5202125" y="2576498"/>
            <a:ext cx="3861500" cy="2172100"/>
          </a:xfrm>
          <a:prstGeom prst="rect">
            <a:avLst/>
          </a:prstGeom>
          <a:noFill/>
          <a:ln>
            <a:noFill/>
          </a:ln>
        </p:spPr>
      </p:pic>
      <p:pic>
        <p:nvPicPr>
          <p:cNvPr id="336" name="Google Shape;336;p37"/>
          <p:cNvPicPr preferRelativeResize="0"/>
          <p:nvPr/>
        </p:nvPicPr>
        <p:blipFill>
          <a:blip r:embed="rId7">
            <a:alphaModFix/>
          </a:blip>
          <a:stretch>
            <a:fillRect/>
          </a:stretch>
        </p:blipFill>
        <p:spPr>
          <a:xfrm>
            <a:off x="8156705" y="4750849"/>
            <a:ext cx="948326" cy="360251"/>
          </a:xfrm>
          <a:prstGeom prst="rect">
            <a:avLst/>
          </a:prstGeom>
          <a:noFill/>
          <a:ln>
            <a:noFill/>
          </a:ln>
        </p:spPr>
      </p:pic>
      <p:sp>
        <p:nvSpPr>
          <p:cNvPr id="337" name="Google Shape;337;p37"/>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8">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9">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338" name="Google Shape;338;p37"/>
          <p:cNvPicPr preferRelativeResize="0"/>
          <p:nvPr/>
        </p:nvPicPr>
        <p:blipFill>
          <a:blip r:embed="rId10">
            <a:alphaModFix/>
          </a:blip>
          <a:stretch>
            <a:fillRect/>
          </a:stretch>
        </p:blipFill>
        <p:spPr>
          <a:xfrm>
            <a:off x="38976" y="4723275"/>
            <a:ext cx="933250" cy="41540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8"/>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CLOSEUP ON THE RESOURCES</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EXOPLANETS CARD DECK TO PRINT</a:t>
            </a:r>
            <a:endParaRPr/>
          </a:p>
        </p:txBody>
      </p:sp>
      <p:pic>
        <p:nvPicPr>
          <p:cNvPr id="344" name="Google Shape;344;p38"/>
          <p:cNvPicPr preferRelativeResize="0"/>
          <p:nvPr/>
        </p:nvPicPr>
        <p:blipFill>
          <a:blip r:embed="rId3">
            <a:alphaModFix/>
          </a:blip>
          <a:stretch>
            <a:fillRect/>
          </a:stretch>
        </p:blipFill>
        <p:spPr>
          <a:xfrm rot="-419891">
            <a:off x="169725" y="1211263"/>
            <a:ext cx="1178714" cy="1714488"/>
          </a:xfrm>
          <a:prstGeom prst="rect">
            <a:avLst/>
          </a:prstGeom>
          <a:noFill/>
          <a:ln cap="flat" cmpd="sng" w="9525">
            <a:solidFill>
              <a:schemeClr val="dk1"/>
            </a:solidFill>
            <a:prstDash val="solid"/>
            <a:round/>
            <a:headEnd len="sm" w="sm" type="none"/>
            <a:tailEnd len="sm" w="sm" type="none"/>
          </a:ln>
        </p:spPr>
      </p:pic>
      <p:pic>
        <p:nvPicPr>
          <p:cNvPr id="345" name="Google Shape;345;p38"/>
          <p:cNvPicPr preferRelativeResize="0"/>
          <p:nvPr/>
        </p:nvPicPr>
        <p:blipFill>
          <a:blip r:embed="rId4">
            <a:alphaModFix/>
          </a:blip>
          <a:stretch>
            <a:fillRect/>
          </a:stretch>
        </p:blipFill>
        <p:spPr>
          <a:xfrm rot="-607150">
            <a:off x="2062177" y="1259071"/>
            <a:ext cx="1178715" cy="1714490"/>
          </a:xfrm>
          <a:prstGeom prst="rect">
            <a:avLst/>
          </a:prstGeom>
          <a:noFill/>
          <a:ln cap="flat" cmpd="sng" w="9525">
            <a:solidFill>
              <a:schemeClr val="dk1"/>
            </a:solidFill>
            <a:prstDash val="solid"/>
            <a:round/>
            <a:headEnd len="sm" w="sm" type="none"/>
            <a:tailEnd len="sm" w="sm" type="none"/>
          </a:ln>
        </p:spPr>
      </p:pic>
      <p:pic>
        <p:nvPicPr>
          <p:cNvPr id="346" name="Google Shape;346;p38"/>
          <p:cNvPicPr preferRelativeResize="0"/>
          <p:nvPr/>
        </p:nvPicPr>
        <p:blipFill>
          <a:blip r:embed="rId5">
            <a:alphaModFix/>
          </a:blip>
          <a:stretch>
            <a:fillRect/>
          </a:stretch>
        </p:blipFill>
        <p:spPr>
          <a:xfrm rot="-260353">
            <a:off x="4470243" y="1005792"/>
            <a:ext cx="1178708" cy="1714444"/>
          </a:xfrm>
          <a:prstGeom prst="rect">
            <a:avLst/>
          </a:prstGeom>
          <a:noFill/>
          <a:ln cap="flat" cmpd="sng" w="9525">
            <a:solidFill>
              <a:schemeClr val="dk1"/>
            </a:solidFill>
            <a:prstDash val="solid"/>
            <a:round/>
            <a:headEnd len="sm" w="sm" type="none"/>
            <a:tailEnd len="sm" w="sm" type="none"/>
          </a:ln>
        </p:spPr>
      </p:pic>
      <p:pic>
        <p:nvPicPr>
          <p:cNvPr id="347" name="Google Shape;347;p38"/>
          <p:cNvPicPr preferRelativeResize="0"/>
          <p:nvPr/>
        </p:nvPicPr>
        <p:blipFill>
          <a:blip r:embed="rId6">
            <a:alphaModFix/>
          </a:blip>
          <a:stretch>
            <a:fillRect/>
          </a:stretch>
        </p:blipFill>
        <p:spPr>
          <a:xfrm rot="530048">
            <a:off x="7581111" y="953890"/>
            <a:ext cx="1192087" cy="1733955"/>
          </a:xfrm>
          <a:prstGeom prst="rect">
            <a:avLst/>
          </a:prstGeom>
          <a:noFill/>
          <a:ln cap="flat" cmpd="sng" w="9525">
            <a:solidFill>
              <a:schemeClr val="dk1"/>
            </a:solidFill>
            <a:prstDash val="solid"/>
            <a:round/>
            <a:headEnd len="sm" w="sm" type="none"/>
            <a:tailEnd len="sm" w="sm" type="none"/>
          </a:ln>
        </p:spPr>
      </p:pic>
      <p:pic>
        <p:nvPicPr>
          <p:cNvPr id="348" name="Google Shape;348;p38"/>
          <p:cNvPicPr preferRelativeResize="0"/>
          <p:nvPr/>
        </p:nvPicPr>
        <p:blipFill>
          <a:blip r:embed="rId7">
            <a:alphaModFix/>
          </a:blip>
          <a:stretch>
            <a:fillRect/>
          </a:stretch>
        </p:blipFill>
        <p:spPr>
          <a:xfrm rot="901466">
            <a:off x="911333" y="1211253"/>
            <a:ext cx="1178715" cy="1714510"/>
          </a:xfrm>
          <a:prstGeom prst="rect">
            <a:avLst/>
          </a:prstGeom>
          <a:noFill/>
          <a:ln cap="flat" cmpd="sng" w="9525">
            <a:solidFill>
              <a:schemeClr val="dk1"/>
            </a:solidFill>
            <a:prstDash val="solid"/>
            <a:round/>
            <a:headEnd len="sm" w="sm" type="none"/>
            <a:tailEnd len="sm" w="sm" type="none"/>
          </a:ln>
        </p:spPr>
      </p:pic>
      <p:pic>
        <p:nvPicPr>
          <p:cNvPr id="349" name="Google Shape;349;p38"/>
          <p:cNvPicPr preferRelativeResize="0"/>
          <p:nvPr/>
        </p:nvPicPr>
        <p:blipFill>
          <a:blip r:embed="rId8">
            <a:alphaModFix/>
          </a:blip>
          <a:stretch>
            <a:fillRect/>
          </a:stretch>
        </p:blipFill>
        <p:spPr>
          <a:xfrm rot="638844">
            <a:off x="1952549" y="3063689"/>
            <a:ext cx="1178686" cy="1714442"/>
          </a:xfrm>
          <a:prstGeom prst="rect">
            <a:avLst/>
          </a:prstGeom>
          <a:noFill/>
          <a:ln cap="flat" cmpd="sng" w="9525">
            <a:solidFill>
              <a:schemeClr val="dk1"/>
            </a:solidFill>
            <a:prstDash val="solid"/>
            <a:round/>
            <a:headEnd len="sm" w="sm" type="none"/>
            <a:tailEnd len="sm" w="sm" type="none"/>
          </a:ln>
        </p:spPr>
      </p:pic>
      <p:pic>
        <p:nvPicPr>
          <p:cNvPr id="350" name="Google Shape;350;p38"/>
          <p:cNvPicPr preferRelativeResize="0"/>
          <p:nvPr/>
        </p:nvPicPr>
        <p:blipFill>
          <a:blip r:embed="rId9">
            <a:alphaModFix/>
          </a:blip>
          <a:stretch>
            <a:fillRect/>
          </a:stretch>
        </p:blipFill>
        <p:spPr>
          <a:xfrm>
            <a:off x="516361" y="913113"/>
            <a:ext cx="1178688" cy="1714440"/>
          </a:xfrm>
          <a:prstGeom prst="rect">
            <a:avLst/>
          </a:prstGeom>
          <a:noFill/>
          <a:ln cap="flat" cmpd="sng" w="9525">
            <a:solidFill>
              <a:schemeClr val="dk1"/>
            </a:solidFill>
            <a:prstDash val="solid"/>
            <a:round/>
            <a:headEnd len="sm" w="sm" type="none"/>
            <a:tailEnd len="sm" w="sm" type="none"/>
          </a:ln>
        </p:spPr>
      </p:pic>
      <p:pic>
        <p:nvPicPr>
          <p:cNvPr id="351" name="Google Shape;351;p38"/>
          <p:cNvPicPr preferRelativeResize="0"/>
          <p:nvPr/>
        </p:nvPicPr>
        <p:blipFill>
          <a:blip r:embed="rId10">
            <a:alphaModFix/>
          </a:blip>
          <a:stretch>
            <a:fillRect/>
          </a:stretch>
        </p:blipFill>
        <p:spPr>
          <a:xfrm rot="512669">
            <a:off x="3295826" y="1259064"/>
            <a:ext cx="1178715" cy="1714509"/>
          </a:xfrm>
          <a:prstGeom prst="rect">
            <a:avLst/>
          </a:prstGeom>
          <a:noFill/>
          <a:ln cap="flat" cmpd="sng" w="9525">
            <a:solidFill>
              <a:schemeClr val="dk1"/>
            </a:solidFill>
            <a:prstDash val="solid"/>
            <a:round/>
            <a:headEnd len="sm" w="sm" type="none"/>
            <a:tailEnd len="sm" w="sm" type="none"/>
          </a:ln>
        </p:spPr>
      </p:pic>
      <p:pic>
        <p:nvPicPr>
          <p:cNvPr id="352" name="Google Shape;352;p38"/>
          <p:cNvPicPr preferRelativeResize="0"/>
          <p:nvPr/>
        </p:nvPicPr>
        <p:blipFill>
          <a:blip r:embed="rId11">
            <a:alphaModFix/>
          </a:blip>
          <a:stretch>
            <a:fillRect/>
          </a:stretch>
        </p:blipFill>
        <p:spPr>
          <a:xfrm rot="-514374">
            <a:off x="517887" y="2985651"/>
            <a:ext cx="1178688" cy="1714466"/>
          </a:xfrm>
          <a:prstGeom prst="rect">
            <a:avLst/>
          </a:prstGeom>
          <a:noFill/>
          <a:ln cap="flat" cmpd="sng" w="9525">
            <a:solidFill>
              <a:schemeClr val="dk1"/>
            </a:solidFill>
            <a:prstDash val="solid"/>
            <a:round/>
            <a:headEnd len="sm" w="sm" type="none"/>
            <a:tailEnd len="sm" w="sm" type="none"/>
          </a:ln>
        </p:spPr>
      </p:pic>
      <p:pic>
        <p:nvPicPr>
          <p:cNvPr id="353" name="Google Shape;353;p38"/>
          <p:cNvPicPr preferRelativeResize="0"/>
          <p:nvPr/>
        </p:nvPicPr>
        <p:blipFill>
          <a:blip r:embed="rId12">
            <a:alphaModFix/>
          </a:blip>
          <a:stretch>
            <a:fillRect/>
          </a:stretch>
        </p:blipFill>
        <p:spPr>
          <a:xfrm>
            <a:off x="1071022" y="2875354"/>
            <a:ext cx="1178715" cy="1714475"/>
          </a:xfrm>
          <a:prstGeom prst="rect">
            <a:avLst/>
          </a:prstGeom>
          <a:noFill/>
          <a:ln cap="flat" cmpd="sng" w="9525">
            <a:solidFill>
              <a:schemeClr val="dk1"/>
            </a:solidFill>
            <a:prstDash val="solid"/>
            <a:round/>
            <a:headEnd len="sm" w="sm" type="none"/>
            <a:tailEnd len="sm" w="sm" type="none"/>
          </a:ln>
        </p:spPr>
      </p:pic>
      <p:pic>
        <p:nvPicPr>
          <p:cNvPr id="354" name="Google Shape;354;p38"/>
          <p:cNvPicPr preferRelativeResize="0"/>
          <p:nvPr/>
        </p:nvPicPr>
        <p:blipFill>
          <a:blip r:embed="rId13">
            <a:alphaModFix/>
          </a:blip>
          <a:stretch>
            <a:fillRect/>
          </a:stretch>
        </p:blipFill>
        <p:spPr>
          <a:xfrm rot="585551">
            <a:off x="5971888" y="1107761"/>
            <a:ext cx="1178716" cy="1714501"/>
          </a:xfrm>
          <a:prstGeom prst="rect">
            <a:avLst/>
          </a:prstGeom>
          <a:noFill/>
          <a:ln cap="flat" cmpd="sng" w="9525">
            <a:solidFill>
              <a:schemeClr val="dk1"/>
            </a:solidFill>
            <a:prstDash val="solid"/>
            <a:round/>
            <a:headEnd len="sm" w="sm" type="none"/>
            <a:tailEnd len="sm" w="sm" type="none"/>
          </a:ln>
        </p:spPr>
      </p:pic>
      <p:pic>
        <p:nvPicPr>
          <p:cNvPr id="355" name="Google Shape;355;p38"/>
          <p:cNvPicPr preferRelativeResize="0"/>
          <p:nvPr/>
        </p:nvPicPr>
        <p:blipFill>
          <a:blip r:embed="rId14">
            <a:alphaModFix/>
          </a:blip>
          <a:stretch>
            <a:fillRect/>
          </a:stretch>
        </p:blipFill>
        <p:spPr>
          <a:xfrm>
            <a:off x="2532186" y="963662"/>
            <a:ext cx="1178688" cy="1714440"/>
          </a:xfrm>
          <a:prstGeom prst="rect">
            <a:avLst/>
          </a:prstGeom>
          <a:noFill/>
          <a:ln cap="flat" cmpd="sng" w="9525">
            <a:solidFill>
              <a:schemeClr val="dk1"/>
            </a:solidFill>
            <a:prstDash val="solid"/>
            <a:round/>
            <a:headEnd len="sm" w="sm" type="none"/>
            <a:tailEnd len="sm" w="sm" type="none"/>
          </a:ln>
        </p:spPr>
      </p:pic>
      <p:pic>
        <p:nvPicPr>
          <p:cNvPr id="356" name="Google Shape;356;p38"/>
          <p:cNvPicPr preferRelativeResize="0"/>
          <p:nvPr/>
        </p:nvPicPr>
        <p:blipFill>
          <a:blip r:embed="rId15">
            <a:alphaModFix/>
          </a:blip>
          <a:stretch>
            <a:fillRect/>
          </a:stretch>
        </p:blipFill>
        <p:spPr>
          <a:xfrm>
            <a:off x="5256012" y="1005774"/>
            <a:ext cx="1178715" cy="1714500"/>
          </a:xfrm>
          <a:prstGeom prst="rect">
            <a:avLst/>
          </a:prstGeom>
          <a:noFill/>
          <a:ln cap="flat" cmpd="sng" w="9525">
            <a:solidFill>
              <a:schemeClr val="dk1"/>
            </a:solidFill>
            <a:prstDash val="solid"/>
            <a:round/>
            <a:headEnd len="sm" w="sm" type="none"/>
            <a:tailEnd len="sm" w="sm" type="none"/>
          </a:ln>
        </p:spPr>
      </p:pic>
      <p:pic>
        <p:nvPicPr>
          <p:cNvPr id="357" name="Google Shape;357;p38"/>
          <p:cNvPicPr preferRelativeResize="0"/>
          <p:nvPr/>
        </p:nvPicPr>
        <p:blipFill>
          <a:blip r:embed="rId16">
            <a:alphaModFix/>
          </a:blip>
          <a:stretch>
            <a:fillRect/>
          </a:stretch>
        </p:blipFill>
        <p:spPr>
          <a:xfrm rot="-375893">
            <a:off x="3348607" y="2924322"/>
            <a:ext cx="1178656" cy="1714439"/>
          </a:xfrm>
          <a:prstGeom prst="rect">
            <a:avLst/>
          </a:prstGeom>
          <a:noFill/>
          <a:ln cap="flat" cmpd="sng" w="9525">
            <a:solidFill>
              <a:schemeClr val="dk1"/>
            </a:solidFill>
            <a:prstDash val="solid"/>
            <a:round/>
            <a:headEnd len="sm" w="sm" type="none"/>
            <a:tailEnd len="sm" w="sm" type="none"/>
          </a:ln>
        </p:spPr>
      </p:pic>
      <p:pic>
        <p:nvPicPr>
          <p:cNvPr id="358" name="Google Shape;358;p38"/>
          <p:cNvPicPr preferRelativeResize="0"/>
          <p:nvPr/>
        </p:nvPicPr>
        <p:blipFill>
          <a:blip r:embed="rId17">
            <a:alphaModFix/>
          </a:blip>
          <a:stretch>
            <a:fillRect/>
          </a:stretch>
        </p:blipFill>
        <p:spPr>
          <a:xfrm rot="910771">
            <a:off x="4590761" y="2924308"/>
            <a:ext cx="1178714" cy="1714473"/>
          </a:xfrm>
          <a:prstGeom prst="rect">
            <a:avLst/>
          </a:prstGeom>
          <a:noFill/>
          <a:ln cap="flat" cmpd="sng" w="9525">
            <a:solidFill>
              <a:schemeClr val="dk1"/>
            </a:solidFill>
            <a:prstDash val="solid"/>
            <a:round/>
            <a:headEnd len="sm" w="sm" type="none"/>
            <a:tailEnd len="sm" w="sm" type="none"/>
          </a:ln>
        </p:spPr>
      </p:pic>
      <p:pic>
        <p:nvPicPr>
          <p:cNvPr id="359" name="Google Shape;359;p38"/>
          <p:cNvPicPr preferRelativeResize="0"/>
          <p:nvPr/>
        </p:nvPicPr>
        <p:blipFill>
          <a:blip r:embed="rId18">
            <a:alphaModFix/>
          </a:blip>
          <a:stretch>
            <a:fillRect/>
          </a:stretch>
        </p:blipFill>
        <p:spPr>
          <a:xfrm>
            <a:off x="3991864" y="2865147"/>
            <a:ext cx="1178657" cy="1714440"/>
          </a:xfrm>
          <a:prstGeom prst="rect">
            <a:avLst/>
          </a:prstGeom>
          <a:noFill/>
          <a:ln cap="flat" cmpd="sng" w="9525">
            <a:solidFill>
              <a:schemeClr val="dk1"/>
            </a:solidFill>
            <a:prstDash val="solid"/>
            <a:round/>
            <a:headEnd len="sm" w="sm" type="none"/>
            <a:tailEnd len="sm" w="sm" type="none"/>
          </a:ln>
        </p:spPr>
      </p:pic>
      <p:pic>
        <p:nvPicPr>
          <p:cNvPr id="360" name="Google Shape;360;p38"/>
          <p:cNvPicPr preferRelativeResize="0"/>
          <p:nvPr/>
        </p:nvPicPr>
        <p:blipFill>
          <a:blip r:embed="rId19">
            <a:alphaModFix/>
          </a:blip>
          <a:stretch>
            <a:fillRect/>
          </a:stretch>
        </p:blipFill>
        <p:spPr>
          <a:xfrm rot="926997">
            <a:off x="7682760" y="2950617"/>
            <a:ext cx="1241715" cy="1816459"/>
          </a:xfrm>
          <a:prstGeom prst="rect">
            <a:avLst/>
          </a:prstGeom>
          <a:noFill/>
          <a:ln cap="flat" cmpd="sng" w="9525">
            <a:solidFill>
              <a:schemeClr val="dk1"/>
            </a:solidFill>
            <a:prstDash val="solid"/>
            <a:round/>
            <a:headEnd len="sm" w="sm" type="none"/>
            <a:tailEnd len="sm" w="sm" type="none"/>
          </a:ln>
        </p:spPr>
      </p:pic>
      <p:pic>
        <p:nvPicPr>
          <p:cNvPr id="361" name="Google Shape;361;p38"/>
          <p:cNvPicPr preferRelativeResize="0"/>
          <p:nvPr/>
        </p:nvPicPr>
        <p:blipFill>
          <a:blip r:embed="rId20">
            <a:alphaModFix/>
          </a:blip>
          <a:stretch>
            <a:fillRect/>
          </a:stretch>
        </p:blipFill>
        <p:spPr>
          <a:xfrm rot="-1344393">
            <a:off x="6249763" y="2832584"/>
            <a:ext cx="1245263" cy="1805815"/>
          </a:xfrm>
          <a:prstGeom prst="rect">
            <a:avLst/>
          </a:prstGeom>
          <a:noFill/>
          <a:ln cap="flat" cmpd="sng" w="9525">
            <a:solidFill>
              <a:schemeClr val="dk1"/>
            </a:solidFill>
            <a:prstDash val="solid"/>
            <a:round/>
            <a:headEnd len="sm" w="sm" type="none"/>
            <a:tailEnd len="sm" w="sm" type="none"/>
          </a:ln>
        </p:spPr>
      </p:pic>
      <p:pic>
        <p:nvPicPr>
          <p:cNvPr id="362" name="Google Shape;362;p38"/>
          <p:cNvPicPr preferRelativeResize="0"/>
          <p:nvPr/>
        </p:nvPicPr>
        <p:blipFill>
          <a:blip r:embed="rId21">
            <a:alphaModFix/>
          </a:blip>
          <a:stretch>
            <a:fillRect/>
          </a:stretch>
        </p:blipFill>
        <p:spPr>
          <a:xfrm>
            <a:off x="6977875" y="2774143"/>
            <a:ext cx="1255906" cy="1816458"/>
          </a:xfrm>
          <a:prstGeom prst="rect">
            <a:avLst/>
          </a:prstGeom>
          <a:noFill/>
          <a:ln cap="flat" cmpd="sng" w="9525">
            <a:solidFill>
              <a:schemeClr val="dk1"/>
            </a:solidFill>
            <a:prstDash val="solid"/>
            <a:round/>
            <a:headEnd len="sm" w="sm" type="none"/>
            <a:tailEnd len="sm" w="sm" type="none"/>
          </a:ln>
        </p:spPr>
      </p:pic>
      <p:pic>
        <p:nvPicPr>
          <p:cNvPr id="363" name="Google Shape;363;p38"/>
          <p:cNvPicPr preferRelativeResize="0"/>
          <p:nvPr/>
        </p:nvPicPr>
        <p:blipFill>
          <a:blip r:embed="rId22">
            <a:alphaModFix/>
          </a:blip>
          <a:stretch>
            <a:fillRect/>
          </a:stretch>
        </p:blipFill>
        <p:spPr>
          <a:xfrm>
            <a:off x="8156705" y="4750849"/>
            <a:ext cx="948326" cy="360251"/>
          </a:xfrm>
          <a:prstGeom prst="rect">
            <a:avLst/>
          </a:prstGeom>
          <a:noFill/>
          <a:ln>
            <a:noFill/>
          </a:ln>
        </p:spPr>
      </p:pic>
      <p:sp>
        <p:nvSpPr>
          <p:cNvPr id="364" name="Google Shape;364;p38"/>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23">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24">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365" name="Google Shape;365;p38"/>
          <p:cNvPicPr preferRelativeResize="0"/>
          <p:nvPr/>
        </p:nvPicPr>
        <p:blipFill>
          <a:blip r:embed="rId25">
            <a:alphaModFix/>
          </a:blip>
          <a:stretch>
            <a:fillRect/>
          </a:stretch>
        </p:blipFill>
        <p:spPr>
          <a:xfrm>
            <a:off x="38976" y="4723275"/>
            <a:ext cx="933250" cy="41540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9" name="Shape 369"/>
        <p:cNvGrpSpPr/>
        <p:nvPr/>
      </p:nvGrpSpPr>
      <p:grpSpPr>
        <a:xfrm>
          <a:off x="0" y="0"/>
          <a:ext cx="0" cy="0"/>
          <a:chOff x="0" y="0"/>
          <a:chExt cx="0" cy="0"/>
        </a:xfrm>
      </p:grpSpPr>
      <p:sp>
        <p:nvSpPr>
          <p:cNvPr id="370" name="Google Shape;370;p39"/>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CLOSEUP ON THE RESOURCES</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ACTIVITIES FOR SECONDARY SCHOOL STUDENTS</a:t>
            </a:r>
            <a:endParaRPr/>
          </a:p>
        </p:txBody>
      </p:sp>
      <p:pic>
        <p:nvPicPr>
          <p:cNvPr id="371" name="Google Shape;371;p39"/>
          <p:cNvPicPr preferRelativeResize="0"/>
          <p:nvPr/>
        </p:nvPicPr>
        <p:blipFill rotWithShape="1">
          <a:blip r:embed="rId3">
            <a:alphaModFix/>
          </a:blip>
          <a:srcRect b="11879" l="16572" r="65132" t="12551"/>
          <a:stretch/>
        </p:blipFill>
        <p:spPr>
          <a:xfrm>
            <a:off x="485075" y="1420350"/>
            <a:ext cx="1773373" cy="2228451"/>
          </a:xfrm>
          <a:prstGeom prst="rect">
            <a:avLst/>
          </a:prstGeom>
          <a:noFill/>
          <a:ln>
            <a:noFill/>
          </a:ln>
        </p:spPr>
      </p:pic>
      <p:pic>
        <p:nvPicPr>
          <p:cNvPr id="372" name="Google Shape;372;p39"/>
          <p:cNvPicPr preferRelativeResize="0"/>
          <p:nvPr/>
        </p:nvPicPr>
        <p:blipFill rotWithShape="1">
          <a:blip r:embed="rId3">
            <a:alphaModFix/>
          </a:blip>
          <a:srcRect b="21791" l="33978" r="32228" t="66979"/>
          <a:stretch/>
        </p:blipFill>
        <p:spPr>
          <a:xfrm>
            <a:off x="573000" y="921654"/>
            <a:ext cx="3624499" cy="366350"/>
          </a:xfrm>
          <a:prstGeom prst="rect">
            <a:avLst/>
          </a:prstGeom>
          <a:noFill/>
          <a:ln>
            <a:noFill/>
          </a:ln>
        </p:spPr>
      </p:pic>
      <p:sp>
        <p:nvSpPr>
          <p:cNvPr id="373" name="Google Shape;373;p39"/>
          <p:cNvSpPr txBox="1"/>
          <p:nvPr/>
        </p:nvSpPr>
        <p:spPr>
          <a:xfrm>
            <a:off x="4029800" y="1309750"/>
            <a:ext cx="4875900" cy="8004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fr" sz="2000">
                <a:solidFill>
                  <a:schemeClr val="dk1"/>
                </a:solidFill>
                <a:latin typeface="Baloo Tammudu 2"/>
                <a:ea typeface="Baloo Tammudu 2"/>
                <a:cs typeface="Baloo Tammudu 2"/>
                <a:sym typeface="Baloo Tammudu 2"/>
              </a:rPr>
              <a:t>Exploring all the factors to consider in the search for ET life.</a:t>
            </a:r>
            <a:endParaRPr b="1" sz="2000">
              <a:solidFill>
                <a:schemeClr val="dk1"/>
              </a:solidFill>
              <a:latin typeface="Baloo Tammudu 2"/>
              <a:ea typeface="Baloo Tammudu 2"/>
              <a:cs typeface="Baloo Tammudu 2"/>
              <a:sym typeface="Baloo Tammudu 2"/>
            </a:endParaRPr>
          </a:p>
        </p:txBody>
      </p:sp>
      <p:pic>
        <p:nvPicPr>
          <p:cNvPr id="374" name="Google Shape;374;p39"/>
          <p:cNvPicPr preferRelativeResize="0"/>
          <p:nvPr/>
        </p:nvPicPr>
        <p:blipFill>
          <a:blip r:embed="rId4">
            <a:alphaModFix/>
          </a:blip>
          <a:stretch>
            <a:fillRect/>
          </a:stretch>
        </p:blipFill>
        <p:spPr>
          <a:xfrm>
            <a:off x="2700175" y="2550793"/>
            <a:ext cx="1904867" cy="1068334"/>
          </a:xfrm>
          <a:prstGeom prst="rect">
            <a:avLst/>
          </a:prstGeom>
          <a:noFill/>
          <a:ln cap="flat" cmpd="sng" w="12700">
            <a:solidFill>
              <a:srgbClr val="000000"/>
            </a:solidFill>
            <a:prstDash val="solid"/>
            <a:miter lim="8000"/>
            <a:headEnd len="sm" w="sm" type="none"/>
            <a:tailEnd len="sm" w="sm" type="none"/>
          </a:ln>
        </p:spPr>
      </p:pic>
      <p:pic>
        <p:nvPicPr>
          <p:cNvPr id="375" name="Google Shape;375;p39"/>
          <p:cNvPicPr preferRelativeResize="0"/>
          <p:nvPr/>
        </p:nvPicPr>
        <p:blipFill>
          <a:blip r:embed="rId5">
            <a:alphaModFix/>
          </a:blip>
          <a:stretch>
            <a:fillRect/>
          </a:stretch>
        </p:blipFill>
        <p:spPr>
          <a:xfrm>
            <a:off x="4683464" y="2550783"/>
            <a:ext cx="1904867" cy="1068334"/>
          </a:xfrm>
          <a:prstGeom prst="rect">
            <a:avLst/>
          </a:prstGeom>
          <a:noFill/>
          <a:ln cap="flat" cmpd="sng" w="12700">
            <a:solidFill>
              <a:srgbClr val="000000"/>
            </a:solidFill>
            <a:prstDash val="solid"/>
            <a:miter lim="8000"/>
            <a:headEnd len="sm" w="sm" type="none"/>
            <a:tailEnd len="sm" w="sm" type="none"/>
          </a:ln>
        </p:spPr>
      </p:pic>
      <p:pic>
        <p:nvPicPr>
          <p:cNvPr id="376" name="Google Shape;376;p39"/>
          <p:cNvPicPr preferRelativeResize="0"/>
          <p:nvPr/>
        </p:nvPicPr>
        <p:blipFill>
          <a:blip r:embed="rId6">
            <a:alphaModFix/>
          </a:blip>
          <a:stretch>
            <a:fillRect/>
          </a:stretch>
        </p:blipFill>
        <p:spPr>
          <a:xfrm>
            <a:off x="6666753" y="3705866"/>
            <a:ext cx="1904867" cy="1068334"/>
          </a:xfrm>
          <a:prstGeom prst="rect">
            <a:avLst/>
          </a:prstGeom>
          <a:noFill/>
          <a:ln cap="flat" cmpd="sng" w="12700">
            <a:solidFill>
              <a:srgbClr val="000000"/>
            </a:solidFill>
            <a:prstDash val="solid"/>
            <a:miter lim="8000"/>
            <a:headEnd len="sm" w="sm" type="none"/>
            <a:tailEnd len="sm" w="sm" type="none"/>
          </a:ln>
        </p:spPr>
      </p:pic>
      <p:pic>
        <p:nvPicPr>
          <p:cNvPr id="377" name="Google Shape;377;p39"/>
          <p:cNvPicPr preferRelativeResize="0"/>
          <p:nvPr/>
        </p:nvPicPr>
        <p:blipFill>
          <a:blip r:embed="rId7">
            <a:alphaModFix/>
          </a:blip>
          <a:stretch>
            <a:fillRect/>
          </a:stretch>
        </p:blipFill>
        <p:spPr>
          <a:xfrm>
            <a:off x="6666753" y="2545750"/>
            <a:ext cx="1904867" cy="1078413"/>
          </a:xfrm>
          <a:prstGeom prst="rect">
            <a:avLst/>
          </a:prstGeom>
          <a:noFill/>
          <a:ln cap="flat" cmpd="sng" w="12700">
            <a:solidFill>
              <a:srgbClr val="000000"/>
            </a:solidFill>
            <a:prstDash val="solid"/>
            <a:miter lim="8000"/>
            <a:headEnd len="sm" w="sm" type="none"/>
            <a:tailEnd len="sm" w="sm" type="none"/>
          </a:ln>
        </p:spPr>
      </p:pic>
      <p:pic>
        <p:nvPicPr>
          <p:cNvPr id="378" name="Google Shape;378;p39"/>
          <p:cNvPicPr preferRelativeResize="0"/>
          <p:nvPr/>
        </p:nvPicPr>
        <p:blipFill>
          <a:blip r:embed="rId8">
            <a:alphaModFix/>
          </a:blip>
          <a:stretch>
            <a:fillRect/>
          </a:stretch>
        </p:blipFill>
        <p:spPr>
          <a:xfrm>
            <a:off x="2700175" y="3705866"/>
            <a:ext cx="1904867" cy="1068334"/>
          </a:xfrm>
          <a:prstGeom prst="rect">
            <a:avLst/>
          </a:prstGeom>
          <a:noFill/>
          <a:ln cap="flat" cmpd="sng" w="12700">
            <a:solidFill>
              <a:srgbClr val="000000"/>
            </a:solidFill>
            <a:prstDash val="solid"/>
            <a:miter lim="8000"/>
            <a:headEnd len="sm" w="sm" type="none"/>
            <a:tailEnd len="sm" w="sm" type="none"/>
          </a:ln>
        </p:spPr>
      </p:pic>
      <p:pic>
        <p:nvPicPr>
          <p:cNvPr id="379" name="Google Shape;379;p39"/>
          <p:cNvPicPr preferRelativeResize="0"/>
          <p:nvPr/>
        </p:nvPicPr>
        <p:blipFill>
          <a:blip r:embed="rId9">
            <a:alphaModFix/>
          </a:blip>
          <a:stretch>
            <a:fillRect/>
          </a:stretch>
        </p:blipFill>
        <p:spPr>
          <a:xfrm>
            <a:off x="4683464" y="3705866"/>
            <a:ext cx="1904867" cy="1068334"/>
          </a:xfrm>
          <a:prstGeom prst="rect">
            <a:avLst/>
          </a:prstGeom>
          <a:noFill/>
          <a:ln cap="flat" cmpd="sng" w="12700">
            <a:solidFill>
              <a:srgbClr val="000000"/>
            </a:solidFill>
            <a:prstDash val="solid"/>
            <a:miter lim="8000"/>
            <a:headEnd len="sm" w="sm" type="none"/>
            <a:tailEnd len="sm" w="sm" type="none"/>
          </a:ln>
        </p:spPr>
      </p:pic>
      <p:pic>
        <p:nvPicPr>
          <p:cNvPr id="380" name="Google Shape;380;p39"/>
          <p:cNvPicPr preferRelativeResize="0"/>
          <p:nvPr/>
        </p:nvPicPr>
        <p:blipFill>
          <a:blip r:embed="rId10">
            <a:alphaModFix/>
          </a:blip>
          <a:stretch>
            <a:fillRect/>
          </a:stretch>
        </p:blipFill>
        <p:spPr>
          <a:xfrm>
            <a:off x="8156705" y="4750849"/>
            <a:ext cx="948326" cy="360251"/>
          </a:xfrm>
          <a:prstGeom prst="rect">
            <a:avLst/>
          </a:prstGeom>
          <a:noFill/>
          <a:ln>
            <a:noFill/>
          </a:ln>
        </p:spPr>
      </p:pic>
      <p:sp>
        <p:nvSpPr>
          <p:cNvPr id="381" name="Google Shape;381;p39"/>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11">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12">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382" name="Google Shape;382;p39"/>
          <p:cNvPicPr preferRelativeResize="0"/>
          <p:nvPr/>
        </p:nvPicPr>
        <p:blipFill>
          <a:blip r:embed="rId13">
            <a:alphaModFix/>
          </a:blip>
          <a:stretch>
            <a:fillRect/>
          </a:stretch>
        </p:blipFill>
        <p:spPr>
          <a:xfrm>
            <a:off x="38976" y="4723275"/>
            <a:ext cx="933250" cy="41540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0"/>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CLOSEUP ON THE RESOURCES</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VIDEOS FEATURING… YOU!</a:t>
            </a:r>
            <a:endParaRPr/>
          </a:p>
        </p:txBody>
      </p:sp>
      <p:sp>
        <p:nvSpPr>
          <p:cNvPr id="388" name="Google Shape;388;p40"/>
          <p:cNvSpPr txBox="1"/>
          <p:nvPr/>
        </p:nvSpPr>
        <p:spPr>
          <a:xfrm>
            <a:off x="3063000" y="60600"/>
            <a:ext cx="6081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a:solidFill>
                  <a:schemeClr val="dk1"/>
                </a:solidFill>
                <a:latin typeface="Baloo Tammudu 2"/>
                <a:ea typeface="Baloo Tammudu 2"/>
                <a:cs typeface="Baloo Tammudu 2"/>
                <a:sym typeface="Baloo Tammudu 2"/>
              </a:rPr>
              <a:t>Check our YouTube playlist, </a:t>
            </a:r>
            <a:r>
              <a:rPr lang="fr" u="sng">
                <a:solidFill>
                  <a:schemeClr val="hlink"/>
                </a:solidFill>
                <a:latin typeface="Baloo Tammudu 2"/>
                <a:ea typeface="Baloo Tammudu 2"/>
                <a:cs typeface="Baloo Tammudu 2"/>
                <a:sym typeface="Baloo Tammudu 2"/>
                <a:hlinkClick r:id="rId3"/>
              </a:rPr>
              <a:t>bit.ly/yt_exoplanetes_ecole</a:t>
            </a:r>
            <a:r>
              <a:rPr lang="fr">
                <a:solidFill>
                  <a:schemeClr val="dk1"/>
                </a:solidFill>
                <a:latin typeface="Baloo Tammudu 2"/>
                <a:ea typeface="Baloo Tammudu 2"/>
                <a:cs typeface="Baloo Tammudu 2"/>
                <a:sym typeface="Baloo Tammudu 2"/>
              </a:rPr>
              <a:t> </a:t>
            </a:r>
            <a:r>
              <a:rPr lang="fr">
                <a:solidFill>
                  <a:schemeClr val="dk1"/>
                </a:solidFill>
                <a:latin typeface="Baloo Tammudu 2"/>
                <a:ea typeface="Baloo Tammudu 2"/>
                <a:cs typeface="Baloo Tammudu 2"/>
                <a:sym typeface="Baloo Tammudu 2"/>
              </a:rPr>
              <a:t> </a:t>
            </a:r>
            <a:endParaRPr>
              <a:solidFill>
                <a:schemeClr val="dk1"/>
              </a:solidFill>
              <a:latin typeface="Baloo Tammudu 2"/>
              <a:ea typeface="Baloo Tammudu 2"/>
              <a:cs typeface="Baloo Tammudu 2"/>
              <a:sym typeface="Baloo Tammudu 2"/>
            </a:endParaRPr>
          </a:p>
        </p:txBody>
      </p:sp>
      <p:pic>
        <p:nvPicPr>
          <p:cNvPr id="389" name="Google Shape;389;p40"/>
          <p:cNvPicPr preferRelativeResize="0"/>
          <p:nvPr/>
        </p:nvPicPr>
        <p:blipFill rotWithShape="1">
          <a:blip r:embed="rId4">
            <a:alphaModFix/>
          </a:blip>
          <a:srcRect b="7874" l="0" r="0" t="8000"/>
          <a:stretch/>
        </p:blipFill>
        <p:spPr>
          <a:xfrm>
            <a:off x="4628437" y="1107648"/>
            <a:ext cx="3147058" cy="1763922"/>
          </a:xfrm>
          <a:prstGeom prst="rect">
            <a:avLst/>
          </a:prstGeom>
          <a:noFill/>
          <a:ln>
            <a:noFill/>
          </a:ln>
        </p:spPr>
      </p:pic>
      <p:pic>
        <p:nvPicPr>
          <p:cNvPr id="390" name="Google Shape;390;p40"/>
          <p:cNvPicPr preferRelativeResize="0"/>
          <p:nvPr/>
        </p:nvPicPr>
        <p:blipFill rotWithShape="1">
          <a:blip r:embed="rId5">
            <a:alphaModFix/>
          </a:blip>
          <a:srcRect b="7784" l="0" r="0" t="7784"/>
          <a:stretch/>
        </p:blipFill>
        <p:spPr>
          <a:xfrm>
            <a:off x="1368500" y="1104500"/>
            <a:ext cx="3147058" cy="1770225"/>
          </a:xfrm>
          <a:prstGeom prst="rect">
            <a:avLst/>
          </a:prstGeom>
          <a:noFill/>
          <a:ln>
            <a:noFill/>
          </a:ln>
        </p:spPr>
      </p:pic>
      <p:pic>
        <p:nvPicPr>
          <p:cNvPr id="391" name="Google Shape;391;p40"/>
          <p:cNvPicPr preferRelativeResize="0"/>
          <p:nvPr/>
        </p:nvPicPr>
        <p:blipFill>
          <a:blip r:embed="rId6">
            <a:alphaModFix/>
          </a:blip>
          <a:stretch>
            <a:fillRect/>
          </a:stretch>
        </p:blipFill>
        <p:spPr>
          <a:xfrm>
            <a:off x="1368500" y="2987132"/>
            <a:ext cx="3147055" cy="1833717"/>
          </a:xfrm>
          <a:prstGeom prst="rect">
            <a:avLst/>
          </a:prstGeom>
          <a:noFill/>
          <a:ln>
            <a:noFill/>
          </a:ln>
        </p:spPr>
      </p:pic>
      <p:pic>
        <p:nvPicPr>
          <p:cNvPr id="392" name="Google Shape;392;p40"/>
          <p:cNvPicPr preferRelativeResize="0"/>
          <p:nvPr/>
        </p:nvPicPr>
        <p:blipFill>
          <a:blip r:embed="rId7">
            <a:alphaModFix/>
          </a:blip>
          <a:stretch>
            <a:fillRect/>
          </a:stretch>
        </p:blipFill>
        <p:spPr>
          <a:xfrm>
            <a:off x="4628444" y="2987125"/>
            <a:ext cx="3147056" cy="1833725"/>
          </a:xfrm>
          <a:prstGeom prst="rect">
            <a:avLst/>
          </a:prstGeom>
          <a:noFill/>
          <a:ln>
            <a:noFill/>
          </a:ln>
        </p:spPr>
      </p:pic>
      <p:pic>
        <p:nvPicPr>
          <p:cNvPr id="393" name="Google Shape;393;p40"/>
          <p:cNvPicPr preferRelativeResize="0"/>
          <p:nvPr/>
        </p:nvPicPr>
        <p:blipFill>
          <a:blip r:embed="rId8">
            <a:alphaModFix/>
          </a:blip>
          <a:stretch>
            <a:fillRect/>
          </a:stretch>
        </p:blipFill>
        <p:spPr>
          <a:xfrm>
            <a:off x="8156705" y="4750849"/>
            <a:ext cx="948326" cy="360251"/>
          </a:xfrm>
          <a:prstGeom prst="rect">
            <a:avLst/>
          </a:prstGeom>
          <a:noFill/>
          <a:ln>
            <a:noFill/>
          </a:ln>
        </p:spPr>
      </p:pic>
      <p:sp>
        <p:nvSpPr>
          <p:cNvPr id="394" name="Google Shape;394;p40"/>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9">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10">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395" name="Google Shape;395;p40"/>
          <p:cNvPicPr preferRelativeResize="0"/>
          <p:nvPr/>
        </p:nvPicPr>
        <p:blipFill>
          <a:blip r:embed="rId11">
            <a:alphaModFix/>
          </a:blip>
          <a:stretch>
            <a:fillRect/>
          </a:stretch>
        </p:blipFill>
        <p:spPr>
          <a:xfrm>
            <a:off x="38976" y="4723275"/>
            <a:ext cx="933250" cy="41540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41"/>
          <p:cNvPicPr preferRelativeResize="0"/>
          <p:nvPr/>
        </p:nvPicPr>
        <p:blipFill>
          <a:blip r:embed="rId3">
            <a:alphaModFix/>
          </a:blip>
          <a:stretch>
            <a:fillRect/>
          </a:stretch>
        </p:blipFill>
        <p:spPr>
          <a:xfrm>
            <a:off x="448100" y="1154750"/>
            <a:ext cx="4801826" cy="3601377"/>
          </a:xfrm>
          <a:prstGeom prst="rect">
            <a:avLst/>
          </a:prstGeom>
          <a:noFill/>
          <a:ln>
            <a:noFill/>
          </a:ln>
        </p:spPr>
      </p:pic>
      <p:pic>
        <p:nvPicPr>
          <p:cNvPr id="401" name="Google Shape;401;p41"/>
          <p:cNvPicPr preferRelativeResize="0"/>
          <p:nvPr/>
        </p:nvPicPr>
        <p:blipFill>
          <a:blip r:embed="rId4">
            <a:alphaModFix/>
          </a:blip>
          <a:stretch>
            <a:fillRect/>
          </a:stretch>
        </p:blipFill>
        <p:spPr>
          <a:xfrm>
            <a:off x="5401950" y="403760"/>
            <a:ext cx="2428556" cy="3141452"/>
          </a:xfrm>
          <a:prstGeom prst="rect">
            <a:avLst/>
          </a:prstGeom>
          <a:noFill/>
          <a:ln>
            <a:noFill/>
          </a:ln>
        </p:spPr>
      </p:pic>
      <p:pic>
        <p:nvPicPr>
          <p:cNvPr id="402" name="Google Shape;402;p41"/>
          <p:cNvPicPr preferRelativeResize="0"/>
          <p:nvPr/>
        </p:nvPicPr>
        <p:blipFill>
          <a:blip r:embed="rId5">
            <a:alphaModFix/>
          </a:blip>
          <a:stretch>
            <a:fillRect/>
          </a:stretch>
        </p:blipFill>
        <p:spPr>
          <a:xfrm>
            <a:off x="6439868" y="1603020"/>
            <a:ext cx="2428556" cy="3136713"/>
          </a:xfrm>
          <a:prstGeom prst="rect">
            <a:avLst/>
          </a:prstGeom>
          <a:noFill/>
          <a:ln>
            <a:noFill/>
          </a:ln>
        </p:spPr>
      </p:pic>
      <p:sp>
        <p:nvSpPr>
          <p:cNvPr id="403" name="Google Shape;403;p41"/>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CLOSEUP ON THE RESOURCES</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PUBLIC-FRIENDLY BIOS</a:t>
            </a:r>
            <a:endParaRPr/>
          </a:p>
        </p:txBody>
      </p:sp>
      <p:pic>
        <p:nvPicPr>
          <p:cNvPr id="404" name="Google Shape;404;p41"/>
          <p:cNvPicPr preferRelativeResize="0"/>
          <p:nvPr/>
        </p:nvPicPr>
        <p:blipFill>
          <a:blip r:embed="rId6">
            <a:alphaModFix/>
          </a:blip>
          <a:stretch>
            <a:fillRect/>
          </a:stretch>
        </p:blipFill>
        <p:spPr>
          <a:xfrm>
            <a:off x="8156705" y="4750849"/>
            <a:ext cx="948326" cy="360251"/>
          </a:xfrm>
          <a:prstGeom prst="rect">
            <a:avLst/>
          </a:prstGeom>
          <a:noFill/>
          <a:ln>
            <a:noFill/>
          </a:ln>
        </p:spPr>
      </p:pic>
      <p:sp>
        <p:nvSpPr>
          <p:cNvPr id="405" name="Google Shape;405;p41"/>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7">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8">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406" name="Google Shape;406;p41"/>
          <p:cNvPicPr preferRelativeResize="0"/>
          <p:nvPr/>
        </p:nvPicPr>
        <p:blipFill>
          <a:blip r:embed="rId9">
            <a:alphaModFix/>
          </a:blip>
          <a:stretch>
            <a:fillRect/>
          </a:stretch>
        </p:blipFill>
        <p:spPr>
          <a:xfrm>
            <a:off x="38976" y="4723275"/>
            <a:ext cx="933250" cy="41540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7" name="Shape 87"/>
        <p:cNvGrpSpPr/>
        <p:nvPr/>
      </p:nvGrpSpPr>
      <p:grpSpPr>
        <a:xfrm>
          <a:off x="0" y="0"/>
          <a:ext cx="0" cy="0"/>
          <a:chOff x="0" y="0"/>
          <a:chExt cx="0" cy="0"/>
        </a:xfrm>
      </p:grpSpPr>
      <p:pic>
        <p:nvPicPr>
          <p:cNvPr id="88" name="Google Shape;88;p15"/>
          <p:cNvPicPr preferRelativeResize="0"/>
          <p:nvPr/>
        </p:nvPicPr>
        <p:blipFill rotWithShape="1">
          <a:blip r:embed="rId3">
            <a:alphaModFix/>
          </a:blip>
          <a:srcRect b="7918" l="0" r="0" t="1796"/>
          <a:stretch/>
        </p:blipFill>
        <p:spPr>
          <a:xfrm>
            <a:off x="0" y="1"/>
            <a:ext cx="9144003" cy="5143499"/>
          </a:xfrm>
          <a:prstGeom prst="rect">
            <a:avLst/>
          </a:prstGeom>
          <a:noFill/>
          <a:ln>
            <a:noFill/>
          </a:ln>
        </p:spPr>
      </p:pic>
      <p:sp>
        <p:nvSpPr>
          <p:cNvPr id="89" name="Google Shape;89;p15"/>
          <p:cNvSpPr txBox="1"/>
          <p:nvPr/>
        </p:nvSpPr>
        <p:spPr>
          <a:xfrm>
            <a:off x="3644988" y="3528000"/>
            <a:ext cx="5499000" cy="5541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fr" sz="2400" u="sng">
                <a:solidFill>
                  <a:schemeClr val="lt1"/>
                </a:solidFill>
                <a:latin typeface="Avenir"/>
                <a:ea typeface="Avenir"/>
                <a:cs typeface="Avenir"/>
                <a:sym typeface="Avenir"/>
                <a:hlinkClick r:id="rId4">
                  <a:extLst>
                    <a:ext uri="{A12FA001-AC4F-418D-AE19-62706E023703}">
                      <ahyp:hlinkClr val="tx"/>
                    </a:ext>
                  </a:extLst>
                </a:hlinkClick>
              </a:rPr>
              <a:t>https://www.discovertheuniverse.ca/</a:t>
            </a:r>
            <a:r>
              <a:rPr lang="fr" sz="2400">
                <a:solidFill>
                  <a:schemeClr val="lt1"/>
                </a:solidFill>
                <a:latin typeface="Avenir"/>
                <a:ea typeface="Avenir"/>
                <a:cs typeface="Avenir"/>
                <a:sym typeface="Avenir"/>
              </a:rPr>
              <a:t> </a:t>
            </a:r>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0" name="Shape 410"/>
        <p:cNvGrpSpPr/>
        <p:nvPr/>
      </p:nvGrpSpPr>
      <p:grpSpPr>
        <a:xfrm>
          <a:off x="0" y="0"/>
          <a:ext cx="0" cy="0"/>
          <a:chOff x="0" y="0"/>
          <a:chExt cx="0" cy="0"/>
        </a:xfrm>
      </p:grpSpPr>
      <p:pic>
        <p:nvPicPr>
          <p:cNvPr id="411" name="Google Shape;411;p42"/>
          <p:cNvPicPr preferRelativeResize="0"/>
          <p:nvPr/>
        </p:nvPicPr>
        <p:blipFill>
          <a:blip r:embed="rId3">
            <a:alphaModFix/>
          </a:blip>
          <a:stretch>
            <a:fillRect/>
          </a:stretch>
        </p:blipFill>
        <p:spPr>
          <a:xfrm>
            <a:off x="1547246" y="221075"/>
            <a:ext cx="6049502" cy="2612424"/>
          </a:xfrm>
          <a:prstGeom prst="rect">
            <a:avLst/>
          </a:prstGeom>
          <a:noFill/>
          <a:ln>
            <a:noFill/>
          </a:ln>
        </p:spPr>
      </p:pic>
      <p:pic>
        <p:nvPicPr>
          <p:cNvPr id="412" name="Google Shape;412;p42"/>
          <p:cNvPicPr preferRelativeResize="0"/>
          <p:nvPr/>
        </p:nvPicPr>
        <p:blipFill>
          <a:blip r:embed="rId4">
            <a:alphaModFix/>
          </a:blip>
          <a:stretch>
            <a:fillRect/>
          </a:stretch>
        </p:blipFill>
        <p:spPr>
          <a:xfrm>
            <a:off x="393825" y="2994200"/>
            <a:ext cx="2906682" cy="1858624"/>
          </a:xfrm>
          <a:prstGeom prst="rect">
            <a:avLst/>
          </a:prstGeom>
          <a:noFill/>
          <a:ln>
            <a:noFill/>
          </a:ln>
        </p:spPr>
      </p:pic>
      <p:pic>
        <p:nvPicPr>
          <p:cNvPr id="413" name="Google Shape;413;p42"/>
          <p:cNvPicPr preferRelativeResize="0"/>
          <p:nvPr/>
        </p:nvPicPr>
        <p:blipFill>
          <a:blip r:embed="rId5">
            <a:alphaModFix/>
          </a:blip>
          <a:stretch>
            <a:fillRect/>
          </a:stretch>
        </p:blipFill>
        <p:spPr>
          <a:xfrm>
            <a:off x="5843500" y="2994200"/>
            <a:ext cx="2906676" cy="185862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3"/>
          <p:cNvSpPr txBox="1"/>
          <p:nvPr/>
        </p:nvSpPr>
        <p:spPr>
          <a:xfrm>
            <a:off x="251100" y="1007675"/>
            <a:ext cx="8783400" cy="3664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3000">
                <a:solidFill>
                  <a:srgbClr val="196BB1"/>
                </a:solidFill>
                <a:latin typeface="Baloo Tammudu 2"/>
                <a:ea typeface="Baloo Tammudu 2"/>
                <a:cs typeface="Baloo Tammudu 2"/>
                <a:sym typeface="Baloo Tammudu 2"/>
              </a:rPr>
              <a:t>IN SUMMARY</a:t>
            </a:r>
            <a:endParaRPr b="1" sz="3000">
              <a:solidFill>
                <a:schemeClr val="dk2"/>
              </a:solidFill>
            </a:endParaRPr>
          </a:p>
          <a:p>
            <a:pPr indent="-330200" lvl="0" marL="457200" rtl="0" algn="l">
              <a:lnSpc>
                <a:spcPct val="115000"/>
              </a:lnSpc>
              <a:spcBef>
                <a:spcPts val="0"/>
              </a:spcBef>
              <a:spcAft>
                <a:spcPts val="0"/>
              </a:spcAft>
              <a:buClr>
                <a:schemeClr val="dk2"/>
              </a:buClr>
              <a:buSzPts val="1600"/>
              <a:buFont typeface="Baloo Tamma 2"/>
              <a:buChar char="➔"/>
            </a:pPr>
            <a:r>
              <a:rPr lang="fr" sz="1600">
                <a:solidFill>
                  <a:schemeClr val="dk2"/>
                </a:solidFill>
                <a:latin typeface="Baloo Tamma 2"/>
                <a:ea typeface="Baloo Tamma 2"/>
                <a:cs typeface="Baloo Tamma 2"/>
                <a:sym typeface="Baloo Tamma 2"/>
              </a:rPr>
              <a:t>Outstanding experience working in collaboration with school staff and partners that are in or close to the school system.</a:t>
            </a:r>
            <a:endParaRPr sz="1600">
              <a:solidFill>
                <a:schemeClr val="dk2"/>
              </a:solidFill>
              <a:latin typeface="Baloo Tamma 2"/>
              <a:ea typeface="Baloo Tamma 2"/>
              <a:cs typeface="Baloo Tamma 2"/>
              <a:sym typeface="Baloo Tamma 2"/>
            </a:endParaRPr>
          </a:p>
          <a:p>
            <a:pPr indent="-330200" lvl="0" marL="457200" rtl="0" algn="l">
              <a:lnSpc>
                <a:spcPct val="115000"/>
              </a:lnSpc>
              <a:spcBef>
                <a:spcPts val="0"/>
              </a:spcBef>
              <a:spcAft>
                <a:spcPts val="0"/>
              </a:spcAft>
              <a:buClr>
                <a:schemeClr val="dk2"/>
              </a:buClr>
              <a:buSzPts val="1600"/>
              <a:buFont typeface="Baloo Tamma 2"/>
              <a:buChar char="➔"/>
            </a:pPr>
            <a:r>
              <a:rPr lang="fr" sz="1600">
                <a:solidFill>
                  <a:schemeClr val="dk2"/>
                </a:solidFill>
                <a:latin typeface="Baloo Tamma 2"/>
                <a:ea typeface="Baloo Tamma 2"/>
                <a:cs typeface="Baloo Tamma 2"/>
                <a:sym typeface="Baloo Tamma 2"/>
              </a:rPr>
              <a:t>Created resources for the schools, but also for us! (career day, day camp, science fairs, etc.)</a:t>
            </a:r>
            <a:endParaRPr sz="1600">
              <a:solidFill>
                <a:schemeClr val="dk2"/>
              </a:solidFill>
              <a:latin typeface="Baloo Tamma 2"/>
              <a:ea typeface="Baloo Tamma 2"/>
              <a:cs typeface="Baloo Tamma 2"/>
              <a:sym typeface="Baloo Tamma 2"/>
            </a:endParaRPr>
          </a:p>
          <a:p>
            <a:pPr indent="0" lvl="0" marL="0" rtl="0" algn="ctr">
              <a:spcBef>
                <a:spcPts val="1200"/>
              </a:spcBef>
              <a:spcAft>
                <a:spcPts val="0"/>
              </a:spcAft>
              <a:buNone/>
            </a:pPr>
            <a:r>
              <a:rPr b="1" lang="fr" sz="3000">
                <a:solidFill>
                  <a:srgbClr val="196BB1"/>
                </a:solidFill>
                <a:latin typeface="Baloo Tammudu 2"/>
                <a:ea typeface="Baloo Tammudu 2"/>
                <a:cs typeface="Baloo Tammudu 2"/>
                <a:sym typeface="Baloo Tammudu 2"/>
              </a:rPr>
              <a:t>FOR YOU</a:t>
            </a:r>
            <a:endParaRPr b="1" sz="3000">
              <a:solidFill>
                <a:schemeClr val="dk2"/>
              </a:solidFill>
            </a:endParaRPr>
          </a:p>
          <a:p>
            <a:pPr indent="-330200" lvl="0" marL="457200" rtl="0" algn="l">
              <a:lnSpc>
                <a:spcPct val="115000"/>
              </a:lnSpc>
              <a:spcBef>
                <a:spcPts val="0"/>
              </a:spcBef>
              <a:spcAft>
                <a:spcPts val="0"/>
              </a:spcAft>
              <a:buClr>
                <a:schemeClr val="dk2"/>
              </a:buClr>
              <a:buSzPts val="1600"/>
              <a:buFont typeface="Baloo Tamma 2"/>
              <a:buChar char="●"/>
            </a:pPr>
            <a:r>
              <a:rPr lang="fr" sz="1600">
                <a:solidFill>
                  <a:schemeClr val="dk2"/>
                </a:solidFill>
                <a:latin typeface="Baloo Tamma 2"/>
                <a:ea typeface="Baloo Tamma 2"/>
                <a:cs typeface="Baloo Tamma 2"/>
                <a:sym typeface="Baloo Tamma 2"/>
              </a:rPr>
              <a:t>Look at our resources on </a:t>
            </a:r>
            <a:r>
              <a:rPr lang="fr" sz="1600" u="sng">
                <a:solidFill>
                  <a:schemeClr val="hlink"/>
                </a:solidFill>
                <a:latin typeface="Baloo Tamma 2"/>
                <a:ea typeface="Baloo Tamma 2"/>
                <a:cs typeface="Baloo Tamma 2"/>
                <a:sym typeface="Baloo Tamma 2"/>
                <a:hlinkClick r:id="rId3"/>
              </a:rPr>
              <a:t>www.exoplanetesalecole.ca</a:t>
            </a:r>
            <a:r>
              <a:rPr lang="fr" sz="1600">
                <a:solidFill>
                  <a:schemeClr val="dk2"/>
                </a:solidFill>
                <a:latin typeface="Baloo Tamma 2"/>
                <a:ea typeface="Baloo Tamma 2"/>
                <a:cs typeface="Baloo Tamma 2"/>
                <a:sym typeface="Baloo Tamma 2"/>
              </a:rPr>
              <a:t> (in French). </a:t>
            </a:r>
            <a:endParaRPr sz="1600">
              <a:solidFill>
                <a:schemeClr val="dk2"/>
              </a:solidFill>
              <a:latin typeface="Baloo Tamma 2"/>
              <a:ea typeface="Baloo Tamma 2"/>
              <a:cs typeface="Baloo Tamma 2"/>
              <a:sym typeface="Baloo Tamma 2"/>
            </a:endParaRPr>
          </a:p>
          <a:p>
            <a:pPr indent="-330200" lvl="0" marL="457200" rtl="0" algn="l">
              <a:lnSpc>
                <a:spcPct val="115000"/>
              </a:lnSpc>
              <a:spcBef>
                <a:spcPts val="0"/>
              </a:spcBef>
              <a:spcAft>
                <a:spcPts val="0"/>
              </a:spcAft>
              <a:buClr>
                <a:schemeClr val="dk2"/>
              </a:buClr>
              <a:buSzPts val="1600"/>
              <a:buFont typeface="Baloo Tamma 2"/>
              <a:buChar char="●"/>
            </a:pPr>
            <a:r>
              <a:rPr lang="fr" sz="1600">
                <a:solidFill>
                  <a:schemeClr val="dk2"/>
                </a:solidFill>
                <a:latin typeface="Baloo Tamma 2"/>
                <a:ea typeface="Baloo Tamma 2"/>
                <a:cs typeface="Baloo Tamma 2"/>
                <a:sym typeface="Baloo Tamma 2"/>
              </a:rPr>
              <a:t>Stay tuned for the English version </a:t>
            </a:r>
            <a:r>
              <a:rPr lang="fr" sz="1600" u="sng">
                <a:solidFill>
                  <a:schemeClr val="hlink"/>
                </a:solidFill>
                <a:latin typeface="Baloo Tamma 2"/>
                <a:ea typeface="Baloo Tamma 2"/>
                <a:cs typeface="Baloo Tamma 2"/>
                <a:sym typeface="Baloo Tamma 2"/>
                <a:hlinkClick r:id="rId4"/>
              </a:rPr>
              <a:t>www.exoplanetsintheclassroom.ca</a:t>
            </a:r>
            <a:r>
              <a:rPr lang="fr" sz="1600">
                <a:solidFill>
                  <a:schemeClr val="dk2"/>
                </a:solidFill>
                <a:latin typeface="Baloo Tamma 2"/>
                <a:ea typeface="Baloo Tamma 2"/>
                <a:cs typeface="Baloo Tamma 2"/>
                <a:sym typeface="Baloo Tamma 2"/>
              </a:rPr>
              <a:t>! </a:t>
            </a:r>
            <a:endParaRPr sz="1600">
              <a:solidFill>
                <a:schemeClr val="dk2"/>
              </a:solidFill>
              <a:latin typeface="Baloo Tamma 2"/>
              <a:ea typeface="Baloo Tamma 2"/>
              <a:cs typeface="Baloo Tamma 2"/>
              <a:sym typeface="Baloo Tamma 2"/>
            </a:endParaRPr>
          </a:p>
          <a:p>
            <a:pPr indent="0" lvl="0" marL="0" rtl="0" algn="l">
              <a:lnSpc>
                <a:spcPct val="115000"/>
              </a:lnSpc>
              <a:spcBef>
                <a:spcPts val="1200"/>
              </a:spcBef>
              <a:spcAft>
                <a:spcPts val="1200"/>
              </a:spcAft>
              <a:buNone/>
            </a:pPr>
            <a:r>
              <a:rPr lang="fr" sz="1600">
                <a:solidFill>
                  <a:schemeClr val="dk2"/>
                </a:solidFill>
                <a:latin typeface="Baloo Tamma 2"/>
                <a:ea typeface="Baloo Tamma 2"/>
                <a:cs typeface="Baloo Tamma 2"/>
                <a:sym typeface="Baloo Tamma 2"/>
              </a:rPr>
              <a:t>We look forward </a:t>
            </a:r>
            <a:r>
              <a:rPr b="1" lang="fr" sz="1600">
                <a:solidFill>
                  <a:schemeClr val="dk2"/>
                </a:solidFill>
                <a:latin typeface="Baloo Tamma 2"/>
                <a:ea typeface="Baloo Tamma 2"/>
                <a:cs typeface="Baloo Tamma 2"/>
                <a:sym typeface="Baloo Tamma 2"/>
              </a:rPr>
              <a:t>to discussing with you</a:t>
            </a:r>
            <a:r>
              <a:rPr lang="fr" sz="1600">
                <a:solidFill>
                  <a:schemeClr val="dk2"/>
                </a:solidFill>
                <a:latin typeface="Baloo Tamma 2"/>
                <a:ea typeface="Baloo Tamma 2"/>
                <a:cs typeface="Baloo Tamma 2"/>
                <a:sym typeface="Baloo Tamma 2"/>
              </a:rPr>
              <a:t>! Contact us! </a:t>
            </a:r>
            <a:r>
              <a:rPr b="1" lang="fr" sz="1800" u="sng">
                <a:solidFill>
                  <a:schemeClr val="accent5"/>
                </a:solidFill>
                <a:latin typeface="Baloo Tammudu 2"/>
                <a:ea typeface="Baloo Tammudu 2"/>
                <a:cs typeface="Baloo Tammudu 2"/>
                <a:sym typeface="Baloo Tammudu 2"/>
                <a:hlinkClick r:id="rId5">
                  <a:extLst>
                    <a:ext uri="{A12FA001-AC4F-418D-AE19-62706E023703}">
                      <ahyp:hlinkClr val="tx"/>
                    </a:ext>
                  </a:extLst>
                </a:hlinkClick>
              </a:rPr>
              <a:t>marie-eve.naud@umontreal.ca</a:t>
            </a:r>
            <a:r>
              <a:rPr b="1" lang="fr" sz="1800">
                <a:solidFill>
                  <a:schemeClr val="dk1"/>
                </a:solidFill>
                <a:latin typeface="Baloo Tammudu 2"/>
                <a:ea typeface="Baloo Tammudu 2"/>
                <a:cs typeface="Baloo Tammudu 2"/>
                <a:sym typeface="Baloo Tammudu 2"/>
              </a:rPr>
              <a:t> </a:t>
            </a:r>
            <a:br>
              <a:rPr lang="fr" sz="1600">
                <a:solidFill>
                  <a:schemeClr val="dk2"/>
                </a:solidFill>
                <a:latin typeface="Baloo Tamma 2"/>
                <a:ea typeface="Baloo Tamma 2"/>
                <a:cs typeface="Baloo Tamma 2"/>
                <a:sym typeface="Baloo Tamma 2"/>
              </a:rPr>
            </a:br>
            <a:r>
              <a:rPr lang="fr" sz="1600">
                <a:solidFill>
                  <a:schemeClr val="dk2"/>
                </a:solidFill>
                <a:latin typeface="Baloo Tamma 2"/>
                <a:ea typeface="Baloo Tamma 2"/>
                <a:cs typeface="Baloo Tamma 2"/>
                <a:sym typeface="Baloo Tamma 2"/>
              </a:rPr>
              <a:t>- </a:t>
            </a:r>
            <a:r>
              <a:rPr lang="fr" sz="1500">
                <a:solidFill>
                  <a:schemeClr val="dk2"/>
                </a:solidFill>
                <a:latin typeface="Baloo Tamma 2"/>
                <a:ea typeface="Baloo Tamma 2"/>
                <a:cs typeface="Baloo Tamma 2"/>
                <a:sym typeface="Baloo Tamma 2"/>
              </a:rPr>
              <a:t>How has interactions with (prim. and sec.) school staff gone for you?</a:t>
            </a:r>
            <a:br>
              <a:rPr lang="fr" sz="1500">
                <a:solidFill>
                  <a:schemeClr val="dk2"/>
                </a:solidFill>
                <a:latin typeface="Baloo Tamma 2"/>
                <a:ea typeface="Baloo Tamma 2"/>
                <a:cs typeface="Baloo Tamma 2"/>
                <a:sym typeface="Baloo Tamma 2"/>
              </a:rPr>
            </a:br>
            <a:r>
              <a:rPr lang="fr" sz="1500">
                <a:solidFill>
                  <a:schemeClr val="dk2"/>
                </a:solidFill>
                <a:latin typeface="Baloo Tamma 2"/>
                <a:ea typeface="Baloo Tamma 2"/>
                <a:cs typeface="Baloo Tamma 2"/>
                <a:sym typeface="Baloo Tamma 2"/>
              </a:rPr>
              <a:t>- Any ideas on how to get these resources to those who might need/use them?</a:t>
            </a:r>
            <a:endParaRPr sz="1500">
              <a:solidFill>
                <a:schemeClr val="dk2"/>
              </a:solidFill>
              <a:latin typeface="Baloo Tamma 2"/>
              <a:ea typeface="Baloo Tamma 2"/>
              <a:cs typeface="Baloo Tamma 2"/>
              <a:sym typeface="Baloo Tamma 2"/>
            </a:endParaRPr>
          </a:p>
        </p:txBody>
      </p:sp>
      <p:pic>
        <p:nvPicPr>
          <p:cNvPr id="419" name="Google Shape;419;p43"/>
          <p:cNvPicPr preferRelativeResize="0"/>
          <p:nvPr/>
        </p:nvPicPr>
        <p:blipFill>
          <a:blip r:embed="rId6">
            <a:alphaModFix/>
          </a:blip>
          <a:stretch>
            <a:fillRect/>
          </a:stretch>
        </p:blipFill>
        <p:spPr>
          <a:xfrm>
            <a:off x="8156705" y="4750849"/>
            <a:ext cx="948326" cy="360251"/>
          </a:xfrm>
          <a:prstGeom prst="rect">
            <a:avLst/>
          </a:prstGeom>
          <a:noFill/>
          <a:ln>
            <a:noFill/>
          </a:ln>
        </p:spPr>
      </p:pic>
      <p:sp>
        <p:nvSpPr>
          <p:cNvPr id="420" name="Google Shape;420;p43"/>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7">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8">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421" name="Google Shape;421;p43"/>
          <p:cNvPicPr preferRelativeResize="0"/>
          <p:nvPr/>
        </p:nvPicPr>
        <p:blipFill>
          <a:blip r:embed="rId9">
            <a:alphaModFix/>
          </a:blip>
          <a:stretch>
            <a:fillRect/>
          </a:stretch>
        </p:blipFill>
        <p:spPr>
          <a:xfrm>
            <a:off x="38976" y="4723275"/>
            <a:ext cx="933250" cy="415407"/>
          </a:xfrm>
          <a:prstGeom prst="rect">
            <a:avLst/>
          </a:prstGeom>
          <a:noFill/>
          <a:ln>
            <a:noFill/>
          </a:ln>
        </p:spPr>
      </p:pic>
      <p:pic>
        <p:nvPicPr>
          <p:cNvPr id="422" name="Google Shape;422;p43"/>
          <p:cNvPicPr preferRelativeResize="0"/>
          <p:nvPr/>
        </p:nvPicPr>
        <p:blipFill>
          <a:blip r:embed="rId9">
            <a:alphaModFix/>
          </a:blip>
          <a:stretch>
            <a:fillRect/>
          </a:stretch>
        </p:blipFill>
        <p:spPr>
          <a:xfrm>
            <a:off x="30202" y="0"/>
            <a:ext cx="2307475" cy="1027097"/>
          </a:xfrm>
          <a:prstGeom prst="rect">
            <a:avLst/>
          </a:prstGeom>
          <a:noFill/>
          <a:ln>
            <a:noFill/>
          </a:ln>
        </p:spPr>
      </p:pic>
      <p:pic>
        <p:nvPicPr>
          <p:cNvPr id="423" name="Google Shape;423;p43"/>
          <p:cNvPicPr preferRelativeResize="0"/>
          <p:nvPr/>
        </p:nvPicPr>
        <p:blipFill>
          <a:blip r:embed="rId6">
            <a:alphaModFix/>
          </a:blip>
          <a:stretch>
            <a:fillRect/>
          </a:stretch>
        </p:blipFill>
        <p:spPr>
          <a:xfrm>
            <a:off x="6440248" y="0"/>
            <a:ext cx="2703754" cy="1027100"/>
          </a:xfrm>
          <a:prstGeom prst="rect">
            <a:avLst/>
          </a:prstGeom>
          <a:noFill/>
          <a:ln>
            <a:noFill/>
          </a:ln>
        </p:spPr>
      </p:pic>
      <p:sp>
        <p:nvSpPr>
          <p:cNvPr id="424" name="Google Shape;424;p43"/>
          <p:cNvSpPr txBox="1"/>
          <p:nvPr/>
        </p:nvSpPr>
        <p:spPr>
          <a:xfrm>
            <a:off x="0" y="885400"/>
            <a:ext cx="2337600" cy="729900"/>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None/>
            </a:pPr>
            <a:r>
              <a:rPr b="1" lang="fr" sz="1000">
                <a:solidFill>
                  <a:srgbClr val="196BB1"/>
                </a:solidFill>
                <a:latin typeface="Baloo Tammudu 2"/>
                <a:ea typeface="Baloo Tammudu 2"/>
                <a:cs typeface="Baloo Tammudu 2"/>
                <a:sym typeface="Baloo Tammudu 2"/>
              </a:rPr>
              <a:t>Des nouveaux mondes à découvrir, </a:t>
            </a:r>
            <a:endParaRPr b="1" sz="1000">
              <a:solidFill>
                <a:srgbClr val="196BB1"/>
              </a:solidFill>
              <a:latin typeface="Baloo Tammudu 2"/>
              <a:ea typeface="Baloo Tammudu 2"/>
              <a:cs typeface="Baloo Tammudu 2"/>
              <a:sym typeface="Baloo Tammudu 2"/>
            </a:endParaRPr>
          </a:p>
          <a:p>
            <a:pPr indent="0" lvl="0" marL="0" rtl="0" algn="ctr">
              <a:lnSpc>
                <a:spcPct val="90000"/>
              </a:lnSpc>
              <a:spcBef>
                <a:spcPts val="0"/>
              </a:spcBef>
              <a:spcAft>
                <a:spcPts val="0"/>
              </a:spcAft>
              <a:buNone/>
            </a:pPr>
            <a:r>
              <a:rPr b="1" lang="fr" sz="1000">
                <a:solidFill>
                  <a:srgbClr val="196BB1"/>
                </a:solidFill>
                <a:latin typeface="Baloo Tammudu 2"/>
                <a:ea typeface="Baloo Tammudu 2"/>
                <a:cs typeface="Baloo Tammudu 2"/>
                <a:sym typeface="Baloo Tammudu 2"/>
              </a:rPr>
              <a:t>au primaire et au secondaire</a:t>
            </a:r>
            <a:endParaRPr b="1" sz="1000">
              <a:solidFill>
                <a:srgbClr val="196BB1"/>
              </a:solidFill>
              <a:latin typeface="Baloo Tammudu 2"/>
              <a:ea typeface="Baloo Tammudu 2"/>
              <a:cs typeface="Baloo Tammudu 2"/>
              <a:sym typeface="Baloo Tammudu 2"/>
            </a:endParaRPr>
          </a:p>
          <a:p>
            <a:pPr indent="0" lvl="0" marL="0" rtl="0" algn="l">
              <a:lnSpc>
                <a:spcPct val="90000"/>
              </a:lnSpc>
              <a:spcBef>
                <a:spcPts val="0"/>
              </a:spcBef>
              <a:spcAft>
                <a:spcPts val="0"/>
              </a:spcAft>
              <a:buNone/>
            </a:pPr>
            <a:r>
              <a:rPr b="1" lang="fr" sz="1290">
                <a:solidFill>
                  <a:srgbClr val="23A8DF"/>
                </a:solidFill>
                <a:latin typeface="Baloo Tammudu 2"/>
                <a:ea typeface="Baloo Tammudu 2"/>
                <a:cs typeface="Baloo Tammudu 2"/>
                <a:sym typeface="Baloo Tammudu 2"/>
              </a:rPr>
              <a:t>www.exoplanetesalecole.ca</a:t>
            </a:r>
            <a:endParaRPr b="1" sz="1290">
              <a:solidFill>
                <a:srgbClr val="23A8DF"/>
              </a:solidFill>
              <a:latin typeface="Baloo Tammudu 2"/>
              <a:ea typeface="Baloo Tammudu 2"/>
              <a:cs typeface="Baloo Tammudu 2"/>
              <a:sym typeface="Baloo Tammudu 2"/>
            </a:endParaRPr>
          </a:p>
        </p:txBody>
      </p:sp>
      <p:sp>
        <p:nvSpPr>
          <p:cNvPr id="425" name="Google Shape;425;p43"/>
          <p:cNvSpPr txBox="1"/>
          <p:nvPr/>
        </p:nvSpPr>
        <p:spPr>
          <a:xfrm>
            <a:off x="6440325" y="885400"/>
            <a:ext cx="2703600" cy="729900"/>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None/>
            </a:pPr>
            <a:r>
              <a:rPr b="1" lang="fr" sz="1000">
                <a:solidFill>
                  <a:srgbClr val="196BB1"/>
                </a:solidFill>
                <a:latin typeface="Baloo Tammudu 2"/>
                <a:ea typeface="Baloo Tammudu 2"/>
                <a:cs typeface="Baloo Tammudu 2"/>
                <a:sym typeface="Baloo Tammudu 2"/>
              </a:rPr>
              <a:t>New worlds to discover, in primary and secondary school</a:t>
            </a:r>
            <a:endParaRPr b="1" sz="500">
              <a:solidFill>
                <a:srgbClr val="196BB1"/>
              </a:solidFill>
              <a:latin typeface="Baloo Tammudu 2"/>
              <a:ea typeface="Baloo Tammudu 2"/>
              <a:cs typeface="Baloo Tammudu 2"/>
              <a:sym typeface="Baloo Tammudu 2"/>
            </a:endParaRPr>
          </a:p>
          <a:p>
            <a:pPr indent="0" lvl="0" marL="0" rtl="0" algn="ctr">
              <a:lnSpc>
                <a:spcPct val="90000"/>
              </a:lnSpc>
              <a:spcBef>
                <a:spcPts val="0"/>
              </a:spcBef>
              <a:spcAft>
                <a:spcPts val="0"/>
              </a:spcAft>
              <a:buNone/>
            </a:pPr>
            <a:r>
              <a:rPr b="1" lang="fr" sz="1200">
                <a:solidFill>
                  <a:srgbClr val="23A8DF"/>
                </a:solidFill>
                <a:latin typeface="Baloo Tammudu 2"/>
                <a:ea typeface="Baloo Tammudu 2"/>
                <a:cs typeface="Baloo Tammudu 2"/>
                <a:sym typeface="Baloo Tammudu 2"/>
              </a:rPr>
              <a:t>www.exoplanetsintheclassroom.ca</a:t>
            </a:r>
            <a:endParaRPr b="1" sz="1200">
              <a:solidFill>
                <a:srgbClr val="23A8DF"/>
              </a:solidFill>
              <a:latin typeface="Baloo Tammudu 2"/>
              <a:ea typeface="Baloo Tammudu 2"/>
              <a:cs typeface="Baloo Tammudu 2"/>
              <a:sym typeface="Baloo Tammudu 2"/>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9" name="Shape 429"/>
        <p:cNvGrpSpPr/>
        <p:nvPr/>
      </p:nvGrpSpPr>
      <p:grpSpPr>
        <a:xfrm>
          <a:off x="0" y="0"/>
          <a:ext cx="0" cy="0"/>
          <a:chOff x="0" y="0"/>
          <a:chExt cx="0" cy="0"/>
        </a:xfrm>
      </p:grpSpPr>
      <p:pic>
        <p:nvPicPr>
          <p:cNvPr id="430" name="Google Shape;430;p44"/>
          <p:cNvPicPr preferRelativeResize="0"/>
          <p:nvPr/>
        </p:nvPicPr>
        <p:blipFill>
          <a:blip r:embed="rId3">
            <a:alphaModFix/>
          </a:blip>
          <a:stretch>
            <a:fillRect/>
          </a:stretch>
        </p:blipFill>
        <p:spPr>
          <a:xfrm>
            <a:off x="30202" y="0"/>
            <a:ext cx="2307475" cy="1027097"/>
          </a:xfrm>
          <a:prstGeom prst="rect">
            <a:avLst/>
          </a:prstGeom>
          <a:noFill/>
          <a:ln>
            <a:noFill/>
          </a:ln>
        </p:spPr>
      </p:pic>
      <p:pic>
        <p:nvPicPr>
          <p:cNvPr id="431" name="Google Shape;431;p44"/>
          <p:cNvPicPr preferRelativeResize="0"/>
          <p:nvPr/>
        </p:nvPicPr>
        <p:blipFill>
          <a:blip r:embed="rId4">
            <a:alphaModFix/>
          </a:blip>
          <a:stretch>
            <a:fillRect/>
          </a:stretch>
        </p:blipFill>
        <p:spPr>
          <a:xfrm>
            <a:off x="6440248" y="0"/>
            <a:ext cx="2703754" cy="1027100"/>
          </a:xfrm>
          <a:prstGeom prst="rect">
            <a:avLst/>
          </a:prstGeom>
          <a:noFill/>
          <a:ln>
            <a:noFill/>
          </a:ln>
        </p:spPr>
      </p:pic>
      <p:sp>
        <p:nvSpPr>
          <p:cNvPr id="432" name="Google Shape;432;p44"/>
          <p:cNvSpPr txBox="1"/>
          <p:nvPr/>
        </p:nvSpPr>
        <p:spPr>
          <a:xfrm>
            <a:off x="962850" y="1581400"/>
            <a:ext cx="7218300" cy="2709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3900">
                <a:solidFill>
                  <a:srgbClr val="196BB1"/>
                </a:solidFill>
                <a:latin typeface="Baloo Tammudu 2"/>
                <a:ea typeface="Baloo Tammudu 2"/>
                <a:cs typeface="Baloo Tammudu 2"/>
                <a:sym typeface="Baloo Tammudu 2"/>
              </a:rPr>
              <a:t>Thanks!</a:t>
            </a:r>
            <a:endParaRPr b="1" sz="3900">
              <a:solidFill>
                <a:srgbClr val="196BB1"/>
              </a:solidFill>
              <a:latin typeface="Baloo Tammudu 2"/>
              <a:ea typeface="Baloo Tammudu 2"/>
              <a:cs typeface="Baloo Tammudu 2"/>
              <a:sym typeface="Baloo Tammudu 2"/>
            </a:endParaRPr>
          </a:p>
          <a:p>
            <a:pPr indent="0" lvl="0" marL="0" rtl="0" algn="ctr">
              <a:spcBef>
                <a:spcPts val="0"/>
              </a:spcBef>
              <a:spcAft>
                <a:spcPts val="0"/>
              </a:spcAft>
              <a:buNone/>
            </a:pPr>
            <a:r>
              <a:rPr b="1" lang="fr" sz="3100">
                <a:solidFill>
                  <a:srgbClr val="23A8DF"/>
                </a:solidFill>
                <a:latin typeface="Baloo Tammudu 2"/>
                <a:ea typeface="Baloo Tammudu 2"/>
                <a:cs typeface="Baloo Tammudu 2"/>
                <a:sym typeface="Baloo Tammudu 2"/>
              </a:rPr>
              <a:t>Don't hesitate to reach out!</a:t>
            </a:r>
            <a:endParaRPr b="1" sz="3100">
              <a:solidFill>
                <a:srgbClr val="23A8DF"/>
              </a:solidFill>
              <a:latin typeface="Baloo Tammudu 2"/>
              <a:ea typeface="Baloo Tammudu 2"/>
              <a:cs typeface="Baloo Tammudu 2"/>
              <a:sym typeface="Baloo Tammudu 2"/>
            </a:endParaRPr>
          </a:p>
          <a:p>
            <a:pPr indent="0" lvl="0" marL="0" rtl="0" algn="ctr">
              <a:spcBef>
                <a:spcPts val="0"/>
              </a:spcBef>
              <a:spcAft>
                <a:spcPts val="0"/>
              </a:spcAft>
              <a:buNone/>
            </a:pPr>
            <a:r>
              <a:t/>
            </a:r>
            <a:endParaRPr b="1" sz="1000">
              <a:solidFill>
                <a:srgbClr val="23A8DF"/>
              </a:solidFill>
              <a:latin typeface="Baloo Tammudu 2"/>
              <a:ea typeface="Baloo Tammudu 2"/>
              <a:cs typeface="Baloo Tammudu 2"/>
              <a:sym typeface="Baloo Tammudu 2"/>
            </a:endParaRPr>
          </a:p>
          <a:p>
            <a:pPr indent="0" lvl="0" marL="0" rtl="0" algn="ctr">
              <a:spcBef>
                <a:spcPts val="0"/>
              </a:spcBef>
              <a:spcAft>
                <a:spcPts val="0"/>
              </a:spcAft>
              <a:buNone/>
            </a:pPr>
            <a:r>
              <a:rPr b="1" lang="fr" sz="1800">
                <a:solidFill>
                  <a:schemeClr val="dk1"/>
                </a:solidFill>
                <a:latin typeface="Baloo Tammudu 2"/>
                <a:ea typeface="Baloo Tammudu 2"/>
                <a:cs typeface="Baloo Tammudu 2"/>
                <a:sym typeface="Baloo Tammudu 2"/>
              </a:rPr>
              <a:t>Marie-Eve Naud, PhD, </a:t>
            </a:r>
            <a:r>
              <a:rPr b="1" lang="fr" sz="1800" u="sng">
                <a:solidFill>
                  <a:schemeClr val="accent5"/>
                </a:solidFill>
                <a:latin typeface="Baloo Tammudu 2"/>
                <a:ea typeface="Baloo Tammudu 2"/>
                <a:cs typeface="Baloo Tammudu 2"/>
                <a:sym typeface="Baloo Tammudu 2"/>
                <a:hlinkClick r:id="rId5">
                  <a:extLst>
                    <a:ext uri="{A12FA001-AC4F-418D-AE19-62706E023703}">
                      <ahyp:hlinkClr val="tx"/>
                    </a:ext>
                  </a:extLst>
                </a:hlinkClick>
              </a:rPr>
              <a:t>marie-eve.naud@umontreal.ca</a:t>
            </a:r>
            <a:r>
              <a:rPr b="1" lang="fr" sz="1800">
                <a:solidFill>
                  <a:schemeClr val="dk1"/>
                </a:solidFill>
                <a:latin typeface="Baloo Tammudu 2"/>
                <a:ea typeface="Baloo Tammudu 2"/>
                <a:cs typeface="Baloo Tammudu 2"/>
                <a:sym typeface="Baloo Tammudu 2"/>
              </a:rPr>
              <a:t> </a:t>
            </a:r>
            <a:endParaRPr b="1" sz="1800">
              <a:solidFill>
                <a:schemeClr val="dk1"/>
              </a:solidFill>
              <a:latin typeface="Baloo Tammudu 2"/>
              <a:ea typeface="Baloo Tammudu 2"/>
              <a:cs typeface="Baloo Tammudu 2"/>
              <a:sym typeface="Baloo Tammudu 2"/>
            </a:endParaRPr>
          </a:p>
          <a:p>
            <a:pPr indent="0" lvl="0" marL="0" rtl="0" algn="ctr">
              <a:spcBef>
                <a:spcPts val="0"/>
              </a:spcBef>
              <a:spcAft>
                <a:spcPts val="0"/>
              </a:spcAft>
              <a:buNone/>
            </a:pPr>
            <a:r>
              <a:rPr b="1" lang="fr" sz="1800">
                <a:solidFill>
                  <a:schemeClr val="dk1"/>
                </a:solidFill>
                <a:latin typeface="Baloo Tammudu 2"/>
                <a:ea typeface="Baloo Tammudu 2"/>
                <a:cs typeface="Baloo Tammudu 2"/>
                <a:sym typeface="Baloo Tammudu 2"/>
              </a:rPr>
              <a:t>Trottier Institute for Research on Exoplanets, Université de Montréal</a:t>
            </a:r>
            <a:endParaRPr b="1" sz="1800">
              <a:solidFill>
                <a:schemeClr val="dk1"/>
              </a:solidFill>
              <a:latin typeface="Baloo Tammudu 2"/>
              <a:ea typeface="Baloo Tammudu 2"/>
              <a:cs typeface="Baloo Tammudu 2"/>
              <a:sym typeface="Baloo Tammudu 2"/>
            </a:endParaRPr>
          </a:p>
          <a:p>
            <a:pPr indent="0" lvl="0" marL="0" rtl="0" algn="ctr">
              <a:spcBef>
                <a:spcPts val="0"/>
              </a:spcBef>
              <a:spcAft>
                <a:spcPts val="0"/>
              </a:spcAft>
              <a:buNone/>
            </a:pPr>
            <a:r>
              <a:t/>
            </a:r>
            <a:endParaRPr b="1" sz="1600">
              <a:solidFill>
                <a:schemeClr val="dk1"/>
              </a:solidFill>
              <a:latin typeface="Baloo Tammudu 2"/>
              <a:ea typeface="Baloo Tammudu 2"/>
              <a:cs typeface="Baloo Tammudu 2"/>
              <a:sym typeface="Baloo Tammudu 2"/>
            </a:endParaRPr>
          </a:p>
          <a:p>
            <a:pPr indent="0" lvl="0" marL="0" rtl="0" algn="ctr">
              <a:spcBef>
                <a:spcPts val="0"/>
              </a:spcBef>
              <a:spcAft>
                <a:spcPts val="0"/>
              </a:spcAft>
              <a:buNone/>
            </a:pPr>
            <a:r>
              <a:rPr b="1" lang="fr" sz="1600">
                <a:solidFill>
                  <a:schemeClr val="dk1"/>
                </a:solidFill>
                <a:latin typeface="Baloo Tammudu 2"/>
                <a:ea typeface="Baloo Tammudu 2"/>
                <a:cs typeface="Baloo Tammudu 2"/>
                <a:sym typeface="Baloo Tammudu 2"/>
              </a:rPr>
              <a:t>Co-presenters : Julie Bolduc-Duval, Nathalie Ouellette, </a:t>
            </a:r>
            <a:endParaRPr b="1" sz="1600">
              <a:solidFill>
                <a:schemeClr val="dk1"/>
              </a:solidFill>
              <a:latin typeface="Baloo Tammudu 2"/>
              <a:ea typeface="Baloo Tammudu 2"/>
              <a:cs typeface="Baloo Tammudu 2"/>
              <a:sym typeface="Baloo Tammudu 2"/>
            </a:endParaRPr>
          </a:p>
          <a:p>
            <a:pPr indent="0" lvl="0" marL="0" rtl="0" algn="ctr">
              <a:spcBef>
                <a:spcPts val="0"/>
              </a:spcBef>
              <a:spcAft>
                <a:spcPts val="0"/>
              </a:spcAft>
              <a:buNone/>
            </a:pPr>
            <a:r>
              <a:rPr b="1" lang="fr" sz="1600">
                <a:solidFill>
                  <a:schemeClr val="dk1"/>
                </a:solidFill>
                <a:latin typeface="Baloo Tammudu 2"/>
                <a:ea typeface="Baloo Tammudu 2"/>
                <a:cs typeface="Baloo Tammudu 2"/>
                <a:sym typeface="Baloo Tammudu 2"/>
              </a:rPr>
              <a:t>Heidi White, Frédérique Baron</a:t>
            </a:r>
            <a:endParaRPr b="1" sz="2500">
              <a:solidFill>
                <a:schemeClr val="dk1"/>
              </a:solidFill>
              <a:latin typeface="Baloo Tammudu 2"/>
              <a:ea typeface="Baloo Tammudu 2"/>
              <a:cs typeface="Baloo Tammudu 2"/>
              <a:sym typeface="Baloo Tammudu 2"/>
            </a:endParaRPr>
          </a:p>
        </p:txBody>
      </p:sp>
      <p:sp>
        <p:nvSpPr>
          <p:cNvPr id="433" name="Google Shape;433;p44"/>
          <p:cNvSpPr txBox="1"/>
          <p:nvPr>
            <p:ph idx="1" type="subTitle"/>
          </p:nvPr>
        </p:nvSpPr>
        <p:spPr>
          <a:xfrm>
            <a:off x="0" y="885400"/>
            <a:ext cx="2337600" cy="7299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dk1"/>
              </a:buClr>
              <a:buSzPts val="605"/>
              <a:buFont typeface="Arial"/>
              <a:buNone/>
            </a:pPr>
            <a:r>
              <a:rPr b="1" lang="fr" sz="1000">
                <a:solidFill>
                  <a:srgbClr val="196BB1"/>
                </a:solidFill>
                <a:latin typeface="Baloo Tammudu 2"/>
                <a:ea typeface="Baloo Tammudu 2"/>
                <a:cs typeface="Baloo Tammudu 2"/>
                <a:sym typeface="Baloo Tammudu 2"/>
              </a:rPr>
              <a:t>Des nouveaux mondes à découvrir, </a:t>
            </a:r>
            <a:endParaRPr b="1" sz="1000">
              <a:solidFill>
                <a:srgbClr val="196BB1"/>
              </a:solidFill>
              <a:latin typeface="Baloo Tammudu 2"/>
              <a:ea typeface="Baloo Tammudu 2"/>
              <a:cs typeface="Baloo Tammudu 2"/>
              <a:sym typeface="Baloo Tammudu 2"/>
            </a:endParaRPr>
          </a:p>
          <a:p>
            <a:pPr indent="0" lvl="0" marL="0" rtl="0" algn="ctr">
              <a:lnSpc>
                <a:spcPct val="90000"/>
              </a:lnSpc>
              <a:spcBef>
                <a:spcPts val="0"/>
              </a:spcBef>
              <a:spcAft>
                <a:spcPts val="0"/>
              </a:spcAft>
              <a:buSzPts val="605"/>
              <a:buNone/>
            </a:pPr>
            <a:r>
              <a:rPr b="1" lang="fr" sz="1000">
                <a:solidFill>
                  <a:srgbClr val="196BB1"/>
                </a:solidFill>
                <a:latin typeface="Baloo Tammudu 2"/>
                <a:ea typeface="Baloo Tammudu 2"/>
                <a:cs typeface="Baloo Tammudu 2"/>
                <a:sym typeface="Baloo Tammudu 2"/>
              </a:rPr>
              <a:t>au primaire et au secondaire</a:t>
            </a:r>
            <a:endParaRPr b="1" sz="1000">
              <a:solidFill>
                <a:srgbClr val="196BB1"/>
              </a:solidFill>
              <a:latin typeface="Baloo Tammudu 2"/>
              <a:ea typeface="Baloo Tammudu 2"/>
              <a:cs typeface="Baloo Tammudu 2"/>
              <a:sym typeface="Baloo Tammudu 2"/>
            </a:endParaRPr>
          </a:p>
          <a:p>
            <a:pPr indent="0" lvl="0" marL="0" rtl="0" algn="l">
              <a:lnSpc>
                <a:spcPct val="90000"/>
              </a:lnSpc>
              <a:spcBef>
                <a:spcPts val="0"/>
              </a:spcBef>
              <a:spcAft>
                <a:spcPts val="0"/>
              </a:spcAft>
              <a:buClr>
                <a:schemeClr val="dk1"/>
              </a:buClr>
              <a:buSzPts val="605"/>
              <a:buFont typeface="Arial"/>
              <a:buNone/>
            </a:pPr>
            <a:r>
              <a:rPr b="1" lang="fr" sz="1290">
                <a:solidFill>
                  <a:srgbClr val="23A8DF"/>
                </a:solidFill>
                <a:latin typeface="Baloo Tammudu 2"/>
                <a:ea typeface="Baloo Tammudu 2"/>
                <a:cs typeface="Baloo Tammudu 2"/>
                <a:sym typeface="Baloo Tammudu 2"/>
              </a:rPr>
              <a:t>www.exoplanetesalecole.ca</a:t>
            </a:r>
            <a:endParaRPr b="1" sz="1290">
              <a:solidFill>
                <a:srgbClr val="23A8DF"/>
              </a:solidFill>
              <a:latin typeface="Baloo Tammudu 2"/>
              <a:ea typeface="Baloo Tammudu 2"/>
              <a:cs typeface="Baloo Tammudu 2"/>
              <a:sym typeface="Baloo Tammudu 2"/>
            </a:endParaRPr>
          </a:p>
        </p:txBody>
      </p:sp>
      <p:sp>
        <p:nvSpPr>
          <p:cNvPr id="434" name="Google Shape;434;p44"/>
          <p:cNvSpPr txBox="1"/>
          <p:nvPr>
            <p:ph idx="1" type="subTitle"/>
          </p:nvPr>
        </p:nvSpPr>
        <p:spPr>
          <a:xfrm>
            <a:off x="6440325" y="885400"/>
            <a:ext cx="2703600" cy="7299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rgbClr val="000000"/>
              </a:buClr>
              <a:buSzPts val="605"/>
              <a:buFont typeface="Arial"/>
              <a:buNone/>
            </a:pPr>
            <a:r>
              <a:rPr b="1" lang="fr" sz="1000">
                <a:solidFill>
                  <a:srgbClr val="196BB1"/>
                </a:solidFill>
                <a:latin typeface="Baloo Tammudu 2"/>
                <a:ea typeface="Baloo Tammudu 2"/>
                <a:cs typeface="Baloo Tammudu 2"/>
                <a:sym typeface="Baloo Tammudu 2"/>
              </a:rPr>
              <a:t>New worlds to discover, in primary and secondary school</a:t>
            </a:r>
            <a:endParaRPr b="1" sz="500">
              <a:solidFill>
                <a:srgbClr val="196BB1"/>
              </a:solidFill>
              <a:latin typeface="Baloo Tammudu 2"/>
              <a:ea typeface="Baloo Tammudu 2"/>
              <a:cs typeface="Baloo Tammudu 2"/>
              <a:sym typeface="Baloo Tammudu 2"/>
            </a:endParaRPr>
          </a:p>
          <a:p>
            <a:pPr indent="0" lvl="0" marL="0" rtl="0" algn="ctr">
              <a:lnSpc>
                <a:spcPct val="90000"/>
              </a:lnSpc>
              <a:spcBef>
                <a:spcPts val="0"/>
              </a:spcBef>
              <a:spcAft>
                <a:spcPts val="0"/>
              </a:spcAft>
              <a:buClr>
                <a:schemeClr val="dk1"/>
              </a:buClr>
              <a:buSzPts val="605"/>
              <a:buFont typeface="Arial"/>
              <a:buNone/>
            </a:pPr>
            <a:r>
              <a:rPr b="1" lang="fr" sz="1200">
                <a:solidFill>
                  <a:srgbClr val="23A8DF"/>
                </a:solidFill>
                <a:latin typeface="Baloo Tammudu 2"/>
                <a:ea typeface="Baloo Tammudu 2"/>
                <a:cs typeface="Baloo Tammudu 2"/>
                <a:sym typeface="Baloo Tammudu 2"/>
              </a:rPr>
              <a:t>www.exoplanetsintheclassroom.ca</a:t>
            </a:r>
            <a:endParaRPr b="1" sz="1200">
              <a:solidFill>
                <a:srgbClr val="23A8DF"/>
              </a:solidFill>
              <a:latin typeface="Baloo Tammudu 2"/>
              <a:ea typeface="Baloo Tammudu 2"/>
              <a:cs typeface="Baloo Tammudu 2"/>
              <a:sym typeface="Baloo Tammudu 2"/>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8" name="Shape 438"/>
        <p:cNvGrpSpPr/>
        <p:nvPr/>
      </p:nvGrpSpPr>
      <p:grpSpPr>
        <a:xfrm>
          <a:off x="0" y="0"/>
          <a:ext cx="0" cy="0"/>
          <a:chOff x="0" y="0"/>
          <a:chExt cx="0" cy="0"/>
        </a:xfrm>
      </p:grpSpPr>
      <p:pic>
        <p:nvPicPr>
          <p:cNvPr id="439" name="Google Shape;439;p45"/>
          <p:cNvPicPr preferRelativeResize="0"/>
          <p:nvPr/>
        </p:nvPicPr>
        <p:blipFill>
          <a:blip r:embed="rId3">
            <a:alphaModFix/>
          </a:blip>
          <a:stretch>
            <a:fillRect/>
          </a:stretch>
        </p:blipFill>
        <p:spPr>
          <a:xfrm>
            <a:off x="1269825" y="2731900"/>
            <a:ext cx="3248648" cy="2088176"/>
          </a:xfrm>
          <a:prstGeom prst="rect">
            <a:avLst/>
          </a:prstGeom>
          <a:noFill/>
          <a:ln>
            <a:noFill/>
          </a:ln>
        </p:spPr>
      </p:pic>
      <p:pic>
        <p:nvPicPr>
          <p:cNvPr id="440" name="Google Shape;440;p45"/>
          <p:cNvPicPr preferRelativeResize="0"/>
          <p:nvPr/>
        </p:nvPicPr>
        <p:blipFill>
          <a:blip r:embed="rId4">
            <a:alphaModFix/>
          </a:blip>
          <a:stretch>
            <a:fillRect/>
          </a:stretch>
        </p:blipFill>
        <p:spPr>
          <a:xfrm>
            <a:off x="4621076" y="2731900"/>
            <a:ext cx="3642747" cy="2088176"/>
          </a:xfrm>
          <a:prstGeom prst="rect">
            <a:avLst/>
          </a:prstGeom>
          <a:noFill/>
          <a:ln>
            <a:noFill/>
          </a:ln>
        </p:spPr>
      </p:pic>
      <p:sp>
        <p:nvSpPr>
          <p:cNvPr id="441" name="Google Shape;441;p45"/>
          <p:cNvSpPr txBox="1"/>
          <p:nvPr/>
        </p:nvSpPr>
        <p:spPr>
          <a:xfrm>
            <a:off x="190500" y="995800"/>
            <a:ext cx="7407600" cy="17361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Char char="➔"/>
            </a:pPr>
            <a:r>
              <a:rPr lang="fr" sz="1800">
                <a:solidFill>
                  <a:schemeClr val="dk2"/>
                </a:solidFill>
              </a:rPr>
              <a:t>All remote interactions with school staff and scientists</a:t>
            </a:r>
            <a:endParaRPr sz="1800">
              <a:solidFill>
                <a:schemeClr val="dk2"/>
              </a:solidFill>
            </a:endParaRPr>
          </a:p>
          <a:p>
            <a:pPr indent="-342900" lvl="1" marL="914400" rtl="0" algn="l">
              <a:lnSpc>
                <a:spcPct val="115000"/>
              </a:lnSpc>
              <a:spcBef>
                <a:spcPts val="0"/>
              </a:spcBef>
              <a:spcAft>
                <a:spcPts val="0"/>
              </a:spcAft>
              <a:buClr>
                <a:schemeClr val="dk2"/>
              </a:buClr>
              <a:buSzPts val="1800"/>
              <a:buChar char="◆"/>
            </a:pPr>
            <a:r>
              <a:rPr lang="fr" sz="1800">
                <a:solidFill>
                  <a:schemeClr val="dk2"/>
                </a:solidFill>
              </a:rPr>
              <a:t>Brainstorming workshops at the beginning</a:t>
            </a:r>
            <a:endParaRPr sz="1800">
              <a:solidFill>
                <a:schemeClr val="dk2"/>
              </a:solidFill>
            </a:endParaRPr>
          </a:p>
          <a:p>
            <a:pPr indent="-342900" lvl="1" marL="914400" rtl="0" algn="l">
              <a:lnSpc>
                <a:spcPct val="115000"/>
              </a:lnSpc>
              <a:spcBef>
                <a:spcPts val="0"/>
              </a:spcBef>
              <a:spcAft>
                <a:spcPts val="0"/>
              </a:spcAft>
              <a:buClr>
                <a:schemeClr val="dk2"/>
              </a:buClr>
              <a:buSzPts val="1800"/>
              <a:buChar char="◆"/>
            </a:pPr>
            <a:r>
              <a:rPr lang="fr" sz="1800">
                <a:solidFill>
                  <a:schemeClr val="dk2"/>
                </a:solidFill>
              </a:rPr>
              <a:t>Workshops seven months in (check-up on activities)</a:t>
            </a:r>
            <a:endParaRPr sz="1800">
              <a:solidFill>
                <a:schemeClr val="dk2"/>
              </a:solidFill>
            </a:endParaRPr>
          </a:p>
          <a:p>
            <a:pPr indent="-342900" lvl="1" marL="914400" rtl="0" algn="l">
              <a:lnSpc>
                <a:spcPct val="115000"/>
              </a:lnSpc>
              <a:spcBef>
                <a:spcPts val="0"/>
              </a:spcBef>
              <a:spcAft>
                <a:spcPts val="0"/>
              </a:spcAft>
              <a:buClr>
                <a:schemeClr val="dk2"/>
              </a:buClr>
              <a:buSzPts val="1800"/>
              <a:buChar char="◆"/>
            </a:pPr>
            <a:r>
              <a:rPr lang="fr" sz="1800">
                <a:solidFill>
                  <a:schemeClr val="dk2"/>
                </a:solidFill>
              </a:rPr>
              <a:t>Summer workshop with secondary school teachers in 2022</a:t>
            </a:r>
            <a:endParaRPr sz="1800">
              <a:solidFill>
                <a:schemeClr val="dk2"/>
              </a:solidFill>
            </a:endParaRPr>
          </a:p>
          <a:p>
            <a:pPr indent="-342900" lvl="1" marL="914400" rtl="0" algn="l">
              <a:lnSpc>
                <a:spcPct val="115000"/>
              </a:lnSpc>
              <a:spcBef>
                <a:spcPts val="0"/>
              </a:spcBef>
              <a:spcAft>
                <a:spcPts val="0"/>
              </a:spcAft>
              <a:buClr>
                <a:schemeClr val="dk2"/>
              </a:buClr>
              <a:buSzPts val="1800"/>
              <a:buChar char="◆"/>
            </a:pPr>
            <a:r>
              <a:rPr lang="fr" sz="1800">
                <a:solidFill>
                  <a:schemeClr val="dk2"/>
                </a:solidFill>
              </a:rPr>
              <a:t>Session with iREx scientists</a:t>
            </a:r>
            <a:endParaRPr sz="1800">
              <a:solidFill>
                <a:schemeClr val="dk2"/>
              </a:solidFill>
            </a:endParaRPr>
          </a:p>
        </p:txBody>
      </p:sp>
      <p:sp>
        <p:nvSpPr>
          <p:cNvPr id="442" name="Google Shape;442;p45"/>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LESSONS LEARNED</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WHAT WORKED WELL?</a:t>
            </a:r>
            <a:endParaRPr/>
          </a:p>
        </p:txBody>
      </p:sp>
      <p:pic>
        <p:nvPicPr>
          <p:cNvPr id="443" name="Google Shape;443;p45"/>
          <p:cNvPicPr preferRelativeResize="0"/>
          <p:nvPr/>
        </p:nvPicPr>
        <p:blipFill>
          <a:blip r:embed="rId5">
            <a:alphaModFix/>
          </a:blip>
          <a:stretch>
            <a:fillRect/>
          </a:stretch>
        </p:blipFill>
        <p:spPr>
          <a:xfrm>
            <a:off x="8156705" y="4750849"/>
            <a:ext cx="948326" cy="360251"/>
          </a:xfrm>
          <a:prstGeom prst="rect">
            <a:avLst/>
          </a:prstGeom>
          <a:noFill/>
          <a:ln>
            <a:noFill/>
          </a:ln>
        </p:spPr>
      </p:pic>
      <p:sp>
        <p:nvSpPr>
          <p:cNvPr id="444" name="Google Shape;444;p45"/>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7">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445" name="Google Shape;445;p45"/>
          <p:cNvPicPr preferRelativeResize="0"/>
          <p:nvPr/>
        </p:nvPicPr>
        <p:blipFill>
          <a:blip r:embed="rId8">
            <a:alphaModFix/>
          </a:blip>
          <a:stretch>
            <a:fillRect/>
          </a:stretch>
        </p:blipFill>
        <p:spPr>
          <a:xfrm>
            <a:off x="38976" y="4723275"/>
            <a:ext cx="933250" cy="41540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9" name="Shape 449"/>
        <p:cNvGrpSpPr/>
        <p:nvPr/>
      </p:nvGrpSpPr>
      <p:grpSpPr>
        <a:xfrm>
          <a:off x="0" y="0"/>
          <a:ext cx="0" cy="0"/>
          <a:chOff x="0" y="0"/>
          <a:chExt cx="0" cy="0"/>
        </a:xfrm>
      </p:grpSpPr>
      <p:pic>
        <p:nvPicPr>
          <p:cNvPr id="450" name="Google Shape;450;p46"/>
          <p:cNvPicPr preferRelativeResize="0"/>
          <p:nvPr/>
        </p:nvPicPr>
        <p:blipFill>
          <a:blip r:embed="rId3">
            <a:alphaModFix/>
          </a:blip>
          <a:stretch>
            <a:fillRect/>
          </a:stretch>
        </p:blipFill>
        <p:spPr>
          <a:xfrm>
            <a:off x="2141575" y="1604700"/>
            <a:ext cx="4846685" cy="3234000"/>
          </a:xfrm>
          <a:prstGeom prst="rect">
            <a:avLst/>
          </a:prstGeom>
          <a:noFill/>
          <a:ln>
            <a:noFill/>
          </a:ln>
        </p:spPr>
      </p:pic>
      <p:sp>
        <p:nvSpPr>
          <p:cNvPr id="451" name="Google Shape;451;p46"/>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LESSONS LEARNED</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WHAT WERE THE CHALLENGES?</a:t>
            </a:r>
            <a:endParaRPr/>
          </a:p>
        </p:txBody>
      </p:sp>
      <p:sp>
        <p:nvSpPr>
          <p:cNvPr id="452" name="Google Shape;452;p46"/>
          <p:cNvSpPr txBox="1"/>
          <p:nvPr/>
        </p:nvSpPr>
        <p:spPr>
          <a:xfrm>
            <a:off x="190500" y="1055075"/>
            <a:ext cx="74076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Char char="➔"/>
            </a:pPr>
            <a:r>
              <a:rPr lang="fr" sz="1800">
                <a:solidFill>
                  <a:schemeClr val="dk2"/>
                </a:solidFill>
              </a:rPr>
              <a:t>Getting teachers in in-person workshops</a:t>
            </a:r>
            <a:endParaRPr sz="1800">
              <a:solidFill>
                <a:schemeClr val="dk2"/>
              </a:solidFill>
            </a:endParaRPr>
          </a:p>
        </p:txBody>
      </p:sp>
      <p:sp>
        <p:nvSpPr>
          <p:cNvPr id="453" name="Google Shape;453;p46"/>
          <p:cNvSpPr/>
          <p:nvPr/>
        </p:nvSpPr>
        <p:spPr>
          <a:xfrm>
            <a:off x="3093475" y="1655250"/>
            <a:ext cx="3132900" cy="3132900"/>
          </a:xfrm>
          <a:prstGeom prst="noSmoking">
            <a:avLst>
              <a:gd fmla="val 4898"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6"/>
          <p:cNvSpPr txBox="1"/>
          <p:nvPr/>
        </p:nvSpPr>
        <p:spPr>
          <a:xfrm>
            <a:off x="2066200" y="4515600"/>
            <a:ext cx="3000000" cy="323100"/>
          </a:xfrm>
          <a:prstGeom prst="rect">
            <a:avLst/>
          </a:prstGeom>
          <a:noFill/>
          <a:ln>
            <a:noFill/>
          </a:ln>
        </p:spPr>
        <p:txBody>
          <a:bodyPr anchorCtr="0" anchor="t" bIns="91425" lIns="91425" spcFirstLastPara="1" rIns="91425" wrap="square" tIns="91425">
            <a:spAutoFit/>
          </a:bodyPr>
          <a:lstStyle/>
          <a:p>
            <a:pPr indent="0" lvl="0" marL="0" rtl="0" algn="l">
              <a:lnSpc>
                <a:spcPct val="166666"/>
              </a:lnSpc>
              <a:spcBef>
                <a:spcPts val="0"/>
              </a:spcBef>
              <a:spcAft>
                <a:spcPts val="0"/>
              </a:spcAft>
              <a:buNone/>
            </a:pPr>
            <a:r>
              <a:rPr lang="fr" sz="900">
                <a:solidFill>
                  <a:schemeClr val="lt1"/>
                </a:solidFill>
              </a:rPr>
              <a:t>Fauxel, pexels</a:t>
            </a:r>
            <a:endParaRPr b="1" sz="850">
              <a:solidFill>
                <a:schemeClr val="lt1"/>
              </a:solidFill>
              <a:highlight>
                <a:srgbClr val="FFFFFF"/>
              </a:highlight>
              <a:uFill>
                <a:noFill/>
              </a:uFill>
              <a:latin typeface="Roboto"/>
              <a:ea typeface="Roboto"/>
              <a:cs typeface="Roboto"/>
              <a:sym typeface="Roboto"/>
              <a:hlinkClick r:id="rId4">
                <a:extLst>
                  <a:ext uri="{A12FA001-AC4F-418D-AE19-62706E023703}">
                    <ahyp:hlinkClr val="tx"/>
                  </a:ext>
                </a:extLst>
              </a:hlinkClick>
            </a:endParaRPr>
          </a:p>
        </p:txBody>
      </p:sp>
      <p:pic>
        <p:nvPicPr>
          <p:cNvPr id="455" name="Google Shape;455;p46"/>
          <p:cNvPicPr preferRelativeResize="0"/>
          <p:nvPr/>
        </p:nvPicPr>
        <p:blipFill>
          <a:blip r:embed="rId5">
            <a:alphaModFix/>
          </a:blip>
          <a:stretch>
            <a:fillRect/>
          </a:stretch>
        </p:blipFill>
        <p:spPr>
          <a:xfrm>
            <a:off x="8156705" y="4750849"/>
            <a:ext cx="948326" cy="360251"/>
          </a:xfrm>
          <a:prstGeom prst="rect">
            <a:avLst/>
          </a:prstGeom>
          <a:noFill/>
          <a:ln>
            <a:noFill/>
          </a:ln>
        </p:spPr>
      </p:pic>
      <p:sp>
        <p:nvSpPr>
          <p:cNvPr id="456" name="Google Shape;456;p46"/>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7">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457" name="Google Shape;457;p46"/>
          <p:cNvPicPr preferRelativeResize="0"/>
          <p:nvPr/>
        </p:nvPicPr>
        <p:blipFill>
          <a:blip r:embed="rId8">
            <a:alphaModFix/>
          </a:blip>
          <a:stretch>
            <a:fillRect/>
          </a:stretch>
        </p:blipFill>
        <p:spPr>
          <a:xfrm>
            <a:off x="38976" y="4723275"/>
            <a:ext cx="933250" cy="41540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1" name="Shape 461"/>
        <p:cNvGrpSpPr/>
        <p:nvPr/>
      </p:nvGrpSpPr>
      <p:grpSpPr>
        <a:xfrm>
          <a:off x="0" y="0"/>
          <a:ext cx="0" cy="0"/>
          <a:chOff x="0" y="0"/>
          <a:chExt cx="0" cy="0"/>
        </a:xfrm>
      </p:grpSpPr>
      <p:sp>
        <p:nvSpPr>
          <p:cNvPr id="462" name="Google Shape;462;p47"/>
          <p:cNvSpPr txBox="1"/>
          <p:nvPr>
            <p:ph idx="1" type="body"/>
          </p:nvPr>
        </p:nvSpPr>
        <p:spPr>
          <a:xfrm>
            <a:off x="311700" y="947325"/>
            <a:ext cx="8520600" cy="1179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fr"/>
              <a:t>Collaboration with a few key people with excellent knowledge of the school system</a:t>
            </a:r>
            <a:endParaRPr/>
          </a:p>
        </p:txBody>
      </p:sp>
      <p:sp>
        <p:nvSpPr>
          <p:cNvPr id="463" name="Google Shape;463;p47"/>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LESSONS LEARNED</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WHAT WORKED WELL?</a:t>
            </a:r>
            <a:endParaRPr/>
          </a:p>
        </p:txBody>
      </p:sp>
      <p:pic>
        <p:nvPicPr>
          <p:cNvPr id="464" name="Google Shape;464;p47"/>
          <p:cNvPicPr preferRelativeResize="0"/>
          <p:nvPr/>
        </p:nvPicPr>
        <p:blipFill rotWithShape="1">
          <a:blip r:embed="rId3">
            <a:alphaModFix/>
          </a:blip>
          <a:srcRect b="0" l="69287" r="0" t="0"/>
          <a:stretch/>
        </p:blipFill>
        <p:spPr>
          <a:xfrm>
            <a:off x="5027119" y="1671975"/>
            <a:ext cx="1195979" cy="1552885"/>
          </a:xfrm>
          <a:prstGeom prst="rect">
            <a:avLst/>
          </a:prstGeom>
          <a:noFill/>
          <a:ln>
            <a:noFill/>
          </a:ln>
        </p:spPr>
      </p:pic>
      <p:pic>
        <p:nvPicPr>
          <p:cNvPr id="465" name="Google Shape;465;p47"/>
          <p:cNvPicPr preferRelativeResize="0"/>
          <p:nvPr/>
        </p:nvPicPr>
        <p:blipFill rotWithShape="1">
          <a:blip r:embed="rId4">
            <a:alphaModFix/>
          </a:blip>
          <a:srcRect b="14372" l="17522" r="22305" t="13110"/>
          <a:stretch/>
        </p:blipFill>
        <p:spPr>
          <a:xfrm>
            <a:off x="5324592" y="3224860"/>
            <a:ext cx="898498" cy="1029013"/>
          </a:xfrm>
          <a:prstGeom prst="rect">
            <a:avLst/>
          </a:prstGeom>
          <a:noFill/>
          <a:ln>
            <a:noFill/>
          </a:ln>
        </p:spPr>
      </p:pic>
      <p:pic>
        <p:nvPicPr>
          <p:cNvPr id="466" name="Google Shape;466;p47"/>
          <p:cNvPicPr preferRelativeResize="0"/>
          <p:nvPr/>
        </p:nvPicPr>
        <p:blipFill rotWithShape="1">
          <a:blip r:embed="rId3">
            <a:alphaModFix/>
          </a:blip>
          <a:srcRect b="0" l="0" r="45913" t="0"/>
          <a:stretch/>
        </p:blipFill>
        <p:spPr>
          <a:xfrm>
            <a:off x="2920900" y="1671975"/>
            <a:ext cx="2106219" cy="1552885"/>
          </a:xfrm>
          <a:prstGeom prst="rect">
            <a:avLst/>
          </a:prstGeom>
          <a:noFill/>
          <a:ln>
            <a:noFill/>
          </a:ln>
        </p:spPr>
      </p:pic>
      <p:pic>
        <p:nvPicPr>
          <p:cNvPr id="467" name="Google Shape;467;p47"/>
          <p:cNvPicPr preferRelativeResize="0"/>
          <p:nvPr/>
        </p:nvPicPr>
        <p:blipFill rotWithShape="1">
          <a:blip r:embed="rId5">
            <a:alphaModFix/>
          </a:blip>
          <a:srcRect b="0" l="40922" r="0" t="0"/>
          <a:stretch/>
        </p:blipFill>
        <p:spPr>
          <a:xfrm>
            <a:off x="2920900" y="3224860"/>
            <a:ext cx="1151794" cy="1041216"/>
          </a:xfrm>
          <a:prstGeom prst="rect">
            <a:avLst/>
          </a:prstGeom>
          <a:noFill/>
          <a:ln>
            <a:noFill/>
          </a:ln>
        </p:spPr>
      </p:pic>
      <p:pic>
        <p:nvPicPr>
          <p:cNvPr id="468" name="Google Shape;468;p47"/>
          <p:cNvPicPr preferRelativeResize="0"/>
          <p:nvPr/>
        </p:nvPicPr>
        <p:blipFill>
          <a:blip r:embed="rId6">
            <a:alphaModFix/>
          </a:blip>
          <a:stretch>
            <a:fillRect/>
          </a:stretch>
        </p:blipFill>
        <p:spPr>
          <a:xfrm>
            <a:off x="4072691" y="3224859"/>
            <a:ext cx="1252822" cy="1029020"/>
          </a:xfrm>
          <a:prstGeom prst="rect">
            <a:avLst/>
          </a:prstGeom>
          <a:noFill/>
          <a:ln>
            <a:noFill/>
          </a:ln>
        </p:spPr>
      </p:pic>
      <p:pic>
        <p:nvPicPr>
          <p:cNvPr id="469" name="Google Shape;469;p47"/>
          <p:cNvPicPr preferRelativeResize="0"/>
          <p:nvPr/>
        </p:nvPicPr>
        <p:blipFill>
          <a:blip r:embed="rId7">
            <a:alphaModFix/>
          </a:blip>
          <a:stretch>
            <a:fillRect/>
          </a:stretch>
        </p:blipFill>
        <p:spPr>
          <a:xfrm>
            <a:off x="8156705" y="4750849"/>
            <a:ext cx="948326" cy="360251"/>
          </a:xfrm>
          <a:prstGeom prst="rect">
            <a:avLst/>
          </a:prstGeom>
          <a:noFill/>
          <a:ln>
            <a:noFill/>
          </a:ln>
        </p:spPr>
      </p:pic>
      <p:sp>
        <p:nvSpPr>
          <p:cNvPr id="470" name="Google Shape;470;p47"/>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8">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9">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471" name="Google Shape;471;p47"/>
          <p:cNvPicPr preferRelativeResize="0"/>
          <p:nvPr/>
        </p:nvPicPr>
        <p:blipFill>
          <a:blip r:embed="rId10">
            <a:alphaModFix/>
          </a:blip>
          <a:stretch>
            <a:fillRect/>
          </a:stretch>
        </p:blipFill>
        <p:spPr>
          <a:xfrm>
            <a:off x="38976" y="4723275"/>
            <a:ext cx="933250" cy="41540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5" name="Shape 475"/>
        <p:cNvGrpSpPr/>
        <p:nvPr/>
      </p:nvGrpSpPr>
      <p:grpSpPr>
        <a:xfrm>
          <a:off x="0" y="0"/>
          <a:ext cx="0" cy="0"/>
          <a:chOff x="0" y="0"/>
          <a:chExt cx="0" cy="0"/>
        </a:xfrm>
      </p:grpSpPr>
      <p:sp>
        <p:nvSpPr>
          <p:cNvPr id="476" name="Google Shape;476;p48"/>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LESSONS LEARNED</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WHAT WORKED WELL?</a:t>
            </a:r>
            <a:endParaRPr/>
          </a:p>
        </p:txBody>
      </p:sp>
      <p:pic>
        <p:nvPicPr>
          <p:cNvPr id="477" name="Google Shape;477;p48"/>
          <p:cNvPicPr preferRelativeResize="0"/>
          <p:nvPr/>
        </p:nvPicPr>
        <p:blipFill>
          <a:blip r:embed="rId3">
            <a:alphaModFix/>
          </a:blip>
          <a:stretch>
            <a:fillRect/>
          </a:stretch>
        </p:blipFill>
        <p:spPr>
          <a:xfrm>
            <a:off x="5025312" y="3190537"/>
            <a:ext cx="2103786" cy="1592725"/>
          </a:xfrm>
          <a:prstGeom prst="rect">
            <a:avLst/>
          </a:prstGeom>
          <a:noFill/>
          <a:ln>
            <a:noFill/>
          </a:ln>
        </p:spPr>
      </p:pic>
      <p:pic>
        <p:nvPicPr>
          <p:cNvPr id="478" name="Google Shape;478;p48"/>
          <p:cNvPicPr preferRelativeResize="0"/>
          <p:nvPr/>
        </p:nvPicPr>
        <p:blipFill>
          <a:blip r:embed="rId4">
            <a:alphaModFix/>
          </a:blip>
          <a:stretch>
            <a:fillRect/>
          </a:stretch>
        </p:blipFill>
        <p:spPr>
          <a:xfrm>
            <a:off x="2014900" y="3190530"/>
            <a:ext cx="2838907" cy="1592724"/>
          </a:xfrm>
          <a:prstGeom prst="rect">
            <a:avLst/>
          </a:prstGeom>
          <a:noFill/>
          <a:ln>
            <a:noFill/>
          </a:ln>
        </p:spPr>
      </p:pic>
      <p:pic>
        <p:nvPicPr>
          <p:cNvPr id="479" name="Google Shape;479;p48"/>
          <p:cNvPicPr preferRelativeResize="0"/>
          <p:nvPr/>
        </p:nvPicPr>
        <p:blipFill>
          <a:blip r:embed="rId5">
            <a:alphaModFix/>
          </a:blip>
          <a:stretch>
            <a:fillRect/>
          </a:stretch>
        </p:blipFill>
        <p:spPr>
          <a:xfrm>
            <a:off x="2541813" y="1518689"/>
            <a:ext cx="4060380" cy="1592725"/>
          </a:xfrm>
          <a:prstGeom prst="rect">
            <a:avLst/>
          </a:prstGeom>
          <a:noFill/>
          <a:ln>
            <a:noFill/>
          </a:ln>
        </p:spPr>
      </p:pic>
      <p:sp>
        <p:nvSpPr>
          <p:cNvPr id="480" name="Google Shape;480;p48"/>
          <p:cNvSpPr txBox="1"/>
          <p:nvPr/>
        </p:nvSpPr>
        <p:spPr>
          <a:xfrm>
            <a:off x="161200" y="927700"/>
            <a:ext cx="84114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Char char="➔"/>
            </a:pPr>
            <a:r>
              <a:rPr lang="fr" sz="1800">
                <a:solidFill>
                  <a:schemeClr val="dk2"/>
                </a:solidFill>
              </a:rPr>
              <a:t>Remote presentations with primary school kids and classrooms</a:t>
            </a:r>
            <a:endParaRPr sz="1800">
              <a:solidFill>
                <a:schemeClr val="dk2"/>
              </a:solidFill>
            </a:endParaRPr>
          </a:p>
        </p:txBody>
      </p:sp>
      <p:pic>
        <p:nvPicPr>
          <p:cNvPr id="481" name="Google Shape;481;p48"/>
          <p:cNvPicPr preferRelativeResize="0"/>
          <p:nvPr/>
        </p:nvPicPr>
        <p:blipFill>
          <a:blip r:embed="rId6">
            <a:alphaModFix/>
          </a:blip>
          <a:stretch>
            <a:fillRect/>
          </a:stretch>
        </p:blipFill>
        <p:spPr>
          <a:xfrm>
            <a:off x="8156705" y="4750849"/>
            <a:ext cx="948326" cy="360251"/>
          </a:xfrm>
          <a:prstGeom prst="rect">
            <a:avLst/>
          </a:prstGeom>
          <a:noFill/>
          <a:ln>
            <a:noFill/>
          </a:ln>
        </p:spPr>
      </p:pic>
      <p:sp>
        <p:nvSpPr>
          <p:cNvPr id="482" name="Google Shape;482;p48"/>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7">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8">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483" name="Google Shape;483;p48"/>
          <p:cNvPicPr preferRelativeResize="0"/>
          <p:nvPr/>
        </p:nvPicPr>
        <p:blipFill>
          <a:blip r:embed="rId9">
            <a:alphaModFix/>
          </a:blip>
          <a:stretch>
            <a:fillRect/>
          </a:stretch>
        </p:blipFill>
        <p:spPr>
          <a:xfrm>
            <a:off x="38976" y="4723275"/>
            <a:ext cx="933250" cy="41540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7" name="Shape 487"/>
        <p:cNvGrpSpPr/>
        <p:nvPr/>
      </p:nvGrpSpPr>
      <p:grpSpPr>
        <a:xfrm>
          <a:off x="0" y="0"/>
          <a:ext cx="0" cy="0"/>
          <a:chOff x="0" y="0"/>
          <a:chExt cx="0" cy="0"/>
        </a:xfrm>
      </p:grpSpPr>
      <p:sp>
        <p:nvSpPr>
          <p:cNvPr id="488" name="Google Shape;488;p49"/>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LESSONS LEARNED</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WHAT WORKED WELL?</a:t>
            </a:r>
            <a:endParaRPr/>
          </a:p>
        </p:txBody>
      </p:sp>
      <p:pic>
        <p:nvPicPr>
          <p:cNvPr id="489" name="Google Shape;489;p49"/>
          <p:cNvPicPr preferRelativeResize="0"/>
          <p:nvPr/>
        </p:nvPicPr>
        <p:blipFill rotWithShape="1">
          <a:blip r:embed="rId3">
            <a:alphaModFix/>
          </a:blip>
          <a:srcRect b="0" l="12046" r="12046" t="0"/>
          <a:stretch/>
        </p:blipFill>
        <p:spPr>
          <a:xfrm>
            <a:off x="810000" y="1881846"/>
            <a:ext cx="3695288" cy="2484101"/>
          </a:xfrm>
          <a:prstGeom prst="rect">
            <a:avLst/>
          </a:prstGeom>
          <a:noFill/>
          <a:ln>
            <a:noFill/>
          </a:ln>
        </p:spPr>
      </p:pic>
      <p:sp>
        <p:nvSpPr>
          <p:cNvPr id="490" name="Google Shape;490;p49"/>
          <p:cNvSpPr txBox="1"/>
          <p:nvPr/>
        </p:nvSpPr>
        <p:spPr>
          <a:xfrm>
            <a:off x="190500" y="990325"/>
            <a:ext cx="84114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Char char="➔"/>
            </a:pPr>
            <a:r>
              <a:rPr lang="fr" sz="1800">
                <a:solidFill>
                  <a:schemeClr val="dk2"/>
                </a:solidFill>
              </a:rPr>
              <a:t>Remote interaction with primary school classrooms and kids (use of various tools incl. Zoom group sessions, Padlets, Google forms)</a:t>
            </a:r>
            <a:endParaRPr sz="1800">
              <a:solidFill>
                <a:schemeClr val="dk2"/>
              </a:solidFill>
            </a:endParaRPr>
          </a:p>
        </p:txBody>
      </p:sp>
      <p:pic>
        <p:nvPicPr>
          <p:cNvPr id="491" name="Google Shape;491;p49"/>
          <p:cNvPicPr preferRelativeResize="0"/>
          <p:nvPr/>
        </p:nvPicPr>
        <p:blipFill>
          <a:blip r:embed="rId4">
            <a:alphaModFix/>
          </a:blip>
          <a:stretch>
            <a:fillRect/>
          </a:stretch>
        </p:blipFill>
        <p:spPr>
          <a:xfrm>
            <a:off x="4598385" y="1863850"/>
            <a:ext cx="3475966" cy="2520075"/>
          </a:xfrm>
          <a:prstGeom prst="rect">
            <a:avLst/>
          </a:prstGeom>
          <a:noFill/>
          <a:ln>
            <a:noFill/>
          </a:ln>
        </p:spPr>
      </p:pic>
      <p:pic>
        <p:nvPicPr>
          <p:cNvPr id="492" name="Google Shape;492;p49"/>
          <p:cNvPicPr preferRelativeResize="0"/>
          <p:nvPr/>
        </p:nvPicPr>
        <p:blipFill>
          <a:blip r:embed="rId5">
            <a:alphaModFix/>
          </a:blip>
          <a:stretch>
            <a:fillRect/>
          </a:stretch>
        </p:blipFill>
        <p:spPr>
          <a:xfrm>
            <a:off x="8156705" y="4750849"/>
            <a:ext cx="948326" cy="360251"/>
          </a:xfrm>
          <a:prstGeom prst="rect">
            <a:avLst/>
          </a:prstGeom>
          <a:noFill/>
          <a:ln>
            <a:noFill/>
          </a:ln>
        </p:spPr>
      </p:pic>
      <p:sp>
        <p:nvSpPr>
          <p:cNvPr id="493" name="Google Shape;493;p49"/>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7">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494" name="Google Shape;494;p49"/>
          <p:cNvPicPr preferRelativeResize="0"/>
          <p:nvPr/>
        </p:nvPicPr>
        <p:blipFill>
          <a:blip r:embed="rId8">
            <a:alphaModFix/>
          </a:blip>
          <a:stretch>
            <a:fillRect/>
          </a:stretch>
        </p:blipFill>
        <p:spPr>
          <a:xfrm>
            <a:off x="38976" y="4723275"/>
            <a:ext cx="933250" cy="41540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8" name="Shape 498"/>
        <p:cNvGrpSpPr/>
        <p:nvPr/>
      </p:nvGrpSpPr>
      <p:grpSpPr>
        <a:xfrm>
          <a:off x="0" y="0"/>
          <a:ext cx="0" cy="0"/>
          <a:chOff x="0" y="0"/>
          <a:chExt cx="0" cy="0"/>
        </a:xfrm>
      </p:grpSpPr>
      <p:sp>
        <p:nvSpPr>
          <p:cNvPr id="499" name="Google Shape;499;p50"/>
          <p:cNvSpPr txBox="1"/>
          <p:nvPr>
            <p:ph idx="1" type="body"/>
          </p:nvPr>
        </p:nvSpPr>
        <p:spPr>
          <a:xfrm>
            <a:off x="311725" y="897675"/>
            <a:ext cx="8520600" cy="3724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fr"/>
              <a:t>Collaboration with partners Discover the Universe and </a:t>
            </a:r>
            <a:r>
              <a:rPr i="1" lang="fr"/>
              <a:t>École en réseau</a:t>
            </a:r>
            <a:r>
              <a:rPr lang="fr"/>
              <a:t> to test activities on a large scale, supporting teachers </a:t>
            </a:r>
            <a:r>
              <a:rPr i="1" lang="fr"/>
              <a:t>as they do</a:t>
            </a:r>
            <a:r>
              <a:rPr lang="fr"/>
              <a:t> the activities.</a:t>
            </a:r>
            <a:endParaRPr/>
          </a:p>
        </p:txBody>
      </p:sp>
      <p:sp>
        <p:nvSpPr>
          <p:cNvPr id="500" name="Google Shape;500;p50"/>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LESSONS LEARNED</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WHAT WORKED WELL?</a:t>
            </a:r>
            <a:endParaRPr/>
          </a:p>
        </p:txBody>
      </p:sp>
      <p:grpSp>
        <p:nvGrpSpPr>
          <p:cNvPr id="501" name="Google Shape;501;p50"/>
          <p:cNvGrpSpPr/>
          <p:nvPr/>
        </p:nvGrpSpPr>
        <p:grpSpPr>
          <a:xfrm>
            <a:off x="5719275" y="1971275"/>
            <a:ext cx="3283325" cy="2754900"/>
            <a:chOff x="3762975" y="2284700"/>
            <a:chExt cx="3283325" cy="2754900"/>
          </a:xfrm>
        </p:grpSpPr>
        <p:pic>
          <p:nvPicPr>
            <p:cNvPr id="502" name="Google Shape;502;p50"/>
            <p:cNvPicPr preferRelativeResize="0"/>
            <p:nvPr/>
          </p:nvPicPr>
          <p:blipFill>
            <a:blip r:embed="rId3">
              <a:alphaModFix/>
            </a:blip>
            <a:stretch>
              <a:fillRect/>
            </a:stretch>
          </p:blipFill>
          <p:spPr>
            <a:xfrm>
              <a:off x="3799801" y="3170710"/>
              <a:ext cx="2398601" cy="1868890"/>
            </a:xfrm>
            <a:prstGeom prst="rect">
              <a:avLst/>
            </a:prstGeom>
            <a:noFill/>
            <a:ln>
              <a:noFill/>
            </a:ln>
          </p:spPr>
        </p:pic>
        <p:pic>
          <p:nvPicPr>
            <p:cNvPr id="503" name="Google Shape;503;p50"/>
            <p:cNvPicPr preferRelativeResize="0"/>
            <p:nvPr/>
          </p:nvPicPr>
          <p:blipFill>
            <a:blip r:embed="rId4">
              <a:alphaModFix/>
            </a:blip>
            <a:stretch>
              <a:fillRect/>
            </a:stretch>
          </p:blipFill>
          <p:spPr>
            <a:xfrm>
              <a:off x="6198400" y="2284700"/>
              <a:ext cx="847900" cy="2754899"/>
            </a:xfrm>
            <a:prstGeom prst="rect">
              <a:avLst/>
            </a:prstGeom>
            <a:noFill/>
            <a:ln>
              <a:noFill/>
            </a:ln>
          </p:spPr>
        </p:pic>
        <p:pic>
          <p:nvPicPr>
            <p:cNvPr id="504" name="Google Shape;504;p50"/>
            <p:cNvPicPr preferRelativeResize="0"/>
            <p:nvPr/>
          </p:nvPicPr>
          <p:blipFill rotWithShape="1">
            <a:blip r:embed="rId5">
              <a:alphaModFix/>
            </a:blip>
            <a:srcRect b="51045" l="0" r="0" t="0"/>
            <a:stretch/>
          </p:blipFill>
          <p:spPr>
            <a:xfrm>
              <a:off x="3762975" y="2364975"/>
              <a:ext cx="2435425" cy="805724"/>
            </a:xfrm>
            <a:prstGeom prst="rect">
              <a:avLst/>
            </a:prstGeom>
            <a:noFill/>
            <a:ln>
              <a:noFill/>
            </a:ln>
          </p:spPr>
        </p:pic>
      </p:grpSp>
      <p:pic>
        <p:nvPicPr>
          <p:cNvPr id="505" name="Google Shape;505;p50"/>
          <p:cNvPicPr preferRelativeResize="0"/>
          <p:nvPr/>
        </p:nvPicPr>
        <p:blipFill>
          <a:blip r:embed="rId6">
            <a:alphaModFix/>
          </a:blip>
          <a:stretch>
            <a:fillRect/>
          </a:stretch>
        </p:blipFill>
        <p:spPr>
          <a:xfrm>
            <a:off x="3283851" y="1743801"/>
            <a:ext cx="2164975" cy="3039449"/>
          </a:xfrm>
          <a:prstGeom prst="rect">
            <a:avLst/>
          </a:prstGeom>
          <a:noFill/>
          <a:ln cap="flat" cmpd="sng" w="9525">
            <a:solidFill>
              <a:srgbClr val="B4B4B4"/>
            </a:solidFill>
            <a:prstDash val="solid"/>
            <a:round/>
            <a:headEnd len="sm" w="sm" type="none"/>
            <a:tailEnd len="sm" w="sm" type="none"/>
          </a:ln>
        </p:spPr>
      </p:pic>
      <p:pic>
        <p:nvPicPr>
          <p:cNvPr id="506" name="Google Shape;506;p50"/>
          <p:cNvPicPr preferRelativeResize="0"/>
          <p:nvPr/>
        </p:nvPicPr>
        <p:blipFill>
          <a:blip r:embed="rId7">
            <a:alphaModFix/>
          </a:blip>
          <a:stretch>
            <a:fillRect/>
          </a:stretch>
        </p:blipFill>
        <p:spPr>
          <a:xfrm>
            <a:off x="311700" y="1609053"/>
            <a:ext cx="2837063" cy="2754901"/>
          </a:xfrm>
          <a:prstGeom prst="rect">
            <a:avLst/>
          </a:prstGeom>
          <a:noFill/>
          <a:ln cap="flat" cmpd="sng" w="9525">
            <a:solidFill>
              <a:srgbClr val="B4B4B4"/>
            </a:solidFill>
            <a:prstDash val="solid"/>
            <a:round/>
            <a:headEnd len="sm" w="sm" type="none"/>
            <a:tailEnd len="sm" w="sm" type="none"/>
          </a:ln>
        </p:spPr>
      </p:pic>
      <p:pic>
        <p:nvPicPr>
          <p:cNvPr id="507" name="Google Shape;507;p50"/>
          <p:cNvPicPr preferRelativeResize="0"/>
          <p:nvPr/>
        </p:nvPicPr>
        <p:blipFill>
          <a:blip r:embed="rId8">
            <a:alphaModFix/>
          </a:blip>
          <a:stretch>
            <a:fillRect/>
          </a:stretch>
        </p:blipFill>
        <p:spPr>
          <a:xfrm>
            <a:off x="8156705" y="4750849"/>
            <a:ext cx="948326" cy="360251"/>
          </a:xfrm>
          <a:prstGeom prst="rect">
            <a:avLst/>
          </a:prstGeom>
          <a:noFill/>
          <a:ln>
            <a:noFill/>
          </a:ln>
        </p:spPr>
      </p:pic>
      <p:sp>
        <p:nvSpPr>
          <p:cNvPr id="508" name="Google Shape;508;p50"/>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9">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10">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509" name="Google Shape;509;p50"/>
          <p:cNvPicPr preferRelativeResize="0"/>
          <p:nvPr/>
        </p:nvPicPr>
        <p:blipFill>
          <a:blip r:embed="rId11">
            <a:alphaModFix/>
          </a:blip>
          <a:stretch>
            <a:fillRect/>
          </a:stretch>
        </p:blipFill>
        <p:spPr>
          <a:xfrm>
            <a:off x="38976" y="4723275"/>
            <a:ext cx="933250" cy="41540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3" name="Shape 513"/>
        <p:cNvGrpSpPr/>
        <p:nvPr/>
      </p:nvGrpSpPr>
      <p:grpSpPr>
        <a:xfrm>
          <a:off x="0" y="0"/>
          <a:ext cx="0" cy="0"/>
          <a:chOff x="0" y="0"/>
          <a:chExt cx="0" cy="0"/>
        </a:xfrm>
      </p:grpSpPr>
      <p:sp>
        <p:nvSpPr>
          <p:cNvPr id="514" name="Google Shape;514;p51"/>
          <p:cNvSpPr txBox="1"/>
          <p:nvPr>
            <p:ph idx="1" type="body"/>
          </p:nvPr>
        </p:nvSpPr>
        <p:spPr>
          <a:xfrm>
            <a:off x="311700" y="947325"/>
            <a:ext cx="8520600" cy="3724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fr"/>
              <a:t>Workshops + booths at teachers' conferences</a:t>
            </a:r>
            <a:endParaRPr/>
          </a:p>
        </p:txBody>
      </p:sp>
      <p:sp>
        <p:nvSpPr>
          <p:cNvPr id="515" name="Google Shape;515;p51"/>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LESSONS LEARNED</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WHAT WORKED WELL?</a:t>
            </a:r>
            <a:endParaRPr/>
          </a:p>
        </p:txBody>
      </p:sp>
      <p:pic>
        <p:nvPicPr>
          <p:cNvPr id="516" name="Google Shape;516;p51"/>
          <p:cNvPicPr preferRelativeResize="0"/>
          <p:nvPr/>
        </p:nvPicPr>
        <p:blipFill>
          <a:blip r:embed="rId3">
            <a:alphaModFix/>
          </a:blip>
          <a:stretch>
            <a:fillRect/>
          </a:stretch>
        </p:blipFill>
        <p:spPr>
          <a:xfrm>
            <a:off x="2417778" y="1440150"/>
            <a:ext cx="4308449" cy="3231375"/>
          </a:xfrm>
          <a:prstGeom prst="rect">
            <a:avLst/>
          </a:prstGeom>
          <a:noFill/>
          <a:ln>
            <a:noFill/>
          </a:ln>
        </p:spPr>
      </p:pic>
      <p:pic>
        <p:nvPicPr>
          <p:cNvPr id="517" name="Google Shape;517;p51"/>
          <p:cNvPicPr preferRelativeResize="0"/>
          <p:nvPr/>
        </p:nvPicPr>
        <p:blipFill>
          <a:blip r:embed="rId4">
            <a:alphaModFix/>
          </a:blip>
          <a:stretch>
            <a:fillRect/>
          </a:stretch>
        </p:blipFill>
        <p:spPr>
          <a:xfrm>
            <a:off x="8156705" y="4750849"/>
            <a:ext cx="948326" cy="360251"/>
          </a:xfrm>
          <a:prstGeom prst="rect">
            <a:avLst/>
          </a:prstGeom>
          <a:noFill/>
          <a:ln>
            <a:noFill/>
          </a:ln>
        </p:spPr>
      </p:pic>
      <p:sp>
        <p:nvSpPr>
          <p:cNvPr id="518" name="Google Shape;518;p51"/>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5">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519" name="Google Shape;519;p51"/>
          <p:cNvPicPr preferRelativeResize="0"/>
          <p:nvPr/>
        </p:nvPicPr>
        <p:blipFill>
          <a:blip r:embed="rId7">
            <a:alphaModFix/>
          </a:blip>
          <a:stretch>
            <a:fillRect/>
          </a:stretch>
        </p:blipFill>
        <p:spPr>
          <a:xfrm>
            <a:off x="38976" y="4723275"/>
            <a:ext cx="933250" cy="4154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6"/>
          <p:cNvSpPr/>
          <p:nvPr/>
        </p:nvSpPr>
        <p:spPr>
          <a:xfrm>
            <a:off x="3075125" y="723075"/>
            <a:ext cx="5871600" cy="1082400"/>
          </a:xfrm>
          <a:prstGeom prst="roundRect">
            <a:avLst>
              <a:gd fmla="val 16667" name="adj"/>
            </a:avLst>
          </a:prstGeom>
          <a:solidFill>
            <a:srgbClr val="196B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fr" sz="1800">
                <a:solidFill>
                  <a:schemeClr val="lt1"/>
                </a:solidFill>
                <a:latin typeface="Baloo Tammudu 2"/>
                <a:ea typeface="Baloo Tammudu 2"/>
                <a:cs typeface="Baloo Tammudu 2"/>
                <a:sym typeface="Baloo Tammudu 2"/>
              </a:rPr>
              <a:t>Who?</a:t>
            </a:r>
            <a:br>
              <a:rPr b="1" lang="fr" sz="1800">
                <a:solidFill>
                  <a:schemeClr val="lt1"/>
                </a:solidFill>
                <a:latin typeface="Baloo Tammudu 2"/>
                <a:ea typeface="Baloo Tammudu 2"/>
                <a:cs typeface="Baloo Tammudu 2"/>
                <a:sym typeface="Baloo Tammudu 2"/>
              </a:rPr>
            </a:br>
            <a:endParaRPr b="1" sz="1800">
              <a:solidFill>
                <a:schemeClr val="lt1"/>
              </a:solidFill>
              <a:latin typeface="Baloo Tammudu 2"/>
              <a:ea typeface="Baloo Tammudu 2"/>
              <a:cs typeface="Baloo Tammudu 2"/>
              <a:sym typeface="Baloo Tammudu 2"/>
            </a:endParaRPr>
          </a:p>
          <a:p>
            <a:pPr indent="0" lvl="0" marL="0" rtl="0" algn="l">
              <a:spcBef>
                <a:spcPts val="0"/>
              </a:spcBef>
              <a:spcAft>
                <a:spcPts val="0"/>
              </a:spcAft>
              <a:buNone/>
            </a:pPr>
            <a:br>
              <a:rPr lang="fr" sz="1800">
                <a:solidFill>
                  <a:schemeClr val="lt1"/>
                </a:solidFill>
                <a:latin typeface="Baloo Tammudu 2"/>
                <a:ea typeface="Baloo Tammudu 2"/>
                <a:cs typeface="Baloo Tammudu 2"/>
                <a:sym typeface="Baloo Tammudu 2"/>
              </a:rPr>
            </a:br>
            <a:r>
              <a:rPr lang="fr" sz="1800">
                <a:solidFill>
                  <a:schemeClr val="lt1"/>
                </a:solidFill>
                <a:latin typeface="Baloo Tammudu 2"/>
                <a:ea typeface="Baloo Tammudu 2"/>
                <a:cs typeface="Baloo Tammudu 2"/>
                <a:sym typeface="Baloo Tammudu 2"/>
              </a:rPr>
              <a:t>				+ dozens of Quebec school staff </a:t>
            </a:r>
            <a:endParaRPr sz="1800">
              <a:solidFill>
                <a:schemeClr val="lt1"/>
              </a:solidFill>
              <a:latin typeface="Baloo Tammudu 2"/>
              <a:ea typeface="Baloo Tammudu 2"/>
              <a:cs typeface="Baloo Tammudu 2"/>
              <a:sym typeface="Baloo Tammudu 2"/>
            </a:endParaRPr>
          </a:p>
        </p:txBody>
      </p:sp>
      <p:sp>
        <p:nvSpPr>
          <p:cNvPr id="95" name="Google Shape;95;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sz="3409">
                <a:solidFill>
                  <a:srgbClr val="196BB1"/>
                </a:solidFill>
                <a:latin typeface="Baloo Tammudu 2"/>
                <a:ea typeface="Baloo Tammudu 2"/>
                <a:cs typeface="Baloo Tammudu 2"/>
                <a:sym typeface="Baloo Tammudu 2"/>
              </a:rPr>
              <a:t>THE PROJECT</a:t>
            </a:r>
            <a:endParaRPr sz="4410">
              <a:solidFill>
                <a:srgbClr val="196BB1"/>
              </a:solidFill>
              <a:latin typeface="Impact"/>
              <a:ea typeface="Impact"/>
              <a:cs typeface="Impact"/>
              <a:sym typeface="Impact"/>
            </a:endParaRPr>
          </a:p>
        </p:txBody>
      </p:sp>
      <p:sp>
        <p:nvSpPr>
          <p:cNvPr id="96" name="Google Shape;96;p16"/>
          <p:cNvSpPr/>
          <p:nvPr/>
        </p:nvSpPr>
        <p:spPr>
          <a:xfrm>
            <a:off x="197275" y="1878750"/>
            <a:ext cx="2818200" cy="1386000"/>
          </a:xfrm>
          <a:prstGeom prst="roundRect">
            <a:avLst>
              <a:gd fmla="val 16667" name="adj"/>
            </a:avLst>
          </a:prstGeom>
          <a:solidFill>
            <a:srgbClr val="98379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chemeClr val="lt1"/>
                </a:solidFill>
                <a:latin typeface="Baloo Tammudu 2"/>
                <a:ea typeface="Baloo Tammudu 2"/>
                <a:cs typeface="Baloo Tammudu 2"/>
                <a:sym typeface="Baloo Tammudu 2"/>
              </a:rPr>
              <a:t>What</a:t>
            </a:r>
            <a:r>
              <a:rPr b="1" lang="fr" sz="1800">
                <a:solidFill>
                  <a:schemeClr val="lt1"/>
                </a:solidFill>
                <a:latin typeface="Baloo Tammudu 2"/>
                <a:ea typeface="Baloo Tammudu 2"/>
                <a:cs typeface="Baloo Tammudu 2"/>
                <a:sym typeface="Baloo Tammudu 2"/>
              </a:rPr>
              <a:t>?</a:t>
            </a:r>
            <a:endParaRPr b="1" sz="1800">
              <a:solidFill>
                <a:schemeClr val="lt1"/>
              </a:solidFill>
              <a:latin typeface="Baloo Tammudu 2"/>
              <a:ea typeface="Baloo Tammudu 2"/>
              <a:cs typeface="Baloo Tammudu 2"/>
              <a:sym typeface="Baloo Tammudu 2"/>
            </a:endParaRPr>
          </a:p>
          <a:p>
            <a:pPr indent="0" lvl="0" marL="0" rtl="0" algn="ctr">
              <a:spcBef>
                <a:spcPts val="0"/>
              </a:spcBef>
              <a:spcAft>
                <a:spcPts val="0"/>
              </a:spcAft>
              <a:buNone/>
            </a:pPr>
            <a:r>
              <a:rPr lang="fr" sz="1800">
                <a:solidFill>
                  <a:schemeClr val="lt1"/>
                </a:solidFill>
                <a:latin typeface="Baloo Tammudu 2"/>
                <a:ea typeface="Baloo Tammudu 2"/>
                <a:cs typeface="Baloo Tammudu 2"/>
                <a:sym typeface="Baloo Tammudu 2"/>
              </a:rPr>
              <a:t>A website full of free resources </a:t>
            </a:r>
            <a:endParaRPr sz="1800">
              <a:solidFill>
                <a:schemeClr val="lt1"/>
              </a:solidFill>
              <a:latin typeface="Baloo Tammudu 2"/>
              <a:ea typeface="Baloo Tammudu 2"/>
              <a:cs typeface="Baloo Tammudu 2"/>
              <a:sym typeface="Baloo Tammudu 2"/>
            </a:endParaRPr>
          </a:p>
          <a:p>
            <a:pPr indent="0" lvl="0" marL="0" rtl="0" algn="ctr">
              <a:spcBef>
                <a:spcPts val="0"/>
              </a:spcBef>
              <a:spcAft>
                <a:spcPts val="0"/>
              </a:spcAft>
              <a:buNone/>
            </a:pPr>
            <a:r>
              <a:rPr lang="fr" sz="1500">
                <a:solidFill>
                  <a:schemeClr val="lt1"/>
                </a:solidFill>
                <a:latin typeface="Baloo Tammudu 2"/>
                <a:ea typeface="Baloo Tammudu 2"/>
                <a:cs typeface="Baloo Tammudu 2"/>
                <a:sym typeface="Baloo Tammudu 2"/>
              </a:rPr>
              <a:t>(in French, currently being translated to English)</a:t>
            </a:r>
            <a:endParaRPr sz="1500">
              <a:solidFill>
                <a:schemeClr val="lt1"/>
              </a:solidFill>
              <a:latin typeface="Baloo Tammudu 2"/>
              <a:ea typeface="Baloo Tammudu 2"/>
              <a:cs typeface="Baloo Tammudu 2"/>
              <a:sym typeface="Baloo Tammudu 2"/>
            </a:endParaRPr>
          </a:p>
        </p:txBody>
      </p:sp>
      <p:sp>
        <p:nvSpPr>
          <p:cNvPr id="97" name="Google Shape;97;p16"/>
          <p:cNvSpPr/>
          <p:nvPr/>
        </p:nvSpPr>
        <p:spPr>
          <a:xfrm>
            <a:off x="3075125" y="1875338"/>
            <a:ext cx="2818200" cy="1386000"/>
          </a:xfrm>
          <a:prstGeom prst="roundRect">
            <a:avLst>
              <a:gd fmla="val 16667" name="adj"/>
            </a:avLst>
          </a:prstGeom>
          <a:solidFill>
            <a:srgbClr val="23A8D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fr" sz="1800">
                <a:solidFill>
                  <a:schemeClr val="lt1"/>
                </a:solidFill>
                <a:latin typeface="Baloo Tammudu 2"/>
                <a:ea typeface="Baloo Tammudu 2"/>
                <a:cs typeface="Baloo Tammudu 2"/>
                <a:sym typeface="Baloo Tammudu 2"/>
              </a:rPr>
              <a:t>About what?</a:t>
            </a:r>
            <a:endParaRPr b="1" sz="1800">
              <a:solidFill>
                <a:schemeClr val="lt1"/>
              </a:solidFill>
              <a:latin typeface="Baloo Tammudu 2"/>
              <a:ea typeface="Baloo Tammudu 2"/>
              <a:cs typeface="Baloo Tammudu 2"/>
              <a:sym typeface="Baloo Tammudu 2"/>
            </a:endParaRPr>
          </a:p>
          <a:p>
            <a:pPr indent="0" lvl="0" marL="0" rtl="0" algn="ctr">
              <a:spcBef>
                <a:spcPts val="0"/>
              </a:spcBef>
              <a:spcAft>
                <a:spcPts val="0"/>
              </a:spcAft>
              <a:buClr>
                <a:schemeClr val="dk1"/>
              </a:buClr>
              <a:buSzPts val="1100"/>
              <a:buFont typeface="Arial"/>
              <a:buNone/>
            </a:pPr>
            <a:r>
              <a:rPr lang="fr" sz="1800">
                <a:solidFill>
                  <a:schemeClr val="lt1"/>
                </a:solidFill>
                <a:latin typeface="Baloo Tammudu 2"/>
                <a:ea typeface="Baloo Tammudu 2"/>
                <a:cs typeface="Baloo Tammudu 2"/>
                <a:sym typeface="Baloo Tammudu 2"/>
              </a:rPr>
              <a:t>The Solar System, exoplanets, looking for life in the Universe</a:t>
            </a:r>
            <a:endParaRPr sz="1800">
              <a:solidFill>
                <a:schemeClr val="lt1"/>
              </a:solidFill>
              <a:latin typeface="Baloo Tammudu 2"/>
              <a:ea typeface="Baloo Tammudu 2"/>
              <a:cs typeface="Baloo Tammudu 2"/>
              <a:sym typeface="Baloo Tammudu 2"/>
            </a:endParaRPr>
          </a:p>
        </p:txBody>
      </p:sp>
      <p:sp>
        <p:nvSpPr>
          <p:cNvPr id="98" name="Google Shape;98;p16"/>
          <p:cNvSpPr/>
          <p:nvPr/>
        </p:nvSpPr>
        <p:spPr>
          <a:xfrm>
            <a:off x="3075125" y="3331225"/>
            <a:ext cx="2818200" cy="1386000"/>
          </a:xfrm>
          <a:prstGeom prst="roundRect">
            <a:avLst>
              <a:gd fmla="val 16667" name="adj"/>
            </a:avLst>
          </a:prstGeom>
          <a:solidFill>
            <a:srgbClr val="196B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chemeClr val="lt1"/>
                </a:solidFill>
                <a:latin typeface="Baloo Tammudu 2"/>
                <a:ea typeface="Baloo Tammudu 2"/>
                <a:cs typeface="Baloo Tammudu 2"/>
                <a:sym typeface="Baloo Tammudu 2"/>
              </a:rPr>
              <a:t>When</a:t>
            </a:r>
            <a:r>
              <a:rPr b="1" lang="fr" sz="1800">
                <a:solidFill>
                  <a:schemeClr val="lt1"/>
                </a:solidFill>
                <a:latin typeface="Baloo Tammudu 2"/>
                <a:ea typeface="Baloo Tammudu 2"/>
                <a:cs typeface="Baloo Tammudu 2"/>
                <a:sym typeface="Baloo Tammudu 2"/>
              </a:rPr>
              <a:t>?</a:t>
            </a:r>
            <a:endParaRPr b="1" sz="1800">
              <a:solidFill>
                <a:schemeClr val="lt1"/>
              </a:solidFill>
              <a:latin typeface="Baloo Tammudu 2"/>
              <a:ea typeface="Baloo Tammudu 2"/>
              <a:cs typeface="Baloo Tammudu 2"/>
              <a:sym typeface="Baloo Tammudu 2"/>
            </a:endParaRPr>
          </a:p>
          <a:p>
            <a:pPr indent="0" lvl="0" marL="0" rtl="0" algn="ctr">
              <a:spcBef>
                <a:spcPts val="0"/>
              </a:spcBef>
              <a:spcAft>
                <a:spcPts val="0"/>
              </a:spcAft>
              <a:buNone/>
            </a:pPr>
            <a:r>
              <a:rPr lang="fr" sz="1800">
                <a:solidFill>
                  <a:schemeClr val="lt1"/>
                </a:solidFill>
                <a:latin typeface="Baloo Tammudu 2"/>
                <a:ea typeface="Baloo Tammudu 2"/>
                <a:cs typeface="Baloo Tammudu 2"/>
                <a:sym typeface="Baloo Tammudu 2"/>
              </a:rPr>
              <a:t>Was developed over a </a:t>
            </a:r>
            <a:endParaRPr sz="1800">
              <a:solidFill>
                <a:schemeClr val="lt1"/>
              </a:solidFill>
              <a:latin typeface="Baloo Tammudu 2"/>
              <a:ea typeface="Baloo Tammudu 2"/>
              <a:cs typeface="Baloo Tammudu 2"/>
              <a:sym typeface="Baloo Tammudu 2"/>
            </a:endParaRPr>
          </a:p>
          <a:p>
            <a:pPr indent="0" lvl="0" marL="0" rtl="0" algn="ctr">
              <a:spcBef>
                <a:spcPts val="0"/>
              </a:spcBef>
              <a:spcAft>
                <a:spcPts val="0"/>
              </a:spcAft>
              <a:buNone/>
            </a:pPr>
            <a:r>
              <a:rPr lang="fr" sz="1800">
                <a:solidFill>
                  <a:schemeClr val="lt1"/>
                </a:solidFill>
                <a:latin typeface="Baloo Tammudu 2"/>
                <a:ea typeface="Baloo Tammudu 2"/>
                <a:cs typeface="Baloo Tammudu 2"/>
                <a:sym typeface="Baloo Tammudu 2"/>
              </a:rPr>
              <a:t>period of 〜3 years</a:t>
            </a:r>
            <a:endParaRPr sz="1800">
              <a:solidFill>
                <a:schemeClr val="lt1"/>
              </a:solidFill>
              <a:latin typeface="Baloo Tammudu 2"/>
              <a:ea typeface="Baloo Tammudu 2"/>
              <a:cs typeface="Baloo Tammudu 2"/>
              <a:sym typeface="Baloo Tammudu 2"/>
            </a:endParaRPr>
          </a:p>
          <a:p>
            <a:pPr indent="0" lvl="0" marL="0" rtl="0" algn="ctr">
              <a:spcBef>
                <a:spcPts val="0"/>
              </a:spcBef>
              <a:spcAft>
                <a:spcPts val="0"/>
              </a:spcAft>
              <a:buNone/>
            </a:pPr>
            <a:r>
              <a:rPr lang="fr" sz="1800">
                <a:solidFill>
                  <a:schemeClr val="lt1"/>
                </a:solidFill>
                <a:latin typeface="Baloo Tammudu 2"/>
                <a:ea typeface="Baloo Tammudu 2"/>
                <a:cs typeface="Baloo Tammudu 2"/>
                <a:sym typeface="Baloo Tammudu 2"/>
              </a:rPr>
              <a:t>(2020-2023)</a:t>
            </a:r>
            <a:endParaRPr sz="1800">
              <a:solidFill>
                <a:schemeClr val="lt1"/>
              </a:solidFill>
              <a:latin typeface="Baloo Tammudu 2"/>
              <a:ea typeface="Baloo Tammudu 2"/>
              <a:cs typeface="Baloo Tammudu 2"/>
              <a:sym typeface="Baloo Tammudu 2"/>
            </a:endParaRPr>
          </a:p>
        </p:txBody>
      </p:sp>
      <p:sp>
        <p:nvSpPr>
          <p:cNvPr id="99" name="Google Shape;99;p16"/>
          <p:cNvSpPr/>
          <p:nvPr/>
        </p:nvSpPr>
        <p:spPr>
          <a:xfrm>
            <a:off x="197264" y="3330994"/>
            <a:ext cx="2818200" cy="1386000"/>
          </a:xfrm>
          <a:prstGeom prst="roundRect">
            <a:avLst>
              <a:gd fmla="val 16667" name="adj"/>
            </a:avLst>
          </a:prstGeom>
          <a:solidFill>
            <a:srgbClr val="196B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1800">
                <a:solidFill>
                  <a:schemeClr val="lt1"/>
                </a:solidFill>
                <a:latin typeface="Baloo Tammudu 2"/>
                <a:ea typeface="Baloo Tammudu 2"/>
                <a:cs typeface="Baloo Tammudu 2"/>
                <a:sym typeface="Baloo Tammudu 2"/>
              </a:rPr>
              <a:t>For whom?</a:t>
            </a:r>
            <a:endParaRPr b="1" sz="1800">
              <a:solidFill>
                <a:schemeClr val="lt1"/>
              </a:solidFill>
              <a:latin typeface="Baloo Tammudu 2"/>
              <a:ea typeface="Baloo Tammudu 2"/>
              <a:cs typeface="Baloo Tammudu 2"/>
              <a:sym typeface="Baloo Tammudu 2"/>
            </a:endParaRPr>
          </a:p>
          <a:p>
            <a:pPr indent="0" lvl="0" marL="0" rtl="0" algn="ctr">
              <a:spcBef>
                <a:spcPts val="0"/>
              </a:spcBef>
              <a:spcAft>
                <a:spcPts val="0"/>
              </a:spcAft>
              <a:buNone/>
            </a:pPr>
            <a:r>
              <a:rPr lang="fr" sz="1800">
                <a:solidFill>
                  <a:schemeClr val="lt1"/>
                </a:solidFill>
                <a:latin typeface="Baloo Tammudu 2"/>
                <a:ea typeface="Baloo Tammudu 2"/>
                <a:cs typeface="Baloo Tammudu 2"/>
                <a:sym typeface="Baloo Tammudu 2"/>
              </a:rPr>
              <a:t>Educational staff, primary and secondary schools</a:t>
            </a:r>
            <a:endParaRPr b="1" sz="1800">
              <a:solidFill>
                <a:schemeClr val="lt1"/>
              </a:solidFill>
              <a:latin typeface="Baloo Tammudu 2"/>
              <a:ea typeface="Baloo Tammudu 2"/>
              <a:cs typeface="Baloo Tammudu 2"/>
              <a:sym typeface="Baloo Tammudu 2"/>
            </a:endParaRPr>
          </a:p>
        </p:txBody>
      </p:sp>
      <p:sp>
        <p:nvSpPr>
          <p:cNvPr id="100" name="Google Shape;100;p16"/>
          <p:cNvSpPr/>
          <p:nvPr/>
        </p:nvSpPr>
        <p:spPr>
          <a:xfrm>
            <a:off x="5952975" y="1848075"/>
            <a:ext cx="2993700" cy="2832600"/>
          </a:xfrm>
          <a:prstGeom prst="roundRect">
            <a:avLst>
              <a:gd fmla="val 16667" name="adj"/>
            </a:avLst>
          </a:prstGeom>
          <a:solidFill>
            <a:srgbClr val="FBB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chemeClr val="lt1"/>
                </a:solidFill>
                <a:latin typeface="Baloo Tammudu 2"/>
                <a:ea typeface="Baloo Tammudu 2"/>
                <a:cs typeface="Baloo Tammudu 2"/>
                <a:sym typeface="Baloo Tammudu 2"/>
              </a:rPr>
              <a:t>Why</a:t>
            </a:r>
            <a:r>
              <a:rPr b="1" lang="fr" sz="1800">
                <a:solidFill>
                  <a:schemeClr val="lt1"/>
                </a:solidFill>
                <a:latin typeface="Baloo Tammudu 2"/>
                <a:ea typeface="Baloo Tammudu 2"/>
                <a:cs typeface="Baloo Tammudu 2"/>
                <a:sym typeface="Baloo Tammudu 2"/>
              </a:rPr>
              <a:t>?</a:t>
            </a:r>
            <a:endParaRPr b="1" sz="1800">
              <a:solidFill>
                <a:schemeClr val="lt1"/>
              </a:solidFill>
              <a:latin typeface="Baloo Tammudu 2"/>
              <a:ea typeface="Baloo Tammudu 2"/>
              <a:cs typeface="Baloo Tammudu 2"/>
              <a:sym typeface="Baloo Tammudu 2"/>
            </a:endParaRPr>
          </a:p>
          <a:p>
            <a:pPr indent="0" lvl="0" marL="0" rtl="0" algn="ctr">
              <a:spcBef>
                <a:spcPts val="0"/>
              </a:spcBef>
              <a:spcAft>
                <a:spcPts val="0"/>
              </a:spcAft>
              <a:buNone/>
            </a:pPr>
            <a:r>
              <a:rPr lang="fr" sz="1800">
                <a:solidFill>
                  <a:schemeClr val="lt1"/>
                </a:solidFill>
                <a:latin typeface="Baloo Tammudu 2"/>
                <a:ea typeface="Baloo Tammudu 2"/>
                <a:cs typeface="Baloo Tammudu 2"/>
                <a:sym typeface="Baloo Tammudu 2"/>
              </a:rPr>
              <a:t>Connect kids and teenagers with local scientists</a:t>
            </a:r>
            <a:br>
              <a:rPr lang="fr" sz="1800">
                <a:solidFill>
                  <a:schemeClr val="lt1"/>
                </a:solidFill>
                <a:latin typeface="Baloo Tammudu 2"/>
                <a:ea typeface="Baloo Tammudu 2"/>
                <a:cs typeface="Baloo Tammudu 2"/>
                <a:sym typeface="Baloo Tammudu 2"/>
              </a:rPr>
            </a:br>
            <a:endParaRPr sz="1800">
              <a:solidFill>
                <a:schemeClr val="lt1"/>
              </a:solidFill>
              <a:latin typeface="Baloo Tammudu 2"/>
              <a:ea typeface="Baloo Tammudu 2"/>
              <a:cs typeface="Baloo Tammudu 2"/>
              <a:sym typeface="Baloo Tammudu 2"/>
            </a:endParaRPr>
          </a:p>
          <a:p>
            <a:pPr indent="0" lvl="0" marL="0" rtl="0" algn="ctr">
              <a:spcBef>
                <a:spcPts val="0"/>
              </a:spcBef>
              <a:spcAft>
                <a:spcPts val="0"/>
              </a:spcAft>
              <a:buNone/>
            </a:pPr>
            <a:r>
              <a:rPr lang="fr" sz="1800">
                <a:solidFill>
                  <a:schemeClr val="lt1"/>
                </a:solidFill>
                <a:latin typeface="Baloo Tammudu 2"/>
                <a:ea typeface="Baloo Tammudu 2"/>
                <a:cs typeface="Baloo Tammudu 2"/>
                <a:sym typeface="Baloo Tammudu 2"/>
              </a:rPr>
              <a:t>Topics interesting to students and teachers, aligned with the school program</a:t>
            </a:r>
            <a:endParaRPr sz="1800">
              <a:solidFill>
                <a:schemeClr val="lt1"/>
              </a:solidFill>
              <a:latin typeface="Baloo Tammudu 2"/>
              <a:ea typeface="Baloo Tammudu 2"/>
              <a:cs typeface="Baloo Tammudu 2"/>
              <a:sym typeface="Baloo Tammudu 2"/>
            </a:endParaRPr>
          </a:p>
        </p:txBody>
      </p:sp>
      <p:pic>
        <p:nvPicPr>
          <p:cNvPr id="101" name="Google Shape;101;p16"/>
          <p:cNvPicPr preferRelativeResize="0"/>
          <p:nvPr/>
        </p:nvPicPr>
        <p:blipFill>
          <a:blip r:embed="rId3">
            <a:alphaModFix/>
          </a:blip>
          <a:stretch>
            <a:fillRect/>
          </a:stretch>
        </p:blipFill>
        <p:spPr>
          <a:xfrm>
            <a:off x="4314275" y="812450"/>
            <a:ext cx="4377900" cy="729600"/>
          </a:xfrm>
          <a:prstGeom prst="roundRect">
            <a:avLst>
              <a:gd fmla="val 16667" name="adj"/>
            </a:avLst>
          </a:prstGeom>
          <a:noFill/>
          <a:ln>
            <a:noFill/>
          </a:ln>
        </p:spPr>
      </p:pic>
      <p:pic>
        <p:nvPicPr>
          <p:cNvPr id="102" name="Google Shape;102;p16"/>
          <p:cNvPicPr preferRelativeResize="0"/>
          <p:nvPr/>
        </p:nvPicPr>
        <p:blipFill>
          <a:blip r:embed="rId4">
            <a:alphaModFix/>
          </a:blip>
          <a:stretch>
            <a:fillRect/>
          </a:stretch>
        </p:blipFill>
        <p:spPr>
          <a:xfrm>
            <a:off x="8156705" y="4750849"/>
            <a:ext cx="948326" cy="360251"/>
          </a:xfrm>
          <a:prstGeom prst="rect">
            <a:avLst/>
          </a:prstGeom>
          <a:noFill/>
          <a:ln>
            <a:noFill/>
          </a:ln>
        </p:spPr>
      </p:pic>
      <p:pic>
        <p:nvPicPr>
          <p:cNvPr id="103" name="Google Shape;103;p16"/>
          <p:cNvPicPr preferRelativeResize="0"/>
          <p:nvPr/>
        </p:nvPicPr>
        <p:blipFill>
          <a:blip r:embed="rId5">
            <a:alphaModFix/>
          </a:blip>
          <a:stretch>
            <a:fillRect/>
          </a:stretch>
        </p:blipFill>
        <p:spPr>
          <a:xfrm>
            <a:off x="8056326" y="312869"/>
            <a:ext cx="859774" cy="258863"/>
          </a:xfrm>
          <a:prstGeom prst="rect">
            <a:avLst/>
          </a:prstGeom>
          <a:noFill/>
          <a:ln>
            <a:noFill/>
          </a:ln>
        </p:spPr>
      </p:pic>
      <p:pic>
        <p:nvPicPr>
          <p:cNvPr id="104" name="Google Shape;104;p16"/>
          <p:cNvPicPr preferRelativeResize="0"/>
          <p:nvPr/>
        </p:nvPicPr>
        <p:blipFill>
          <a:blip r:embed="rId6">
            <a:alphaModFix/>
          </a:blip>
          <a:stretch>
            <a:fillRect/>
          </a:stretch>
        </p:blipFill>
        <p:spPr>
          <a:xfrm>
            <a:off x="10009079" y="729393"/>
            <a:ext cx="1315431" cy="473556"/>
          </a:xfrm>
          <a:prstGeom prst="rect">
            <a:avLst/>
          </a:prstGeom>
          <a:noFill/>
          <a:ln>
            <a:noFill/>
          </a:ln>
        </p:spPr>
      </p:pic>
      <p:pic>
        <p:nvPicPr>
          <p:cNvPr id="105" name="Google Shape;105;p16"/>
          <p:cNvPicPr preferRelativeResize="0"/>
          <p:nvPr/>
        </p:nvPicPr>
        <p:blipFill rotWithShape="1">
          <a:blip r:embed="rId7">
            <a:alphaModFix/>
          </a:blip>
          <a:srcRect b="11430" l="0" r="0" t="15347"/>
          <a:stretch/>
        </p:blipFill>
        <p:spPr>
          <a:xfrm>
            <a:off x="7362294" y="273722"/>
            <a:ext cx="740301" cy="406753"/>
          </a:xfrm>
          <a:prstGeom prst="rect">
            <a:avLst/>
          </a:prstGeom>
          <a:noFill/>
          <a:ln>
            <a:noFill/>
          </a:ln>
        </p:spPr>
      </p:pic>
      <p:pic>
        <p:nvPicPr>
          <p:cNvPr id="106" name="Google Shape;106;p16"/>
          <p:cNvPicPr preferRelativeResize="0"/>
          <p:nvPr/>
        </p:nvPicPr>
        <p:blipFill>
          <a:blip r:embed="rId8">
            <a:alphaModFix/>
          </a:blip>
          <a:stretch>
            <a:fillRect/>
          </a:stretch>
        </p:blipFill>
        <p:spPr>
          <a:xfrm>
            <a:off x="6484644" y="265075"/>
            <a:ext cx="821399" cy="354438"/>
          </a:xfrm>
          <a:prstGeom prst="rect">
            <a:avLst/>
          </a:prstGeom>
          <a:noFill/>
          <a:ln>
            <a:noFill/>
          </a:ln>
        </p:spPr>
      </p:pic>
      <p:pic>
        <p:nvPicPr>
          <p:cNvPr id="107" name="Google Shape;107;p16"/>
          <p:cNvPicPr preferRelativeResize="0"/>
          <p:nvPr/>
        </p:nvPicPr>
        <p:blipFill>
          <a:blip r:embed="rId9">
            <a:alphaModFix/>
          </a:blip>
          <a:stretch>
            <a:fillRect/>
          </a:stretch>
        </p:blipFill>
        <p:spPr>
          <a:xfrm>
            <a:off x="3640825" y="86974"/>
            <a:ext cx="1015514" cy="553804"/>
          </a:xfrm>
          <a:prstGeom prst="rect">
            <a:avLst/>
          </a:prstGeom>
          <a:noFill/>
          <a:ln>
            <a:noFill/>
          </a:ln>
        </p:spPr>
      </p:pic>
      <p:pic>
        <p:nvPicPr>
          <p:cNvPr id="108" name="Google Shape;108;p16"/>
          <p:cNvPicPr preferRelativeResize="0"/>
          <p:nvPr/>
        </p:nvPicPr>
        <p:blipFill rotWithShape="1">
          <a:blip r:embed="rId10">
            <a:alphaModFix/>
          </a:blip>
          <a:srcRect b="80338" l="11219" r="60625" t="1797"/>
          <a:stretch/>
        </p:blipFill>
        <p:spPr>
          <a:xfrm>
            <a:off x="4826682" y="47285"/>
            <a:ext cx="1601715" cy="633189"/>
          </a:xfrm>
          <a:prstGeom prst="rect">
            <a:avLst/>
          </a:prstGeom>
          <a:noFill/>
          <a:ln>
            <a:noFill/>
          </a:ln>
        </p:spPr>
      </p:pic>
      <p:sp>
        <p:nvSpPr>
          <p:cNvPr id="109" name="Google Shape;109;p16"/>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11">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12">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110" name="Google Shape;110;p16"/>
          <p:cNvPicPr preferRelativeResize="0"/>
          <p:nvPr/>
        </p:nvPicPr>
        <p:blipFill>
          <a:blip r:embed="rId13">
            <a:alphaModFix/>
          </a:blip>
          <a:stretch>
            <a:fillRect/>
          </a:stretch>
        </p:blipFill>
        <p:spPr>
          <a:xfrm>
            <a:off x="38976" y="4723275"/>
            <a:ext cx="933250" cy="41540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3" name="Shape 523"/>
        <p:cNvGrpSpPr/>
        <p:nvPr/>
      </p:nvGrpSpPr>
      <p:grpSpPr>
        <a:xfrm>
          <a:off x="0" y="0"/>
          <a:ext cx="0" cy="0"/>
          <a:chOff x="0" y="0"/>
          <a:chExt cx="0" cy="0"/>
        </a:xfrm>
      </p:grpSpPr>
      <p:sp>
        <p:nvSpPr>
          <p:cNvPr id="524" name="Google Shape;524;p52"/>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LESSONS LEARNED</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WHAT WERE THE CHALLENGES?</a:t>
            </a:r>
            <a:endParaRPr/>
          </a:p>
        </p:txBody>
      </p:sp>
      <p:pic>
        <p:nvPicPr>
          <p:cNvPr id="525" name="Google Shape;525;p52"/>
          <p:cNvPicPr preferRelativeResize="0"/>
          <p:nvPr/>
        </p:nvPicPr>
        <p:blipFill>
          <a:blip r:embed="rId3">
            <a:alphaModFix/>
          </a:blip>
          <a:stretch>
            <a:fillRect/>
          </a:stretch>
        </p:blipFill>
        <p:spPr>
          <a:xfrm>
            <a:off x="809998" y="2198075"/>
            <a:ext cx="2443426" cy="1494700"/>
          </a:xfrm>
          <a:prstGeom prst="rect">
            <a:avLst/>
          </a:prstGeom>
          <a:noFill/>
          <a:ln>
            <a:noFill/>
          </a:ln>
        </p:spPr>
      </p:pic>
      <p:pic>
        <p:nvPicPr>
          <p:cNvPr id="526" name="Google Shape;526;p52"/>
          <p:cNvPicPr preferRelativeResize="0"/>
          <p:nvPr/>
        </p:nvPicPr>
        <p:blipFill>
          <a:blip r:embed="rId4">
            <a:alphaModFix/>
          </a:blip>
          <a:stretch>
            <a:fillRect/>
          </a:stretch>
        </p:blipFill>
        <p:spPr>
          <a:xfrm>
            <a:off x="6175685" y="956313"/>
            <a:ext cx="1812140" cy="1815081"/>
          </a:xfrm>
          <a:prstGeom prst="rect">
            <a:avLst/>
          </a:prstGeom>
          <a:noFill/>
          <a:ln cap="flat" cmpd="sng" w="9525">
            <a:solidFill>
              <a:srgbClr val="999999"/>
            </a:solidFill>
            <a:prstDash val="solid"/>
            <a:round/>
            <a:headEnd len="sm" w="sm" type="none"/>
            <a:tailEnd len="sm" w="sm" type="none"/>
          </a:ln>
        </p:spPr>
      </p:pic>
      <p:pic>
        <p:nvPicPr>
          <p:cNvPr id="527" name="Google Shape;527;p52"/>
          <p:cNvPicPr preferRelativeResize="0"/>
          <p:nvPr/>
        </p:nvPicPr>
        <p:blipFill>
          <a:blip r:embed="rId5">
            <a:alphaModFix/>
          </a:blip>
          <a:stretch>
            <a:fillRect/>
          </a:stretch>
        </p:blipFill>
        <p:spPr>
          <a:xfrm>
            <a:off x="7020150" y="2970451"/>
            <a:ext cx="1758975" cy="2097224"/>
          </a:xfrm>
          <a:prstGeom prst="rect">
            <a:avLst/>
          </a:prstGeom>
          <a:noFill/>
          <a:ln cap="flat" cmpd="sng" w="9525">
            <a:solidFill>
              <a:srgbClr val="999999"/>
            </a:solidFill>
            <a:prstDash val="solid"/>
            <a:round/>
            <a:headEnd len="sm" w="sm" type="none"/>
            <a:tailEnd len="sm" w="sm" type="none"/>
          </a:ln>
        </p:spPr>
      </p:pic>
      <p:pic>
        <p:nvPicPr>
          <p:cNvPr id="528" name="Google Shape;528;p52"/>
          <p:cNvPicPr preferRelativeResize="0"/>
          <p:nvPr/>
        </p:nvPicPr>
        <p:blipFill>
          <a:blip r:embed="rId6">
            <a:alphaModFix/>
          </a:blip>
          <a:stretch>
            <a:fillRect/>
          </a:stretch>
        </p:blipFill>
        <p:spPr>
          <a:xfrm>
            <a:off x="4116125" y="1528656"/>
            <a:ext cx="1812150" cy="1894653"/>
          </a:xfrm>
          <a:prstGeom prst="rect">
            <a:avLst/>
          </a:prstGeom>
          <a:noFill/>
          <a:ln cap="flat" cmpd="sng" w="9525">
            <a:solidFill>
              <a:srgbClr val="999999"/>
            </a:solidFill>
            <a:prstDash val="solid"/>
            <a:round/>
            <a:headEnd len="sm" w="sm" type="none"/>
            <a:tailEnd len="sm" w="sm" type="none"/>
          </a:ln>
        </p:spPr>
      </p:pic>
      <p:pic>
        <p:nvPicPr>
          <p:cNvPr id="529" name="Google Shape;529;p52"/>
          <p:cNvPicPr preferRelativeResize="0"/>
          <p:nvPr/>
        </p:nvPicPr>
        <p:blipFill>
          <a:blip r:embed="rId7">
            <a:alphaModFix/>
          </a:blip>
          <a:stretch>
            <a:fillRect/>
          </a:stretch>
        </p:blipFill>
        <p:spPr>
          <a:xfrm>
            <a:off x="4951375" y="3632399"/>
            <a:ext cx="1812150" cy="1314988"/>
          </a:xfrm>
          <a:prstGeom prst="rect">
            <a:avLst/>
          </a:prstGeom>
          <a:noFill/>
          <a:ln cap="flat" cmpd="sng" w="9525">
            <a:solidFill>
              <a:srgbClr val="B4B4B4"/>
            </a:solidFill>
            <a:prstDash val="solid"/>
            <a:round/>
            <a:headEnd len="sm" w="sm" type="none"/>
            <a:tailEnd len="sm" w="sm" type="none"/>
          </a:ln>
        </p:spPr>
      </p:pic>
      <p:sp>
        <p:nvSpPr>
          <p:cNvPr id="530" name="Google Shape;530;p52"/>
          <p:cNvSpPr txBox="1"/>
          <p:nvPr/>
        </p:nvSpPr>
        <p:spPr>
          <a:xfrm>
            <a:off x="192625" y="956325"/>
            <a:ext cx="55077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Char char="➔"/>
            </a:pPr>
            <a:r>
              <a:rPr lang="fr" sz="1800">
                <a:solidFill>
                  <a:schemeClr val="dk2"/>
                </a:solidFill>
              </a:rPr>
              <a:t>Getting feedback through our Facebook group</a:t>
            </a:r>
            <a:endParaRPr sz="1800">
              <a:solidFill>
                <a:schemeClr val="dk2"/>
              </a:solidFill>
            </a:endParaRPr>
          </a:p>
        </p:txBody>
      </p:sp>
      <p:pic>
        <p:nvPicPr>
          <p:cNvPr id="531" name="Google Shape;531;p52"/>
          <p:cNvPicPr preferRelativeResize="0"/>
          <p:nvPr/>
        </p:nvPicPr>
        <p:blipFill>
          <a:blip r:embed="rId8">
            <a:alphaModFix/>
          </a:blip>
          <a:stretch>
            <a:fillRect/>
          </a:stretch>
        </p:blipFill>
        <p:spPr>
          <a:xfrm>
            <a:off x="8156705" y="4750849"/>
            <a:ext cx="948326" cy="360251"/>
          </a:xfrm>
          <a:prstGeom prst="rect">
            <a:avLst/>
          </a:prstGeom>
          <a:noFill/>
          <a:ln>
            <a:noFill/>
          </a:ln>
        </p:spPr>
      </p:pic>
      <p:sp>
        <p:nvSpPr>
          <p:cNvPr id="532" name="Google Shape;532;p52"/>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9">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10">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533" name="Google Shape;533;p52"/>
          <p:cNvPicPr preferRelativeResize="0"/>
          <p:nvPr/>
        </p:nvPicPr>
        <p:blipFill>
          <a:blip r:embed="rId11">
            <a:alphaModFix/>
          </a:blip>
          <a:stretch>
            <a:fillRect/>
          </a:stretch>
        </p:blipFill>
        <p:spPr>
          <a:xfrm>
            <a:off x="38976" y="4723275"/>
            <a:ext cx="933250" cy="41540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7" name="Shape 537"/>
        <p:cNvGrpSpPr/>
        <p:nvPr/>
      </p:nvGrpSpPr>
      <p:grpSpPr>
        <a:xfrm>
          <a:off x="0" y="0"/>
          <a:ext cx="0" cy="0"/>
          <a:chOff x="0" y="0"/>
          <a:chExt cx="0" cy="0"/>
        </a:xfrm>
      </p:grpSpPr>
      <p:sp>
        <p:nvSpPr>
          <p:cNvPr id="538" name="Google Shape;538;p53"/>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LESSONS LEARNED</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WHAT WERE THE CHALLENGES?</a:t>
            </a:r>
            <a:endParaRPr/>
          </a:p>
        </p:txBody>
      </p:sp>
      <p:pic>
        <p:nvPicPr>
          <p:cNvPr id="539" name="Google Shape;539;p53"/>
          <p:cNvPicPr preferRelativeResize="0"/>
          <p:nvPr/>
        </p:nvPicPr>
        <p:blipFill>
          <a:blip r:embed="rId3">
            <a:alphaModFix/>
          </a:blip>
          <a:stretch>
            <a:fillRect/>
          </a:stretch>
        </p:blipFill>
        <p:spPr>
          <a:xfrm>
            <a:off x="152400" y="2684525"/>
            <a:ext cx="2300078" cy="2077976"/>
          </a:xfrm>
          <a:prstGeom prst="rect">
            <a:avLst/>
          </a:prstGeom>
          <a:noFill/>
          <a:ln>
            <a:noFill/>
          </a:ln>
        </p:spPr>
      </p:pic>
      <p:sp>
        <p:nvSpPr>
          <p:cNvPr id="540" name="Google Shape;540;p53"/>
          <p:cNvSpPr txBox="1"/>
          <p:nvPr/>
        </p:nvSpPr>
        <p:spPr>
          <a:xfrm>
            <a:off x="190500" y="903425"/>
            <a:ext cx="74076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Char char="➔"/>
            </a:pPr>
            <a:r>
              <a:rPr lang="fr" sz="1800">
                <a:solidFill>
                  <a:schemeClr val="dk2"/>
                </a:solidFill>
              </a:rPr>
              <a:t>Getting feedback through Google forms (or email)</a:t>
            </a:r>
            <a:endParaRPr sz="1800">
              <a:solidFill>
                <a:schemeClr val="dk2"/>
              </a:solidFill>
            </a:endParaRPr>
          </a:p>
        </p:txBody>
      </p:sp>
      <p:pic>
        <p:nvPicPr>
          <p:cNvPr id="541" name="Google Shape;541;p53"/>
          <p:cNvPicPr preferRelativeResize="0"/>
          <p:nvPr/>
        </p:nvPicPr>
        <p:blipFill>
          <a:blip r:embed="rId4">
            <a:alphaModFix/>
          </a:blip>
          <a:stretch>
            <a:fillRect/>
          </a:stretch>
        </p:blipFill>
        <p:spPr>
          <a:xfrm>
            <a:off x="152400" y="1635250"/>
            <a:ext cx="8839199" cy="896875"/>
          </a:xfrm>
          <a:prstGeom prst="rect">
            <a:avLst/>
          </a:prstGeom>
          <a:noFill/>
          <a:ln>
            <a:noFill/>
          </a:ln>
        </p:spPr>
      </p:pic>
      <p:pic>
        <p:nvPicPr>
          <p:cNvPr id="542" name="Google Shape;542;p53"/>
          <p:cNvPicPr preferRelativeResize="0"/>
          <p:nvPr/>
        </p:nvPicPr>
        <p:blipFill>
          <a:blip r:embed="rId5">
            <a:alphaModFix/>
          </a:blip>
          <a:stretch>
            <a:fillRect/>
          </a:stretch>
        </p:blipFill>
        <p:spPr>
          <a:xfrm>
            <a:off x="2679338" y="2684524"/>
            <a:ext cx="2429921" cy="2077976"/>
          </a:xfrm>
          <a:prstGeom prst="rect">
            <a:avLst/>
          </a:prstGeom>
          <a:noFill/>
          <a:ln>
            <a:noFill/>
          </a:ln>
        </p:spPr>
      </p:pic>
      <p:pic>
        <p:nvPicPr>
          <p:cNvPr id="543" name="Google Shape;543;p53"/>
          <p:cNvPicPr preferRelativeResize="0"/>
          <p:nvPr/>
        </p:nvPicPr>
        <p:blipFill>
          <a:blip r:embed="rId6">
            <a:alphaModFix/>
          </a:blip>
          <a:stretch>
            <a:fillRect/>
          </a:stretch>
        </p:blipFill>
        <p:spPr>
          <a:xfrm>
            <a:off x="5161096" y="2684524"/>
            <a:ext cx="3830508" cy="2077976"/>
          </a:xfrm>
          <a:prstGeom prst="rect">
            <a:avLst/>
          </a:prstGeom>
          <a:noFill/>
          <a:ln>
            <a:noFill/>
          </a:ln>
        </p:spPr>
      </p:pic>
      <p:pic>
        <p:nvPicPr>
          <p:cNvPr id="544" name="Google Shape;544;p53"/>
          <p:cNvPicPr preferRelativeResize="0"/>
          <p:nvPr/>
        </p:nvPicPr>
        <p:blipFill>
          <a:blip r:embed="rId7">
            <a:alphaModFix/>
          </a:blip>
          <a:stretch>
            <a:fillRect/>
          </a:stretch>
        </p:blipFill>
        <p:spPr>
          <a:xfrm>
            <a:off x="8156705" y="4750849"/>
            <a:ext cx="948326" cy="360251"/>
          </a:xfrm>
          <a:prstGeom prst="rect">
            <a:avLst/>
          </a:prstGeom>
          <a:noFill/>
          <a:ln>
            <a:noFill/>
          </a:ln>
        </p:spPr>
      </p:pic>
      <p:sp>
        <p:nvSpPr>
          <p:cNvPr id="545" name="Google Shape;545;p53"/>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8">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9">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546" name="Google Shape;546;p53"/>
          <p:cNvPicPr preferRelativeResize="0"/>
          <p:nvPr/>
        </p:nvPicPr>
        <p:blipFill>
          <a:blip r:embed="rId10">
            <a:alphaModFix/>
          </a:blip>
          <a:stretch>
            <a:fillRect/>
          </a:stretch>
        </p:blipFill>
        <p:spPr>
          <a:xfrm>
            <a:off x="38976" y="4723275"/>
            <a:ext cx="933250" cy="41540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0" name="Shape 550"/>
        <p:cNvGrpSpPr/>
        <p:nvPr/>
      </p:nvGrpSpPr>
      <p:grpSpPr>
        <a:xfrm>
          <a:off x="0" y="0"/>
          <a:ext cx="0" cy="0"/>
          <a:chOff x="0" y="0"/>
          <a:chExt cx="0" cy="0"/>
        </a:xfrm>
      </p:grpSpPr>
      <p:pic>
        <p:nvPicPr>
          <p:cNvPr id="551" name="Google Shape;551;p54"/>
          <p:cNvPicPr preferRelativeResize="0"/>
          <p:nvPr/>
        </p:nvPicPr>
        <p:blipFill>
          <a:blip r:embed="rId3">
            <a:alphaModFix/>
          </a:blip>
          <a:stretch>
            <a:fillRect/>
          </a:stretch>
        </p:blipFill>
        <p:spPr>
          <a:xfrm>
            <a:off x="0" y="151613"/>
            <a:ext cx="9143999" cy="4840270"/>
          </a:xfrm>
          <a:prstGeom prst="rect">
            <a:avLst/>
          </a:prstGeom>
          <a:noFill/>
          <a:ln>
            <a:noFill/>
          </a:ln>
        </p:spPr>
      </p:pic>
      <p:pic>
        <p:nvPicPr>
          <p:cNvPr descr="Le site web www.exoplanetesalecole.ca a été développé dans le cadre du projet Des exoplanètes à l'école, mené par l'Institut Trottier de recherche sur les exoplanètes (iREx) à la Faculté des arts et des sciences de l'Université de Montréal, en collaboration avec À la découverte de l'univers, École de réseau, l'Aestq et plusieurs membres du personnel scolaire, et financé par le programme NovaScience du ministère de l'Économie, de l'Innovation et de l'Énergie." id="552" name="Google Shape;552;p54" title="Des exoplanètes à l'école - notre site web déborde de ressources!">
            <a:hlinkClick r:id="rId4"/>
          </p:cNvPr>
          <p:cNvPicPr preferRelativeResize="0"/>
          <p:nvPr/>
        </p:nvPicPr>
        <p:blipFill>
          <a:blip r:embed="rId5">
            <a:alphaModFix/>
          </a:blip>
          <a:stretch>
            <a:fillRect/>
          </a:stretch>
        </p:blipFill>
        <p:spPr>
          <a:xfrm>
            <a:off x="0" y="0"/>
            <a:ext cx="9144000" cy="5143500"/>
          </a:xfrm>
          <a:prstGeom prst="rect">
            <a:avLst/>
          </a:prstGeom>
          <a:noFill/>
          <a:ln>
            <a:noFill/>
          </a:ln>
        </p:spPr>
      </p:pic>
      <p:sp>
        <p:nvSpPr>
          <p:cNvPr id="553" name="Google Shape;553;p54"/>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CLOSEUP ON THE RESOURCES</a:t>
            </a:r>
            <a:br>
              <a:rPr b="1" lang="fr" sz="2743">
                <a:solidFill>
                  <a:srgbClr val="196BB1"/>
                </a:solidFill>
                <a:latin typeface="Baloo Tammudu 2"/>
                <a:ea typeface="Baloo Tammudu 2"/>
                <a:cs typeface="Baloo Tammudu 2"/>
                <a:sym typeface="Baloo Tammudu 2"/>
              </a:rPr>
            </a:br>
            <a:endParaRPr/>
          </a:p>
        </p:txBody>
      </p:sp>
      <p:pic>
        <p:nvPicPr>
          <p:cNvPr id="554" name="Google Shape;554;p54"/>
          <p:cNvPicPr preferRelativeResize="0"/>
          <p:nvPr/>
        </p:nvPicPr>
        <p:blipFill>
          <a:blip r:embed="rId6">
            <a:alphaModFix/>
          </a:blip>
          <a:stretch>
            <a:fillRect/>
          </a:stretch>
        </p:blipFill>
        <p:spPr>
          <a:xfrm>
            <a:off x="8156705" y="4750849"/>
            <a:ext cx="948326" cy="360251"/>
          </a:xfrm>
          <a:prstGeom prst="rect">
            <a:avLst/>
          </a:prstGeom>
          <a:noFill/>
          <a:ln>
            <a:noFill/>
          </a:ln>
        </p:spPr>
      </p:pic>
      <p:sp>
        <p:nvSpPr>
          <p:cNvPr id="555" name="Google Shape;555;p54"/>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7">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8">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556" name="Google Shape;556;p54"/>
          <p:cNvPicPr preferRelativeResize="0"/>
          <p:nvPr/>
        </p:nvPicPr>
        <p:blipFill>
          <a:blip r:embed="rId9">
            <a:alphaModFix/>
          </a:blip>
          <a:stretch>
            <a:fillRect/>
          </a:stretch>
        </p:blipFill>
        <p:spPr>
          <a:xfrm>
            <a:off x="38976" y="4723275"/>
            <a:ext cx="933250" cy="4154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000"/>
                                        <p:tgtEl>
                                          <p:spTgt spid="5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4" name="Shape 114"/>
        <p:cNvGrpSpPr/>
        <p:nvPr/>
      </p:nvGrpSpPr>
      <p:grpSpPr>
        <a:xfrm>
          <a:off x="0" y="0"/>
          <a:ext cx="0" cy="0"/>
          <a:chOff x="0" y="0"/>
          <a:chExt cx="0" cy="0"/>
        </a:xfrm>
      </p:grpSpPr>
      <p:sp>
        <p:nvSpPr>
          <p:cNvPr id="115" name="Google Shape;115;p17"/>
          <p:cNvSpPr/>
          <p:nvPr/>
        </p:nvSpPr>
        <p:spPr>
          <a:xfrm>
            <a:off x="213425" y="3736725"/>
            <a:ext cx="4799700" cy="1010400"/>
          </a:xfrm>
          <a:prstGeom prst="roundRect">
            <a:avLst>
              <a:gd fmla="val 16667" name="adj"/>
            </a:avLst>
          </a:prstGeom>
          <a:solidFill>
            <a:srgbClr val="196B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sz="1700">
                <a:solidFill>
                  <a:schemeClr val="lt1"/>
                </a:solidFill>
                <a:latin typeface="Baloo Tammudu 2"/>
                <a:ea typeface="Baloo Tammudu 2"/>
                <a:cs typeface="Baloo Tammudu 2"/>
                <a:sym typeface="Baloo Tammudu 2"/>
              </a:rPr>
              <a:t>Showcase Quebec research and researchers</a:t>
            </a:r>
            <a:endParaRPr b="1" sz="1700">
              <a:solidFill>
                <a:schemeClr val="lt1"/>
              </a:solidFill>
              <a:latin typeface="Baloo Tammudu 2"/>
              <a:ea typeface="Baloo Tammudu 2"/>
              <a:cs typeface="Baloo Tammudu 2"/>
              <a:sym typeface="Baloo Tammudu 2"/>
            </a:endParaRPr>
          </a:p>
          <a:p>
            <a:pPr indent="0" lvl="0" marL="0" rtl="0" algn="ctr">
              <a:spcBef>
                <a:spcPts val="0"/>
              </a:spcBef>
              <a:spcAft>
                <a:spcPts val="0"/>
              </a:spcAft>
              <a:buNone/>
            </a:pPr>
            <a:r>
              <a:rPr lang="fr" sz="1700">
                <a:solidFill>
                  <a:schemeClr val="lt1"/>
                </a:solidFill>
                <a:latin typeface="Baloo Tammudu 2"/>
                <a:ea typeface="Baloo Tammudu 2"/>
                <a:cs typeface="Baloo Tammudu 2"/>
                <a:sym typeface="Baloo Tammudu 2"/>
              </a:rPr>
              <a:t>Present the research done locally and present diversified and accessible models of scientists</a:t>
            </a:r>
            <a:endParaRPr b="1" sz="1800">
              <a:solidFill>
                <a:schemeClr val="lt1"/>
              </a:solidFill>
              <a:latin typeface="Baloo Tammudu 2"/>
              <a:ea typeface="Baloo Tammudu 2"/>
              <a:cs typeface="Baloo Tammudu 2"/>
              <a:sym typeface="Baloo Tammudu 2"/>
            </a:endParaRPr>
          </a:p>
        </p:txBody>
      </p:sp>
      <p:sp>
        <p:nvSpPr>
          <p:cNvPr id="116" name="Google Shape;116;p17"/>
          <p:cNvSpPr/>
          <p:nvPr/>
        </p:nvSpPr>
        <p:spPr>
          <a:xfrm>
            <a:off x="3179025" y="1101150"/>
            <a:ext cx="2818200" cy="2525700"/>
          </a:xfrm>
          <a:prstGeom prst="roundRect">
            <a:avLst>
              <a:gd fmla="val 16667" name="adj"/>
            </a:avLst>
          </a:prstGeom>
          <a:solidFill>
            <a:srgbClr val="23A8D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fr" sz="1800">
                <a:solidFill>
                  <a:schemeClr val="lt1"/>
                </a:solidFill>
                <a:latin typeface="Baloo Tammudu 2"/>
                <a:ea typeface="Baloo Tammudu 2"/>
                <a:cs typeface="Baloo Tammudu 2"/>
                <a:sym typeface="Baloo Tammudu 2"/>
              </a:rPr>
              <a:t>Sustainable development</a:t>
            </a:r>
            <a:endParaRPr b="1" sz="1800">
              <a:solidFill>
                <a:schemeClr val="lt1"/>
              </a:solidFill>
              <a:latin typeface="Baloo Tammudu 2"/>
              <a:ea typeface="Baloo Tammudu 2"/>
              <a:cs typeface="Baloo Tammudu 2"/>
              <a:sym typeface="Baloo Tammudu 2"/>
            </a:endParaRPr>
          </a:p>
          <a:p>
            <a:pPr indent="0" lvl="0" marL="0" rtl="0" algn="ctr">
              <a:lnSpc>
                <a:spcPct val="115000"/>
              </a:lnSpc>
              <a:spcBef>
                <a:spcPts val="0"/>
              </a:spcBef>
              <a:spcAft>
                <a:spcPts val="0"/>
              </a:spcAft>
              <a:buNone/>
            </a:pPr>
            <a:r>
              <a:rPr lang="fr" sz="1800">
                <a:solidFill>
                  <a:schemeClr val="lt1"/>
                </a:solidFill>
                <a:latin typeface="Baloo Tammudu 2"/>
                <a:ea typeface="Baloo Tammudu 2"/>
                <a:cs typeface="Baloo Tammudu 2"/>
                <a:sym typeface="Baloo Tammudu 2"/>
              </a:rPr>
              <a:t>Astronomer POV : </a:t>
            </a:r>
            <a:endParaRPr sz="1800">
              <a:solidFill>
                <a:schemeClr val="lt1"/>
              </a:solidFill>
              <a:latin typeface="Baloo Tammudu 2"/>
              <a:ea typeface="Baloo Tammudu 2"/>
              <a:cs typeface="Baloo Tammudu 2"/>
              <a:sym typeface="Baloo Tammudu 2"/>
            </a:endParaRPr>
          </a:p>
          <a:p>
            <a:pPr indent="0" lvl="0" marL="0" rtl="0" algn="ctr">
              <a:lnSpc>
                <a:spcPct val="115000"/>
              </a:lnSpc>
              <a:spcBef>
                <a:spcPts val="0"/>
              </a:spcBef>
              <a:spcAft>
                <a:spcPts val="0"/>
              </a:spcAft>
              <a:buNone/>
            </a:pPr>
            <a:r>
              <a:rPr lang="fr" sz="1800">
                <a:solidFill>
                  <a:schemeClr val="lt1"/>
                </a:solidFill>
                <a:latin typeface="Baloo Tammudu 2"/>
                <a:ea typeface="Baloo Tammudu 2"/>
                <a:cs typeface="Baloo Tammudu 2"/>
                <a:sym typeface="Baloo Tammudu 2"/>
              </a:rPr>
              <a:t>Earth = our planet ⇿ life</a:t>
            </a:r>
            <a:endParaRPr sz="1800">
              <a:solidFill>
                <a:schemeClr val="lt1"/>
              </a:solidFill>
              <a:latin typeface="Baloo Tammudu 2"/>
              <a:ea typeface="Baloo Tammudu 2"/>
              <a:cs typeface="Baloo Tammudu 2"/>
              <a:sym typeface="Baloo Tammudu 2"/>
            </a:endParaRPr>
          </a:p>
          <a:p>
            <a:pPr indent="0" lvl="0" marL="0" rtl="0" algn="ctr">
              <a:lnSpc>
                <a:spcPct val="115000"/>
              </a:lnSpc>
              <a:spcBef>
                <a:spcPts val="0"/>
              </a:spcBef>
              <a:spcAft>
                <a:spcPts val="0"/>
              </a:spcAft>
              <a:buNone/>
            </a:pPr>
            <a:r>
              <a:t/>
            </a:r>
            <a:endParaRPr sz="500">
              <a:solidFill>
                <a:schemeClr val="lt1"/>
              </a:solidFill>
              <a:latin typeface="Baloo Tammudu 2"/>
              <a:ea typeface="Baloo Tammudu 2"/>
              <a:cs typeface="Baloo Tammudu 2"/>
              <a:sym typeface="Baloo Tammudu 2"/>
            </a:endParaRPr>
          </a:p>
          <a:p>
            <a:pPr indent="0" lvl="0" marL="0" rtl="0" algn="ctr">
              <a:lnSpc>
                <a:spcPct val="115000"/>
              </a:lnSpc>
              <a:spcBef>
                <a:spcPts val="0"/>
              </a:spcBef>
              <a:spcAft>
                <a:spcPts val="0"/>
              </a:spcAft>
              <a:buNone/>
            </a:pPr>
            <a:r>
              <a:rPr lang="fr" sz="1800">
                <a:solidFill>
                  <a:schemeClr val="lt1"/>
                </a:solidFill>
                <a:latin typeface="Baloo Tammudu 2"/>
                <a:ea typeface="Baloo Tammudu 2"/>
                <a:cs typeface="Baloo Tammudu 2"/>
                <a:sym typeface="Baloo Tammudu 2"/>
              </a:rPr>
              <a:t>Collaborative nature of scientists' work</a:t>
            </a:r>
            <a:endParaRPr sz="1800">
              <a:solidFill>
                <a:schemeClr val="lt1"/>
              </a:solidFill>
              <a:latin typeface="Baloo Tammudu 2"/>
              <a:ea typeface="Baloo Tammudu 2"/>
              <a:cs typeface="Baloo Tammudu 2"/>
              <a:sym typeface="Baloo Tammudu 2"/>
            </a:endParaRPr>
          </a:p>
        </p:txBody>
      </p:sp>
      <p:sp>
        <p:nvSpPr>
          <p:cNvPr id="117" name="Google Shape;117;p17"/>
          <p:cNvSpPr/>
          <p:nvPr/>
        </p:nvSpPr>
        <p:spPr>
          <a:xfrm>
            <a:off x="213425" y="1077900"/>
            <a:ext cx="2895900" cy="2548800"/>
          </a:xfrm>
          <a:prstGeom prst="roundRect">
            <a:avLst>
              <a:gd fmla="val 16667" name="adj"/>
            </a:avLst>
          </a:prstGeom>
          <a:solidFill>
            <a:srgbClr val="98379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chemeClr val="lt1"/>
                </a:solidFill>
                <a:latin typeface="Baloo Tammudu 2"/>
                <a:ea typeface="Baloo Tammudu 2"/>
                <a:cs typeface="Baloo Tammudu 2"/>
                <a:sym typeface="Baloo Tammudu 2"/>
              </a:rPr>
              <a:t>Inter/</a:t>
            </a:r>
            <a:r>
              <a:rPr b="1" lang="fr" sz="1800">
                <a:solidFill>
                  <a:schemeClr val="lt1"/>
                </a:solidFill>
                <a:latin typeface="Baloo Tammudu 2"/>
                <a:ea typeface="Baloo Tammudu 2"/>
                <a:cs typeface="Baloo Tammudu 2"/>
                <a:sym typeface="Baloo Tammudu 2"/>
              </a:rPr>
              <a:t>Multidisciplinary</a:t>
            </a:r>
            <a:endParaRPr sz="1800">
              <a:solidFill>
                <a:schemeClr val="lt1"/>
              </a:solidFill>
              <a:latin typeface="Baloo Tammudu 2"/>
              <a:ea typeface="Baloo Tammudu 2"/>
              <a:cs typeface="Baloo Tammudu 2"/>
              <a:sym typeface="Baloo Tammudu 2"/>
            </a:endParaRPr>
          </a:p>
          <a:p>
            <a:pPr indent="0" lvl="0" marL="0" rtl="0" algn="ctr">
              <a:spcBef>
                <a:spcPts val="0"/>
              </a:spcBef>
              <a:spcAft>
                <a:spcPts val="0"/>
              </a:spcAft>
              <a:buNone/>
            </a:pPr>
            <a:r>
              <a:rPr lang="fr" sz="1800">
                <a:solidFill>
                  <a:schemeClr val="lt1"/>
                </a:solidFill>
                <a:latin typeface="Baloo Tammudu 2"/>
                <a:ea typeface="Baloo Tammudu 2"/>
                <a:cs typeface="Baloo Tammudu 2"/>
                <a:sym typeface="Baloo Tammudu 2"/>
              </a:rPr>
              <a:t>Connect exoplanets and astronomy with other sciences (geology, biology, chemistry, env. sci) &amp; technology, but also French, English,  math, arts</a:t>
            </a:r>
            <a:r>
              <a:rPr lang="fr" sz="1800">
                <a:solidFill>
                  <a:schemeClr val="lt1"/>
                </a:solidFill>
                <a:latin typeface="Baloo Tammudu 2"/>
                <a:ea typeface="Baloo Tammudu 2"/>
                <a:cs typeface="Baloo Tammudu 2"/>
                <a:sym typeface="Baloo Tammudu 2"/>
              </a:rPr>
              <a:t>, etc.</a:t>
            </a:r>
            <a:endParaRPr sz="1800">
              <a:solidFill>
                <a:schemeClr val="lt1"/>
              </a:solidFill>
              <a:latin typeface="Baloo Tammudu 2"/>
              <a:ea typeface="Baloo Tammudu 2"/>
              <a:cs typeface="Baloo Tammudu 2"/>
              <a:sym typeface="Baloo Tammudu 2"/>
            </a:endParaRPr>
          </a:p>
        </p:txBody>
      </p:sp>
      <p:sp>
        <p:nvSpPr>
          <p:cNvPr id="118" name="Google Shape;118;p17"/>
          <p:cNvSpPr/>
          <p:nvPr/>
        </p:nvSpPr>
        <p:spPr>
          <a:xfrm>
            <a:off x="6073575" y="1077900"/>
            <a:ext cx="2895900" cy="2548800"/>
          </a:xfrm>
          <a:prstGeom prst="roundRect">
            <a:avLst>
              <a:gd fmla="val 16667" name="adj"/>
            </a:avLst>
          </a:prstGeom>
          <a:solidFill>
            <a:srgbClr val="FBB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fr" sz="1800">
                <a:solidFill>
                  <a:schemeClr val="lt1"/>
                </a:solidFill>
                <a:latin typeface="Baloo Tammudu 2"/>
                <a:ea typeface="Baloo Tammudu 2"/>
                <a:cs typeface="Baloo Tammudu 2"/>
                <a:sym typeface="Baloo Tammudu 2"/>
              </a:rPr>
              <a:t>Up-to-date content, connected to the school curriculum</a:t>
            </a:r>
            <a:endParaRPr b="1" sz="1800">
              <a:solidFill>
                <a:schemeClr val="lt1"/>
              </a:solidFill>
              <a:latin typeface="Baloo Tammudu 2"/>
              <a:ea typeface="Baloo Tammudu 2"/>
              <a:cs typeface="Baloo Tammudu 2"/>
              <a:sym typeface="Baloo Tammudu 2"/>
            </a:endParaRPr>
          </a:p>
          <a:p>
            <a:pPr indent="0" lvl="0" marL="0" rtl="0" algn="ctr">
              <a:lnSpc>
                <a:spcPct val="115000"/>
              </a:lnSpc>
              <a:spcBef>
                <a:spcPts val="0"/>
              </a:spcBef>
              <a:spcAft>
                <a:spcPts val="0"/>
              </a:spcAft>
              <a:buNone/>
            </a:pPr>
            <a:r>
              <a:rPr lang="fr" sz="1800">
                <a:solidFill>
                  <a:schemeClr val="lt1"/>
                </a:solidFill>
                <a:latin typeface="Baloo Tammudu 2"/>
                <a:ea typeface="Baloo Tammudu 2"/>
                <a:cs typeface="Baloo Tammudu 2"/>
                <a:sym typeface="Baloo Tammudu 2"/>
              </a:rPr>
              <a:t>provide ways to teach differently, connecting to recent science breakthroughs</a:t>
            </a:r>
            <a:endParaRPr b="1" sz="1800">
              <a:solidFill>
                <a:schemeClr val="lt1"/>
              </a:solidFill>
              <a:latin typeface="Baloo Tammudu 2"/>
              <a:ea typeface="Baloo Tammudu 2"/>
              <a:cs typeface="Baloo Tammudu 2"/>
              <a:sym typeface="Baloo Tammudu 2"/>
            </a:endParaRPr>
          </a:p>
        </p:txBody>
      </p:sp>
      <p:sp>
        <p:nvSpPr>
          <p:cNvPr id="119" name="Google Shape;119;p17"/>
          <p:cNvSpPr/>
          <p:nvPr/>
        </p:nvSpPr>
        <p:spPr>
          <a:xfrm>
            <a:off x="4743375" y="263775"/>
            <a:ext cx="4203300" cy="727500"/>
          </a:xfrm>
          <a:prstGeom prst="roundRect">
            <a:avLst>
              <a:gd fmla="val 16667" name="adj"/>
            </a:avLst>
          </a:prstGeom>
          <a:solidFill>
            <a:srgbClr val="196B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fr" sz="1900">
                <a:solidFill>
                  <a:schemeClr val="lt1"/>
                </a:solidFill>
                <a:latin typeface="Baloo Tammudu 2"/>
                <a:ea typeface="Baloo Tammudu 2"/>
                <a:cs typeface="Baloo Tammudu 2"/>
                <a:sym typeface="Baloo Tammudu 2"/>
              </a:rPr>
              <a:t>Compatible with remote learning </a:t>
            </a:r>
            <a:endParaRPr b="1" sz="1900">
              <a:solidFill>
                <a:schemeClr val="lt1"/>
              </a:solidFill>
              <a:latin typeface="Baloo Tammudu 2"/>
              <a:ea typeface="Baloo Tammudu 2"/>
              <a:cs typeface="Baloo Tammudu 2"/>
              <a:sym typeface="Baloo Tammudu 2"/>
            </a:endParaRPr>
          </a:p>
          <a:p>
            <a:pPr indent="0" lvl="0" marL="0" rtl="0" algn="ctr">
              <a:lnSpc>
                <a:spcPct val="115000"/>
              </a:lnSpc>
              <a:spcBef>
                <a:spcPts val="0"/>
              </a:spcBef>
              <a:spcAft>
                <a:spcPts val="0"/>
              </a:spcAft>
              <a:buNone/>
            </a:pPr>
            <a:r>
              <a:rPr lang="fr" sz="1900">
                <a:solidFill>
                  <a:schemeClr val="lt1"/>
                </a:solidFill>
                <a:latin typeface="Baloo Tammudu 2"/>
                <a:ea typeface="Baloo Tammudu 2"/>
                <a:cs typeface="Baloo Tammudu 2"/>
                <a:sym typeface="Baloo Tammudu 2"/>
              </a:rPr>
              <a:t>A Covid-19 project…!</a:t>
            </a:r>
            <a:endParaRPr sz="1900">
              <a:solidFill>
                <a:schemeClr val="lt1"/>
              </a:solidFill>
              <a:latin typeface="Baloo Tammudu 2"/>
              <a:ea typeface="Baloo Tammudu 2"/>
              <a:cs typeface="Baloo Tammudu 2"/>
              <a:sym typeface="Baloo Tammudu 2"/>
            </a:endParaRPr>
          </a:p>
        </p:txBody>
      </p:sp>
      <p:sp>
        <p:nvSpPr>
          <p:cNvPr id="120" name="Google Shape;120;p17"/>
          <p:cNvSpPr/>
          <p:nvPr/>
        </p:nvSpPr>
        <p:spPr>
          <a:xfrm>
            <a:off x="5109075" y="3736725"/>
            <a:ext cx="3860400" cy="1010400"/>
          </a:xfrm>
          <a:prstGeom prst="roundRect">
            <a:avLst>
              <a:gd fmla="val 16667" name="adj"/>
            </a:avLst>
          </a:prstGeom>
          <a:solidFill>
            <a:srgbClr val="98379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chemeClr val="lt1"/>
                </a:solidFill>
                <a:latin typeface="Baloo Tammudu 2"/>
                <a:ea typeface="Baloo Tammudu 2"/>
                <a:cs typeface="Baloo Tammudu 2"/>
                <a:sym typeface="Baloo Tammudu 2"/>
              </a:rPr>
              <a:t>In collab. with and for ALL teachers</a:t>
            </a:r>
            <a:endParaRPr b="1" sz="1800">
              <a:solidFill>
                <a:schemeClr val="lt1"/>
              </a:solidFill>
              <a:latin typeface="Baloo Tammudu 2"/>
              <a:ea typeface="Baloo Tammudu 2"/>
              <a:cs typeface="Baloo Tammudu 2"/>
              <a:sym typeface="Baloo Tammudu 2"/>
            </a:endParaRPr>
          </a:p>
          <a:p>
            <a:pPr indent="0" lvl="0" marL="0" rtl="0" algn="ctr">
              <a:lnSpc>
                <a:spcPct val="90000"/>
              </a:lnSpc>
              <a:spcBef>
                <a:spcPts val="0"/>
              </a:spcBef>
              <a:spcAft>
                <a:spcPts val="0"/>
              </a:spcAft>
              <a:buNone/>
            </a:pPr>
            <a:r>
              <a:rPr lang="fr" sz="1800">
                <a:solidFill>
                  <a:schemeClr val="lt1"/>
                </a:solidFill>
                <a:latin typeface="Baloo Tammudu 2"/>
                <a:ea typeface="Baloo Tammudu 2"/>
                <a:cs typeface="Baloo Tammudu 2"/>
                <a:sym typeface="Baloo Tammudu 2"/>
              </a:rPr>
              <a:t>Boost their confidence</a:t>
            </a:r>
            <a:endParaRPr sz="1800">
              <a:solidFill>
                <a:schemeClr val="lt1"/>
              </a:solidFill>
              <a:latin typeface="Baloo Tammudu 2"/>
              <a:ea typeface="Baloo Tammudu 2"/>
              <a:cs typeface="Baloo Tammudu 2"/>
              <a:sym typeface="Baloo Tammudu 2"/>
            </a:endParaRPr>
          </a:p>
          <a:p>
            <a:pPr indent="0" lvl="0" marL="0" rtl="0" algn="ctr">
              <a:lnSpc>
                <a:spcPct val="90000"/>
              </a:lnSpc>
              <a:spcBef>
                <a:spcPts val="0"/>
              </a:spcBef>
              <a:spcAft>
                <a:spcPts val="0"/>
              </a:spcAft>
              <a:buNone/>
            </a:pPr>
            <a:r>
              <a:rPr lang="fr" sz="1800">
                <a:solidFill>
                  <a:schemeClr val="lt1"/>
                </a:solidFill>
                <a:latin typeface="Baloo Tammudu 2"/>
                <a:ea typeface="Baloo Tammudu 2"/>
                <a:cs typeface="Baloo Tammudu 2"/>
                <a:sym typeface="Baloo Tammudu 2"/>
              </a:rPr>
              <a:t>All can find something of interest, (</a:t>
            </a:r>
            <a:r>
              <a:rPr lang="fr" sz="1800">
                <a:solidFill>
                  <a:schemeClr val="lt1"/>
                </a:solidFill>
                <a:latin typeface="Baloo Tammudu 2"/>
                <a:ea typeface="Baloo Tammudu 2"/>
                <a:cs typeface="Baloo Tammudu 2"/>
                <a:sym typeface="Baloo Tammudu 2"/>
              </a:rPr>
              <a:t>knowledge/motivation level)</a:t>
            </a:r>
            <a:endParaRPr sz="1800">
              <a:solidFill>
                <a:schemeClr val="lt1"/>
              </a:solidFill>
              <a:latin typeface="Baloo Tammudu 2"/>
              <a:ea typeface="Baloo Tammudu 2"/>
              <a:cs typeface="Baloo Tammudu 2"/>
              <a:sym typeface="Baloo Tammudu 2"/>
            </a:endParaRPr>
          </a:p>
        </p:txBody>
      </p:sp>
      <p:sp>
        <p:nvSpPr>
          <p:cNvPr id="121" name="Google Shape;121;p17"/>
          <p:cNvSpPr txBox="1"/>
          <p:nvPr>
            <p:ph type="title"/>
          </p:nvPr>
        </p:nvSpPr>
        <p:spPr>
          <a:xfrm>
            <a:off x="311700" y="60600"/>
            <a:ext cx="5916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INTRODUCTION</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WHAT WE WANTED</a:t>
            </a:r>
            <a:endParaRPr/>
          </a:p>
        </p:txBody>
      </p:sp>
      <p:pic>
        <p:nvPicPr>
          <p:cNvPr id="122" name="Google Shape;122;p17"/>
          <p:cNvPicPr preferRelativeResize="0"/>
          <p:nvPr/>
        </p:nvPicPr>
        <p:blipFill>
          <a:blip r:embed="rId3">
            <a:alphaModFix/>
          </a:blip>
          <a:stretch>
            <a:fillRect/>
          </a:stretch>
        </p:blipFill>
        <p:spPr>
          <a:xfrm>
            <a:off x="8156705" y="4750849"/>
            <a:ext cx="948326" cy="360251"/>
          </a:xfrm>
          <a:prstGeom prst="rect">
            <a:avLst/>
          </a:prstGeom>
          <a:noFill/>
          <a:ln>
            <a:noFill/>
          </a:ln>
        </p:spPr>
      </p:pic>
      <p:sp>
        <p:nvSpPr>
          <p:cNvPr id="123" name="Google Shape;123;p17"/>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4">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5">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124" name="Google Shape;124;p17"/>
          <p:cNvPicPr preferRelativeResize="0"/>
          <p:nvPr/>
        </p:nvPicPr>
        <p:blipFill>
          <a:blip r:embed="rId6">
            <a:alphaModFix/>
          </a:blip>
          <a:stretch>
            <a:fillRect/>
          </a:stretch>
        </p:blipFill>
        <p:spPr>
          <a:xfrm>
            <a:off x="38976" y="4723275"/>
            <a:ext cx="933250" cy="4154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8" name="Shape 128"/>
        <p:cNvGrpSpPr/>
        <p:nvPr/>
      </p:nvGrpSpPr>
      <p:grpSpPr>
        <a:xfrm>
          <a:off x="0" y="0"/>
          <a:ext cx="0" cy="0"/>
          <a:chOff x="0" y="0"/>
          <a:chExt cx="0" cy="0"/>
        </a:xfrm>
      </p:grpSpPr>
      <p:sp>
        <p:nvSpPr>
          <p:cNvPr id="129" name="Google Shape;129;p18"/>
          <p:cNvSpPr txBox="1"/>
          <p:nvPr/>
        </p:nvSpPr>
        <p:spPr>
          <a:xfrm>
            <a:off x="311700" y="844425"/>
            <a:ext cx="8520600" cy="39516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fr" sz="1800">
                <a:latin typeface="Baloo Tammudu 2"/>
                <a:ea typeface="Baloo Tammudu 2"/>
                <a:cs typeface="Baloo Tammudu 2"/>
                <a:sym typeface="Baloo Tammudu 2"/>
              </a:rPr>
              <a:t>Sept 2020/Dec 2020	Project submitted to the provincial govt/Funding granted</a:t>
            </a:r>
            <a:endParaRPr sz="1800">
              <a:latin typeface="Baloo Tammudu 2"/>
              <a:ea typeface="Baloo Tammudu 2"/>
              <a:cs typeface="Baloo Tammudu 2"/>
              <a:sym typeface="Baloo Tammudu 2"/>
            </a:endParaRPr>
          </a:p>
          <a:p>
            <a:pPr indent="0" lvl="0" marL="0" rtl="0" algn="just">
              <a:spcBef>
                <a:spcPts val="0"/>
              </a:spcBef>
              <a:spcAft>
                <a:spcPts val="0"/>
              </a:spcAft>
              <a:buNone/>
            </a:pPr>
            <a:r>
              <a:rPr lang="fr" sz="1800">
                <a:solidFill>
                  <a:srgbClr val="000000"/>
                </a:solidFill>
                <a:latin typeface="Baloo Tammudu 2"/>
                <a:ea typeface="Baloo Tammudu 2"/>
                <a:cs typeface="Baloo Tammudu 2"/>
                <a:sym typeface="Baloo Tammudu 2"/>
              </a:rPr>
              <a:t>Feb 2021				Start of the project</a:t>
            </a:r>
            <a:endParaRPr sz="1800">
              <a:solidFill>
                <a:srgbClr val="000000"/>
              </a:solidFill>
              <a:latin typeface="Baloo Tammudu 2"/>
              <a:ea typeface="Baloo Tammudu 2"/>
              <a:cs typeface="Baloo Tammudu 2"/>
              <a:sym typeface="Baloo Tammudu 2"/>
            </a:endParaRPr>
          </a:p>
          <a:p>
            <a:pPr indent="0" lvl="0" marL="0" rtl="0" algn="just">
              <a:spcBef>
                <a:spcPts val="0"/>
              </a:spcBef>
              <a:spcAft>
                <a:spcPts val="0"/>
              </a:spcAft>
              <a:buNone/>
            </a:pPr>
            <a:r>
              <a:rPr lang="fr" sz="1800">
                <a:solidFill>
                  <a:srgbClr val="000000"/>
                </a:solidFill>
                <a:latin typeface="Baloo Tammudu 2"/>
                <a:ea typeface="Baloo Tammudu 2"/>
                <a:cs typeface="Baloo Tammudu 2"/>
                <a:sym typeface="Baloo Tammudu 2"/>
              </a:rPr>
              <a:t>April 2021			</a:t>
            </a:r>
            <a:r>
              <a:rPr b="1" lang="fr" sz="1800">
                <a:solidFill>
                  <a:srgbClr val="000000"/>
                </a:solidFill>
                <a:latin typeface="Baloo Tammudu 2"/>
                <a:ea typeface="Baloo Tammudu 2"/>
                <a:cs typeface="Baloo Tammudu 2"/>
                <a:sym typeface="Baloo Tammudu 2"/>
              </a:rPr>
              <a:t>Creation of the teaching community </a:t>
            </a:r>
            <a:r>
              <a:rPr lang="fr" sz="1800">
                <a:solidFill>
                  <a:srgbClr val="000000"/>
                </a:solidFill>
                <a:latin typeface="Baloo Tammudu 2"/>
                <a:ea typeface="Baloo Tammudu 2"/>
                <a:cs typeface="Baloo Tammudu 2"/>
                <a:sym typeface="Baloo Tammudu 2"/>
              </a:rPr>
              <a:t>(F</a:t>
            </a:r>
            <a:r>
              <a:rPr lang="fr" sz="1800">
                <a:latin typeface="Baloo Tammudu 2"/>
                <a:ea typeface="Baloo Tammudu 2"/>
                <a:cs typeface="Baloo Tammudu 2"/>
                <a:sym typeface="Baloo Tammudu 2"/>
              </a:rPr>
              <a:t>b</a:t>
            </a:r>
            <a:r>
              <a:rPr lang="fr" sz="1800">
                <a:solidFill>
                  <a:srgbClr val="000000"/>
                </a:solidFill>
                <a:latin typeface="Baloo Tammudu 2"/>
                <a:ea typeface="Baloo Tammudu 2"/>
                <a:cs typeface="Baloo Tammudu 2"/>
                <a:sym typeface="Baloo Tammudu 2"/>
              </a:rPr>
              <a:t> + mailing list)</a:t>
            </a:r>
            <a:endParaRPr sz="1800">
              <a:solidFill>
                <a:srgbClr val="000000"/>
              </a:solidFill>
              <a:latin typeface="Baloo Tammudu 2"/>
              <a:ea typeface="Baloo Tammudu 2"/>
              <a:cs typeface="Baloo Tammudu 2"/>
              <a:sym typeface="Baloo Tammudu 2"/>
            </a:endParaRPr>
          </a:p>
          <a:p>
            <a:pPr indent="0" lvl="0" marL="0" rtl="0" algn="just">
              <a:spcBef>
                <a:spcPts val="0"/>
              </a:spcBef>
              <a:spcAft>
                <a:spcPts val="0"/>
              </a:spcAft>
              <a:buNone/>
            </a:pPr>
            <a:r>
              <a:rPr lang="fr" sz="1800">
                <a:solidFill>
                  <a:srgbClr val="000000"/>
                </a:solidFill>
                <a:latin typeface="Baloo Tammudu 2"/>
                <a:ea typeface="Baloo Tammudu 2"/>
                <a:cs typeface="Baloo Tammudu 2"/>
                <a:sym typeface="Baloo Tammudu 2"/>
              </a:rPr>
              <a:t>April/May 2021 		</a:t>
            </a:r>
            <a:r>
              <a:rPr b="1" lang="fr" sz="1800">
                <a:solidFill>
                  <a:srgbClr val="000000"/>
                </a:solidFill>
                <a:latin typeface="Baloo Tammudu 2"/>
                <a:ea typeface="Baloo Tammudu 2"/>
                <a:cs typeface="Baloo Tammudu 2"/>
                <a:sym typeface="Baloo Tammudu 2"/>
              </a:rPr>
              <a:t>1st Workshops (</a:t>
            </a:r>
            <a:r>
              <a:rPr b="1" lang="fr" sz="1800">
                <a:latin typeface="Baloo Tammudu 2"/>
                <a:ea typeface="Baloo Tammudu 2"/>
                <a:cs typeface="Baloo Tammudu 2"/>
                <a:sym typeface="Baloo Tammudu 2"/>
              </a:rPr>
              <a:t>5)</a:t>
            </a:r>
            <a:r>
              <a:rPr b="1" lang="fr" sz="1800">
                <a:solidFill>
                  <a:srgbClr val="000000"/>
                </a:solidFill>
                <a:latin typeface="Baloo Tammudu 2"/>
                <a:ea typeface="Baloo Tammudu 2"/>
                <a:cs typeface="Baloo Tammudu 2"/>
                <a:sym typeface="Baloo Tammudu 2"/>
              </a:rPr>
              <a:t> with school staff </a:t>
            </a:r>
            <a:r>
              <a:rPr b="1" lang="fr" sz="1800">
                <a:latin typeface="Baloo Tammudu 2"/>
                <a:ea typeface="Baloo Tammudu 2"/>
                <a:cs typeface="Baloo Tammudu 2"/>
                <a:sym typeface="Baloo Tammudu 2"/>
              </a:rPr>
              <a:t>: </a:t>
            </a:r>
            <a:r>
              <a:rPr b="1" lang="fr" sz="1800">
                <a:solidFill>
                  <a:srgbClr val="000000"/>
                </a:solidFill>
                <a:latin typeface="Baloo Tammudu 2"/>
                <a:ea typeface="Baloo Tammudu 2"/>
                <a:cs typeface="Baloo Tammudu 2"/>
                <a:sym typeface="Baloo Tammudu 2"/>
              </a:rPr>
              <a:t>brainstorming</a:t>
            </a:r>
            <a:r>
              <a:rPr b="1" lang="fr" sz="1800">
                <a:solidFill>
                  <a:srgbClr val="000000"/>
                </a:solidFill>
                <a:latin typeface="Baloo Tammudu 2"/>
                <a:ea typeface="Baloo Tammudu 2"/>
                <a:cs typeface="Baloo Tammudu 2"/>
                <a:sym typeface="Baloo Tammudu 2"/>
              </a:rPr>
              <a:t> (27)</a:t>
            </a:r>
            <a:endParaRPr b="1" sz="1800">
              <a:solidFill>
                <a:srgbClr val="000000"/>
              </a:solidFill>
              <a:latin typeface="Baloo Tammudu 2"/>
              <a:ea typeface="Baloo Tammudu 2"/>
              <a:cs typeface="Baloo Tammudu 2"/>
              <a:sym typeface="Baloo Tammudu 2"/>
            </a:endParaRPr>
          </a:p>
          <a:p>
            <a:pPr indent="0" lvl="0" marL="0" rtl="0" algn="just">
              <a:spcBef>
                <a:spcPts val="0"/>
              </a:spcBef>
              <a:spcAft>
                <a:spcPts val="0"/>
              </a:spcAft>
              <a:buNone/>
            </a:pPr>
            <a:r>
              <a:rPr lang="fr" sz="1800">
                <a:solidFill>
                  <a:srgbClr val="000000"/>
                </a:solidFill>
                <a:latin typeface="Baloo Tammudu 2"/>
                <a:ea typeface="Baloo Tammudu 2"/>
                <a:cs typeface="Baloo Tammudu 2"/>
                <a:sym typeface="Baloo Tammudu 2"/>
              </a:rPr>
              <a:t>June-Aug 2021		</a:t>
            </a:r>
            <a:r>
              <a:rPr lang="fr" sz="1800">
                <a:latin typeface="Baloo Tammudu 2"/>
                <a:ea typeface="Baloo Tammudu 2"/>
                <a:cs typeface="Baloo Tammudu 2"/>
                <a:sym typeface="Baloo Tammudu 2"/>
              </a:rPr>
              <a:t>Creation of activities (primary + secondary)</a:t>
            </a:r>
            <a:endParaRPr sz="1800">
              <a:solidFill>
                <a:srgbClr val="000000"/>
              </a:solidFill>
              <a:latin typeface="Baloo Tammudu 2"/>
              <a:ea typeface="Baloo Tammudu 2"/>
              <a:cs typeface="Baloo Tammudu 2"/>
              <a:sym typeface="Baloo Tammudu 2"/>
            </a:endParaRPr>
          </a:p>
          <a:p>
            <a:pPr indent="0" lvl="0" marL="0" rtl="0" algn="just">
              <a:spcBef>
                <a:spcPts val="0"/>
              </a:spcBef>
              <a:spcAft>
                <a:spcPts val="0"/>
              </a:spcAft>
              <a:buNone/>
            </a:pPr>
            <a:r>
              <a:rPr lang="fr" sz="1800">
                <a:solidFill>
                  <a:srgbClr val="000000"/>
                </a:solidFill>
                <a:latin typeface="Baloo Tammudu 2"/>
                <a:ea typeface="Baloo Tammudu 2"/>
                <a:cs typeface="Baloo Tammudu 2"/>
                <a:sym typeface="Baloo Tammudu 2"/>
              </a:rPr>
              <a:t>Aug/Sept 2021		</a:t>
            </a:r>
            <a:r>
              <a:rPr b="1" lang="fr" sz="1800">
                <a:solidFill>
                  <a:srgbClr val="000000"/>
                </a:solidFill>
                <a:latin typeface="Baloo Tammudu 2"/>
                <a:ea typeface="Baloo Tammudu 2"/>
                <a:cs typeface="Baloo Tammudu 2"/>
                <a:sym typeface="Baloo Tammudu 2"/>
              </a:rPr>
              <a:t>2nd Workshops (4) with school staff </a:t>
            </a:r>
            <a:r>
              <a:rPr b="1" lang="fr" sz="1800">
                <a:latin typeface="Baloo Tammudu 2"/>
                <a:ea typeface="Baloo Tammudu 2"/>
                <a:cs typeface="Baloo Tammudu 2"/>
                <a:sym typeface="Baloo Tammudu 2"/>
              </a:rPr>
              <a:t>: feedback (8)</a:t>
            </a:r>
            <a:endParaRPr b="1" sz="1800">
              <a:latin typeface="Baloo Tammudu 2"/>
              <a:ea typeface="Baloo Tammudu 2"/>
              <a:cs typeface="Baloo Tammudu 2"/>
              <a:sym typeface="Baloo Tammudu 2"/>
            </a:endParaRPr>
          </a:p>
          <a:p>
            <a:pPr indent="0" lvl="0" marL="0" rtl="0" algn="just">
              <a:spcBef>
                <a:spcPts val="0"/>
              </a:spcBef>
              <a:spcAft>
                <a:spcPts val="0"/>
              </a:spcAft>
              <a:buNone/>
            </a:pPr>
            <a:r>
              <a:rPr lang="fr" sz="1800">
                <a:latin typeface="Baloo Tammudu 2"/>
                <a:ea typeface="Baloo Tammudu 2"/>
                <a:cs typeface="Baloo Tammudu 2"/>
                <a:sym typeface="Baloo Tammudu 2"/>
              </a:rPr>
              <a:t>Oct 2021				Project presented to iREX scientists to get feedback</a:t>
            </a:r>
            <a:endParaRPr sz="1800">
              <a:latin typeface="Baloo Tammudu 2"/>
              <a:ea typeface="Baloo Tammudu 2"/>
              <a:cs typeface="Baloo Tammudu 2"/>
              <a:sym typeface="Baloo Tammudu 2"/>
            </a:endParaRPr>
          </a:p>
          <a:p>
            <a:pPr indent="0" lvl="0" marL="0" rtl="0" algn="just">
              <a:spcBef>
                <a:spcPts val="0"/>
              </a:spcBef>
              <a:spcAft>
                <a:spcPts val="0"/>
              </a:spcAft>
              <a:buNone/>
            </a:pPr>
            <a:r>
              <a:rPr lang="fr" sz="1800">
                <a:solidFill>
                  <a:srgbClr val="000000"/>
                </a:solidFill>
                <a:latin typeface="Baloo Tammudu 2"/>
                <a:ea typeface="Baloo Tammudu 2"/>
                <a:cs typeface="Baloo Tammudu 2"/>
                <a:sym typeface="Baloo Tammudu 2"/>
              </a:rPr>
              <a:t>Nov 2021-</a:t>
            </a:r>
            <a:r>
              <a:rPr lang="fr" sz="1800">
                <a:latin typeface="Baloo Tammudu 2"/>
                <a:ea typeface="Baloo Tammudu 2"/>
                <a:cs typeface="Baloo Tammudu 2"/>
                <a:sym typeface="Baloo Tammudu 2"/>
              </a:rPr>
              <a:t>May </a:t>
            </a:r>
            <a:r>
              <a:rPr lang="fr" sz="1800">
                <a:solidFill>
                  <a:srgbClr val="000000"/>
                </a:solidFill>
                <a:latin typeface="Baloo Tammudu 2"/>
                <a:ea typeface="Baloo Tammudu 2"/>
                <a:cs typeface="Baloo Tammudu 2"/>
                <a:sym typeface="Baloo Tammudu 2"/>
              </a:rPr>
              <a:t>2022 	</a:t>
            </a:r>
            <a:r>
              <a:rPr b="1" lang="fr" sz="1800">
                <a:solidFill>
                  <a:schemeClr val="dk1"/>
                </a:solidFill>
                <a:latin typeface="Baloo Tammudu 2"/>
                <a:ea typeface="Baloo Tammudu 2"/>
                <a:cs typeface="Baloo Tammudu 2"/>
                <a:sym typeface="Baloo Tammudu 2"/>
              </a:rPr>
              <a:t>Test 4 primary activities with staff &amp; </a:t>
            </a:r>
            <a:r>
              <a:rPr b="1" lang="fr" sz="1800">
                <a:latin typeface="Baloo Tammudu 2"/>
                <a:ea typeface="Baloo Tammudu 2"/>
                <a:cs typeface="Baloo Tammudu 2"/>
                <a:sym typeface="Baloo Tammudu 2"/>
              </a:rPr>
              <a:t>c</a:t>
            </a:r>
            <a:r>
              <a:rPr b="1" lang="fr" sz="1800">
                <a:solidFill>
                  <a:srgbClr val="000000"/>
                </a:solidFill>
                <a:latin typeface="Baloo Tammudu 2"/>
                <a:ea typeface="Baloo Tammudu 2"/>
                <a:cs typeface="Baloo Tammudu 2"/>
                <a:sym typeface="Baloo Tammudu 2"/>
              </a:rPr>
              <a:t>lassrooms (~</a:t>
            </a:r>
            <a:r>
              <a:rPr b="1" lang="fr" sz="1800">
                <a:latin typeface="Baloo Tammudu 2"/>
                <a:ea typeface="Baloo Tammudu 2"/>
                <a:cs typeface="Baloo Tammudu 2"/>
                <a:sym typeface="Baloo Tammudu 2"/>
              </a:rPr>
              <a:t>3</a:t>
            </a:r>
            <a:r>
              <a:rPr b="1" lang="fr" sz="1800">
                <a:solidFill>
                  <a:srgbClr val="000000"/>
                </a:solidFill>
                <a:latin typeface="Baloo Tammudu 2"/>
                <a:ea typeface="Baloo Tammudu 2"/>
                <a:cs typeface="Baloo Tammudu 2"/>
                <a:sym typeface="Baloo Tammudu 2"/>
              </a:rPr>
              <a:t>0)</a:t>
            </a:r>
            <a:endParaRPr b="1" sz="1800">
              <a:solidFill>
                <a:srgbClr val="000000"/>
              </a:solidFill>
              <a:latin typeface="Baloo Tammudu 2"/>
              <a:ea typeface="Baloo Tammudu 2"/>
              <a:cs typeface="Baloo Tammudu 2"/>
              <a:sym typeface="Baloo Tammudu 2"/>
            </a:endParaRPr>
          </a:p>
          <a:p>
            <a:pPr indent="0" lvl="0" marL="0" rtl="0" algn="just">
              <a:spcBef>
                <a:spcPts val="0"/>
              </a:spcBef>
              <a:spcAft>
                <a:spcPts val="0"/>
              </a:spcAft>
              <a:buNone/>
            </a:pPr>
            <a:r>
              <a:rPr lang="fr" sz="1800">
                <a:latin typeface="Baloo Tammudu 2"/>
                <a:ea typeface="Baloo Tammudu 2"/>
                <a:cs typeface="Baloo Tammudu 2"/>
                <a:sym typeface="Baloo Tammudu 2"/>
              </a:rPr>
              <a:t>Summer 2022			</a:t>
            </a:r>
            <a:r>
              <a:rPr b="1" lang="fr" sz="1800">
                <a:latin typeface="Baloo Tammudu 2"/>
                <a:ea typeface="Baloo Tammudu 2"/>
                <a:cs typeface="Baloo Tammudu 2"/>
                <a:sym typeface="Baloo Tammudu 2"/>
              </a:rPr>
              <a:t>3rd Workshops with secondary school staff : feedback (9)</a:t>
            </a:r>
            <a:endParaRPr b="1" sz="1800">
              <a:latin typeface="Baloo Tammudu 2"/>
              <a:ea typeface="Baloo Tammudu 2"/>
              <a:cs typeface="Baloo Tammudu 2"/>
              <a:sym typeface="Baloo Tammudu 2"/>
            </a:endParaRPr>
          </a:p>
          <a:p>
            <a:pPr indent="0" lvl="0" marL="0" rtl="0" algn="just">
              <a:spcBef>
                <a:spcPts val="0"/>
              </a:spcBef>
              <a:spcAft>
                <a:spcPts val="0"/>
              </a:spcAft>
              <a:buNone/>
            </a:pPr>
            <a:r>
              <a:rPr lang="fr" sz="1800">
                <a:latin typeface="Baloo Tammudu 2"/>
                <a:ea typeface="Baloo Tammudu 2"/>
                <a:cs typeface="Baloo Tammudu 2"/>
                <a:sym typeface="Baloo Tammudu 2"/>
              </a:rPr>
              <a:t>Summer 2022			Recording of videos with scientists</a:t>
            </a:r>
            <a:endParaRPr sz="1800">
              <a:latin typeface="Baloo Tammudu 2"/>
              <a:ea typeface="Baloo Tammudu 2"/>
              <a:cs typeface="Baloo Tammudu 2"/>
              <a:sym typeface="Baloo Tammudu 2"/>
            </a:endParaRPr>
          </a:p>
          <a:p>
            <a:pPr indent="0" lvl="0" marL="0" rtl="0" algn="just">
              <a:spcBef>
                <a:spcPts val="0"/>
              </a:spcBef>
              <a:spcAft>
                <a:spcPts val="0"/>
              </a:spcAft>
              <a:buNone/>
            </a:pPr>
            <a:r>
              <a:rPr lang="fr" sz="1800">
                <a:latin typeface="Baloo Tammudu 2"/>
                <a:ea typeface="Baloo Tammudu 2"/>
                <a:cs typeface="Baloo Tammudu 2"/>
                <a:sym typeface="Baloo Tammudu 2"/>
              </a:rPr>
              <a:t>Fall 202</a:t>
            </a:r>
            <a:r>
              <a:rPr lang="fr" sz="1800">
                <a:solidFill>
                  <a:schemeClr val="dk1"/>
                </a:solidFill>
                <a:latin typeface="Baloo Tammudu 2"/>
                <a:ea typeface="Baloo Tammudu 2"/>
                <a:cs typeface="Baloo Tammudu 2"/>
                <a:sym typeface="Baloo Tammudu 2"/>
              </a:rPr>
              <a:t>2/Winter 2023</a:t>
            </a:r>
            <a:r>
              <a:rPr lang="fr" sz="1800">
                <a:solidFill>
                  <a:srgbClr val="000000"/>
                </a:solidFill>
                <a:latin typeface="Baloo Tammudu 2"/>
                <a:ea typeface="Baloo Tammudu 2"/>
                <a:cs typeface="Baloo Tammudu 2"/>
                <a:sym typeface="Baloo Tammudu 2"/>
              </a:rPr>
              <a:t>	</a:t>
            </a:r>
            <a:r>
              <a:rPr lang="fr" sz="1800">
                <a:latin typeface="Baloo Tammudu 2"/>
                <a:ea typeface="Baloo Tammudu 2"/>
                <a:cs typeface="Baloo Tammudu 2"/>
                <a:sym typeface="Baloo Tammudu 2"/>
              </a:rPr>
              <a:t>Revision process</a:t>
            </a:r>
            <a:endParaRPr sz="1800">
              <a:solidFill>
                <a:srgbClr val="000000"/>
              </a:solidFill>
              <a:latin typeface="Baloo Tammudu 2"/>
              <a:ea typeface="Baloo Tammudu 2"/>
              <a:cs typeface="Baloo Tammudu 2"/>
              <a:sym typeface="Baloo Tammudu 2"/>
            </a:endParaRPr>
          </a:p>
          <a:p>
            <a:pPr indent="0" lvl="0" marL="0" rtl="0" algn="just">
              <a:spcBef>
                <a:spcPts val="0"/>
              </a:spcBef>
              <a:spcAft>
                <a:spcPts val="0"/>
              </a:spcAft>
              <a:buNone/>
            </a:pPr>
            <a:r>
              <a:rPr lang="fr" sz="1800">
                <a:latin typeface="Baloo Tammudu 2"/>
                <a:ea typeface="Baloo Tammudu 2"/>
                <a:cs typeface="Baloo Tammudu 2"/>
                <a:sym typeface="Baloo Tammudu 2"/>
              </a:rPr>
              <a:t>Fall 2022</a:t>
            </a:r>
            <a:r>
              <a:rPr lang="fr" sz="1800">
                <a:solidFill>
                  <a:schemeClr val="dk1"/>
                </a:solidFill>
                <a:latin typeface="Baloo Tammudu 2"/>
                <a:ea typeface="Baloo Tammudu 2"/>
                <a:cs typeface="Baloo Tammudu 2"/>
                <a:sym typeface="Baloo Tammudu 2"/>
              </a:rPr>
              <a:t>/Winter 2023	</a:t>
            </a:r>
            <a:r>
              <a:rPr b="1" lang="fr" sz="1800">
                <a:solidFill>
                  <a:schemeClr val="dk1"/>
                </a:solidFill>
                <a:latin typeface="Baloo Tammudu 2"/>
                <a:ea typeface="Baloo Tammudu 2"/>
                <a:cs typeface="Baloo Tammudu 2"/>
                <a:sym typeface="Baloo Tammudu 2"/>
              </a:rPr>
              <a:t>Pres. to school staff at conferences, webinars and CoP (&gt;75)</a:t>
            </a:r>
            <a:endParaRPr b="1" sz="1800">
              <a:solidFill>
                <a:schemeClr val="dk1"/>
              </a:solidFill>
              <a:latin typeface="Baloo Tammudu 2"/>
              <a:ea typeface="Baloo Tammudu 2"/>
              <a:cs typeface="Baloo Tammudu 2"/>
              <a:sym typeface="Baloo Tammudu 2"/>
            </a:endParaRPr>
          </a:p>
          <a:p>
            <a:pPr indent="0" lvl="0" marL="0" rtl="0" algn="just">
              <a:spcBef>
                <a:spcPts val="0"/>
              </a:spcBef>
              <a:spcAft>
                <a:spcPts val="0"/>
              </a:spcAft>
              <a:buNone/>
            </a:pPr>
            <a:r>
              <a:rPr lang="fr" sz="1800">
                <a:latin typeface="Baloo Tammudu 2"/>
                <a:ea typeface="Baloo Tammudu 2"/>
                <a:cs typeface="Baloo Tammudu 2"/>
                <a:sym typeface="Baloo Tammudu 2"/>
              </a:rPr>
              <a:t>Spring</a:t>
            </a:r>
            <a:r>
              <a:rPr lang="fr" sz="1800">
                <a:solidFill>
                  <a:srgbClr val="000000"/>
                </a:solidFill>
                <a:latin typeface="Baloo Tammudu 2"/>
                <a:ea typeface="Baloo Tammudu 2"/>
                <a:cs typeface="Baloo Tammudu 2"/>
                <a:sym typeface="Baloo Tammudu 2"/>
              </a:rPr>
              <a:t> 2023			Publication and promotion of resources</a:t>
            </a:r>
            <a:endParaRPr sz="1800">
              <a:solidFill>
                <a:srgbClr val="000000"/>
              </a:solidFill>
              <a:latin typeface="Baloo Tammudu 2"/>
              <a:ea typeface="Baloo Tammudu 2"/>
              <a:cs typeface="Baloo Tammudu 2"/>
              <a:sym typeface="Baloo Tammudu 2"/>
            </a:endParaRPr>
          </a:p>
          <a:p>
            <a:pPr indent="0" lvl="0" marL="0" rtl="0" algn="just">
              <a:spcBef>
                <a:spcPts val="0"/>
              </a:spcBef>
              <a:spcAft>
                <a:spcPts val="0"/>
              </a:spcAft>
              <a:buNone/>
            </a:pPr>
            <a:r>
              <a:rPr lang="fr" sz="1800">
                <a:latin typeface="Baloo Tammudu 2"/>
                <a:ea typeface="Baloo Tammudu 2"/>
                <a:cs typeface="Baloo Tammudu 2"/>
                <a:sym typeface="Baloo Tammudu 2"/>
              </a:rPr>
              <a:t>2023/2024		</a:t>
            </a:r>
            <a:r>
              <a:rPr lang="fr" sz="1800">
                <a:latin typeface="Baloo Tammudu 2"/>
                <a:ea typeface="Baloo Tammudu 2"/>
                <a:cs typeface="Baloo Tammudu 2"/>
                <a:sym typeface="Baloo Tammudu 2"/>
              </a:rPr>
              <a:t>	Translation to English</a:t>
            </a:r>
            <a:endParaRPr sz="1800">
              <a:latin typeface="Baloo Tammudu 2"/>
              <a:ea typeface="Baloo Tammudu 2"/>
              <a:cs typeface="Baloo Tammudu 2"/>
              <a:sym typeface="Baloo Tammudu 2"/>
            </a:endParaRPr>
          </a:p>
        </p:txBody>
      </p:sp>
      <p:sp>
        <p:nvSpPr>
          <p:cNvPr id="130" name="Google Shape;130;p18"/>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INTRODUCTION</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CREATION PROCESS</a:t>
            </a:r>
            <a:endParaRPr/>
          </a:p>
        </p:txBody>
      </p:sp>
      <p:pic>
        <p:nvPicPr>
          <p:cNvPr id="131" name="Google Shape;131;p18"/>
          <p:cNvPicPr preferRelativeResize="0"/>
          <p:nvPr/>
        </p:nvPicPr>
        <p:blipFill>
          <a:blip r:embed="rId3">
            <a:alphaModFix/>
          </a:blip>
          <a:stretch>
            <a:fillRect/>
          </a:stretch>
        </p:blipFill>
        <p:spPr>
          <a:xfrm>
            <a:off x="8156705" y="4750849"/>
            <a:ext cx="948326" cy="360251"/>
          </a:xfrm>
          <a:prstGeom prst="rect">
            <a:avLst/>
          </a:prstGeom>
          <a:noFill/>
          <a:ln>
            <a:noFill/>
          </a:ln>
        </p:spPr>
      </p:pic>
      <p:sp>
        <p:nvSpPr>
          <p:cNvPr id="132" name="Google Shape;132;p18"/>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4">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5">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133" name="Google Shape;133;p18"/>
          <p:cNvPicPr preferRelativeResize="0"/>
          <p:nvPr/>
        </p:nvPicPr>
        <p:blipFill>
          <a:blip r:embed="rId6">
            <a:alphaModFix/>
          </a:blip>
          <a:stretch>
            <a:fillRect/>
          </a:stretch>
        </p:blipFill>
        <p:spPr>
          <a:xfrm>
            <a:off x="38976" y="4723275"/>
            <a:ext cx="933250" cy="41540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19"/>
          <p:cNvPicPr preferRelativeResize="0"/>
          <p:nvPr/>
        </p:nvPicPr>
        <p:blipFill rotWithShape="1">
          <a:blip r:embed="rId3">
            <a:alphaModFix/>
          </a:blip>
          <a:srcRect b="1429" l="0" r="6585" t="0"/>
          <a:stretch/>
        </p:blipFill>
        <p:spPr>
          <a:xfrm>
            <a:off x="3269150" y="872975"/>
            <a:ext cx="2605099" cy="1767049"/>
          </a:xfrm>
          <a:prstGeom prst="rect">
            <a:avLst/>
          </a:prstGeom>
          <a:noFill/>
          <a:ln>
            <a:noFill/>
          </a:ln>
        </p:spPr>
      </p:pic>
      <p:sp>
        <p:nvSpPr>
          <p:cNvPr id="139" name="Google Shape;139;p19"/>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LESSONS LEARNED</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WHAT WORKED WELL?</a:t>
            </a:r>
            <a:endParaRPr/>
          </a:p>
        </p:txBody>
      </p:sp>
      <p:pic>
        <p:nvPicPr>
          <p:cNvPr id="140" name="Google Shape;140;p19"/>
          <p:cNvPicPr preferRelativeResize="0"/>
          <p:nvPr/>
        </p:nvPicPr>
        <p:blipFill>
          <a:blip r:embed="rId4">
            <a:alphaModFix/>
          </a:blip>
          <a:stretch>
            <a:fillRect/>
          </a:stretch>
        </p:blipFill>
        <p:spPr>
          <a:xfrm>
            <a:off x="8156705" y="4750849"/>
            <a:ext cx="948326" cy="360251"/>
          </a:xfrm>
          <a:prstGeom prst="rect">
            <a:avLst/>
          </a:prstGeom>
          <a:noFill/>
          <a:ln>
            <a:noFill/>
          </a:ln>
        </p:spPr>
      </p:pic>
      <p:sp>
        <p:nvSpPr>
          <p:cNvPr id="141" name="Google Shape;141;p19"/>
          <p:cNvSpPr txBox="1"/>
          <p:nvPr/>
        </p:nvSpPr>
        <p:spPr>
          <a:xfrm>
            <a:off x="1046988" y="4723275"/>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5">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142" name="Google Shape;142;p19"/>
          <p:cNvPicPr preferRelativeResize="0"/>
          <p:nvPr/>
        </p:nvPicPr>
        <p:blipFill>
          <a:blip r:embed="rId7">
            <a:alphaModFix/>
          </a:blip>
          <a:stretch>
            <a:fillRect/>
          </a:stretch>
        </p:blipFill>
        <p:spPr>
          <a:xfrm>
            <a:off x="38976" y="4723275"/>
            <a:ext cx="933250" cy="415407"/>
          </a:xfrm>
          <a:prstGeom prst="rect">
            <a:avLst/>
          </a:prstGeom>
          <a:noFill/>
          <a:ln>
            <a:noFill/>
          </a:ln>
        </p:spPr>
      </p:pic>
      <p:pic>
        <p:nvPicPr>
          <p:cNvPr id="143" name="Google Shape;143;p19"/>
          <p:cNvPicPr preferRelativeResize="0"/>
          <p:nvPr/>
        </p:nvPicPr>
        <p:blipFill>
          <a:blip r:embed="rId8">
            <a:alphaModFix/>
          </a:blip>
          <a:stretch>
            <a:fillRect/>
          </a:stretch>
        </p:blipFill>
        <p:spPr>
          <a:xfrm>
            <a:off x="539132" y="2009425"/>
            <a:ext cx="2509605" cy="1674536"/>
          </a:xfrm>
          <a:prstGeom prst="rect">
            <a:avLst/>
          </a:prstGeom>
          <a:noFill/>
          <a:ln>
            <a:noFill/>
          </a:ln>
        </p:spPr>
      </p:pic>
      <p:sp>
        <p:nvSpPr>
          <p:cNvPr id="144" name="Google Shape;144;p19"/>
          <p:cNvSpPr/>
          <p:nvPr/>
        </p:nvSpPr>
        <p:spPr>
          <a:xfrm>
            <a:off x="1032025" y="2035600"/>
            <a:ext cx="1622100" cy="1622100"/>
          </a:xfrm>
          <a:prstGeom prst="noSmoking">
            <a:avLst>
              <a:gd fmla="val 4898"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9"/>
          <p:cNvSpPr txBox="1"/>
          <p:nvPr/>
        </p:nvSpPr>
        <p:spPr>
          <a:xfrm>
            <a:off x="432464" y="3449025"/>
            <a:ext cx="1553400" cy="323100"/>
          </a:xfrm>
          <a:prstGeom prst="rect">
            <a:avLst/>
          </a:prstGeom>
          <a:noFill/>
          <a:ln>
            <a:noFill/>
          </a:ln>
        </p:spPr>
        <p:txBody>
          <a:bodyPr anchorCtr="0" anchor="t" bIns="91425" lIns="91425" spcFirstLastPara="1" rIns="91425" wrap="square" tIns="91425">
            <a:spAutoFit/>
          </a:bodyPr>
          <a:lstStyle/>
          <a:p>
            <a:pPr indent="0" lvl="0" marL="0" rtl="0" algn="l">
              <a:lnSpc>
                <a:spcPct val="166666"/>
              </a:lnSpc>
              <a:spcBef>
                <a:spcPts val="0"/>
              </a:spcBef>
              <a:spcAft>
                <a:spcPts val="0"/>
              </a:spcAft>
              <a:buNone/>
            </a:pPr>
            <a:r>
              <a:rPr lang="fr" sz="900">
                <a:solidFill>
                  <a:schemeClr val="lt1"/>
                </a:solidFill>
              </a:rPr>
              <a:t>Fauxel, pexels</a:t>
            </a:r>
            <a:endParaRPr b="1" sz="850">
              <a:solidFill>
                <a:schemeClr val="lt1"/>
              </a:solidFill>
              <a:highlight>
                <a:srgbClr val="FFFFFF"/>
              </a:highlight>
              <a:uFill>
                <a:noFill/>
              </a:uFill>
              <a:latin typeface="Roboto"/>
              <a:ea typeface="Roboto"/>
              <a:cs typeface="Roboto"/>
              <a:sym typeface="Roboto"/>
              <a:hlinkClick r:id="rId9">
                <a:extLst>
                  <a:ext uri="{A12FA001-AC4F-418D-AE19-62706E023703}">
                    <ahyp:hlinkClr val="tx"/>
                  </a:ext>
                </a:extLst>
              </a:hlinkClick>
            </a:endParaRPr>
          </a:p>
        </p:txBody>
      </p:sp>
      <p:pic>
        <p:nvPicPr>
          <p:cNvPr id="146" name="Google Shape;146;p19"/>
          <p:cNvPicPr preferRelativeResize="0"/>
          <p:nvPr/>
        </p:nvPicPr>
        <p:blipFill rotWithShape="1">
          <a:blip r:embed="rId10">
            <a:alphaModFix/>
          </a:blip>
          <a:srcRect b="0" l="12046" r="12046" t="0"/>
          <a:stretch/>
        </p:blipFill>
        <p:spPr>
          <a:xfrm>
            <a:off x="6094638" y="851777"/>
            <a:ext cx="2628634" cy="1767058"/>
          </a:xfrm>
          <a:prstGeom prst="rect">
            <a:avLst/>
          </a:prstGeom>
          <a:noFill/>
          <a:ln>
            <a:noFill/>
          </a:ln>
        </p:spPr>
      </p:pic>
      <p:pic>
        <p:nvPicPr>
          <p:cNvPr id="147" name="Google Shape;147;p19"/>
          <p:cNvPicPr preferRelativeResize="0"/>
          <p:nvPr/>
        </p:nvPicPr>
        <p:blipFill rotWithShape="1">
          <a:blip r:embed="rId11">
            <a:alphaModFix/>
          </a:blip>
          <a:srcRect b="8424" l="0" r="0" t="0"/>
          <a:stretch/>
        </p:blipFill>
        <p:spPr>
          <a:xfrm>
            <a:off x="3212750" y="2787175"/>
            <a:ext cx="2661500" cy="1767050"/>
          </a:xfrm>
          <a:prstGeom prst="rect">
            <a:avLst/>
          </a:prstGeom>
          <a:noFill/>
          <a:ln>
            <a:noFill/>
          </a:ln>
        </p:spPr>
      </p:pic>
      <p:pic>
        <p:nvPicPr>
          <p:cNvPr id="148" name="Google Shape;148;p19"/>
          <p:cNvPicPr preferRelativeResize="0"/>
          <p:nvPr/>
        </p:nvPicPr>
        <p:blipFill rotWithShape="1">
          <a:blip r:embed="rId12">
            <a:alphaModFix/>
          </a:blip>
          <a:srcRect b="6554" l="7935" r="0" t="8978"/>
          <a:stretch/>
        </p:blipFill>
        <p:spPr>
          <a:xfrm>
            <a:off x="6106400" y="2774725"/>
            <a:ext cx="2605123" cy="1792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0"/>
          <p:cNvSpPr txBox="1"/>
          <p:nvPr>
            <p:ph type="title"/>
          </p:nvPr>
        </p:nvSpPr>
        <p:spPr>
          <a:xfrm>
            <a:off x="311700" y="6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9499"/>
              <a:buFont typeface="Arial"/>
              <a:buNone/>
            </a:pPr>
            <a:r>
              <a:rPr b="1" lang="fr" sz="2000">
                <a:solidFill>
                  <a:srgbClr val="196BB1"/>
                </a:solidFill>
                <a:latin typeface="Baloo Tammudu 2"/>
                <a:ea typeface="Baloo Tammudu 2"/>
                <a:cs typeface="Baloo Tammudu 2"/>
                <a:sym typeface="Baloo Tammudu 2"/>
              </a:rPr>
              <a:t>LESSONS LEARNED</a:t>
            </a:r>
            <a:br>
              <a:rPr b="1" lang="fr" sz="2743">
                <a:solidFill>
                  <a:srgbClr val="196BB1"/>
                </a:solidFill>
                <a:latin typeface="Baloo Tammudu 2"/>
                <a:ea typeface="Baloo Tammudu 2"/>
                <a:cs typeface="Baloo Tammudu 2"/>
                <a:sym typeface="Baloo Tammudu 2"/>
              </a:rPr>
            </a:br>
            <a:r>
              <a:rPr b="1" lang="fr" sz="3409">
                <a:solidFill>
                  <a:srgbClr val="196BB1"/>
                </a:solidFill>
                <a:latin typeface="Baloo Tammudu 2"/>
                <a:ea typeface="Baloo Tammudu 2"/>
                <a:cs typeface="Baloo Tammudu 2"/>
                <a:sym typeface="Baloo Tammudu 2"/>
              </a:rPr>
              <a:t>NEEDS OF PRIMARY &amp; SECONDARY TEACHERS</a:t>
            </a:r>
            <a:endParaRPr/>
          </a:p>
        </p:txBody>
      </p:sp>
      <p:graphicFrame>
        <p:nvGraphicFramePr>
          <p:cNvPr id="154" name="Google Shape;154;p20"/>
          <p:cNvGraphicFramePr/>
          <p:nvPr/>
        </p:nvGraphicFramePr>
        <p:xfrm>
          <a:off x="215488" y="1016525"/>
          <a:ext cx="3000000" cy="3000000"/>
        </p:xfrm>
        <a:graphic>
          <a:graphicData uri="http://schemas.openxmlformats.org/drawingml/2006/table">
            <a:tbl>
              <a:tblPr>
                <a:noFill/>
                <a:tableStyleId>{477328B4-8562-45A1-A26C-23D8829DA807}</a:tableStyleId>
              </a:tblPr>
              <a:tblGrid>
                <a:gridCol w="4275475"/>
                <a:gridCol w="4437550"/>
              </a:tblGrid>
              <a:tr h="457175">
                <a:tc>
                  <a:txBody>
                    <a:bodyPr/>
                    <a:lstStyle/>
                    <a:p>
                      <a:pPr indent="0" lvl="0" marL="0" rtl="0" algn="ctr">
                        <a:spcBef>
                          <a:spcPts val="0"/>
                        </a:spcBef>
                        <a:spcAft>
                          <a:spcPts val="0"/>
                        </a:spcAft>
                        <a:buNone/>
                      </a:pPr>
                      <a:r>
                        <a:rPr b="1" lang="fr" sz="1800">
                          <a:latin typeface="Baloo Tammudu 2"/>
                          <a:ea typeface="Baloo Tammudu 2"/>
                          <a:cs typeface="Baloo Tammudu 2"/>
                          <a:sym typeface="Baloo Tammudu 2"/>
                        </a:rPr>
                        <a:t>Primary</a:t>
                      </a:r>
                      <a:endParaRPr b="1" sz="1800">
                        <a:latin typeface="Baloo Tammudu 2"/>
                        <a:ea typeface="Baloo Tammudu 2"/>
                        <a:cs typeface="Baloo Tammudu 2"/>
                        <a:sym typeface="Baloo Tammudu 2"/>
                      </a:endParaRPr>
                    </a:p>
                  </a:txBody>
                  <a:tcPr marT="91425" marB="91425" marR="91425" marL="91425">
                    <a:solidFill>
                      <a:srgbClr val="EEEEEE"/>
                    </a:solidFill>
                  </a:tcPr>
                </a:tc>
                <a:tc>
                  <a:txBody>
                    <a:bodyPr/>
                    <a:lstStyle/>
                    <a:p>
                      <a:pPr indent="0" lvl="0" marL="0" rtl="0" algn="ctr">
                        <a:spcBef>
                          <a:spcPts val="0"/>
                        </a:spcBef>
                        <a:spcAft>
                          <a:spcPts val="0"/>
                        </a:spcAft>
                        <a:buNone/>
                      </a:pPr>
                      <a:r>
                        <a:rPr b="1" lang="fr" sz="1800">
                          <a:latin typeface="Baloo Tammudu 2"/>
                          <a:ea typeface="Baloo Tammudu 2"/>
                          <a:cs typeface="Baloo Tammudu 2"/>
                          <a:sym typeface="Baloo Tammudu 2"/>
                        </a:rPr>
                        <a:t>Secondary</a:t>
                      </a:r>
                      <a:endParaRPr b="1" sz="1800">
                        <a:latin typeface="Baloo Tammudu 2"/>
                        <a:ea typeface="Baloo Tammudu 2"/>
                        <a:cs typeface="Baloo Tammudu 2"/>
                        <a:sym typeface="Baloo Tammudu 2"/>
                      </a:endParaRPr>
                    </a:p>
                  </a:txBody>
                  <a:tcPr marT="91425" marB="91425" marR="91425" marL="91425">
                    <a:solidFill>
                      <a:srgbClr val="EEEEEE"/>
                    </a:solidFill>
                  </a:tcPr>
                </a:tc>
              </a:tr>
              <a:tr h="609575">
                <a:tc>
                  <a:txBody>
                    <a:bodyPr/>
                    <a:lstStyle/>
                    <a:p>
                      <a:pPr indent="0" lvl="0" marL="0" rtl="0" algn="ctr">
                        <a:spcBef>
                          <a:spcPts val="0"/>
                        </a:spcBef>
                        <a:spcAft>
                          <a:spcPts val="0"/>
                        </a:spcAft>
                        <a:buNone/>
                      </a:pPr>
                      <a:r>
                        <a:rPr lang="fr">
                          <a:latin typeface="Baloo Tammudu 2"/>
                          <a:ea typeface="Baloo Tammudu 2"/>
                          <a:cs typeface="Baloo Tammudu 2"/>
                          <a:sym typeface="Baloo Tammudu 2"/>
                        </a:rPr>
                        <a:t>Can take on </a:t>
                      </a:r>
                      <a:r>
                        <a:rPr lang="fr">
                          <a:latin typeface="Baloo Tammudu 2"/>
                          <a:ea typeface="Baloo Tammudu 2"/>
                          <a:cs typeface="Baloo Tammudu 2"/>
                          <a:sym typeface="Baloo Tammudu 2"/>
                        </a:rPr>
                        <a:t>activities</a:t>
                      </a:r>
                      <a:r>
                        <a:rPr lang="fr">
                          <a:latin typeface="Baloo Tammudu 2"/>
                          <a:ea typeface="Baloo Tammudu 2"/>
                          <a:cs typeface="Baloo Tammudu 2"/>
                          <a:sym typeface="Baloo Tammudu 2"/>
                        </a:rPr>
                        <a:t> that take a </a:t>
                      </a:r>
                      <a:r>
                        <a:rPr b="1" lang="fr">
                          <a:latin typeface="Baloo Tammudu 2"/>
                          <a:ea typeface="Baloo Tammudu 2"/>
                          <a:cs typeface="Baloo Tammudu 2"/>
                          <a:sym typeface="Baloo Tammudu 2"/>
                        </a:rPr>
                        <a:t>few periods to complete</a:t>
                      </a:r>
                      <a:endParaRPr b="1">
                        <a:latin typeface="Baloo Tammudu 2"/>
                        <a:ea typeface="Baloo Tammudu 2"/>
                        <a:cs typeface="Baloo Tammudu 2"/>
                        <a:sym typeface="Baloo Tammudu 2"/>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fr">
                          <a:latin typeface="Baloo Tammudu 2"/>
                          <a:ea typeface="Baloo Tammudu 2"/>
                          <a:cs typeface="Baloo Tammudu 2"/>
                          <a:sym typeface="Baloo Tammudu 2"/>
                        </a:rPr>
                        <a:t>Hardly have any time </a:t>
                      </a:r>
                      <a:r>
                        <a:rPr lang="fr">
                          <a:latin typeface="Baloo Tammudu 2"/>
                          <a:ea typeface="Baloo Tammudu 2"/>
                          <a:cs typeface="Baloo Tammudu 2"/>
                          <a:sym typeface="Baloo Tammudu 2"/>
                        </a:rPr>
                        <a:t>for "enrichment" activities, nothing above 60-75 min.</a:t>
                      </a:r>
                      <a:endParaRPr>
                        <a:latin typeface="Baloo Tammudu 2"/>
                        <a:ea typeface="Baloo Tammudu 2"/>
                        <a:cs typeface="Baloo Tammudu 2"/>
                        <a:sym typeface="Baloo Tammudu 2"/>
                      </a:endParaRPr>
                    </a:p>
                  </a:txBody>
                  <a:tcPr marT="91425" marB="91425" marR="91425" marL="91425">
                    <a:lnB cap="flat" cmpd="sng" w="9525">
                      <a:solidFill>
                        <a:srgbClr val="9E9E9E"/>
                      </a:solidFill>
                      <a:prstDash val="solid"/>
                      <a:round/>
                      <a:headEnd len="sm" w="sm" type="none"/>
                      <a:tailEnd len="sm" w="sm" type="none"/>
                    </a:lnB>
                  </a:tcPr>
                </a:tc>
              </a:tr>
              <a:tr h="609575">
                <a:tc>
                  <a:txBody>
                    <a:bodyPr/>
                    <a:lstStyle/>
                    <a:p>
                      <a:pPr indent="0" lvl="0" marL="0" rtl="0" algn="ctr">
                        <a:spcBef>
                          <a:spcPts val="0"/>
                        </a:spcBef>
                        <a:spcAft>
                          <a:spcPts val="0"/>
                        </a:spcAft>
                        <a:buNone/>
                      </a:pPr>
                      <a:r>
                        <a:rPr lang="fr">
                          <a:latin typeface="Baloo Tammudu 2"/>
                          <a:ea typeface="Baloo Tammudu 2"/>
                          <a:cs typeface="Baloo Tammudu 2"/>
                          <a:sym typeface="Baloo Tammudu 2"/>
                        </a:rPr>
                        <a:t>Like </a:t>
                      </a:r>
                      <a:r>
                        <a:rPr b="1" lang="fr">
                          <a:latin typeface="Baloo Tammudu 2"/>
                          <a:ea typeface="Baloo Tammudu 2"/>
                          <a:cs typeface="Baloo Tammudu 2"/>
                          <a:sym typeface="Baloo Tammudu 2"/>
                        </a:rPr>
                        <a:t>multidisciplinary activities</a:t>
                      </a:r>
                      <a:r>
                        <a:rPr lang="fr">
                          <a:latin typeface="Baloo Tammudu 2"/>
                          <a:ea typeface="Baloo Tammudu 2"/>
                          <a:cs typeface="Baloo Tammudu 2"/>
                          <a:sym typeface="Baloo Tammudu 2"/>
                        </a:rPr>
                        <a:t> (esp. French and Math)</a:t>
                      </a:r>
                      <a:endParaRPr>
                        <a:latin typeface="Baloo Tammudu 2"/>
                        <a:ea typeface="Baloo Tammudu 2"/>
                        <a:cs typeface="Baloo Tammudu 2"/>
                        <a:sym typeface="Baloo Tammudu 2"/>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fr">
                          <a:latin typeface="Baloo Tammudu 2"/>
                          <a:ea typeface="Baloo Tammudu 2"/>
                          <a:cs typeface="Baloo Tammudu 2"/>
                          <a:sym typeface="Baloo Tammudu 2"/>
                        </a:rPr>
                        <a:t>Struggle to adopt </a:t>
                      </a:r>
                      <a:r>
                        <a:rPr b="1" lang="fr">
                          <a:latin typeface="Baloo Tammudu 2"/>
                          <a:ea typeface="Baloo Tammudu 2"/>
                          <a:cs typeface="Baloo Tammudu 2"/>
                          <a:sym typeface="Baloo Tammudu 2"/>
                        </a:rPr>
                        <a:t>multidisciplinary activities </a:t>
                      </a:r>
                      <a:r>
                        <a:rPr lang="fr">
                          <a:latin typeface="Baloo Tammudu 2"/>
                          <a:ea typeface="Baloo Tammudu 2"/>
                          <a:cs typeface="Baloo Tammudu 2"/>
                          <a:sym typeface="Baloo Tammudu 2"/>
                        </a:rPr>
                        <a:t>(not the same teacher, schedule constraints, etc.)</a:t>
                      </a:r>
                      <a:endParaRPr>
                        <a:latin typeface="Baloo Tammudu 2"/>
                        <a:ea typeface="Baloo Tammudu 2"/>
                        <a:cs typeface="Baloo Tammudu 2"/>
                        <a:sym typeface="Baloo Tammudu 2"/>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09575">
                <a:tc>
                  <a:txBody>
                    <a:bodyPr/>
                    <a:lstStyle/>
                    <a:p>
                      <a:pPr indent="0" lvl="0" marL="0" rtl="0" algn="ctr">
                        <a:spcBef>
                          <a:spcPts val="0"/>
                        </a:spcBef>
                        <a:spcAft>
                          <a:spcPts val="0"/>
                        </a:spcAft>
                        <a:buNone/>
                      </a:pPr>
                      <a:r>
                        <a:rPr lang="fr">
                          <a:latin typeface="Baloo Tammudu 2"/>
                          <a:ea typeface="Baloo Tammudu 2"/>
                          <a:cs typeface="Baloo Tammudu 2"/>
                          <a:sym typeface="Baloo Tammudu 2"/>
                        </a:rPr>
                        <a:t>Appreciate turnkey activities where </a:t>
                      </a:r>
                      <a:r>
                        <a:rPr b="1" lang="fr">
                          <a:latin typeface="Baloo Tammudu 2"/>
                          <a:ea typeface="Baloo Tammudu 2"/>
                          <a:cs typeface="Baloo Tammudu 2"/>
                          <a:sym typeface="Baloo Tammudu 2"/>
                        </a:rPr>
                        <a:t>everything is included and carefully explained</a:t>
                      </a:r>
                      <a:endParaRPr b="1">
                        <a:latin typeface="Baloo Tammudu 2"/>
                        <a:ea typeface="Baloo Tammudu 2"/>
                        <a:cs typeface="Baloo Tammudu 2"/>
                        <a:sym typeface="Baloo Tammudu 2"/>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fr">
                          <a:latin typeface="Baloo Tammudu 2"/>
                          <a:ea typeface="Baloo Tammudu 2"/>
                          <a:cs typeface="Baloo Tammudu 2"/>
                          <a:sym typeface="Baloo Tammudu 2"/>
                        </a:rPr>
                        <a:t>Appreciate activities they can </a:t>
                      </a:r>
                      <a:endParaRPr>
                        <a:latin typeface="Baloo Tammudu 2"/>
                        <a:ea typeface="Baloo Tammudu 2"/>
                        <a:cs typeface="Baloo Tammudu 2"/>
                        <a:sym typeface="Baloo Tammudu 2"/>
                      </a:endParaRPr>
                    </a:p>
                    <a:p>
                      <a:pPr indent="0" lvl="0" marL="0" rtl="0" algn="ctr">
                        <a:spcBef>
                          <a:spcPts val="0"/>
                        </a:spcBef>
                        <a:spcAft>
                          <a:spcPts val="0"/>
                        </a:spcAft>
                        <a:buNone/>
                      </a:pPr>
                      <a:r>
                        <a:rPr b="1" lang="fr">
                          <a:latin typeface="Baloo Tammudu 2"/>
                          <a:ea typeface="Baloo Tammudu 2"/>
                          <a:cs typeface="Baloo Tammudu 2"/>
                          <a:sym typeface="Baloo Tammudu 2"/>
                        </a:rPr>
                        <a:t>modify to make their own</a:t>
                      </a:r>
                      <a:endParaRPr b="1">
                        <a:latin typeface="Baloo Tammudu 2"/>
                        <a:ea typeface="Baloo Tammudu 2"/>
                        <a:cs typeface="Baloo Tammudu 2"/>
                        <a:sym typeface="Baloo Tammudu 2"/>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09575">
                <a:tc>
                  <a:txBody>
                    <a:bodyPr/>
                    <a:lstStyle/>
                    <a:p>
                      <a:pPr indent="0" lvl="0" marL="0" rtl="0" algn="ctr">
                        <a:spcBef>
                          <a:spcPts val="0"/>
                        </a:spcBef>
                        <a:spcAft>
                          <a:spcPts val="0"/>
                        </a:spcAft>
                        <a:buNone/>
                      </a:pPr>
                      <a:r>
                        <a:rPr lang="fr">
                          <a:latin typeface="Baloo Tammudu 2"/>
                          <a:ea typeface="Baloo Tammudu 2"/>
                          <a:cs typeface="Baloo Tammudu 2"/>
                          <a:sym typeface="Baloo Tammudu 2"/>
                        </a:rPr>
                        <a:t>Sometimes </a:t>
                      </a:r>
                      <a:r>
                        <a:rPr b="1" lang="fr">
                          <a:latin typeface="Baloo Tammudu 2"/>
                          <a:ea typeface="Baloo Tammudu 2"/>
                          <a:cs typeface="Baloo Tammudu 2"/>
                          <a:sym typeface="Baloo Tammudu 2"/>
                        </a:rPr>
                        <a:t>do not feel confident enough </a:t>
                      </a:r>
                      <a:r>
                        <a:rPr lang="fr">
                          <a:latin typeface="Baloo Tammudu 2"/>
                          <a:ea typeface="Baloo Tammudu 2"/>
                          <a:cs typeface="Baloo Tammudu 2"/>
                          <a:sym typeface="Baloo Tammudu 2"/>
                        </a:rPr>
                        <a:t>about</a:t>
                      </a:r>
                      <a:r>
                        <a:rPr b="1" lang="fr">
                          <a:latin typeface="Baloo Tammudu 2"/>
                          <a:ea typeface="Baloo Tammudu 2"/>
                          <a:cs typeface="Baloo Tammudu 2"/>
                          <a:sym typeface="Baloo Tammudu 2"/>
                        </a:rPr>
                        <a:t> </a:t>
                      </a:r>
                      <a:r>
                        <a:rPr lang="fr">
                          <a:latin typeface="Baloo Tammudu 2"/>
                          <a:ea typeface="Baloo Tammudu 2"/>
                          <a:cs typeface="Baloo Tammudu 2"/>
                          <a:sym typeface="Baloo Tammudu 2"/>
                        </a:rPr>
                        <a:t>teaching sciences</a:t>
                      </a:r>
                      <a:endParaRPr>
                        <a:latin typeface="Baloo Tammudu 2"/>
                        <a:ea typeface="Baloo Tammudu 2"/>
                        <a:cs typeface="Baloo Tammudu 2"/>
                        <a:sym typeface="Baloo Tammudu 2"/>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fr">
                          <a:latin typeface="Baloo Tammudu 2"/>
                          <a:ea typeface="Baloo Tammudu 2"/>
                          <a:cs typeface="Baloo Tammudu 2"/>
                          <a:sym typeface="Baloo Tammudu 2"/>
                        </a:rPr>
                        <a:t>Have </a:t>
                      </a:r>
                      <a:r>
                        <a:rPr b="1" lang="fr">
                          <a:latin typeface="Baloo Tammudu 2"/>
                          <a:ea typeface="Baloo Tammudu 2"/>
                          <a:cs typeface="Baloo Tammudu 2"/>
                          <a:sym typeface="Baloo Tammudu 2"/>
                        </a:rPr>
                        <a:t>chosen science as their main topic</a:t>
                      </a:r>
                      <a:r>
                        <a:rPr lang="fr">
                          <a:latin typeface="Baloo Tammudu 2"/>
                          <a:ea typeface="Baloo Tammudu 2"/>
                          <a:cs typeface="Baloo Tammudu 2"/>
                          <a:sym typeface="Baloo Tammudu 2"/>
                        </a:rPr>
                        <a:t>, but often have a background in life sciences</a:t>
                      </a:r>
                      <a:endParaRPr>
                        <a:latin typeface="Baloo Tammudu 2"/>
                        <a:ea typeface="Baloo Tammudu 2"/>
                        <a:cs typeface="Baloo Tammudu 2"/>
                        <a:sym typeface="Baloo Tammudu 2"/>
                      </a:endParaRPr>
                    </a:p>
                  </a:txBody>
                  <a:tcPr marT="91425" marB="91425" marR="91425" marL="91425">
                    <a:lnT cap="flat" cmpd="sng" w="9525">
                      <a:solidFill>
                        <a:srgbClr val="9E9E9E"/>
                      </a:solidFill>
                      <a:prstDash val="solid"/>
                      <a:round/>
                      <a:headEnd len="sm" w="sm" type="none"/>
                      <a:tailEnd len="sm" w="sm" type="none"/>
                    </a:lnT>
                  </a:tcPr>
                </a:tc>
              </a:tr>
            </a:tbl>
          </a:graphicData>
        </a:graphic>
      </p:graphicFrame>
      <p:sp>
        <p:nvSpPr>
          <p:cNvPr id="155" name="Google Shape;155;p20"/>
          <p:cNvSpPr txBox="1"/>
          <p:nvPr/>
        </p:nvSpPr>
        <p:spPr>
          <a:xfrm>
            <a:off x="117250" y="3912000"/>
            <a:ext cx="6011400" cy="109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700">
                <a:solidFill>
                  <a:schemeClr val="dk1"/>
                </a:solidFill>
                <a:latin typeface="Baloo Tammudu 2"/>
                <a:ea typeface="Baloo Tammudu 2"/>
                <a:cs typeface="Baloo Tammudu 2"/>
                <a:sym typeface="Baloo Tammudu 2"/>
              </a:rPr>
              <a:t>Both</a:t>
            </a:r>
            <a:r>
              <a:rPr lang="fr" sz="1700">
                <a:solidFill>
                  <a:schemeClr val="dk1"/>
                </a:solidFill>
                <a:latin typeface="Baloo Tammudu 2"/>
                <a:ea typeface="Baloo Tammudu 2"/>
                <a:cs typeface="Baloo Tammudu 2"/>
                <a:sym typeface="Baloo Tammudu 2"/>
              </a:rPr>
              <a:t> : </a:t>
            </a:r>
            <a:endParaRPr>
              <a:solidFill>
                <a:schemeClr val="dk1"/>
              </a:solidFill>
              <a:latin typeface="Baloo Tammudu 2"/>
              <a:ea typeface="Baloo Tammudu 2"/>
              <a:cs typeface="Baloo Tammudu 2"/>
              <a:sym typeface="Baloo Tammudu 2"/>
            </a:endParaRPr>
          </a:p>
          <a:p>
            <a:pPr indent="-317500" lvl="0" marL="457200" rtl="0" algn="l">
              <a:spcBef>
                <a:spcPts val="0"/>
              </a:spcBef>
              <a:spcAft>
                <a:spcPts val="0"/>
              </a:spcAft>
              <a:buClr>
                <a:schemeClr val="dk1"/>
              </a:buClr>
              <a:buSzPts val="1400"/>
              <a:buFont typeface="Baloo Tammudu 2"/>
              <a:buChar char="●"/>
            </a:pPr>
            <a:r>
              <a:rPr lang="fr">
                <a:solidFill>
                  <a:schemeClr val="dk1"/>
                </a:solidFill>
                <a:latin typeface="Baloo Tammudu 2"/>
                <a:ea typeface="Baloo Tammudu 2"/>
                <a:cs typeface="Baloo Tammudu 2"/>
                <a:sym typeface="Baloo Tammudu 2"/>
              </a:rPr>
              <a:t>Like to feature "real" scientists ( videos, live or presentations).</a:t>
            </a:r>
            <a:endParaRPr>
              <a:solidFill>
                <a:schemeClr val="dk1"/>
              </a:solidFill>
              <a:latin typeface="Baloo Tammudu 2"/>
              <a:ea typeface="Baloo Tammudu 2"/>
              <a:cs typeface="Baloo Tammudu 2"/>
              <a:sym typeface="Baloo Tammudu 2"/>
            </a:endParaRPr>
          </a:p>
          <a:p>
            <a:pPr indent="-317500" lvl="0" marL="457200" rtl="0" algn="l">
              <a:spcBef>
                <a:spcPts val="0"/>
              </a:spcBef>
              <a:spcAft>
                <a:spcPts val="0"/>
              </a:spcAft>
              <a:buClr>
                <a:schemeClr val="dk1"/>
              </a:buClr>
              <a:buSzPts val="1400"/>
              <a:buFont typeface="Baloo Tammudu 2"/>
              <a:buChar char="●"/>
            </a:pPr>
            <a:r>
              <a:rPr lang="fr">
                <a:solidFill>
                  <a:schemeClr val="dk1"/>
                </a:solidFill>
                <a:latin typeface="Baloo Tammudu 2"/>
                <a:ea typeface="Baloo Tammudu 2"/>
                <a:cs typeface="Baloo Tammudu 2"/>
                <a:sym typeface="Baloo Tammudu 2"/>
              </a:rPr>
              <a:t>L</a:t>
            </a:r>
            <a:r>
              <a:rPr lang="fr">
                <a:solidFill>
                  <a:schemeClr val="dk1"/>
                </a:solidFill>
                <a:latin typeface="Baloo Tammudu 2"/>
                <a:ea typeface="Baloo Tammudu 2"/>
                <a:cs typeface="Baloo Tammudu 2"/>
                <a:sym typeface="Baloo Tammudu 2"/>
              </a:rPr>
              <a:t>ike having resources from credible and local experts.</a:t>
            </a:r>
            <a:endParaRPr>
              <a:solidFill>
                <a:schemeClr val="dk1"/>
              </a:solidFill>
              <a:latin typeface="Baloo Tammudu 2"/>
              <a:ea typeface="Baloo Tammudu 2"/>
              <a:cs typeface="Baloo Tammudu 2"/>
              <a:sym typeface="Baloo Tammudu 2"/>
            </a:endParaRPr>
          </a:p>
          <a:p>
            <a:pPr indent="-317500" lvl="0" marL="457200" rtl="0" algn="l">
              <a:spcBef>
                <a:spcPts val="0"/>
              </a:spcBef>
              <a:spcAft>
                <a:spcPts val="0"/>
              </a:spcAft>
              <a:buClr>
                <a:schemeClr val="dk1"/>
              </a:buClr>
              <a:buSzPts val="1400"/>
              <a:buFont typeface="Baloo Tammudu 2"/>
              <a:buChar char="●"/>
            </a:pPr>
            <a:r>
              <a:rPr lang="fr">
                <a:solidFill>
                  <a:schemeClr val="dk1"/>
                </a:solidFill>
                <a:latin typeface="Baloo Tammudu 2"/>
                <a:ea typeface="Baloo Tammudu 2"/>
                <a:cs typeface="Baloo Tammudu 2"/>
                <a:sym typeface="Baloo Tammudu 2"/>
              </a:rPr>
              <a:t>Are attached to</a:t>
            </a:r>
            <a:r>
              <a:rPr lang="fr">
                <a:solidFill>
                  <a:schemeClr val="dk1"/>
                </a:solidFill>
                <a:latin typeface="Baloo Tammudu 2"/>
                <a:ea typeface="Baloo Tammudu 2"/>
                <a:cs typeface="Baloo Tammudu 2"/>
                <a:sym typeface="Baloo Tammudu 2"/>
              </a:rPr>
              <a:t> their school program! </a:t>
            </a:r>
            <a:endParaRPr>
              <a:solidFill>
                <a:schemeClr val="dk1"/>
              </a:solidFill>
              <a:latin typeface="Baloo Tammudu 2"/>
              <a:ea typeface="Baloo Tammudu 2"/>
              <a:cs typeface="Baloo Tammudu 2"/>
              <a:sym typeface="Baloo Tammudu 2"/>
            </a:endParaRPr>
          </a:p>
        </p:txBody>
      </p:sp>
      <p:sp>
        <p:nvSpPr>
          <p:cNvPr id="156" name="Google Shape;156;p20"/>
          <p:cNvSpPr txBox="1"/>
          <p:nvPr/>
        </p:nvSpPr>
        <p:spPr>
          <a:xfrm>
            <a:off x="5263825" y="4173600"/>
            <a:ext cx="37482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Baloo Tammudu 2"/>
              <a:buChar char="●"/>
            </a:pPr>
            <a:r>
              <a:rPr lang="fr">
                <a:solidFill>
                  <a:schemeClr val="dk1"/>
                </a:solidFill>
                <a:latin typeface="Baloo Tammudu 2"/>
                <a:ea typeface="Baloo Tammudu 2"/>
                <a:cs typeface="Baloo Tammudu 2"/>
                <a:sym typeface="Baloo Tammudu 2"/>
              </a:rPr>
              <a:t>A</a:t>
            </a:r>
            <a:r>
              <a:rPr lang="fr">
                <a:solidFill>
                  <a:schemeClr val="dk1"/>
                </a:solidFill>
                <a:latin typeface="Baloo Tammudu 2"/>
                <a:ea typeface="Baloo Tammudu 2"/>
                <a:cs typeface="Baloo Tammudu 2"/>
                <a:sym typeface="Baloo Tammudu 2"/>
              </a:rPr>
              <a:t>ppreciated being consulted (!).</a:t>
            </a:r>
            <a:endParaRPr>
              <a:solidFill>
                <a:schemeClr val="dk1"/>
              </a:solidFill>
              <a:latin typeface="Baloo Tammudu 2"/>
              <a:ea typeface="Baloo Tammudu 2"/>
              <a:cs typeface="Baloo Tammudu 2"/>
              <a:sym typeface="Baloo Tammudu 2"/>
            </a:endParaRPr>
          </a:p>
          <a:p>
            <a:pPr indent="-317500" lvl="0" marL="457200" rtl="0" algn="l">
              <a:spcBef>
                <a:spcPts val="0"/>
              </a:spcBef>
              <a:spcAft>
                <a:spcPts val="0"/>
              </a:spcAft>
              <a:buClr>
                <a:schemeClr val="dk1"/>
              </a:buClr>
              <a:buSzPts val="1400"/>
              <a:buFont typeface="Baloo Tammudu 2"/>
              <a:buChar char="●"/>
            </a:pPr>
            <a:r>
              <a:rPr lang="fr">
                <a:solidFill>
                  <a:schemeClr val="dk1"/>
                </a:solidFill>
                <a:latin typeface="Baloo Tammudu 2"/>
                <a:ea typeface="Baloo Tammudu 2"/>
                <a:cs typeface="Baloo Tammudu 2"/>
                <a:sym typeface="Baloo Tammudu 2"/>
              </a:rPr>
              <a:t>Appreciate online, copyright-free activities and resources they don't have to create.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1"/>
          <p:cNvPicPr preferRelativeResize="0"/>
          <p:nvPr/>
        </p:nvPicPr>
        <p:blipFill rotWithShape="1">
          <a:blip r:embed="rId3">
            <a:alphaModFix/>
          </a:blip>
          <a:srcRect b="3830" l="0" r="0" t="-3830"/>
          <a:stretch/>
        </p:blipFill>
        <p:spPr>
          <a:xfrm>
            <a:off x="0" y="196453"/>
            <a:ext cx="9144003" cy="4750595"/>
          </a:xfrm>
          <a:prstGeom prst="rect">
            <a:avLst/>
          </a:prstGeom>
          <a:noFill/>
          <a:ln>
            <a:noFill/>
          </a:ln>
        </p:spPr>
      </p:pic>
      <p:pic>
        <p:nvPicPr>
          <p:cNvPr id="162" name="Google Shape;162;p21"/>
          <p:cNvPicPr preferRelativeResize="0"/>
          <p:nvPr/>
        </p:nvPicPr>
        <p:blipFill>
          <a:blip r:embed="rId4">
            <a:alphaModFix/>
          </a:blip>
          <a:stretch>
            <a:fillRect/>
          </a:stretch>
        </p:blipFill>
        <p:spPr>
          <a:xfrm>
            <a:off x="8117730" y="27574"/>
            <a:ext cx="948326" cy="360251"/>
          </a:xfrm>
          <a:prstGeom prst="rect">
            <a:avLst/>
          </a:prstGeom>
          <a:noFill/>
          <a:ln>
            <a:noFill/>
          </a:ln>
        </p:spPr>
      </p:pic>
      <p:sp>
        <p:nvSpPr>
          <p:cNvPr id="163" name="Google Shape;163;p21"/>
          <p:cNvSpPr txBox="1"/>
          <p:nvPr/>
        </p:nvSpPr>
        <p:spPr>
          <a:xfrm>
            <a:off x="1008013" y="0"/>
            <a:ext cx="70500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fr" u="sng">
                <a:solidFill>
                  <a:srgbClr val="23A8DF"/>
                </a:solidFill>
                <a:latin typeface="Baloo Tammudu 2"/>
                <a:ea typeface="Baloo Tammudu 2"/>
                <a:cs typeface="Baloo Tammudu 2"/>
                <a:sym typeface="Baloo Tammudu 2"/>
                <a:hlinkClick r:id="rId5">
                  <a:extLst>
                    <a:ext uri="{A12FA001-AC4F-418D-AE19-62706E023703}">
                      <ahyp:hlinkClr val="tx"/>
                    </a:ext>
                  </a:extLst>
                </a:hlinkClick>
              </a:rPr>
              <a:t>www.exoplanetesalecole.ca</a:t>
            </a:r>
            <a:r>
              <a:rPr b="1" lang="fr">
                <a:solidFill>
                  <a:srgbClr val="23A8DF"/>
                </a:solidFill>
                <a:latin typeface="Baloo Tammudu 2"/>
                <a:ea typeface="Baloo Tammudu 2"/>
                <a:cs typeface="Baloo Tammudu 2"/>
                <a:sym typeface="Baloo Tammudu 2"/>
              </a:rPr>
              <a:t> 	</a:t>
            </a:r>
            <a:r>
              <a:rPr b="1" lang="fr" sz="1290">
                <a:solidFill>
                  <a:srgbClr val="23A8DF"/>
                </a:solidFill>
                <a:latin typeface="Baloo Tammudu 2"/>
                <a:ea typeface="Baloo Tammudu 2"/>
                <a:cs typeface="Baloo Tammudu 2"/>
                <a:sym typeface="Baloo Tammudu 2"/>
              </a:rPr>
              <a:t>			</a:t>
            </a:r>
            <a:r>
              <a:rPr b="1" lang="fr" u="sng">
                <a:solidFill>
                  <a:srgbClr val="23A8DF"/>
                </a:solidFill>
                <a:latin typeface="Baloo Tammudu 2"/>
                <a:ea typeface="Baloo Tammudu 2"/>
                <a:cs typeface="Baloo Tammudu 2"/>
                <a:sym typeface="Baloo Tammudu 2"/>
                <a:hlinkClick r:id="rId6">
                  <a:extLst>
                    <a:ext uri="{A12FA001-AC4F-418D-AE19-62706E023703}">
                      <ahyp:hlinkClr val="tx"/>
                    </a:ext>
                  </a:extLst>
                </a:hlinkClick>
              </a:rPr>
              <a:t>www.exoplanetsintheclassroom.ca</a:t>
            </a:r>
            <a:endParaRPr b="1">
              <a:solidFill>
                <a:srgbClr val="23A8DF"/>
              </a:solidFill>
              <a:latin typeface="Baloo Tammudu 2"/>
              <a:ea typeface="Baloo Tammudu 2"/>
              <a:cs typeface="Baloo Tammudu 2"/>
              <a:sym typeface="Baloo Tammudu 2"/>
            </a:endParaRPr>
          </a:p>
        </p:txBody>
      </p:sp>
      <p:pic>
        <p:nvPicPr>
          <p:cNvPr id="164" name="Google Shape;164;p21"/>
          <p:cNvPicPr preferRelativeResize="0"/>
          <p:nvPr/>
        </p:nvPicPr>
        <p:blipFill>
          <a:blip r:embed="rId7">
            <a:alphaModFix/>
          </a:blip>
          <a:stretch>
            <a:fillRect/>
          </a:stretch>
        </p:blipFill>
        <p:spPr>
          <a:xfrm>
            <a:off x="1" y="0"/>
            <a:ext cx="933250" cy="41540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