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Robo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bold.fntdata"/><Relationship Id="rId12" Type="http://schemas.openxmlformats.org/officeDocument/2006/relationships/slide" Target="slides/slide7.xml"/><Relationship Id="rId34" Type="http://schemas.openxmlformats.org/officeDocument/2006/relationships/font" Target="fonts/Roboto-regular.fntdata"/><Relationship Id="rId15" Type="http://schemas.openxmlformats.org/officeDocument/2006/relationships/slide" Target="slides/slide10.xml"/><Relationship Id="rId37" Type="http://schemas.openxmlformats.org/officeDocument/2006/relationships/font" Target="fonts/Roboto-boldItalic.fntdata"/><Relationship Id="rId14" Type="http://schemas.openxmlformats.org/officeDocument/2006/relationships/slide" Target="slides/slide9.xml"/><Relationship Id="rId36" Type="http://schemas.openxmlformats.org/officeDocument/2006/relationships/font" Target="fonts/Robot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sure to pick one way so </a:t>
            </a:r>
            <a:r>
              <a:rPr lang="en"/>
              <a:t>either</a:t>
            </a:r>
            <a:r>
              <a:rPr lang="en"/>
              <a:t> night-side or nightside</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ff2b1fff1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ff2b1fff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ff60f8f40a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ff60f8f40a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ff3750a801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ff3750a801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ff2b1fff1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ff2b1fff1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 the </a:t>
            </a:r>
            <a:r>
              <a:rPr lang="en"/>
              <a:t>length</a:t>
            </a:r>
            <a:r>
              <a:rPr lang="en"/>
              <a:t> of each one in terms of time of observation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Reduction here is done by APERO </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APERO does darks correction, bad pixel correction, background subtraction, detector nonlinearity corrections, localization of orders, geometric changes, flat field corrections, blaze, hot pixel, cosmic wave and wavelength calibration.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ff2b1fff1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ff2b1fff1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STARSHIs created in house by Anne Bouche and Antione DB</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the one that could mayube be cut just make sure people know your in the “starsship” camp</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ff2b1fff18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ff2b1fff18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STARSHIs created in house by Anne Bouche and Antione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Tease this slide so that </a:t>
            </a:r>
            <a:r>
              <a:rPr lang="en"/>
              <a:t>theta</a:t>
            </a:r>
            <a:r>
              <a:rPr lang="en"/>
              <a:t> re animated to explain it could also cut tho a little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ff60f8f40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ff60f8f40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STARSHIs created in house by Anne Bouche and Antione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Tease this slide so that theta re animated to explain it could also cut tho a little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ff60f8f40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ff60f8f40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STARSHIs created in house by Anne Bouche and Antione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Tease this slide so that theta re animated to explain it could also cut tho a little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ff60f8f40a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ff60f8f40a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STARSHIs created in house by Anne Bouche and Antione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Tease this slide so that theta re animated to explain it could also cut tho a little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6fe640919a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6fe640919a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STARSHIs created in house by Anne Bouche and Antione DB</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could also be cut if need time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ff2b1fff1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ff2b1fff1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6fe64091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6fe64091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ff2b1fff18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ff2b1fff18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STARSHIs created in house by Anne Bouche and Antione DB</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ff2b1fff1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ff2b1fff1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ff2b1fff18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1ff2b1fff18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6fe640919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6fe640919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ff60f8f40a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1ff60f8f40a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ff2b1fff18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1ff2b1fff18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ff6e276d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ff6e276d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6fe640919a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26fe640919a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Could also cut the other types of plants here if need to cut time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ff2b1fff18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ff2b1fff18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ff2b1fff18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ff2b1fff18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ff3750a801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ff3750a801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ff3750a801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ff3750a801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6fe640919a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6fe640919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Cute out hre the disociate and recombination line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confusing since it only relates because of the temperature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Instead could maybe lisst the elements we would expect on the day side and </a:t>
            </a:r>
            <a:r>
              <a:rPr lang="en"/>
              <a:t>night</a:t>
            </a:r>
            <a:r>
              <a:rPr lang="en"/>
              <a:t> side likeH20 and this on dayside and what on night side sos like map out each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ff3750a801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ff3750a801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Cute out hre the disociate and recombination line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confusing since it only relates because of the temperature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Instead could maybe lisst the elements we would expect on the day side and night side likeH20 and this on dayside and what on night side sos like map out each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ff3750a801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ff3750a801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p:nvPr/>
        </p:nvSpPr>
        <p:spPr>
          <a:xfrm>
            <a:off x="88125" y="77125"/>
            <a:ext cx="8978700" cy="4979700"/>
          </a:xfrm>
          <a:prstGeom prst="rect">
            <a:avLst/>
          </a:prstGeom>
          <a:noFill/>
          <a:ln cap="flat" cmpd="sng" w="19050">
            <a:solidFill>
              <a:srgbClr val="001D4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 name="Google Shape;18;p4"/>
          <p:cNvSpPr txBox="1"/>
          <p:nvPr>
            <p:ph type="title"/>
          </p:nvPr>
        </p:nvSpPr>
        <p:spPr>
          <a:xfrm>
            <a:off x="212550" y="158575"/>
            <a:ext cx="3830700" cy="572700"/>
          </a:xfrm>
          <a:prstGeom prst="rect">
            <a:avLst/>
          </a:prstGeom>
          <a:solidFill>
            <a:srgbClr val="001D4A"/>
          </a:solidFill>
        </p:spPr>
        <p:txBody>
          <a:bodyPr anchorCtr="0" anchor="t" bIns="91425" lIns="91425" spcFirstLastPara="1" rIns="91425" wrap="square" tIns="91425">
            <a:normAutofit/>
          </a:bodyPr>
          <a:lstStyle>
            <a:lvl1pPr lvl="0">
              <a:spcBef>
                <a:spcPts val="0"/>
              </a:spcBef>
              <a:spcAft>
                <a:spcPts val="0"/>
              </a:spcAft>
              <a:buClr>
                <a:schemeClr val="lt1"/>
              </a:buClr>
              <a:buSzPts val="2800"/>
              <a:buFont typeface="Times New Roman"/>
              <a:buNone/>
              <a:defRPr>
                <a:solidFill>
                  <a:schemeClr val="lt1"/>
                </a:solidFill>
                <a:latin typeface="Times New Roman"/>
                <a:ea typeface="Times New Roman"/>
                <a:cs typeface="Times New Roman"/>
                <a:sym typeface="Times New Roman"/>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chemeClr val="dk1"/>
              </a:buClr>
              <a:buSzPts val="1800"/>
              <a:buFont typeface="Times New Roman"/>
              <a:buChar char="●"/>
              <a:defRPr>
                <a:solidFill>
                  <a:schemeClr val="dk1"/>
                </a:solidFill>
                <a:latin typeface="Times New Roman"/>
                <a:ea typeface="Times New Roman"/>
                <a:cs typeface="Times New Roman"/>
                <a:sym typeface="Times New Roman"/>
              </a:defRPr>
            </a:lvl1pPr>
            <a:lvl2pPr indent="-317500" lvl="1" marL="914400">
              <a:spcBef>
                <a:spcPts val="0"/>
              </a:spcBef>
              <a:spcAft>
                <a:spcPts val="0"/>
              </a:spcAft>
              <a:buClr>
                <a:schemeClr val="dk1"/>
              </a:buClr>
              <a:buSzPts val="1400"/>
              <a:buFont typeface="Times New Roman"/>
              <a:buChar char="○"/>
              <a:defRPr>
                <a:solidFill>
                  <a:schemeClr val="dk1"/>
                </a:solidFill>
                <a:latin typeface="Times New Roman"/>
                <a:ea typeface="Times New Roman"/>
                <a:cs typeface="Times New Roman"/>
                <a:sym typeface="Times New Roman"/>
              </a:defRPr>
            </a:lvl2pPr>
            <a:lvl3pPr indent="-317500" lvl="2" marL="1371600">
              <a:spcBef>
                <a:spcPts val="0"/>
              </a:spcBef>
              <a:spcAft>
                <a:spcPts val="0"/>
              </a:spcAft>
              <a:buClr>
                <a:schemeClr val="dk1"/>
              </a:buClr>
              <a:buSzPts val="1400"/>
              <a:buFont typeface="Times New Roman"/>
              <a:buChar char="■"/>
              <a:defRPr>
                <a:solidFill>
                  <a:schemeClr val="dk1"/>
                </a:solidFill>
                <a:latin typeface="Times New Roman"/>
                <a:ea typeface="Times New Roman"/>
                <a:cs typeface="Times New Roman"/>
                <a:sym typeface="Times New Roman"/>
              </a:defRPr>
            </a:lvl3pPr>
            <a:lvl4pPr indent="-317500" lvl="3" marL="1828800">
              <a:spcBef>
                <a:spcPts val="0"/>
              </a:spcBef>
              <a:spcAft>
                <a:spcPts val="0"/>
              </a:spcAft>
              <a:buClr>
                <a:schemeClr val="dk1"/>
              </a:buClr>
              <a:buSzPts val="1400"/>
              <a:buFont typeface="Times New Roman"/>
              <a:buChar char="●"/>
              <a:defRPr>
                <a:solidFill>
                  <a:schemeClr val="dk1"/>
                </a:solidFill>
                <a:latin typeface="Times New Roman"/>
                <a:ea typeface="Times New Roman"/>
                <a:cs typeface="Times New Roman"/>
                <a:sym typeface="Times New Roman"/>
              </a:defRPr>
            </a:lvl4pPr>
            <a:lvl5pPr indent="-317500" lvl="4" marL="2286000">
              <a:spcBef>
                <a:spcPts val="0"/>
              </a:spcBef>
              <a:spcAft>
                <a:spcPts val="0"/>
              </a:spcAft>
              <a:buClr>
                <a:schemeClr val="dk1"/>
              </a:buClr>
              <a:buSzPts val="1400"/>
              <a:buFont typeface="Times New Roman"/>
              <a:buChar char="○"/>
              <a:defRPr>
                <a:solidFill>
                  <a:schemeClr val="dk1"/>
                </a:solidFill>
                <a:latin typeface="Times New Roman"/>
                <a:ea typeface="Times New Roman"/>
                <a:cs typeface="Times New Roman"/>
                <a:sym typeface="Times New Roman"/>
              </a:defRPr>
            </a:lvl5pPr>
            <a:lvl6pPr indent="-317500" lvl="5" marL="2743200">
              <a:spcBef>
                <a:spcPts val="0"/>
              </a:spcBef>
              <a:spcAft>
                <a:spcPts val="0"/>
              </a:spcAft>
              <a:buClr>
                <a:schemeClr val="dk1"/>
              </a:buClr>
              <a:buSzPts val="1400"/>
              <a:buFont typeface="Times New Roman"/>
              <a:buChar char="■"/>
              <a:defRPr>
                <a:solidFill>
                  <a:schemeClr val="dk1"/>
                </a:solidFill>
                <a:latin typeface="Times New Roman"/>
                <a:ea typeface="Times New Roman"/>
                <a:cs typeface="Times New Roman"/>
                <a:sym typeface="Times New Roman"/>
              </a:defRPr>
            </a:lvl6pPr>
            <a:lvl7pPr indent="-317500" lvl="6" marL="3200400">
              <a:spcBef>
                <a:spcPts val="0"/>
              </a:spcBef>
              <a:spcAft>
                <a:spcPts val="0"/>
              </a:spcAft>
              <a:buClr>
                <a:schemeClr val="dk1"/>
              </a:buClr>
              <a:buSzPts val="1400"/>
              <a:buFont typeface="Times New Roman"/>
              <a:buChar char="●"/>
              <a:defRPr>
                <a:solidFill>
                  <a:schemeClr val="dk1"/>
                </a:solidFill>
                <a:latin typeface="Times New Roman"/>
                <a:ea typeface="Times New Roman"/>
                <a:cs typeface="Times New Roman"/>
                <a:sym typeface="Times New Roman"/>
              </a:defRPr>
            </a:lvl7pPr>
            <a:lvl8pPr indent="-317500" lvl="7" marL="3657600">
              <a:spcBef>
                <a:spcPts val="0"/>
              </a:spcBef>
              <a:spcAft>
                <a:spcPts val="0"/>
              </a:spcAft>
              <a:buClr>
                <a:schemeClr val="dk1"/>
              </a:buClr>
              <a:buSzPts val="1400"/>
              <a:buFont typeface="Times New Roman"/>
              <a:buChar char="○"/>
              <a:defRPr>
                <a:solidFill>
                  <a:schemeClr val="dk1"/>
                </a:solidFill>
                <a:latin typeface="Times New Roman"/>
                <a:ea typeface="Times New Roman"/>
                <a:cs typeface="Times New Roman"/>
                <a:sym typeface="Times New Roman"/>
              </a:defRPr>
            </a:lvl8pPr>
            <a:lvl9pPr indent="-317500" lvl="8" marL="4114800">
              <a:spcBef>
                <a:spcPts val="0"/>
              </a:spcBef>
              <a:spcAft>
                <a:spcPts val="0"/>
              </a:spcAft>
              <a:buClr>
                <a:schemeClr val="dk1"/>
              </a:buClr>
              <a:buSzPts val="1400"/>
              <a:buFont typeface="Times New Roman"/>
              <a:buChar char="■"/>
              <a:defRPr>
                <a:solidFill>
                  <a:schemeClr val="dk1"/>
                </a:solidFill>
                <a:latin typeface="Times New Roman"/>
                <a:ea typeface="Times New Roman"/>
                <a:cs typeface="Times New Roman"/>
                <a:sym typeface="Times New Roman"/>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476E"/>
        </a:solidFill>
      </p:bgPr>
    </p:bg>
    <p:spTree>
      <p:nvGrpSpPr>
        <p:cNvPr id="54" name="Shape 54"/>
        <p:cNvGrpSpPr/>
        <p:nvPr/>
      </p:nvGrpSpPr>
      <p:grpSpPr>
        <a:xfrm>
          <a:off x="0" y="0"/>
          <a:ext cx="0" cy="0"/>
          <a:chOff x="0" y="0"/>
          <a:chExt cx="0" cy="0"/>
        </a:xfrm>
      </p:grpSpPr>
      <p:sp>
        <p:nvSpPr>
          <p:cNvPr id="55" name="Google Shape;55;p13"/>
          <p:cNvSpPr/>
          <p:nvPr/>
        </p:nvSpPr>
        <p:spPr>
          <a:xfrm>
            <a:off x="171800" y="118125"/>
            <a:ext cx="8805300" cy="4885800"/>
          </a:xfrm>
          <a:prstGeom prst="rect">
            <a:avLst/>
          </a:prstGeom>
          <a:solidFill>
            <a:schemeClr val="lt1"/>
          </a:solidFill>
          <a:ln cap="flat" cmpd="sng" w="28575">
            <a:solidFill>
              <a:srgbClr val="001D4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ph type="ctrTitle"/>
          </p:nvPr>
        </p:nvSpPr>
        <p:spPr>
          <a:xfrm>
            <a:off x="171900" y="39850"/>
            <a:ext cx="8751300" cy="270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300">
                <a:latin typeface="Times New Roman"/>
                <a:ea typeface="Times New Roman"/>
                <a:cs typeface="Times New Roman"/>
                <a:sym typeface="Times New Roman"/>
              </a:rPr>
              <a:t>Into the Darkness</a:t>
            </a:r>
            <a:endParaRPr b="1" sz="5300">
              <a:latin typeface="Times New Roman"/>
              <a:ea typeface="Times New Roman"/>
              <a:cs typeface="Times New Roman"/>
              <a:sym typeface="Times New Roman"/>
            </a:endParaRPr>
          </a:p>
          <a:p>
            <a:pPr indent="0" lvl="0" marL="0" rtl="0" algn="ctr">
              <a:spcBef>
                <a:spcPts val="0"/>
              </a:spcBef>
              <a:spcAft>
                <a:spcPts val="0"/>
              </a:spcAft>
              <a:buNone/>
            </a:pPr>
            <a:r>
              <a:t/>
            </a:r>
            <a:endParaRPr b="1" sz="1400">
              <a:latin typeface="Times New Roman"/>
              <a:ea typeface="Times New Roman"/>
              <a:cs typeface="Times New Roman"/>
              <a:sym typeface="Times New Roman"/>
            </a:endParaRPr>
          </a:p>
          <a:p>
            <a:pPr indent="0" lvl="0" marL="0" rtl="0" algn="ctr">
              <a:spcBef>
                <a:spcPts val="0"/>
              </a:spcBef>
              <a:spcAft>
                <a:spcPts val="0"/>
              </a:spcAft>
              <a:buNone/>
            </a:pPr>
            <a:r>
              <a:rPr lang="en" sz="4800">
                <a:latin typeface="Times New Roman"/>
                <a:ea typeface="Times New Roman"/>
                <a:cs typeface="Times New Roman"/>
                <a:sym typeface="Times New Roman"/>
              </a:rPr>
              <a:t>CO detection on the Night-side of the Highly Irradiated WASP-33b</a:t>
            </a:r>
            <a:endParaRPr sz="4800">
              <a:latin typeface="Times New Roman"/>
              <a:ea typeface="Times New Roman"/>
              <a:cs typeface="Times New Roman"/>
              <a:sym typeface="Times New Roman"/>
            </a:endParaRPr>
          </a:p>
        </p:txBody>
      </p:sp>
      <p:sp>
        <p:nvSpPr>
          <p:cNvPr id="57" name="Google Shape;57;p13"/>
          <p:cNvSpPr txBox="1"/>
          <p:nvPr>
            <p:ph idx="1" type="subTitle"/>
          </p:nvPr>
        </p:nvSpPr>
        <p:spPr>
          <a:xfrm>
            <a:off x="171800" y="2850675"/>
            <a:ext cx="8805300" cy="10173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605"/>
              <a:buNone/>
            </a:pPr>
            <a:r>
              <a:rPr b="1" lang="en" sz="2440">
                <a:solidFill>
                  <a:schemeClr val="dk1"/>
                </a:solidFill>
                <a:latin typeface="Times New Roman"/>
                <a:ea typeface="Times New Roman"/>
                <a:cs typeface="Times New Roman"/>
                <a:sym typeface="Times New Roman"/>
              </a:rPr>
              <a:t>Georgia Mraz </a:t>
            </a:r>
            <a:endParaRPr b="1" sz="2440">
              <a:solidFill>
                <a:schemeClr val="dk1"/>
              </a:solidFill>
              <a:latin typeface="Times New Roman"/>
              <a:ea typeface="Times New Roman"/>
              <a:cs typeface="Times New Roman"/>
              <a:sym typeface="Times New Roman"/>
            </a:endParaRPr>
          </a:p>
          <a:p>
            <a:pPr indent="0" lvl="0" marL="0" rtl="0" algn="ctr">
              <a:lnSpc>
                <a:spcPct val="80000"/>
              </a:lnSpc>
              <a:spcBef>
                <a:spcPts val="0"/>
              </a:spcBef>
              <a:spcAft>
                <a:spcPts val="0"/>
              </a:spcAft>
              <a:buSzPts val="605"/>
              <a:buNone/>
            </a:pPr>
            <a:r>
              <a:rPr lang="en" sz="2440">
                <a:solidFill>
                  <a:schemeClr val="dk1"/>
                </a:solidFill>
                <a:latin typeface="Times New Roman"/>
                <a:ea typeface="Times New Roman"/>
                <a:cs typeface="Times New Roman"/>
                <a:sym typeface="Times New Roman"/>
              </a:rPr>
              <a:t>Supervisor: Prof. Nicolas Cowan</a:t>
            </a:r>
            <a:endParaRPr sz="2440">
              <a:solidFill>
                <a:schemeClr val="dk1"/>
              </a:solidFill>
              <a:latin typeface="Times New Roman"/>
              <a:ea typeface="Times New Roman"/>
              <a:cs typeface="Times New Roman"/>
              <a:sym typeface="Times New Roman"/>
            </a:endParaRPr>
          </a:p>
          <a:p>
            <a:pPr indent="0" lvl="0" marL="0" rtl="0" algn="ctr">
              <a:lnSpc>
                <a:spcPct val="80000"/>
              </a:lnSpc>
              <a:spcBef>
                <a:spcPts val="0"/>
              </a:spcBef>
              <a:spcAft>
                <a:spcPts val="0"/>
              </a:spcAft>
              <a:buSzPts val="605"/>
              <a:buNone/>
            </a:pPr>
            <a:r>
              <a:rPr lang="en" sz="2440">
                <a:solidFill>
                  <a:schemeClr val="dk1"/>
                </a:solidFill>
                <a:latin typeface="Times New Roman"/>
                <a:ea typeface="Times New Roman"/>
                <a:cs typeface="Times New Roman"/>
                <a:sym typeface="Times New Roman"/>
              </a:rPr>
              <a:t>Co authors</a:t>
            </a:r>
            <a:r>
              <a:rPr lang="en" sz="2440">
                <a:solidFill>
                  <a:schemeClr val="dk1"/>
                </a:solidFill>
                <a:latin typeface="Times New Roman"/>
                <a:ea typeface="Times New Roman"/>
                <a:cs typeface="Times New Roman"/>
                <a:sym typeface="Times New Roman"/>
              </a:rPr>
              <a:t>: Dr. Antoine Darveau-Bernier, Dr. Anne Boucher</a:t>
            </a:r>
            <a:endParaRPr sz="2440">
              <a:solidFill>
                <a:schemeClr val="dk1"/>
              </a:solidFill>
              <a:latin typeface="Times New Roman"/>
              <a:ea typeface="Times New Roman"/>
              <a:cs typeface="Times New Roman"/>
              <a:sym typeface="Times New Roman"/>
            </a:endParaRPr>
          </a:p>
          <a:p>
            <a:pPr indent="0" lvl="0" marL="0" rtl="0" algn="l">
              <a:lnSpc>
                <a:spcPct val="80000"/>
              </a:lnSpc>
              <a:spcBef>
                <a:spcPts val="0"/>
              </a:spcBef>
              <a:spcAft>
                <a:spcPts val="0"/>
              </a:spcAft>
              <a:buSzPts val="605"/>
              <a:buNone/>
            </a:pPr>
            <a:r>
              <a:t/>
            </a:r>
            <a:endParaRPr sz="1540">
              <a:solidFill>
                <a:schemeClr val="dk1"/>
              </a:solidFill>
              <a:latin typeface="Times New Roman"/>
              <a:ea typeface="Times New Roman"/>
              <a:cs typeface="Times New Roman"/>
              <a:sym typeface="Times New Roman"/>
            </a:endParaRPr>
          </a:p>
        </p:txBody>
      </p:sp>
      <p:sp>
        <p:nvSpPr>
          <p:cNvPr id="58" name="Google Shape;58;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9" name="Google Shape;59;p13"/>
          <p:cNvPicPr preferRelativeResize="0"/>
          <p:nvPr/>
        </p:nvPicPr>
        <p:blipFill rotWithShape="1">
          <a:blip r:embed="rId3">
            <a:alphaModFix/>
          </a:blip>
          <a:srcRect b="31408" l="0" r="0" t="30147"/>
          <a:stretch/>
        </p:blipFill>
        <p:spPr>
          <a:xfrm>
            <a:off x="6477425" y="4300925"/>
            <a:ext cx="2354877" cy="631101"/>
          </a:xfrm>
          <a:prstGeom prst="rect">
            <a:avLst/>
          </a:prstGeom>
          <a:noFill/>
          <a:ln>
            <a:noFill/>
          </a:ln>
        </p:spPr>
      </p:pic>
      <p:pic>
        <p:nvPicPr>
          <p:cNvPr id="60" name="Google Shape;60;p13"/>
          <p:cNvPicPr preferRelativeResize="0"/>
          <p:nvPr/>
        </p:nvPicPr>
        <p:blipFill>
          <a:blip r:embed="rId4">
            <a:alphaModFix/>
          </a:blip>
          <a:stretch>
            <a:fillRect/>
          </a:stretch>
        </p:blipFill>
        <p:spPr>
          <a:xfrm>
            <a:off x="249750" y="4169025"/>
            <a:ext cx="1758256" cy="741774"/>
          </a:xfrm>
          <a:prstGeom prst="rect">
            <a:avLst/>
          </a:prstGeom>
          <a:noFill/>
          <a:ln>
            <a:noFill/>
          </a:ln>
        </p:spPr>
      </p:pic>
      <p:cxnSp>
        <p:nvCxnSpPr>
          <p:cNvPr id="61" name="Google Shape;61;p13"/>
          <p:cNvCxnSpPr/>
          <p:nvPr/>
        </p:nvCxnSpPr>
        <p:spPr>
          <a:xfrm>
            <a:off x="2008000" y="265350"/>
            <a:ext cx="5121900" cy="32100"/>
          </a:xfrm>
          <a:prstGeom prst="straightConnector1">
            <a:avLst/>
          </a:prstGeom>
          <a:noFill/>
          <a:ln cap="flat" cmpd="sng" w="19050">
            <a:solidFill>
              <a:srgbClr val="27476E"/>
            </a:solidFill>
            <a:prstDash val="solid"/>
            <a:round/>
            <a:headEnd len="med" w="med" type="none"/>
            <a:tailEnd len="med" w="med" type="none"/>
          </a:ln>
        </p:spPr>
      </p:cxnSp>
      <p:cxnSp>
        <p:nvCxnSpPr>
          <p:cNvPr id="62" name="Google Shape;62;p13"/>
          <p:cNvCxnSpPr/>
          <p:nvPr/>
        </p:nvCxnSpPr>
        <p:spPr>
          <a:xfrm>
            <a:off x="1986600" y="941825"/>
            <a:ext cx="5121900" cy="32100"/>
          </a:xfrm>
          <a:prstGeom prst="straightConnector1">
            <a:avLst/>
          </a:prstGeom>
          <a:noFill/>
          <a:ln cap="flat" cmpd="sng" w="19050">
            <a:solidFill>
              <a:srgbClr val="27476E"/>
            </a:solidFill>
            <a:prstDash val="solid"/>
            <a:round/>
            <a:headEnd len="med" w="med" type="none"/>
            <a:tailEnd len="med" w="med" type="none"/>
          </a:ln>
        </p:spPr>
      </p:cxnSp>
      <p:pic>
        <p:nvPicPr>
          <p:cNvPr id="63" name="Google Shape;63;p13"/>
          <p:cNvPicPr preferRelativeResize="0"/>
          <p:nvPr/>
        </p:nvPicPr>
        <p:blipFill>
          <a:blip r:embed="rId5">
            <a:alphaModFix/>
          </a:blip>
          <a:stretch>
            <a:fillRect/>
          </a:stretch>
        </p:blipFill>
        <p:spPr>
          <a:xfrm>
            <a:off x="2202575" y="4119700"/>
            <a:ext cx="1541118" cy="840425"/>
          </a:xfrm>
          <a:prstGeom prst="rect">
            <a:avLst/>
          </a:prstGeom>
          <a:noFill/>
          <a:ln>
            <a:noFill/>
          </a:ln>
        </p:spPr>
      </p:pic>
      <p:pic>
        <p:nvPicPr>
          <p:cNvPr id="64" name="Google Shape;64;p13"/>
          <p:cNvPicPr preferRelativeResize="0"/>
          <p:nvPr/>
        </p:nvPicPr>
        <p:blipFill>
          <a:blip r:embed="rId6">
            <a:alphaModFix/>
          </a:blip>
          <a:stretch>
            <a:fillRect/>
          </a:stretch>
        </p:blipFill>
        <p:spPr>
          <a:xfrm>
            <a:off x="4317300" y="4119700"/>
            <a:ext cx="711129" cy="840425"/>
          </a:xfrm>
          <a:prstGeom prst="rect">
            <a:avLst/>
          </a:prstGeom>
          <a:noFill/>
          <a:ln>
            <a:noFill/>
          </a:ln>
        </p:spPr>
      </p:pic>
      <p:pic>
        <p:nvPicPr>
          <p:cNvPr id="65" name="Google Shape;65;p13"/>
          <p:cNvPicPr preferRelativeResize="0"/>
          <p:nvPr/>
        </p:nvPicPr>
        <p:blipFill>
          <a:blip r:embed="rId7">
            <a:alphaModFix/>
          </a:blip>
          <a:stretch>
            <a:fillRect/>
          </a:stretch>
        </p:blipFill>
        <p:spPr>
          <a:xfrm>
            <a:off x="5321850" y="4300924"/>
            <a:ext cx="1155578" cy="631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txBox="1"/>
          <p:nvPr>
            <p:ph type="title"/>
          </p:nvPr>
        </p:nvSpPr>
        <p:spPr>
          <a:xfrm>
            <a:off x="212550" y="158575"/>
            <a:ext cx="3830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WASP- 33b</a:t>
            </a:r>
            <a:endParaRPr b="1"/>
          </a:p>
        </p:txBody>
      </p:sp>
      <p:sp>
        <p:nvSpPr>
          <p:cNvPr id="173" name="Google Shape;173;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4" name="Google Shape;174;p22"/>
          <p:cNvSpPr txBox="1"/>
          <p:nvPr/>
        </p:nvSpPr>
        <p:spPr>
          <a:xfrm>
            <a:off x="1732425" y="538025"/>
            <a:ext cx="6198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75" name="Google Shape;175;p22"/>
          <p:cNvSpPr txBox="1"/>
          <p:nvPr>
            <p:ph idx="1" type="body"/>
          </p:nvPr>
        </p:nvSpPr>
        <p:spPr>
          <a:xfrm>
            <a:off x="5199075" y="2669475"/>
            <a:ext cx="3600900" cy="2166300"/>
          </a:xfrm>
          <a:prstGeom prst="rect">
            <a:avLst/>
          </a:prstGeom>
          <a:solidFill>
            <a:srgbClr val="C9DAF8"/>
          </a:solidFill>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Planetary Parameters</a:t>
            </a:r>
            <a:endParaRPr b="1"/>
          </a:p>
          <a:p>
            <a:pPr indent="0" lvl="0" marL="0" rtl="0" algn="l">
              <a:spcBef>
                <a:spcPts val="1200"/>
              </a:spcBef>
              <a:spcAft>
                <a:spcPts val="0"/>
              </a:spcAft>
              <a:buNone/>
            </a:pPr>
            <a:r>
              <a:rPr lang="en"/>
              <a:t>Teq: 2781.70 K</a:t>
            </a:r>
            <a:endParaRPr/>
          </a:p>
          <a:p>
            <a:pPr indent="0" lvl="0" marL="0" rtl="0" algn="l">
              <a:spcBef>
                <a:spcPts val="1200"/>
              </a:spcBef>
              <a:spcAft>
                <a:spcPts val="0"/>
              </a:spcAft>
              <a:buNone/>
            </a:pPr>
            <a:r>
              <a:rPr lang="en"/>
              <a:t>Period: 1.2 days</a:t>
            </a:r>
            <a:endParaRPr/>
          </a:p>
          <a:p>
            <a:pPr indent="0" lvl="0" marL="0" rtl="0" algn="l">
              <a:spcBef>
                <a:spcPts val="1200"/>
              </a:spcBef>
              <a:spcAft>
                <a:spcPts val="0"/>
              </a:spcAft>
              <a:buNone/>
            </a:pPr>
            <a:r>
              <a:rPr lang="en"/>
              <a:t>Radius: 1.6 R</a:t>
            </a:r>
            <a:r>
              <a:rPr lang="en" sz="1400"/>
              <a:t>Jup</a:t>
            </a:r>
            <a:endParaRPr sz="1400"/>
          </a:p>
          <a:p>
            <a:pPr indent="0" lvl="0" marL="0" rtl="0" algn="l">
              <a:spcBef>
                <a:spcPts val="1200"/>
              </a:spcBef>
              <a:spcAft>
                <a:spcPts val="1200"/>
              </a:spcAft>
              <a:buNone/>
            </a:pPr>
            <a:r>
              <a:rPr lang="en"/>
              <a:t>Semi major axis: 0.02 AU</a:t>
            </a:r>
            <a:endParaRPr/>
          </a:p>
        </p:txBody>
      </p:sp>
      <p:pic>
        <p:nvPicPr>
          <p:cNvPr id="176" name="Google Shape;176;p22"/>
          <p:cNvPicPr preferRelativeResize="0"/>
          <p:nvPr/>
        </p:nvPicPr>
        <p:blipFill>
          <a:blip r:embed="rId3">
            <a:alphaModFix/>
          </a:blip>
          <a:stretch>
            <a:fillRect/>
          </a:stretch>
        </p:blipFill>
        <p:spPr>
          <a:xfrm>
            <a:off x="161075" y="999725"/>
            <a:ext cx="4826500" cy="3939324"/>
          </a:xfrm>
          <a:prstGeom prst="rect">
            <a:avLst/>
          </a:prstGeom>
          <a:noFill/>
          <a:ln>
            <a:noFill/>
          </a:ln>
        </p:spPr>
      </p:pic>
      <p:sp>
        <p:nvSpPr>
          <p:cNvPr id="177" name="Google Shape;177;p22"/>
          <p:cNvSpPr/>
          <p:nvPr/>
        </p:nvSpPr>
        <p:spPr>
          <a:xfrm>
            <a:off x="1527975" y="2593275"/>
            <a:ext cx="656400" cy="572700"/>
          </a:xfrm>
          <a:prstGeom prst="rect">
            <a:avLst/>
          </a:prstGeom>
          <a:noFill/>
          <a:ln cap="flat" cmpd="sng" w="28575">
            <a:solidFill>
              <a:srgbClr val="001D4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 name="Google Shape;178;p22"/>
          <p:cNvSpPr txBox="1"/>
          <p:nvPr>
            <p:ph idx="1" type="body"/>
          </p:nvPr>
        </p:nvSpPr>
        <p:spPr>
          <a:xfrm>
            <a:off x="5199075" y="244650"/>
            <a:ext cx="3600900" cy="22626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0"/>
              </a:spcBef>
              <a:spcAft>
                <a:spcPts val="0"/>
              </a:spcAft>
              <a:buNone/>
            </a:pPr>
            <a:r>
              <a:rPr b="1" lang="en"/>
              <a:t>Stellar Parameters</a:t>
            </a:r>
            <a:endParaRPr b="1"/>
          </a:p>
          <a:p>
            <a:pPr indent="0" lvl="0" marL="0" rtl="0" algn="l">
              <a:spcBef>
                <a:spcPts val="1200"/>
              </a:spcBef>
              <a:spcAft>
                <a:spcPts val="0"/>
              </a:spcAft>
              <a:buNone/>
            </a:pPr>
            <a:r>
              <a:rPr lang="en"/>
              <a:t>A type Star</a:t>
            </a:r>
            <a:endParaRPr/>
          </a:p>
          <a:p>
            <a:pPr indent="0" lvl="0" marL="0" rtl="0" algn="l">
              <a:spcBef>
                <a:spcPts val="1200"/>
              </a:spcBef>
              <a:spcAft>
                <a:spcPts val="0"/>
              </a:spcAft>
              <a:buNone/>
            </a:pPr>
            <a:r>
              <a:rPr lang="en"/>
              <a:t>Teff: 7308 K</a:t>
            </a:r>
            <a:endParaRPr/>
          </a:p>
          <a:p>
            <a:pPr indent="0" lvl="0" marL="0" rtl="0" algn="l">
              <a:spcBef>
                <a:spcPts val="1200"/>
              </a:spcBef>
              <a:spcAft>
                <a:spcPts val="0"/>
              </a:spcAft>
              <a:buNone/>
            </a:pPr>
            <a:r>
              <a:rPr lang="en"/>
              <a:t>R*: 1.6 R</a:t>
            </a:r>
            <a:r>
              <a:rPr lang="en"/>
              <a:t>⊙</a:t>
            </a:r>
            <a:endParaRPr/>
          </a:p>
          <a:p>
            <a:pPr indent="0" lvl="0" marL="0" rtl="0" algn="l">
              <a:spcBef>
                <a:spcPts val="1200"/>
              </a:spcBef>
              <a:spcAft>
                <a:spcPts val="1200"/>
              </a:spcAft>
              <a:buNone/>
            </a:pPr>
            <a:r>
              <a:rPr lang="en"/>
              <a:t>vsini : 90km/s</a:t>
            </a:r>
            <a:endParaRPr/>
          </a:p>
        </p:txBody>
      </p:sp>
      <p:sp>
        <p:nvSpPr>
          <p:cNvPr id="179" name="Google Shape;179;p22"/>
          <p:cNvSpPr txBox="1"/>
          <p:nvPr/>
        </p:nvSpPr>
        <p:spPr>
          <a:xfrm>
            <a:off x="6801675" y="4759575"/>
            <a:ext cx="1998300" cy="2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Chakrabarty and Sengupta 2019</a:t>
            </a:r>
            <a:endParaRPr sz="1000">
              <a:solidFill>
                <a:schemeClr val="dk1"/>
              </a:solidFill>
              <a:latin typeface="Times New Roman"/>
              <a:ea typeface="Times New Roman"/>
              <a:cs typeface="Times New Roman"/>
              <a:sym typeface="Times New Roman"/>
            </a:endParaRPr>
          </a:p>
        </p:txBody>
      </p:sp>
      <p:sp>
        <p:nvSpPr>
          <p:cNvPr id="180" name="Google Shape;180;p22"/>
          <p:cNvSpPr txBox="1"/>
          <p:nvPr/>
        </p:nvSpPr>
        <p:spPr>
          <a:xfrm>
            <a:off x="564275" y="1139375"/>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1"/>
                </a:solidFill>
              </a:rPr>
              <a:t>Scaled by SNR of SPIRou</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3"/>
          <p:cNvSpPr txBox="1"/>
          <p:nvPr>
            <p:ph type="title"/>
          </p:nvPr>
        </p:nvSpPr>
        <p:spPr>
          <a:xfrm>
            <a:off x="212550" y="158575"/>
            <a:ext cx="3830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Ground Based Observation</a:t>
            </a:r>
            <a:endParaRPr/>
          </a:p>
        </p:txBody>
      </p:sp>
      <p:sp>
        <p:nvSpPr>
          <p:cNvPr id="186" name="Google Shape;186;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187" name="Google Shape;187;p23"/>
          <p:cNvGrpSpPr/>
          <p:nvPr/>
        </p:nvGrpSpPr>
        <p:grpSpPr>
          <a:xfrm>
            <a:off x="842599" y="1194725"/>
            <a:ext cx="7965301" cy="3417075"/>
            <a:chOff x="842599" y="1194725"/>
            <a:chExt cx="7965301" cy="3417075"/>
          </a:xfrm>
        </p:grpSpPr>
        <p:grpSp>
          <p:nvGrpSpPr>
            <p:cNvPr id="188" name="Google Shape;188;p23"/>
            <p:cNvGrpSpPr/>
            <p:nvPr/>
          </p:nvGrpSpPr>
          <p:grpSpPr>
            <a:xfrm>
              <a:off x="842599" y="1782877"/>
              <a:ext cx="7287900" cy="2033098"/>
              <a:chOff x="842599" y="1782877"/>
              <a:chExt cx="7287900" cy="2033098"/>
            </a:xfrm>
          </p:grpSpPr>
          <p:sp>
            <p:nvSpPr>
              <p:cNvPr id="189" name="Google Shape;189;p23"/>
              <p:cNvSpPr/>
              <p:nvPr/>
            </p:nvSpPr>
            <p:spPr>
              <a:xfrm>
                <a:off x="842599" y="1782877"/>
                <a:ext cx="7287900" cy="20025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0" name="Google Shape;190;p23"/>
              <p:cNvSpPr/>
              <p:nvPr/>
            </p:nvSpPr>
            <p:spPr>
              <a:xfrm>
                <a:off x="851875" y="1813475"/>
                <a:ext cx="7202400" cy="20025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pic>
          <p:nvPicPr>
            <p:cNvPr id="191" name="Google Shape;191;p23"/>
            <p:cNvPicPr preferRelativeResize="0"/>
            <p:nvPr/>
          </p:nvPicPr>
          <p:blipFill rotWithShape="1">
            <a:blip r:embed="rId3">
              <a:alphaModFix/>
            </a:blip>
            <a:srcRect b="0" l="1922" r="0" t="0"/>
            <a:stretch/>
          </p:blipFill>
          <p:spPr>
            <a:xfrm>
              <a:off x="2246925" y="1194725"/>
              <a:ext cx="6560975" cy="3417075"/>
            </a:xfrm>
            <a:prstGeom prst="rect">
              <a:avLst/>
            </a:prstGeom>
            <a:noFill/>
            <a:ln>
              <a:noFill/>
            </a:ln>
          </p:spPr>
        </p:pic>
      </p:grpSp>
      <p:sp>
        <p:nvSpPr>
          <p:cNvPr id="192" name="Google Shape;192;p23"/>
          <p:cNvSpPr txBox="1"/>
          <p:nvPr/>
        </p:nvSpPr>
        <p:spPr>
          <a:xfrm>
            <a:off x="6374425" y="4737925"/>
            <a:ext cx="2308200" cy="2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Adapted from Cowan et al. 2015</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4"/>
          <p:cNvSpPr txBox="1"/>
          <p:nvPr>
            <p:ph type="title"/>
          </p:nvPr>
        </p:nvSpPr>
        <p:spPr>
          <a:xfrm>
            <a:off x="212550" y="158575"/>
            <a:ext cx="3830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Ground Based Observation</a:t>
            </a:r>
            <a:endParaRPr/>
          </a:p>
        </p:txBody>
      </p:sp>
      <p:sp>
        <p:nvSpPr>
          <p:cNvPr id="198" name="Google Shape;198;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199" name="Google Shape;199;p24"/>
          <p:cNvGrpSpPr/>
          <p:nvPr/>
        </p:nvGrpSpPr>
        <p:grpSpPr>
          <a:xfrm>
            <a:off x="842599" y="1782877"/>
            <a:ext cx="7287900" cy="2033098"/>
            <a:chOff x="842599" y="1782877"/>
            <a:chExt cx="7287900" cy="2033098"/>
          </a:xfrm>
        </p:grpSpPr>
        <p:sp>
          <p:nvSpPr>
            <p:cNvPr id="200" name="Google Shape;200;p24"/>
            <p:cNvSpPr/>
            <p:nvPr/>
          </p:nvSpPr>
          <p:spPr>
            <a:xfrm>
              <a:off x="842599" y="1782877"/>
              <a:ext cx="7287900" cy="20025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 name="Google Shape;201;p24"/>
            <p:cNvSpPr/>
            <p:nvPr/>
          </p:nvSpPr>
          <p:spPr>
            <a:xfrm>
              <a:off x="851875" y="1813475"/>
              <a:ext cx="7202400" cy="20025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pic>
        <p:nvPicPr>
          <p:cNvPr id="202" name="Google Shape;202;p24"/>
          <p:cNvPicPr preferRelativeResize="0"/>
          <p:nvPr/>
        </p:nvPicPr>
        <p:blipFill rotWithShape="1">
          <a:blip r:embed="rId3">
            <a:alphaModFix/>
          </a:blip>
          <a:srcRect b="0" l="1922" r="0" t="0"/>
          <a:stretch/>
        </p:blipFill>
        <p:spPr>
          <a:xfrm>
            <a:off x="2246925" y="1194725"/>
            <a:ext cx="6560975" cy="3417075"/>
          </a:xfrm>
          <a:prstGeom prst="rect">
            <a:avLst/>
          </a:prstGeom>
          <a:noFill/>
          <a:ln>
            <a:noFill/>
          </a:ln>
        </p:spPr>
      </p:pic>
      <p:sp>
        <p:nvSpPr>
          <p:cNvPr id="203" name="Google Shape;203;p24"/>
          <p:cNvSpPr txBox="1"/>
          <p:nvPr/>
        </p:nvSpPr>
        <p:spPr>
          <a:xfrm>
            <a:off x="6374425" y="4737925"/>
            <a:ext cx="2308200" cy="2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Adapted from Cowan et al. 2015</a:t>
            </a:r>
            <a:endParaRPr sz="1200">
              <a:solidFill>
                <a:schemeClr val="dk1"/>
              </a:solidFill>
              <a:latin typeface="Times New Roman"/>
              <a:ea typeface="Times New Roman"/>
              <a:cs typeface="Times New Roman"/>
              <a:sym typeface="Times New Roman"/>
            </a:endParaRPr>
          </a:p>
        </p:txBody>
      </p:sp>
      <p:cxnSp>
        <p:nvCxnSpPr>
          <p:cNvPr id="204" name="Google Shape;204;p24"/>
          <p:cNvCxnSpPr/>
          <p:nvPr/>
        </p:nvCxnSpPr>
        <p:spPr>
          <a:xfrm flipH="1" rot="10800000">
            <a:off x="2199150" y="1344625"/>
            <a:ext cx="1092600" cy="14100"/>
          </a:xfrm>
          <a:prstGeom prst="straightConnector1">
            <a:avLst/>
          </a:prstGeom>
          <a:noFill/>
          <a:ln cap="flat" cmpd="sng" w="76200">
            <a:solidFill>
              <a:srgbClr val="FF00FF"/>
            </a:solidFill>
            <a:prstDash val="solid"/>
            <a:round/>
            <a:headEnd len="med" w="med" type="none"/>
            <a:tailEnd len="med" w="med" type="none"/>
          </a:ln>
        </p:spPr>
      </p:cxnSp>
      <p:cxnSp>
        <p:nvCxnSpPr>
          <p:cNvPr id="205" name="Google Shape;205;p24"/>
          <p:cNvCxnSpPr/>
          <p:nvPr/>
        </p:nvCxnSpPr>
        <p:spPr>
          <a:xfrm>
            <a:off x="5855050" y="1351675"/>
            <a:ext cx="1050600" cy="0"/>
          </a:xfrm>
          <a:prstGeom prst="straightConnector1">
            <a:avLst/>
          </a:prstGeom>
          <a:noFill/>
          <a:ln cap="flat" cmpd="sng" w="76200">
            <a:solidFill>
              <a:srgbClr val="FF00FF"/>
            </a:solidFill>
            <a:prstDash val="solid"/>
            <a:round/>
            <a:headEnd len="med" w="med" type="none"/>
            <a:tailEnd len="med" w="med" type="none"/>
          </a:ln>
        </p:spPr>
      </p:cxnSp>
      <p:cxnSp>
        <p:nvCxnSpPr>
          <p:cNvPr id="206" name="Google Shape;206;p24"/>
          <p:cNvCxnSpPr/>
          <p:nvPr/>
        </p:nvCxnSpPr>
        <p:spPr>
          <a:xfrm>
            <a:off x="2353275" y="4128775"/>
            <a:ext cx="1330800" cy="17400"/>
          </a:xfrm>
          <a:prstGeom prst="straightConnector1">
            <a:avLst/>
          </a:prstGeom>
          <a:noFill/>
          <a:ln cap="flat" cmpd="sng" w="76200">
            <a:solidFill>
              <a:srgbClr val="FF00FF"/>
            </a:solidFill>
            <a:prstDash val="solid"/>
            <a:round/>
            <a:headEnd len="med" w="med" type="none"/>
            <a:tailEnd len="med" w="med" type="none"/>
          </a:ln>
        </p:spPr>
      </p:cxnSp>
      <p:sp>
        <p:nvSpPr>
          <p:cNvPr id="207" name="Google Shape;207;p24"/>
          <p:cNvSpPr txBox="1"/>
          <p:nvPr/>
        </p:nvSpPr>
        <p:spPr>
          <a:xfrm>
            <a:off x="2129100" y="890300"/>
            <a:ext cx="1232700" cy="2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00FF"/>
                </a:solidFill>
                <a:latin typeface="Times New Roman"/>
                <a:ea typeface="Times New Roman"/>
                <a:cs typeface="Times New Roman"/>
                <a:sym typeface="Times New Roman"/>
              </a:rPr>
              <a:t>Day-side</a:t>
            </a:r>
            <a:endParaRPr b="1" sz="2000">
              <a:solidFill>
                <a:srgbClr val="FF00FF"/>
              </a:solidFill>
              <a:latin typeface="Times New Roman"/>
              <a:ea typeface="Times New Roman"/>
              <a:cs typeface="Times New Roman"/>
              <a:sym typeface="Times New Roman"/>
            </a:endParaRPr>
          </a:p>
        </p:txBody>
      </p:sp>
      <p:sp>
        <p:nvSpPr>
          <p:cNvPr id="208" name="Google Shape;208;p24"/>
          <p:cNvSpPr txBox="1"/>
          <p:nvPr/>
        </p:nvSpPr>
        <p:spPr>
          <a:xfrm>
            <a:off x="5764000" y="890300"/>
            <a:ext cx="1232700" cy="2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00FF"/>
                </a:solidFill>
                <a:latin typeface="Times New Roman"/>
                <a:ea typeface="Times New Roman"/>
                <a:cs typeface="Times New Roman"/>
                <a:sym typeface="Times New Roman"/>
              </a:rPr>
              <a:t>Day-side</a:t>
            </a:r>
            <a:endParaRPr b="1" sz="2000">
              <a:solidFill>
                <a:srgbClr val="FF00FF"/>
              </a:solidFill>
              <a:latin typeface="Times New Roman"/>
              <a:ea typeface="Times New Roman"/>
              <a:cs typeface="Times New Roman"/>
              <a:sym typeface="Times New Roman"/>
            </a:endParaRPr>
          </a:p>
        </p:txBody>
      </p:sp>
      <p:sp>
        <p:nvSpPr>
          <p:cNvPr id="209" name="Google Shape;209;p24"/>
          <p:cNvSpPr txBox="1"/>
          <p:nvPr/>
        </p:nvSpPr>
        <p:spPr>
          <a:xfrm>
            <a:off x="2402325" y="4147075"/>
            <a:ext cx="1393800" cy="2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00FF"/>
                </a:solidFill>
                <a:latin typeface="Times New Roman"/>
                <a:ea typeface="Times New Roman"/>
                <a:cs typeface="Times New Roman"/>
                <a:sym typeface="Times New Roman"/>
              </a:rPr>
              <a:t>Night-side</a:t>
            </a:r>
            <a:endParaRPr b="1" sz="2000">
              <a:solidFill>
                <a:srgbClr val="FF00FF"/>
              </a:solidFill>
              <a:latin typeface="Times New Roman"/>
              <a:ea typeface="Times New Roman"/>
              <a:cs typeface="Times New Roman"/>
              <a:sym typeface="Times New Roman"/>
            </a:endParaRPr>
          </a:p>
        </p:txBody>
      </p:sp>
      <p:sp>
        <p:nvSpPr>
          <p:cNvPr id="210" name="Google Shape;210;p24"/>
          <p:cNvSpPr txBox="1"/>
          <p:nvPr/>
        </p:nvSpPr>
        <p:spPr>
          <a:xfrm>
            <a:off x="5428175" y="4147075"/>
            <a:ext cx="1446000" cy="2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00FF"/>
                </a:solidFill>
                <a:latin typeface="Times New Roman"/>
                <a:ea typeface="Times New Roman"/>
                <a:cs typeface="Times New Roman"/>
                <a:sym typeface="Times New Roman"/>
              </a:rPr>
              <a:t>Night-side</a:t>
            </a:r>
            <a:endParaRPr b="1" sz="2000">
              <a:solidFill>
                <a:srgbClr val="FF00FF"/>
              </a:solidFill>
              <a:latin typeface="Times New Roman"/>
              <a:ea typeface="Times New Roman"/>
              <a:cs typeface="Times New Roman"/>
              <a:sym typeface="Times New Roman"/>
            </a:endParaRPr>
          </a:p>
        </p:txBody>
      </p:sp>
      <p:cxnSp>
        <p:nvCxnSpPr>
          <p:cNvPr id="211" name="Google Shape;211;p24"/>
          <p:cNvCxnSpPr/>
          <p:nvPr/>
        </p:nvCxnSpPr>
        <p:spPr>
          <a:xfrm>
            <a:off x="5328750" y="4128775"/>
            <a:ext cx="1330800" cy="17400"/>
          </a:xfrm>
          <a:prstGeom prst="straightConnector1">
            <a:avLst/>
          </a:prstGeom>
          <a:noFill/>
          <a:ln cap="flat" cmpd="sng" w="76200">
            <a:solidFill>
              <a:srgbClr val="FF00FF"/>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5"/>
          <p:cNvSpPr txBox="1"/>
          <p:nvPr>
            <p:ph type="title"/>
          </p:nvPr>
        </p:nvSpPr>
        <p:spPr>
          <a:xfrm>
            <a:off x="212550" y="158575"/>
            <a:ext cx="3830700" cy="572700"/>
          </a:xfrm>
          <a:prstGeom prst="rect">
            <a:avLst/>
          </a:prstGeom>
          <a:solidFill>
            <a:srgbClr val="001D4A"/>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solidFill>
                  <a:schemeClr val="lt1"/>
                </a:solidFill>
                <a:latin typeface="Times New Roman"/>
                <a:ea typeface="Times New Roman"/>
                <a:cs typeface="Times New Roman"/>
                <a:sym typeface="Times New Roman"/>
              </a:rPr>
              <a:t>Observations</a:t>
            </a:r>
            <a:endParaRPr b="1" sz="2820">
              <a:solidFill>
                <a:schemeClr val="lt1"/>
              </a:solidFill>
              <a:latin typeface="Times New Roman"/>
              <a:ea typeface="Times New Roman"/>
              <a:cs typeface="Times New Roman"/>
              <a:sym typeface="Times New Roman"/>
            </a:endParaRPr>
          </a:p>
        </p:txBody>
      </p:sp>
      <p:sp>
        <p:nvSpPr>
          <p:cNvPr id="217" name="Google Shape;217;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8" name="Google Shape;218;p25"/>
          <p:cNvPicPr preferRelativeResize="0"/>
          <p:nvPr/>
        </p:nvPicPr>
        <p:blipFill rotWithShape="1">
          <a:blip r:embed="rId3">
            <a:alphaModFix/>
          </a:blip>
          <a:srcRect b="2181" l="1514" r="2025" t="0"/>
          <a:stretch/>
        </p:blipFill>
        <p:spPr>
          <a:xfrm>
            <a:off x="4132950" y="143000"/>
            <a:ext cx="4756550" cy="4656175"/>
          </a:xfrm>
          <a:prstGeom prst="rect">
            <a:avLst/>
          </a:prstGeom>
          <a:noFill/>
          <a:ln>
            <a:noFill/>
          </a:ln>
        </p:spPr>
      </p:pic>
      <p:sp>
        <p:nvSpPr>
          <p:cNvPr id="219" name="Google Shape;219;p25"/>
          <p:cNvSpPr txBox="1"/>
          <p:nvPr/>
        </p:nvSpPr>
        <p:spPr>
          <a:xfrm>
            <a:off x="1732425" y="538025"/>
            <a:ext cx="6198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20" name="Google Shape;220;p25"/>
          <p:cNvSpPr txBox="1"/>
          <p:nvPr/>
        </p:nvSpPr>
        <p:spPr>
          <a:xfrm>
            <a:off x="161700" y="942275"/>
            <a:ext cx="4583700" cy="9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500">
                <a:solidFill>
                  <a:srgbClr val="001D4A"/>
                </a:solidFill>
              </a:rPr>
              <a:t>SPIRou on Canada France Hawaii Telescope</a:t>
            </a:r>
            <a:endParaRPr b="1" i="1" sz="2500">
              <a:solidFill>
                <a:srgbClr val="001D4A"/>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221" name="Google Shape;221;p25"/>
          <p:cNvSpPr txBox="1"/>
          <p:nvPr/>
        </p:nvSpPr>
        <p:spPr>
          <a:xfrm>
            <a:off x="339100" y="2054625"/>
            <a:ext cx="1864800" cy="2649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400">
                <a:solidFill>
                  <a:schemeClr val="dk1"/>
                </a:solidFill>
                <a:highlight>
                  <a:srgbClr val="FFFFFF"/>
                </a:highlight>
                <a:latin typeface="Times New Roman"/>
                <a:ea typeface="Times New Roman"/>
                <a:cs typeface="Times New Roman"/>
                <a:sym typeface="Times New Roman"/>
              </a:rPr>
              <a:t>9/22/2023                        10/03/2023                        10/29/2023                       11/22/2023        </a:t>
            </a:r>
            <a:r>
              <a:rPr lang="en" sz="2400">
                <a:solidFill>
                  <a:schemeClr val="dk1"/>
                </a:solidFill>
                <a:highlight>
                  <a:srgbClr val="FFFFFF"/>
                </a:highlight>
                <a:latin typeface="Times New Roman"/>
                <a:ea typeface="Times New Roman"/>
                <a:cs typeface="Times New Roman"/>
                <a:sym typeface="Times New Roman"/>
              </a:rPr>
              <a:t> </a:t>
            </a:r>
            <a:r>
              <a:rPr lang="en" sz="2400">
                <a:solidFill>
                  <a:schemeClr val="dk1"/>
                </a:solidFill>
                <a:highlight>
                  <a:srgbClr val="FFFFFF"/>
                </a:highlight>
                <a:latin typeface="Times New Roman"/>
                <a:ea typeface="Times New Roman"/>
                <a:cs typeface="Times New Roman"/>
                <a:sym typeface="Times New Roman"/>
              </a:rPr>
              <a:t>              11/26/2023</a:t>
            </a:r>
            <a:r>
              <a:rPr lang="en" sz="2400">
                <a:solidFill>
                  <a:schemeClr val="dk1"/>
                </a:solidFill>
                <a:highlight>
                  <a:srgbClr val="FFFFFF"/>
                </a:highlight>
                <a:latin typeface="Roboto"/>
                <a:ea typeface="Roboto"/>
                <a:cs typeface="Roboto"/>
                <a:sym typeface="Roboto"/>
              </a:rPr>
              <a:t>      </a:t>
            </a:r>
            <a:r>
              <a:rPr lang="en">
                <a:solidFill>
                  <a:schemeClr val="dk1"/>
                </a:solidFill>
                <a:highlight>
                  <a:srgbClr val="FFFFFF"/>
                </a:highlight>
                <a:latin typeface="Roboto"/>
                <a:ea typeface="Roboto"/>
                <a:cs typeface="Roboto"/>
                <a:sym typeface="Roboto"/>
              </a:rPr>
              <a:t> </a:t>
            </a:r>
            <a:r>
              <a:rPr lang="en" sz="900">
                <a:solidFill>
                  <a:schemeClr val="dk1"/>
                </a:solidFill>
                <a:highlight>
                  <a:srgbClr val="FFFFFF"/>
                </a:highlight>
                <a:latin typeface="Roboto"/>
                <a:ea typeface="Roboto"/>
                <a:cs typeface="Roboto"/>
                <a:sym typeface="Roboto"/>
              </a:rPr>
              <a:t>         </a:t>
            </a:r>
            <a:endParaRPr sz="1800">
              <a:solidFill>
                <a:schemeClr val="dk1"/>
              </a:solidFill>
            </a:endParaRPr>
          </a:p>
        </p:txBody>
      </p:sp>
      <p:sp>
        <p:nvSpPr>
          <p:cNvPr id="222" name="Google Shape;222;p25"/>
          <p:cNvSpPr txBox="1"/>
          <p:nvPr/>
        </p:nvSpPr>
        <p:spPr>
          <a:xfrm>
            <a:off x="4261025" y="4099725"/>
            <a:ext cx="1517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Pre-Transit</a:t>
            </a:r>
            <a:endParaRPr sz="1300">
              <a:solidFill>
                <a:schemeClr val="dk1"/>
              </a:solidFill>
            </a:endParaRPr>
          </a:p>
        </p:txBody>
      </p:sp>
      <p:sp>
        <p:nvSpPr>
          <p:cNvPr id="223" name="Google Shape;223;p25"/>
          <p:cNvSpPr txBox="1"/>
          <p:nvPr/>
        </p:nvSpPr>
        <p:spPr>
          <a:xfrm>
            <a:off x="7835250" y="4099725"/>
            <a:ext cx="1517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Post-Transit</a:t>
            </a:r>
            <a:endParaRPr sz="1300">
              <a:solidFill>
                <a:schemeClr val="dk1"/>
              </a:solidFill>
            </a:endParaRPr>
          </a:p>
        </p:txBody>
      </p:sp>
      <p:sp>
        <p:nvSpPr>
          <p:cNvPr id="224" name="Google Shape;224;p25"/>
          <p:cNvSpPr txBox="1"/>
          <p:nvPr/>
        </p:nvSpPr>
        <p:spPr>
          <a:xfrm>
            <a:off x="2203900" y="2024625"/>
            <a:ext cx="1864800" cy="2709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i="1" lang="en" sz="2400">
                <a:solidFill>
                  <a:srgbClr val="0000FF"/>
                </a:solidFill>
                <a:highlight>
                  <a:srgbClr val="FFFFFF"/>
                </a:highlight>
                <a:latin typeface="Times New Roman"/>
                <a:ea typeface="Times New Roman"/>
                <a:cs typeface="Times New Roman"/>
                <a:sym typeface="Times New Roman"/>
              </a:rPr>
              <a:t>Pre-Transit</a:t>
            </a:r>
            <a:r>
              <a:rPr b="1" i="1" lang="en" sz="2400">
                <a:solidFill>
                  <a:srgbClr val="001D4A"/>
                </a:solidFill>
                <a:highlight>
                  <a:srgbClr val="FFFFFF"/>
                </a:highlight>
                <a:latin typeface="Times New Roman"/>
                <a:ea typeface="Times New Roman"/>
                <a:cs typeface="Times New Roman"/>
                <a:sym typeface="Times New Roman"/>
              </a:rPr>
              <a:t> </a:t>
            </a:r>
            <a:r>
              <a:rPr b="1" lang="en" sz="2400">
                <a:solidFill>
                  <a:schemeClr val="dk1"/>
                </a:solidFill>
                <a:highlight>
                  <a:srgbClr val="FFFFFF"/>
                </a:highlight>
                <a:latin typeface="Times New Roman"/>
                <a:ea typeface="Times New Roman"/>
                <a:cs typeface="Times New Roman"/>
                <a:sym typeface="Times New Roman"/>
              </a:rPr>
              <a:t>                    </a:t>
            </a:r>
            <a:r>
              <a:rPr b="1" i="1" lang="en" sz="2400">
                <a:solidFill>
                  <a:srgbClr val="38761D"/>
                </a:solidFill>
                <a:highlight>
                  <a:srgbClr val="FFFFFF"/>
                </a:highlight>
                <a:latin typeface="Times New Roman"/>
                <a:ea typeface="Times New Roman"/>
                <a:cs typeface="Times New Roman"/>
                <a:sym typeface="Times New Roman"/>
              </a:rPr>
              <a:t>Pre-Transit </a:t>
            </a:r>
            <a:r>
              <a:rPr b="1" lang="en" sz="2400">
                <a:solidFill>
                  <a:srgbClr val="38761D"/>
                </a:solidFill>
                <a:highlight>
                  <a:srgbClr val="FFFFFF"/>
                </a:highlight>
                <a:latin typeface="Times New Roman"/>
                <a:ea typeface="Times New Roman"/>
                <a:cs typeface="Times New Roman"/>
                <a:sym typeface="Times New Roman"/>
              </a:rPr>
              <a:t> </a:t>
            </a:r>
            <a:r>
              <a:rPr b="1" lang="en" sz="2400">
                <a:solidFill>
                  <a:schemeClr val="dk1"/>
                </a:solidFill>
                <a:highlight>
                  <a:srgbClr val="FFFFFF"/>
                </a:highlight>
                <a:latin typeface="Times New Roman"/>
                <a:ea typeface="Times New Roman"/>
                <a:cs typeface="Times New Roman"/>
                <a:sym typeface="Times New Roman"/>
              </a:rPr>
              <a:t>                      </a:t>
            </a:r>
            <a:r>
              <a:rPr b="1" i="1" lang="en" sz="2400">
                <a:solidFill>
                  <a:srgbClr val="FF9900"/>
                </a:solidFill>
                <a:highlight>
                  <a:srgbClr val="FFFFFF"/>
                </a:highlight>
                <a:latin typeface="Times New Roman"/>
                <a:ea typeface="Times New Roman"/>
                <a:cs typeface="Times New Roman"/>
                <a:sym typeface="Times New Roman"/>
              </a:rPr>
              <a:t>Post-Transit</a:t>
            </a:r>
            <a:r>
              <a:rPr b="1" lang="en" sz="2400">
                <a:solidFill>
                  <a:schemeClr val="dk1"/>
                </a:solidFill>
                <a:highlight>
                  <a:srgbClr val="FFFFFF"/>
                </a:highlight>
                <a:latin typeface="Times New Roman"/>
                <a:ea typeface="Times New Roman"/>
                <a:cs typeface="Times New Roman"/>
                <a:sym typeface="Times New Roman"/>
              </a:rPr>
              <a:t>                        </a:t>
            </a:r>
            <a:r>
              <a:rPr b="1" i="1" lang="en" sz="2400">
                <a:solidFill>
                  <a:srgbClr val="9900FF"/>
                </a:solidFill>
                <a:highlight>
                  <a:srgbClr val="FFFFFF"/>
                </a:highlight>
                <a:latin typeface="Times New Roman"/>
                <a:ea typeface="Times New Roman"/>
                <a:cs typeface="Times New Roman"/>
                <a:sym typeface="Times New Roman"/>
              </a:rPr>
              <a:t>Pre-Transit</a:t>
            </a:r>
            <a:r>
              <a:rPr b="1" lang="en" sz="2400">
                <a:solidFill>
                  <a:schemeClr val="dk1"/>
                </a:solidFill>
                <a:highlight>
                  <a:srgbClr val="FFFFFF"/>
                </a:highlight>
                <a:latin typeface="Times New Roman"/>
                <a:ea typeface="Times New Roman"/>
                <a:cs typeface="Times New Roman"/>
                <a:sym typeface="Times New Roman"/>
              </a:rPr>
              <a:t>                        </a:t>
            </a:r>
            <a:r>
              <a:rPr b="1" i="1" lang="en" sz="2400">
                <a:solidFill>
                  <a:srgbClr val="C27BA0"/>
                </a:solidFill>
                <a:highlight>
                  <a:srgbClr val="FFFFFF"/>
                </a:highlight>
                <a:latin typeface="Times New Roman"/>
                <a:ea typeface="Times New Roman"/>
                <a:cs typeface="Times New Roman"/>
                <a:sym typeface="Times New Roman"/>
              </a:rPr>
              <a:t>Post-Transit</a:t>
            </a:r>
            <a:r>
              <a:rPr lang="en" sz="2400">
                <a:solidFill>
                  <a:schemeClr val="dk1"/>
                </a:solidFill>
                <a:highlight>
                  <a:srgbClr val="FFFFFF"/>
                </a:highlight>
                <a:latin typeface="Roboto"/>
                <a:ea typeface="Roboto"/>
                <a:cs typeface="Roboto"/>
                <a:sym typeface="Roboto"/>
              </a:rPr>
              <a:t>     </a:t>
            </a:r>
            <a:r>
              <a:rPr lang="en">
                <a:solidFill>
                  <a:schemeClr val="dk1"/>
                </a:solidFill>
                <a:highlight>
                  <a:srgbClr val="FFFFFF"/>
                </a:highlight>
                <a:latin typeface="Roboto"/>
                <a:ea typeface="Roboto"/>
                <a:cs typeface="Roboto"/>
                <a:sym typeface="Roboto"/>
              </a:rPr>
              <a:t> </a:t>
            </a:r>
            <a:r>
              <a:rPr lang="en" sz="900">
                <a:solidFill>
                  <a:schemeClr val="dk1"/>
                </a:solidFill>
                <a:highlight>
                  <a:srgbClr val="FFFFFF"/>
                </a:highlight>
                <a:latin typeface="Roboto"/>
                <a:ea typeface="Roboto"/>
                <a:cs typeface="Roboto"/>
                <a:sym typeface="Roboto"/>
              </a:rPr>
              <a:t>         </a:t>
            </a:r>
            <a:endParaRPr sz="1800">
              <a:solidFill>
                <a:schemeClr val="dk1"/>
              </a:solidFill>
            </a:endParaRPr>
          </a:p>
        </p:txBody>
      </p:sp>
      <p:sp>
        <p:nvSpPr>
          <p:cNvPr id="225" name="Google Shape;225;p25"/>
          <p:cNvSpPr/>
          <p:nvPr/>
        </p:nvSpPr>
        <p:spPr>
          <a:xfrm>
            <a:off x="4969875" y="538025"/>
            <a:ext cx="1172100" cy="138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226" name="Google Shape;226;p25"/>
          <p:cNvSpPr txBox="1"/>
          <p:nvPr/>
        </p:nvSpPr>
        <p:spPr>
          <a:xfrm>
            <a:off x="4991825" y="437225"/>
            <a:ext cx="1258800" cy="14835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sz="1200">
                <a:solidFill>
                  <a:schemeClr val="dk1"/>
                </a:solidFill>
                <a:latin typeface="Times New Roman"/>
                <a:ea typeface="Times New Roman"/>
                <a:cs typeface="Times New Roman"/>
                <a:sym typeface="Times New Roman"/>
              </a:rPr>
              <a:t>Observation 1</a:t>
            </a:r>
            <a:endParaRPr sz="1200">
              <a:solidFill>
                <a:schemeClr val="dk1"/>
              </a:solidFill>
              <a:latin typeface="Times New Roman"/>
              <a:ea typeface="Times New Roman"/>
              <a:cs typeface="Times New Roman"/>
              <a:sym typeface="Times New Roman"/>
            </a:endParaRPr>
          </a:p>
          <a:p>
            <a:pPr indent="0" lvl="0" marL="0" rtl="0" algn="l">
              <a:lnSpc>
                <a:spcPct val="13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Observation 2</a:t>
            </a:r>
            <a:endParaRPr sz="1200">
              <a:solidFill>
                <a:schemeClr val="dk1"/>
              </a:solidFill>
              <a:latin typeface="Times New Roman"/>
              <a:ea typeface="Times New Roman"/>
              <a:cs typeface="Times New Roman"/>
              <a:sym typeface="Times New Roman"/>
            </a:endParaRPr>
          </a:p>
          <a:p>
            <a:pPr indent="0" lvl="0" marL="0" rtl="0" algn="l">
              <a:lnSpc>
                <a:spcPct val="13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Observation 3</a:t>
            </a:r>
            <a:endParaRPr sz="1200">
              <a:solidFill>
                <a:schemeClr val="dk1"/>
              </a:solidFill>
              <a:latin typeface="Times New Roman"/>
              <a:ea typeface="Times New Roman"/>
              <a:cs typeface="Times New Roman"/>
              <a:sym typeface="Times New Roman"/>
            </a:endParaRPr>
          </a:p>
          <a:p>
            <a:pPr indent="0" lvl="0" marL="0" rtl="0" algn="l">
              <a:lnSpc>
                <a:spcPct val="13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Observation 4</a:t>
            </a:r>
            <a:endParaRPr sz="1200">
              <a:solidFill>
                <a:schemeClr val="dk1"/>
              </a:solidFill>
              <a:latin typeface="Times New Roman"/>
              <a:ea typeface="Times New Roman"/>
              <a:cs typeface="Times New Roman"/>
              <a:sym typeface="Times New Roman"/>
            </a:endParaRPr>
          </a:p>
          <a:p>
            <a:pPr indent="0" lvl="0" marL="0" rtl="0" algn="l">
              <a:lnSpc>
                <a:spcPct val="13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Observation 5</a:t>
            </a:r>
            <a:endParaRPr sz="1200">
              <a:solidFill>
                <a:schemeClr val="dk1"/>
              </a:solidFill>
              <a:latin typeface="Times New Roman"/>
              <a:ea typeface="Times New Roman"/>
              <a:cs typeface="Times New Roman"/>
              <a:sym typeface="Times New Roman"/>
            </a:endParaRPr>
          </a:p>
          <a:p>
            <a:pPr indent="0" lvl="0" marL="0" rtl="0" algn="l">
              <a:lnSpc>
                <a:spcPct val="130000"/>
              </a:lnSpc>
              <a:spcBef>
                <a:spcPts val="0"/>
              </a:spcBef>
              <a:spcAft>
                <a:spcPts val="0"/>
              </a:spcAft>
              <a:buNone/>
            </a:pPr>
            <a:r>
              <a:rPr lang="en" sz="1200">
                <a:solidFill>
                  <a:schemeClr val="dk1"/>
                </a:solidFill>
                <a:latin typeface="Times New Roman"/>
                <a:ea typeface="Times New Roman"/>
                <a:cs typeface="Times New Roman"/>
                <a:sym typeface="Times New Roman"/>
              </a:rPr>
              <a:t>Typical Transit</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000">
              <a:solidFill>
                <a:schemeClr val="dk2"/>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6"/>
          <p:cNvSpPr txBox="1"/>
          <p:nvPr>
            <p:ph type="title"/>
          </p:nvPr>
        </p:nvSpPr>
        <p:spPr>
          <a:xfrm>
            <a:off x="212550" y="158575"/>
            <a:ext cx="3830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i="1" lang="en" sz="3120"/>
              <a:t>StarShips</a:t>
            </a:r>
            <a:r>
              <a:rPr lang="en" sz="920"/>
              <a:t>(</a:t>
            </a:r>
            <a:r>
              <a:rPr lang="en" sz="920"/>
              <a:t>Boucher et al. 2021, Boucher</a:t>
            </a:r>
            <a:r>
              <a:rPr lang="en" sz="920"/>
              <a:t> et al. 2023)</a:t>
            </a:r>
            <a:endParaRPr sz="920"/>
          </a:p>
        </p:txBody>
      </p:sp>
      <p:sp>
        <p:nvSpPr>
          <p:cNvPr id="232" name="Google Shape;232;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3" name="Google Shape;233;p26"/>
          <p:cNvSpPr/>
          <p:nvPr/>
        </p:nvSpPr>
        <p:spPr>
          <a:xfrm>
            <a:off x="278900" y="859075"/>
            <a:ext cx="2799600" cy="755100"/>
          </a:xfrm>
          <a:prstGeom prst="homePlate">
            <a:avLst>
              <a:gd fmla="val 50000" name="adj"/>
            </a:avLst>
          </a:prstGeom>
          <a:solidFill>
            <a:srgbClr val="001D4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4" name="Google Shape;234;p26"/>
          <p:cNvSpPr txBox="1"/>
          <p:nvPr/>
        </p:nvSpPr>
        <p:spPr>
          <a:xfrm>
            <a:off x="656425" y="932575"/>
            <a:ext cx="1721700" cy="6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rPr>
              <a:t>Reduction</a:t>
            </a:r>
            <a:endParaRPr sz="2600">
              <a:solidFill>
                <a:schemeClr val="lt1"/>
              </a:solidFill>
            </a:endParaRPr>
          </a:p>
        </p:txBody>
      </p:sp>
      <p:sp>
        <p:nvSpPr>
          <p:cNvPr id="235" name="Google Shape;235;p26"/>
          <p:cNvSpPr/>
          <p:nvPr/>
        </p:nvSpPr>
        <p:spPr>
          <a:xfrm>
            <a:off x="3154700" y="859075"/>
            <a:ext cx="2879400" cy="755100"/>
          </a:xfrm>
          <a:prstGeom prst="homePlate">
            <a:avLst>
              <a:gd fmla="val 50000" name="adj"/>
            </a:avLst>
          </a:prstGeom>
          <a:solidFill>
            <a:srgbClr val="001D4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6" name="Google Shape;236;p26"/>
          <p:cNvSpPr/>
          <p:nvPr/>
        </p:nvSpPr>
        <p:spPr>
          <a:xfrm>
            <a:off x="6079700" y="859075"/>
            <a:ext cx="2879400" cy="755100"/>
          </a:xfrm>
          <a:prstGeom prst="homePlate">
            <a:avLst>
              <a:gd fmla="val 50000" name="adj"/>
            </a:avLst>
          </a:prstGeom>
          <a:solidFill>
            <a:srgbClr val="001D4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7" name="Google Shape;237;p26"/>
          <p:cNvSpPr txBox="1"/>
          <p:nvPr/>
        </p:nvSpPr>
        <p:spPr>
          <a:xfrm>
            <a:off x="3455900" y="731275"/>
            <a:ext cx="24300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rPr>
              <a:t>Cross </a:t>
            </a:r>
            <a:r>
              <a:rPr lang="en" sz="2600">
                <a:solidFill>
                  <a:schemeClr val="lt1"/>
                </a:solidFill>
              </a:rPr>
              <a:t>Correlation</a:t>
            </a:r>
            <a:endParaRPr sz="2600">
              <a:solidFill>
                <a:schemeClr val="lt1"/>
              </a:solidFill>
            </a:endParaRPr>
          </a:p>
        </p:txBody>
      </p:sp>
      <p:sp>
        <p:nvSpPr>
          <p:cNvPr id="238" name="Google Shape;238;p26"/>
          <p:cNvSpPr txBox="1"/>
          <p:nvPr/>
        </p:nvSpPr>
        <p:spPr>
          <a:xfrm>
            <a:off x="6187100" y="927325"/>
            <a:ext cx="2285400" cy="6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rPr>
              <a:t>Significance</a:t>
            </a:r>
            <a:endParaRPr sz="2600">
              <a:solidFill>
                <a:schemeClr val="lt1"/>
              </a:solidFill>
            </a:endParaRPr>
          </a:p>
        </p:txBody>
      </p:sp>
      <p:sp>
        <p:nvSpPr>
          <p:cNvPr id="239" name="Google Shape;239;p26"/>
          <p:cNvSpPr txBox="1"/>
          <p:nvPr/>
        </p:nvSpPr>
        <p:spPr>
          <a:xfrm>
            <a:off x="4110500" y="126025"/>
            <a:ext cx="4848600" cy="3375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n" sz="1240">
                <a:solidFill>
                  <a:schemeClr val="dk1"/>
                </a:solidFill>
                <a:latin typeface="Times New Roman"/>
                <a:ea typeface="Times New Roman"/>
                <a:cs typeface="Times New Roman"/>
                <a:sym typeface="Times New Roman"/>
              </a:rPr>
              <a:t>Created by:</a:t>
            </a:r>
            <a:r>
              <a:rPr lang="en" sz="1240">
                <a:solidFill>
                  <a:schemeClr val="dk1"/>
                </a:solidFill>
                <a:latin typeface="Times New Roman"/>
                <a:ea typeface="Times New Roman"/>
                <a:cs typeface="Times New Roman"/>
                <a:sym typeface="Times New Roman"/>
              </a:rPr>
              <a:t>Anne Boucher and </a:t>
            </a:r>
            <a:r>
              <a:rPr lang="en" sz="1240">
                <a:solidFill>
                  <a:schemeClr val="dk1"/>
                </a:solidFill>
                <a:latin typeface="Times New Roman"/>
                <a:ea typeface="Times New Roman"/>
                <a:cs typeface="Times New Roman"/>
                <a:sym typeface="Times New Roman"/>
              </a:rPr>
              <a:t>Antoine Darveau-Bernier </a:t>
            </a:r>
            <a:r>
              <a:rPr lang="en" sz="1240">
                <a:solidFill>
                  <a:schemeClr val="dk1"/>
                </a:solidFill>
                <a:latin typeface="Times New Roman"/>
                <a:ea typeface="Times New Roman"/>
                <a:cs typeface="Times New Roman"/>
                <a:sym typeface="Times New Roman"/>
              </a:rPr>
              <a:t> (UDM/McGill)</a:t>
            </a:r>
            <a:endParaRPr sz="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7"/>
          <p:cNvSpPr txBox="1"/>
          <p:nvPr>
            <p:ph type="title"/>
          </p:nvPr>
        </p:nvSpPr>
        <p:spPr>
          <a:xfrm>
            <a:off x="212550" y="158575"/>
            <a:ext cx="4041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i="1" lang="en" sz="3320"/>
              <a:t>StarShips</a:t>
            </a:r>
            <a:r>
              <a:rPr lang="en" sz="920"/>
              <a:t>(Boucher et al. 2021, Boucher et al. 2023)</a:t>
            </a:r>
            <a:endParaRPr b="1" i="1" sz="3320"/>
          </a:p>
        </p:txBody>
      </p:sp>
      <p:sp>
        <p:nvSpPr>
          <p:cNvPr id="245" name="Google Shape;245;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46" name="Google Shape;246;p27"/>
          <p:cNvSpPr/>
          <p:nvPr/>
        </p:nvSpPr>
        <p:spPr>
          <a:xfrm>
            <a:off x="278900" y="859075"/>
            <a:ext cx="2745600" cy="453600"/>
          </a:xfrm>
          <a:prstGeom prst="homePlate">
            <a:avLst>
              <a:gd fmla="val 50000" name="adj"/>
            </a:avLst>
          </a:prstGeom>
          <a:solidFill>
            <a:srgbClr val="001D4A"/>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7" name="Google Shape;247;p27"/>
          <p:cNvSpPr txBox="1"/>
          <p:nvPr/>
        </p:nvSpPr>
        <p:spPr>
          <a:xfrm>
            <a:off x="656425" y="780175"/>
            <a:ext cx="1721700" cy="6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1"/>
                </a:solidFill>
              </a:rPr>
              <a:t>Reduction</a:t>
            </a:r>
            <a:endParaRPr sz="2400">
              <a:solidFill>
                <a:schemeClr val="lt1"/>
              </a:solidFill>
            </a:endParaRPr>
          </a:p>
        </p:txBody>
      </p:sp>
      <p:sp>
        <p:nvSpPr>
          <p:cNvPr id="248" name="Google Shape;248;p27"/>
          <p:cNvSpPr/>
          <p:nvPr/>
        </p:nvSpPr>
        <p:spPr>
          <a:xfrm>
            <a:off x="3099152" y="859075"/>
            <a:ext cx="2823600" cy="453600"/>
          </a:xfrm>
          <a:prstGeom prst="homePlate">
            <a:avLst>
              <a:gd fmla="val 50000" name="adj"/>
            </a:avLst>
          </a:prstGeom>
          <a:solidFill>
            <a:srgbClr val="001D4A">
              <a:alpha val="36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9" name="Google Shape;249;p27"/>
          <p:cNvSpPr/>
          <p:nvPr/>
        </p:nvSpPr>
        <p:spPr>
          <a:xfrm>
            <a:off x="5967654" y="859075"/>
            <a:ext cx="2823600" cy="453600"/>
          </a:xfrm>
          <a:prstGeom prst="homePlate">
            <a:avLst>
              <a:gd fmla="val 50000" name="adj"/>
            </a:avLst>
          </a:prstGeom>
          <a:solidFill>
            <a:srgbClr val="001D4A">
              <a:alpha val="36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 name="Google Shape;250;p27"/>
          <p:cNvSpPr txBox="1"/>
          <p:nvPr/>
        </p:nvSpPr>
        <p:spPr>
          <a:xfrm>
            <a:off x="3174325" y="840175"/>
            <a:ext cx="2634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lt1"/>
                </a:solidFill>
              </a:rPr>
              <a:t>Cross Correlation</a:t>
            </a:r>
            <a:endParaRPr sz="2300">
              <a:solidFill>
                <a:schemeClr val="lt1"/>
              </a:solidFill>
            </a:endParaRPr>
          </a:p>
        </p:txBody>
      </p:sp>
      <p:sp>
        <p:nvSpPr>
          <p:cNvPr id="251" name="Google Shape;251;p27"/>
          <p:cNvSpPr txBox="1"/>
          <p:nvPr/>
        </p:nvSpPr>
        <p:spPr>
          <a:xfrm>
            <a:off x="6072980" y="840183"/>
            <a:ext cx="2241300" cy="3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1"/>
                </a:solidFill>
              </a:rPr>
              <a:t>Significance</a:t>
            </a:r>
            <a:endParaRPr sz="2400">
              <a:solidFill>
                <a:schemeClr val="lt1"/>
              </a:solidFill>
            </a:endParaRPr>
          </a:p>
        </p:txBody>
      </p:sp>
      <p:sp>
        <p:nvSpPr>
          <p:cNvPr id="252" name="Google Shape;252;p27"/>
          <p:cNvSpPr txBox="1"/>
          <p:nvPr/>
        </p:nvSpPr>
        <p:spPr>
          <a:xfrm>
            <a:off x="6208775" y="1703850"/>
            <a:ext cx="2883900" cy="3174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700">
                <a:solidFill>
                  <a:schemeClr val="dk1"/>
                </a:solidFill>
                <a:latin typeface="Times New Roman"/>
                <a:ea typeface="Times New Roman"/>
                <a:cs typeface="Times New Roman"/>
                <a:sym typeface="Times New Roman"/>
              </a:rPr>
              <a:t>A) Telluric- corrected spectra</a:t>
            </a:r>
            <a:endParaRPr sz="170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700">
              <a:solidFill>
                <a:schemeClr val="dk1"/>
              </a:solidFill>
              <a:latin typeface="Times New Roman"/>
              <a:ea typeface="Times New Roman"/>
              <a:cs typeface="Times New Roman"/>
              <a:sym typeface="Times New Roman"/>
            </a:endParaRPr>
          </a:p>
        </p:txBody>
      </p:sp>
      <p:pic>
        <p:nvPicPr>
          <p:cNvPr id="253" name="Google Shape;253;p27"/>
          <p:cNvPicPr preferRelativeResize="0"/>
          <p:nvPr/>
        </p:nvPicPr>
        <p:blipFill rotWithShape="1">
          <a:blip r:embed="rId3">
            <a:alphaModFix/>
          </a:blip>
          <a:srcRect b="59639" l="0" r="0" t="0"/>
          <a:stretch/>
        </p:blipFill>
        <p:spPr>
          <a:xfrm>
            <a:off x="166475" y="1447675"/>
            <a:ext cx="6042300" cy="1384500"/>
          </a:xfrm>
          <a:prstGeom prst="rect">
            <a:avLst/>
          </a:prstGeom>
          <a:noFill/>
          <a:ln>
            <a:noFill/>
          </a:ln>
        </p:spPr>
      </p:pic>
      <p:sp>
        <p:nvSpPr>
          <p:cNvPr id="254" name="Google Shape;254;p27"/>
          <p:cNvSpPr txBox="1"/>
          <p:nvPr/>
        </p:nvSpPr>
        <p:spPr>
          <a:xfrm>
            <a:off x="4186700" y="126025"/>
            <a:ext cx="4848600" cy="3375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n" sz="1240">
                <a:solidFill>
                  <a:schemeClr val="dk1"/>
                </a:solidFill>
                <a:latin typeface="Times New Roman"/>
                <a:ea typeface="Times New Roman"/>
                <a:cs typeface="Times New Roman"/>
                <a:sym typeface="Times New Roman"/>
              </a:rPr>
              <a:t>Created by: Anne Boucher and Antoine Darveau-Bernier  (UDM/McGill)</a:t>
            </a:r>
            <a:endParaRPr sz="200"/>
          </a:p>
        </p:txBody>
      </p:sp>
      <p:sp>
        <p:nvSpPr>
          <p:cNvPr id="255" name="Google Shape;255;p27"/>
          <p:cNvSpPr txBox="1"/>
          <p:nvPr/>
        </p:nvSpPr>
        <p:spPr>
          <a:xfrm rot="-5400000">
            <a:off x="-558900" y="2903100"/>
            <a:ext cx="1573500" cy="238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Orbital Phase</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8"/>
          <p:cNvSpPr txBox="1"/>
          <p:nvPr>
            <p:ph type="title"/>
          </p:nvPr>
        </p:nvSpPr>
        <p:spPr>
          <a:xfrm>
            <a:off x="212550" y="158575"/>
            <a:ext cx="4041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i="1" lang="en" sz="3320"/>
              <a:t>StarShips</a:t>
            </a:r>
            <a:r>
              <a:rPr lang="en" sz="920"/>
              <a:t>(Boucher et al. 2021, Boucher et al. 2023)</a:t>
            </a:r>
            <a:endParaRPr b="1" i="1" sz="3320"/>
          </a:p>
        </p:txBody>
      </p:sp>
      <p:sp>
        <p:nvSpPr>
          <p:cNvPr id="261" name="Google Shape;261;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62" name="Google Shape;262;p28"/>
          <p:cNvSpPr/>
          <p:nvPr/>
        </p:nvSpPr>
        <p:spPr>
          <a:xfrm>
            <a:off x="278900" y="859075"/>
            <a:ext cx="2745600" cy="453600"/>
          </a:xfrm>
          <a:prstGeom prst="homePlate">
            <a:avLst>
              <a:gd fmla="val 50000" name="adj"/>
            </a:avLst>
          </a:prstGeom>
          <a:solidFill>
            <a:srgbClr val="001D4A"/>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3" name="Google Shape;263;p28"/>
          <p:cNvSpPr txBox="1"/>
          <p:nvPr/>
        </p:nvSpPr>
        <p:spPr>
          <a:xfrm>
            <a:off x="656425" y="780175"/>
            <a:ext cx="1721700" cy="6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1"/>
                </a:solidFill>
              </a:rPr>
              <a:t>Reduction</a:t>
            </a:r>
            <a:endParaRPr sz="2400">
              <a:solidFill>
                <a:schemeClr val="lt1"/>
              </a:solidFill>
            </a:endParaRPr>
          </a:p>
        </p:txBody>
      </p:sp>
      <p:sp>
        <p:nvSpPr>
          <p:cNvPr id="264" name="Google Shape;264;p28"/>
          <p:cNvSpPr/>
          <p:nvPr/>
        </p:nvSpPr>
        <p:spPr>
          <a:xfrm>
            <a:off x="3099152" y="859075"/>
            <a:ext cx="2823600" cy="453600"/>
          </a:xfrm>
          <a:prstGeom prst="homePlate">
            <a:avLst>
              <a:gd fmla="val 50000" name="adj"/>
            </a:avLst>
          </a:prstGeom>
          <a:solidFill>
            <a:srgbClr val="001D4A">
              <a:alpha val="36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5" name="Google Shape;265;p28"/>
          <p:cNvSpPr/>
          <p:nvPr/>
        </p:nvSpPr>
        <p:spPr>
          <a:xfrm>
            <a:off x="5967654" y="859075"/>
            <a:ext cx="2823600" cy="453600"/>
          </a:xfrm>
          <a:prstGeom prst="homePlate">
            <a:avLst>
              <a:gd fmla="val 50000" name="adj"/>
            </a:avLst>
          </a:prstGeom>
          <a:solidFill>
            <a:srgbClr val="001D4A">
              <a:alpha val="36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6" name="Google Shape;266;p28"/>
          <p:cNvSpPr txBox="1"/>
          <p:nvPr/>
        </p:nvSpPr>
        <p:spPr>
          <a:xfrm>
            <a:off x="3174325" y="840175"/>
            <a:ext cx="2634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lt1"/>
                </a:solidFill>
              </a:rPr>
              <a:t>Cross Correlation</a:t>
            </a:r>
            <a:endParaRPr sz="2300">
              <a:solidFill>
                <a:schemeClr val="lt1"/>
              </a:solidFill>
            </a:endParaRPr>
          </a:p>
        </p:txBody>
      </p:sp>
      <p:sp>
        <p:nvSpPr>
          <p:cNvPr id="267" name="Google Shape;267;p28"/>
          <p:cNvSpPr txBox="1"/>
          <p:nvPr/>
        </p:nvSpPr>
        <p:spPr>
          <a:xfrm>
            <a:off x="6072980" y="840183"/>
            <a:ext cx="2241300" cy="3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1"/>
                </a:solidFill>
              </a:rPr>
              <a:t>Significance</a:t>
            </a:r>
            <a:endParaRPr sz="2400">
              <a:solidFill>
                <a:schemeClr val="lt1"/>
              </a:solidFill>
            </a:endParaRPr>
          </a:p>
        </p:txBody>
      </p:sp>
      <p:sp>
        <p:nvSpPr>
          <p:cNvPr id="268" name="Google Shape;268;p28"/>
          <p:cNvSpPr txBox="1"/>
          <p:nvPr/>
        </p:nvSpPr>
        <p:spPr>
          <a:xfrm>
            <a:off x="6208775" y="1703850"/>
            <a:ext cx="2883900" cy="3174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700">
                <a:solidFill>
                  <a:schemeClr val="dk1"/>
                </a:solidFill>
                <a:latin typeface="Times New Roman"/>
                <a:ea typeface="Times New Roman"/>
                <a:cs typeface="Times New Roman"/>
                <a:sym typeface="Times New Roman"/>
              </a:rPr>
              <a:t>A) Telluric- corrected spectra</a:t>
            </a:r>
            <a:endParaRPr sz="170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700">
                <a:solidFill>
                  <a:schemeClr val="dk1"/>
                </a:solidFill>
                <a:latin typeface="Times New Roman"/>
                <a:ea typeface="Times New Roman"/>
                <a:cs typeface="Times New Roman"/>
                <a:sym typeface="Times New Roman"/>
              </a:rPr>
              <a:t>B) Normalized spectra to continuum</a:t>
            </a:r>
            <a:endParaRPr sz="170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700">
              <a:solidFill>
                <a:schemeClr val="dk1"/>
              </a:solidFill>
              <a:latin typeface="Times New Roman"/>
              <a:ea typeface="Times New Roman"/>
              <a:cs typeface="Times New Roman"/>
              <a:sym typeface="Times New Roman"/>
            </a:endParaRPr>
          </a:p>
        </p:txBody>
      </p:sp>
      <p:pic>
        <p:nvPicPr>
          <p:cNvPr id="269" name="Google Shape;269;p28"/>
          <p:cNvPicPr preferRelativeResize="0"/>
          <p:nvPr/>
        </p:nvPicPr>
        <p:blipFill rotWithShape="1">
          <a:blip r:embed="rId3">
            <a:alphaModFix/>
          </a:blip>
          <a:srcRect b="42568" l="0" r="0" t="0"/>
          <a:stretch/>
        </p:blipFill>
        <p:spPr>
          <a:xfrm>
            <a:off x="166475" y="1447675"/>
            <a:ext cx="6042300" cy="1970125"/>
          </a:xfrm>
          <a:prstGeom prst="rect">
            <a:avLst/>
          </a:prstGeom>
          <a:noFill/>
          <a:ln>
            <a:noFill/>
          </a:ln>
        </p:spPr>
      </p:pic>
      <p:sp>
        <p:nvSpPr>
          <p:cNvPr id="270" name="Google Shape;270;p28"/>
          <p:cNvSpPr txBox="1"/>
          <p:nvPr/>
        </p:nvSpPr>
        <p:spPr>
          <a:xfrm>
            <a:off x="4186700" y="126025"/>
            <a:ext cx="4848600" cy="3375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n" sz="1240">
                <a:solidFill>
                  <a:schemeClr val="dk1"/>
                </a:solidFill>
                <a:latin typeface="Times New Roman"/>
                <a:ea typeface="Times New Roman"/>
                <a:cs typeface="Times New Roman"/>
                <a:sym typeface="Times New Roman"/>
              </a:rPr>
              <a:t>Created by: Anne Boucher and Antoine Darveau-Bernier  (UDM/McGill)</a:t>
            </a:r>
            <a:endParaRPr sz="200"/>
          </a:p>
        </p:txBody>
      </p:sp>
      <p:sp>
        <p:nvSpPr>
          <p:cNvPr id="271" name="Google Shape;271;p28"/>
          <p:cNvSpPr txBox="1"/>
          <p:nvPr/>
        </p:nvSpPr>
        <p:spPr>
          <a:xfrm rot="-5400000">
            <a:off x="-558900" y="2903100"/>
            <a:ext cx="1573500" cy="238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Orbital Phase</a:t>
            </a:r>
            <a:endParaRPr sz="1000">
              <a:solidFill>
                <a:schemeClr val="dk1"/>
              </a:solidFill>
              <a:latin typeface="Times New Roman"/>
              <a:ea typeface="Times New Roman"/>
              <a:cs typeface="Times New Roman"/>
              <a:sym typeface="Times New Roman"/>
            </a:endParaRPr>
          </a:p>
        </p:txBody>
      </p:sp>
      <p:sp>
        <p:nvSpPr>
          <p:cNvPr id="272" name="Google Shape;272;p28"/>
          <p:cNvSpPr txBox="1"/>
          <p:nvPr/>
        </p:nvSpPr>
        <p:spPr>
          <a:xfrm rot="-5400000">
            <a:off x="5305775" y="3449725"/>
            <a:ext cx="1573500" cy="157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latin typeface="Times New Roman"/>
                <a:ea typeface="Times New Roman"/>
                <a:cs typeface="Times New Roman"/>
                <a:sym typeface="Times New Roman"/>
              </a:rPr>
              <a:t>Normalized Flux</a:t>
            </a:r>
            <a:endParaRPr sz="90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9"/>
          <p:cNvSpPr txBox="1"/>
          <p:nvPr>
            <p:ph type="title"/>
          </p:nvPr>
        </p:nvSpPr>
        <p:spPr>
          <a:xfrm>
            <a:off x="212550" y="158575"/>
            <a:ext cx="4052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i="1" lang="en" sz="3320"/>
              <a:t>StarShips</a:t>
            </a:r>
            <a:r>
              <a:rPr lang="en" sz="920"/>
              <a:t>(Boucher et al. 2021, Boucher et al. 2023)</a:t>
            </a:r>
            <a:endParaRPr b="1" i="1" sz="3320"/>
          </a:p>
        </p:txBody>
      </p:sp>
      <p:sp>
        <p:nvSpPr>
          <p:cNvPr id="278" name="Google Shape;278;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79" name="Google Shape;279;p29"/>
          <p:cNvSpPr/>
          <p:nvPr/>
        </p:nvSpPr>
        <p:spPr>
          <a:xfrm>
            <a:off x="278900" y="859075"/>
            <a:ext cx="2745600" cy="453600"/>
          </a:xfrm>
          <a:prstGeom prst="homePlate">
            <a:avLst>
              <a:gd fmla="val 50000" name="adj"/>
            </a:avLst>
          </a:prstGeom>
          <a:solidFill>
            <a:srgbClr val="001D4A"/>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0" name="Google Shape;280;p29"/>
          <p:cNvSpPr txBox="1"/>
          <p:nvPr/>
        </p:nvSpPr>
        <p:spPr>
          <a:xfrm>
            <a:off x="656425" y="780175"/>
            <a:ext cx="1721700" cy="6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1"/>
                </a:solidFill>
              </a:rPr>
              <a:t>Reduction</a:t>
            </a:r>
            <a:endParaRPr sz="2400">
              <a:solidFill>
                <a:schemeClr val="lt1"/>
              </a:solidFill>
            </a:endParaRPr>
          </a:p>
        </p:txBody>
      </p:sp>
      <p:sp>
        <p:nvSpPr>
          <p:cNvPr id="281" name="Google Shape;281;p29"/>
          <p:cNvSpPr/>
          <p:nvPr/>
        </p:nvSpPr>
        <p:spPr>
          <a:xfrm>
            <a:off x="3099152" y="859075"/>
            <a:ext cx="2823600" cy="453600"/>
          </a:xfrm>
          <a:prstGeom prst="homePlate">
            <a:avLst>
              <a:gd fmla="val 50000" name="adj"/>
            </a:avLst>
          </a:prstGeom>
          <a:solidFill>
            <a:srgbClr val="001D4A">
              <a:alpha val="36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 name="Google Shape;282;p29"/>
          <p:cNvSpPr/>
          <p:nvPr/>
        </p:nvSpPr>
        <p:spPr>
          <a:xfrm>
            <a:off x="5967654" y="859075"/>
            <a:ext cx="2823600" cy="453600"/>
          </a:xfrm>
          <a:prstGeom prst="homePlate">
            <a:avLst>
              <a:gd fmla="val 50000" name="adj"/>
            </a:avLst>
          </a:prstGeom>
          <a:solidFill>
            <a:srgbClr val="001D4A">
              <a:alpha val="36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3" name="Google Shape;283;p29"/>
          <p:cNvSpPr txBox="1"/>
          <p:nvPr/>
        </p:nvSpPr>
        <p:spPr>
          <a:xfrm>
            <a:off x="3174325" y="840175"/>
            <a:ext cx="2634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lt1"/>
                </a:solidFill>
              </a:rPr>
              <a:t>Cross Correlation</a:t>
            </a:r>
            <a:endParaRPr sz="2300">
              <a:solidFill>
                <a:schemeClr val="lt1"/>
              </a:solidFill>
            </a:endParaRPr>
          </a:p>
        </p:txBody>
      </p:sp>
      <p:sp>
        <p:nvSpPr>
          <p:cNvPr id="284" name="Google Shape;284;p29"/>
          <p:cNvSpPr txBox="1"/>
          <p:nvPr/>
        </p:nvSpPr>
        <p:spPr>
          <a:xfrm>
            <a:off x="6072980" y="840183"/>
            <a:ext cx="2241300" cy="3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1"/>
                </a:solidFill>
              </a:rPr>
              <a:t>Significance</a:t>
            </a:r>
            <a:endParaRPr sz="2400">
              <a:solidFill>
                <a:schemeClr val="lt1"/>
              </a:solidFill>
            </a:endParaRPr>
          </a:p>
        </p:txBody>
      </p:sp>
      <p:sp>
        <p:nvSpPr>
          <p:cNvPr id="285" name="Google Shape;285;p29"/>
          <p:cNvSpPr txBox="1"/>
          <p:nvPr/>
        </p:nvSpPr>
        <p:spPr>
          <a:xfrm>
            <a:off x="6208775" y="1703850"/>
            <a:ext cx="2883900" cy="3174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700">
                <a:solidFill>
                  <a:schemeClr val="dk1"/>
                </a:solidFill>
                <a:latin typeface="Times New Roman"/>
                <a:ea typeface="Times New Roman"/>
                <a:cs typeface="Times New Roman"/>
                <a:sym typeface="Times New Roman"/>
              </a:rPr>
              <a:t>A) Telluric- corrected spectra</a:t>
            </a:r>
            <a:endParaRPr sz="170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700">
                <a:solidFill>
                  <a:schemeClr val="dk1"/>
                </a:solidFill>
                <a:latin typeface="Times New Roman"/>
                <a:ea typeface="Times New Roman"/>
                <a:cs typeface="Times New Roman"/>
                <a:sym typeface="Times New Roman"/>
              </a:rPr>
              <a:t>B) Normalized spectra to continuum</a:t>
            </a:r>
            <a:endParaRPr sz="170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700">
                <a:solidFill>
                  <a:schemeClr val="dk1"/>
                </a:solidFill>
                <a:latin typeface="Times New Roman"/>
                <a:ea typeface="Times New Roman"/>
                <a:cs typeface="Times New Roman"/>
                <a:sym typeface="Times New Roman"/>
              </a:rPr>
              <a:t>C) Emission spectra divided by reference spectrum</a:t>
            </a:r>
            <a:endParaRPr sz="170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700">
              <a:solidFill>
                <a:schemeClr val="dk1"/>
              </a:solidFill>
              <a:latin typeface="Times New Roman"/>
              <a:ea typeface="Times New Roman"/>
              <a:cs typeface="Times New Roman"/>
              <a:sym typeface="Times New Roman"/>
            </a:endParaRPr>
          </a:p>
        </p:txBody>
      </p:sp>
      <p:pic>
        <p:nvPicPr>
          <p:cNvPr id="286" name="Google Shape;286;p29"/>
          <p:cNvPicPr preferRelativeResize="0"/>
          <p:nvPr/>
        </p:nvPicPr>
        <p:blipFill rotWithShape="1">
          <a:blip r:embed="rId3">
            <a:alphaModFix/>
          </a:blip>
          <a:srcRect b="25423" l="0" r="0" t="0"/>
          <a:stretch/>
        </p:blipFill>
        <p:spPr>
          <a:xfrm>
            <a:off x="166475" y="1447675"/>
            <a:ext cx="6042300" cy="2558425"/>
          </a:xfrm>
          <a:prstGeom prst="rect">
            <a:avLst/>
          </a:prstGeom>
          <a:noFill/>
          <a:ln>
            <a:noFill/>
          </a:ln>
        </p:spPr>
      </p:pic>
      <p:sp>
        <p:nvSpPr>
          <p:cNvPr id="287" name="Google Shape;287;p29"/>
          <p:cNvSpPr txBox="1"/>
          <p:nvPr/>
        </p:nvSpPr>
        <p:spPr>
          <a:xfrm>
            <a:off x="4186700" y="126025"/>
            <a:ext cx="4848600" cy="3375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n" sz="1240">
                <a:solidFill>
                  <a:schemeClr val="dk1"/>
                </a:solidFill>
                <a:latin typeface="Times New Roman"/>
                <a:ea typeface="Times New Roman"/>
                <a:cs typeface="Times New Roman"/>
                <a:sym typeface="Times New Roman"/>
              </a:rPr>
              <a:t>Created by: Anne Boucher and Antoine Darveau-Bernier  (UDM/McGill)</a:t>
            </a:r>
            <a:endParaRPr sz="200"/>
          </a:p>
        </p:txBody>
      </p:sp>
      <p:sp>
        <p:nvSpPr>
          <p:cNvPr id="288" name="Google Shape;288;p29"/>
          <p:cNvSpPr txBox="1"/>
          <p:nvPr/>
        </p:nvSpPr>
        <p:spPr>
          <a:xfrm rot="-5400000">
            <a:off x="-558900" y="2903100"/>
            <a:ext cx="1573500" cy="238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Orbital Phase</a:t>
            </a:r>
            <a:endParaRPr sz="1000">
              <a:solidFill>
                <a:schemeClr val="dk1"/>
              </a:solidFill>
              <a:latin typeface="Times New Roman"/>
              <a:ea typeface="Times New Roman"/>
              <a:cs typeface="Times New Roman"/>
              <a:sym typeface="Times New Roman"/>
            </a:endParaRPr>
          </a:p>
        </p:txBody>
      </p:sp>
      <p:sp>
        <p:nvSpPr>
          <p:cNvPr id="289" name="Google Shape;289;p29"/>
          <p:cNvSpPr txBox="1"/>
          <p:nvPr/>
        </p:nvSpPr>
        <p:spPr>
          <a:xfrm rot="-5400000">
            <a:off x="5305775" y="3449725"/>
            <a:ext cx="1573500" cy="157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latin typeface="Times New Roman"/>
                <a:ea typeface="Times New Roman"/>
                <a:cs typeface="Times New Roman"/>
                <a:sym typeface="Times New Roman"/>
              </a:rPr>
              <a:t>Normalized Flux</a:t>
            </a:r>
            <a:endParaRPr sz="900">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0"/>
          <p:cNvSpPr txBox="1"/>
          <p:nvPr>
            <p:ph type="title"/>
          </p:nvPr>
        </p:nvSpPr>
        <p:spPr>
          <a:xfrm>
            <a:off x="212550" y="158575"/>
            <a:ext cx="400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i="1" lang="en" sz="3320"/>
              <a:t>StarShips</a:t>
            </a:r>
            <a:r>
              <a:rPr lang="en" sz="920"/>
              <a:t>(Boucher et al. 2021, Boucher et al. 2023)</a:t>
            </a:r>
            <a:endParaRPr b="1" i="1" sz="3320"/>
          </a:p>
        </p:txBody>
      </p:sp>
      <p:sp>
        <p:nvSpPr>
          <p:cNvPr id="295" name="Google Shape;295;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6" name="Google Shape;296;p30"/>
          <p:cNvSpPr/>
          <p:nvPr/>
        </p:nvSpPr>
        <p:spPr>
          <a:xfrm>
            <a:off x="278900" y="859075"/>
            <a:ext cx="2745600" cy="453600"/>
          </a:xfrm>
          <a:prstGeom prst="homePlate">
            <a:avLst>
              <a:gd fmla="val 50000" name="adj"/>
            </a:avLst>
          </a:prstGeom>
          <a:solidFill>
            <a:srgbClr val="001D4A"/>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7" name="Google Shape;297;p30"/>
          <p:cNvSpPr txBox="1"/>
          <p:nvPr/>
        </p:nvSpPr>
        <p:spPr>
          <a:xfrm>
            <a:off x="656425" y="780175"/>
            <a:ext cx="1721700" cy="6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1"/>
                </a:solidFill>
              </a:rPr>
              <a:t>Reduction</a:t>
            </a:r>
            <a:endParaRPr sz="2400">
              <a:solidFill>
                <a:schemeClr val="lt1"/>
              </a:solidFill>
            </a:endParaRPr>
          </a:p>
        </p:txBody>
      </p:sp>
      <p:sp>
        <p:nvSpPr>
          <p:cNvPr id="298" name="Google Shape;298;p30"/>
          <p:cNvSpPr/>
          <p:nvPr/>
        </p:nvSpPr>
        <p:spPr>
          <a:xfrm>
            <a:off x="3099152" y="859075"/>
            <a:ext cx="2823600" cy="453600"/>
          </a:xfrm>
          <a:prstGeom prst="homePlate">
            <a:avLst>
              <a:gd fmla="val 50000" name="adj"/>
            </a:avLst>
          </a:prstGeom>
          <a:solidFill>
            <a:srgbClr val="001D4A">
              <a:alpha val="36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9" name="Google Shape;299;p30"/>
          <p:cNvSpPr/>
          <p:nvPr/>
        </p:nvSpPr>
        <p:spPr>
          <a:xfrm>
            <a:off x="5967654" y="859075"/>
            <a:ext cx="2823600" cy="453600"/>
          </a:xfrm>
          <a:prstGeom prst="homePlate">
            <a:avLst>
              <a:gd fmla="val 50000" name="adj"/>
            </a:avLst>
          </a:prstGeom>
          <a:solidFill>
            <a:srgbClr val="001D4A">
              <a:alpha val="36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0" name="Google Shape;300;p30"/>
          <p:cNvSpPr txBox="1"/>
          <p:nvPr/>
        </p:nvSpPr>
        <p:spPr>
          <a:xfrm>
            <a:off x="3174325" y="840175"/>
            <a:ext cx="2634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lt1"/>
                </a:solidFill>
              </a:rPr>
              <a:t>Cross Correlation</a:t>
            </a:r>
            <a:endParaRPr sz="2300">
              <a:solidFill>
                <a:schemeClr val="lt1"/>
              </a:solidFill>
            </a:endParaRPr>
          </a:p>
        </p:txBody>
      </p:sp>
      <p:sp>
        <p:nvSpPr>
          <p:cNvPr id="301" name="Google Shape;301;p30"/>
          <p:cNvSpPr txBox="1"/>
          <p:nvPr/>
        </p:nvSpPr>
        <p:spPr>
          <a:xfrm>
            <a:off x="6072980" y="840183"/>
            <a:ext cx="2241300" cy="3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1"/>
                </a:solidFill>
              </a:rPr>
              <a:t>Significance</a:t>
            </a:r>
            <a:endParaRPr sz="2400">
              <a:solidFill>
                <a:schemeClr val="lt1"/>
              </a:solidFill>
            </a:endParaRPr>
          </a:p>
        </p:txBody>
      </p:sp>
      <p:sp>
        <p:nvSpPr>
          <p:cNvPr id="302" name="Google Shape;302;p30"/>
          <p:cNvSpPr txBox="1"/>
          <p:nvPr/>
        </p:nvSpPr>
        <p:spPr>
          <a:xfrm>
            <a:off x="6208775" y="1703850"/>
            <a:ext cx="2883900" cy="3174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700">
                <a:solidFill>
                  <a:schemeClr val="dk1"/>
                </a:solidFill>
                <a:latin typeface="Times New Roman"/>
                <a:ea typeface="Times New Roman"/>
                <a:cs typeface="Times New Roman"/>
                <a:sym typeface="Times New Roman"/>
              </a:rPr>
              <a:t>A) Telluric- corrected spectra</a:t>
            </a:r>
            <a:endParaRPr sz="170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700">
                <a:solidFill>
                  <a:schemeClr val="dk1"/>
                </a:solidFill>
                <a:latin typeface="Times New Roman"/>
                <a:ea typeface="Times New Roman"/>
                <a:cs typeface="Times New Roman"/>
                <a:sym typeface="Times New Roman"/>
              </a:rPr>
              <a:t>B) Normalized spectra to continuum</a:t>
            </a:r>
            <a:endParaRPr sz="170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700">
                <a:solidFill>
                  <a:schemeClr val="dk1"/>
                </a:solidFill>
                <a:latin typeface="Times New Roman"/>
                <a:ea typeface="Times New Roman"/>
                <a:cs typeface="Times New Roman"/>
                <a:sym typeface="Times New Roman"/>
              </a:rPr>
              <a:t>C) Emission spectra divided by reference spectrum</a:t>
            </a:r>
            <a:endParaRPr sz="170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ts val="1100"/>
              <a:buFont typeface="Arial"/>
              <a:buNone/>
            </a:pPr>
            <a:r>
              <a:rPr lang="en" sz="1700">
                <a:solidFill>
                  <a:schemeClr val="dk1"/>
                </a:solidFill>
                <a:latin typeface="Times New Roman"/>
                <a:ea typeface="Times New Roman"/>
                <a:cs typeface="Times New Roman"/>
                <a:sym typeface="Times New Roman"/>
              </a:rPr>
              <a:t>D) Final spectra corrected for vertical residuals</a:t>
            </a:r>
            <a:endParaRPr sz="1700">
              <a:solidFill>
                <a:schemeClr val="dk1"/>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700">
              <a:solidFill>
                <a:schemeClr val="dk1"/>
              </a:solidFill>
              <a:latin typeface="Times New Roman"/>
              <a:ea typeface="Times New Roman"/>
              <a:cs typeface="Times New Roman"/>
              <a:sym typeface="Times New Roman"/>
            </a:endParaRPr>
          </a:p>
        </p:txBody>
      </p:sp>
      <p:pic>
        <p:nvPicPr>
          <p:cNvPr id="303" name="Google Shape;303;p30"/>
          <p:cNvPicPr preferRelativeResize="0"/>
          <p:nvPr/>
        </p:nvPicPr>
        <p:blipFill rotWithShape="1">
          <a:blip r:embed="rId3">
            <a:alphaModFix/>
          </a:blip>
          <a:srcRect b="-1936" l="0" r="0" t="0"/>
          <a:stretch/>
        </p:blipFill>
        <p:spPr>
          <a:xfrm>
            <a:off x="166475" y="1447675"/>
            <a:ext cx="6042300" cy="3496925"/>
          </a:xfrm>
          <a:prstGeom prst="rect">
            <a:avLst/>
          </a:prstGeom>
          <a:noFill/>
          <a:ln>
            <a:noFill/>
          </a:ln>
        </p:spPr>
      </p:pic>
      <p:sp>
        <p:nvSpPr>
          <p:cNvPr id="304" name="Google Shape;304;p30"/>
          <p:cNvSpPr txBox="1"/>
          <p:nvPr/>
        </p:nvSpPr>
        <p:spPr>
          <a:xfrm>
            <a:off x="4186700" y="126025"/>
            <a:ext cx="4848600" cy="3375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n" sz="1240">
                <a:solidFill>
                  <a:schemeClr val="dk1"/>
                </a:solidFill>
                <a:latin typeface="Times New Roman"/>
                <a:ea typeface="Times New Roman"/>
                <a:cs typeface="Times New Roman"/>
                <a:sym typeface="Times New Roman"/>
              </a:rPr>
              <a:t>Created by: Anne Boucher and Antoine Darveau-Bernier  (UDM/McGill)</a:t>
            </a:r>
            <a:endParaRPr sz="200"/>
          </a:p>
        </p:txBody>
      </p:sp>
      <p:sp>
        <p:nvSpPr>
          <p:cNvPr id="305" name="Google Shape;305;p30"/>
          <p:cNvSpPr txBox="1"/>
          <p:nvPr/>
        </p:nvSpPr>
        <p:spPr>
          <a:xfrm rot="-5400000">
            <a:off x="-558900" y="2903100"/>
            <a:ext cx="1573500" cy="238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Orbital Phase</a:t>
            </a:r>
            <a:endParaRPr sz="1000">
              <a:solidFill>
                <a:schemeClr val="dk1"/>
              </a:solidFill>
              <a:latin typeface="Times New Roman"/>
              <a:ea typeface="Times New Roman"/>
              <a:cs typeface="Times New Roman"/>
              <a:sym typeface="Times New Roman"/>
            </a:endParaRPr>
          </a:p>
        </p:txBody>
      </p:sp>
      <p:sp>
        <p:nvSpPr>
          <p:cNvPr id="306" name="Google Shape;306;p30"/>
          <p:cNvSpPr txBox="1"/>
          <p:nvPr/>
        </p:nvSpPr>
        <p:spPr>
          <a:xfrm rot="-5400000">
            <a:off x="5305775" y="3449725"/>
            <a:ext cx="1573500" cy="157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latin typeface="Times New Roman"/>
                <a:ea typeface="Times New Roman"/>
                <a:cs typeface="Times New Roman"/>
                <a:sym typeface="Times New Roman"/>
              </a:rPr>
              <a:t>Normalized Flux</a:t>
            </a:r>
            <a:endParaRPr sz="90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1"/>
          <p:cNvSpPr txBox="1"/>
          <p:nvPr>
            <p:ph type="title"/>
          </p:nvPr>
        </p:nvSpPr>
        <p:spPr>
          <a:xfrm>
            <a:off x="212550" y="158575"/>
            <a:ext cx="3954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i="1" lang="en" sz="3320"/>
              <a:t>StarShips</a:t>
            </a:r>
            <a:r>
              <a:rPr lang="en" sz="920"/>
              <a:t>(Boucher et al. 2021, Boucher et al. 2023)</a:t>
            </a:r>
            <a:endParaRPr b="1" i="1" sz="3320"/>
          </a:p>
        </p:txBody>
      </p:sp>
      <p:sp>
        <p:nvSpPr>
          <p:cNvPr id="312" name="Google Shape;312;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3" name="Google Shape;313;p31"/>
          <p:cNvSpPr txBox="1"/>
          <p:nvPr/>
        </p:nvSpPr>
        <p:spPr>
          <a:xfrm>
            <a:off x="656425" y="932575"/>
            <a:ext cx="1721700" cy="6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rPr>
              <a:t>Reduction</a:t>
            </a:r>
            <a:endParaRPr sz="2600">
              <a:solidFill>
                <a:schemeClr val="lt1"/>
              </a:solidFill>
            </a:endParaRPr>
          </a:p>
        </p:txBody>
      </p:sp>
      <p:pic>
        <p:nvPicPr>
          <p:cNvPr id="314" name="Google Shape;314;p31"/>
          <p:cNvPicPr preferRelativeResize="0"/>
          <p:nvPr/>
        </p:nvPicPr>
        <p:blipFill>
          <a:blip r:embed="rId3">
            <a:alphaModFix/>
          </a:blip>
          <a:stretch>
            <a:fillRect/>
          </a:stretch>
        </p:blipFill>
        <p:spPr>
          <a:xfrm>
            <a:off x="142288" y="1765387"/>
            <a:ext cx="8859424" cy="2531226"/>
          </a:xfrm>
          <a:prstGeom prst="rect">
            <a:avLst/>
          </a:prstGeom>
          <a:noFill/>
          <a:ln>
            <a:noFill/>
          </a:ln>
        </p:spPr>
      </p:pic>
      <p:sp>
        <p:nvSpPr>
          <p:cNvPr id="315" name="Google Shape;315;p31"/>
          <p:cNvSpPr/>
          <p:nvPr/>
        </p:nvSpPr>
        <p:spPr>
          <a:xfrm>
            <a:off x="278900" y="859075"/>
            <a:ext cx="2745600" cy="453600"/>
          </a:xfrm>
          <a:prstGeom prst="homePlate">
            <a:avLst>
              <a:gd fmla="val 50000" name="adj"/>
            </a:avLst>
          </a:prstGeom>
          <a:solidFill>
            <a:srgbClr val="001D4A">
              <a:alpha val="36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6" name="Google Shape;316;p31"/>
          <p:cNvSpPr txBox="1"/>
          <p:nvPr/>
        </p:nvSpPr>
        <p:spPr>
          <a:xfrm>
            <a:off x="656425" y="780175"/>
            <a:ext cx="1721700" cy="6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1"/>
                </a:solidFill>
              </a:rPr>
              <a:t>Reduction</a:t>
            </a:r>
            <a:endParaRPr sz="2400">
              <a:solidFill>
                <a:schemeClr val="lt1"/>
              </a:solidFill>
            </a:endParaRPr>
          </a:p>
        </p:txBody>
      </p:sp>
      <p:sp>
        <p:nvSpPr>
          <p:cNvPr id="317" name="Google Shape;317;p31"/>
          <p:cNvSpPr/>
          <p:nvPr/>
        </p:nvSpPr>
        <p:spPr>
          <a:xfrm>
            <a:off x="3099152" y="859075"/>
            <a:ext cx="2823600" cy="453600"/>
          </a:xfrm>
          <a:prstGeom prst="homePlate">
            <a:avLst>
              <a:gd fmla="val 50000" name="adj"/>
            </a:avLst>
          </a:prstGeom>
          <a:solidFill>
            <a:srgbClr val="001D4A"/>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 name="Google Shape;318;p31"/>
          <p:cNvSpPr/>
          <p:nvPr/>
        </p:nvSpPr>
        <p:spPr>
          <a:xfrm>
            <a:off x="5967654" y="859075"/>
            <a:ext cx="2823600" cy="453600"/>
          </a:xfrm>
          <a:prstGeom prst="homePlate">
            <a:avLst>
              <a:gd fmla="val 50000" name="adj"/>
            </a:avLst>
          </a:prstGeom>
          <a:solidFill>
            <a:srgbClr val="001D4A">
              <a:alpha val="36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 name="Google Shape;319;p31"/>
          <p:cNvSpPr txBox="1"/>
          <p:nvPr/>
        </p:nvSpPr>
        <p:spPr>
          <a:xfrm>
            <a:off x="3174325" y="840175"/>
            <a:ext cx="2634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lt1"/>
                </a:solidFill>
              </a:rPr>
              <a:t>Cross Correlation</a:t>
            </a:r>
            <a:endParaRPr sz="2300">
              <a:solidFill>
                <a:schemeClr val="lt1"/>
              </a:solidFill>
            </a:endParaRPr>
          </a:p>
        </p:txBody>
      </p:sp>
      <p:sp>
        <p:nvSpPr>
          <p:cNvPr id="320" name="Google Shape;320;p31"/>
          <p:cNvSpPr txBox="1"/>
          <p:nvPr/>
        </p:nvSpPr>
        <p:spPr>
          <a:xfrm>
            <a:off x="6072980" y="840183"/>
            <a:ext cx="2241300" cy="3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1"/>
                </a:solidFill>
              </a:rPr>
              <a:t>Significance</a:t>
            </a:r>
            <a:endParaRPr sz="2400">
              <a:solidFill>
                <a:schemeClr val="lt1"/>
              </a:solidFill>
            </a:endParaRPr>
          </a:p>
        </p:txBody>
      </p:sp>
      <p:sp>
        <p:nvSpPr>
          <p:cNvPr id="321" name="Google Shape;321;p31"/>
          <p:cNvSpPr txBox="1"/>
          <p:nvPr/>
        </p:nvSpPr>
        <p:spPr>
          <a:xfrm>
            <a:off x="4110500" y="126025"/>
            <a:ext cx="4848600" cy="3375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n" sz="1240">
                <a:solidFill>
                  <a:schemeClr val="dk1"/>
                </a:solidFill>
                <a:latin typeface="Times New Roman"/>
                <a:ea typeface="Times New Roman"/>
                <a:cs typeface="Times New Roman"/>
                <a:sym typeface="Times New Roman"/>
              </a:rPr>
              <a:t>Created by: Anne Boucher and Antoine Darveau-Bernier  (UDM/McGill)</a:t>
            </a:r>
            <a:endParaRPr sz="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212550" y="158575"/>
            <a:ext cx="3830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Exoplanet </a:t>
            </a:r>
            <a:r>
              <a:rPr b="1" lang="en"/>
              <a:t>Demographics</a:t>
            </a:r>
            <a:endParaRPr b="1"/>
          </a:p>
        </p:txBody>
      </p:sp>
      <p:sp>
        <p:nvSpPr>
          <p:cNvPr id="71" name="Google Shape;71;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2" name="Google Shape;72;p14"/>
          <p:cNvPicPr preferRelativeResize="0"/>
          <p:nvPr/>
        </p:nvPicPr>
        <p:blipFill>
          <a:blip r:embed="rId3">
            <a:alphaModFix/>
          </a:blip>
          <a:stretch>
            <a:fillRect/>
          </a:stretch>
        </p:blipFill>
        <p:spPr>
          <a:xfrm>
            <a:off x="298625" y="1068800"/>
            <a:ext cx="4440626" cy="3594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2"/>
          <p:cNvSpPr txBox="1"/>
          <p:nvPr>
            <p:ph type="title"/>
          </p:nvPr>
        </p:nvSpPr>
        <p:spPr>
          <a:xfrm>
            <a:off x="212550" y="158575"/>
            <a:ext cx="3830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120"/>
              <a:t>CC </a:t>
            </a:r>
            <a:r>
              <a:rPr b="1" lang="en" sz="3120"/>
              <a:t>Results- CO</a:t>
            </a:r>
            <a:endParaRPr b="1" sz="3120"/>
          </a:p>
        </p:txBody>
      </p:sp>
      <p:sp>
        <p:nvSpPr>
          <p:cNvPr id="327" name="Google Shape;327;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28" name="Google Shape;328;p32"/>
          <p:cNvSpPr txBox="1"/>
          <p:nvPr/>
        </p:nvSpPr>
        <p:spPr>
          <a:xfrm>
            <a:off x="6436525" y="1833050"/>
            <a:ext cx="1947600" cy="2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Times New Roman"/>
                <a:ea typeface="Times New Roman"/>
                <a:cs typeface="Times New Roman"/>
                <a:sym typeface="Times New Roman"/>
              </a:rPr>
              <a:t>Post Transit</a:t>
            </a:r>
            <a:endParaRPr b="1" sz="1800">
              <a:solidFill>
                <a:schemeClr val="dk1"/>
              </a:solidFill>
              <a:latin typeface="Times New Roman"/>
              <a:ea typeface="Times New Roman"/>
              <a:cs typeface="Times New Roman"/>
              <a:sym typeface="Times New Roman"/>
            </a:endParaRPr>
          </a:p>
        </p:txBody>
      </p:sp>
      <p:sp>
        <p:nvSpPr>
          <p:cNvPr id="329" name="Google Shape;329;p32"/>
          <p:cNvSpPr txBox="1"/>
          <p:nvPr/>
        </p:nvSpPr>
        <p:spPr>
          <a:xfrm>
            <a:off x="1056300" y="1993175"/>
            <a:ext cx="1947600" cy="2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Times New Roman"/>
                <a:ea typeface="Times New Roman"/>
                <a:cs typeface="Times New Roman"/>
                <a:sym typeface="Times New Roman"/>
              </a:rPr>
              <a:t>Pre Transit</a:t>
            </a:r>
            <a:endParaRPr b="1" sz="1800">
              <a:solidFill>
                <a:schemeClr val="dk1"/>
              </a:solidFill>
              <a:latin typeface="Times New Roman"/>
              <a:ea typeface="Times New Roman"/>
              <a:cs typeface="Times New Roman"/>
              <a:sym typeface="Times New Roman"/>
            </a:endParaRPr>
          </a:p>
        </p:txBody>
      </p:sp>
      <p:pic>
        <p:nvPicPr>
          <p:cNvPr id="330" name="Google Shape;330;p32"/>
          <p:cNvPicPr preferRelativeResize="0"/>
          <p:nvPr/>
        </p:nvPicPr>
        <p:blipFill rotWithShape="1">
          <a:blip r:embed="rId3">
            <a:alphaModFix/>
          </a:blip>
          <a:srcRect b="66383" l="46241" r="16283" t="0"/>
          <a:stretch/>
        </p:blipFill>
        <p:spPr>
          <a:xfrm>
            <a:off x="5677425" y="2253650"/>
            <a:ext cx="2726890" cy="2549425"/>
          </a:xfrm>
          <a:prstGeom prst="rect">
            <a:avLst/>
          </a:prstGeom>
          <a:noFill/>
          <a:ln>
            <a:noFill/>
          </a:ln>
        </p:spPr>
      </p:pic>
      <p:sp>
        <p:nvSpPr>
          <p:cNvPr id="331" name="Google Shape;331;p32"/>
          <p:cNvSpPr txBox="1"/>
          <p:nvPr/>
        </p:nvSpPr>
        <p:spPr>
          <a:xfrm rot="-5400000">
            <a:off x="4889925" y="3075525"/>
            <a:ext cx="11298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CCF </a:t>
            </a:r>
            <a:endParaRPr sz="1600">
              <a:solidFill>
                <a:schemeClr val="dk1"/>
              </a:solidFill>
            </a:endParaRPr>
          </a:p>
        </p:txBody>
      </p:sp>
      <p:sp>
        <p:nvSpPr>
          <p:cNvPr id="332" name="Google Shape;332;p32"/>
          <p:cNvSpPr txBox="1"/>
          <p:nvPr/>
        </p:nvSpPr>
        <p:spPr>
          <a:xfrm>
            <a:off x="6434425" y="4637425"/>
            <a:ext cx="15282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Velocity(km/s)</a:t>
            </a:r>
            <a:endParaRPr sz="1600">
              <a:solidFill>
                <a:schemeClr val="dk1"/>
              </a:solidFill>
            </a:endParaRPr>
          </a:p>
        </p:txBody>
      </p:sp>
      <p:pic>
        <p:nvPicPr>
          <p:cNvPr id="333" name="Google Shape;333;p32"/>
          <p:cNvPicPr preferRelativeResize="0"/>
          <p:nvPr/>
        </p:nvPicPr>
        <p:blipFill rotWithShape="1">
          <a:blip r:embed="rId4">
            <a:alphaModFix/>
          </a:blip>
          <a:srcRect b="67249" l="43960" r="16705" t="0"/>
          <a:stretch/>
        </p:blipFill>
        <p:spPr>
          <a:xfrm>
            <a:off x="393775" y="2355763"/>
            <a:ext cx="2726900" cy="2345189"/>
          </a:xfrm>
          <a:prstGeom prst="rect">
            <a:avLst/>
          </a:prstGeom>
          <a:noFill/>
          <a:ln>
            <a:noFill/>
          </a:ln>
        </p:spPr>
      </p:pic>
      <p:sp>
        <p:nvSpPr>
          <p:cNvPr id="334" name="Google Shape;334;p32"/>
          <p:cNvSpPr txBox="1"/>
          <p:nvPr/>
        </p:nvSpPr>
        <p:spPr>
          <a:xfrm rot="-5400000">
            <a:off x="-198025" y="3305763"/>
            <a:ext cx="11298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CCF </a:t>
            </a:r>
            <a:endParaRPr sz="1600">
              <a:solidFill>
                <a:schemeClr val="dk1"/>
              </a:solidFill>
            </a:endParaRPr>
          </a:p>
        </p:txBody>
      </p:sp>
      <p:sp>
        <p:nvSpPr>
          <p:cNvPr id="335" name="Google Shape;335;p32"/>
          <p:cNvSpPr txBox="1"/>
          <p:nvPr/>
        </p:nvSpPr>
        <p:spPr>
          <a:xfrm>
            <a:off x="1120500" y="4553100"/>
            <a:ext cx="15282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Velocity(km/s)</a:t>
            </a:r>
            <a:endParaRPr sz="1600">
              <a:solidFill>
                <a:schemeClr val="dk1"/>
              </a:solidFill>
            </a:endParaRPr>
          </a:p>
        </p:txBody>
      </p:sp>
      <p:grpSp>
        <p:nvGrpSpPr>
          <p:cNvPr id="336" name="Google Shape;336;p32"/>
          <p:cNvGrpSpPr/>
          <p:nvPr/>
        </p:nvGrpSpPr>
        <p:grpSpPr>
          <a:xfrm>
            <a:off x="2506600" y="731263"/>
            <a:ext cx="4000174" cy="1604317"/>
            <a:chOff x="842599" y="1369219"/>
            <a:chExt cx="7965301" cy="3417075"/>
          </a:xfrm>
        </p:grpSpPr>
        <p:sp>
          <p:nvSpPr>
            <p:cNvPr id="337" name="Google Shape;337;p32"/>
            <p:cNvSpPr/>
            <p:nvPr/>
          </p:nvSpPr>
          <p:spPr>
            <a:xfrm>
              <a:off x="842599" y="1972387"/>
              <a:ext cx="7287900" cy="20025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38" name="Google Shape;338;p32"/>
            <p:cNvPicPr preferRelativeResize="0"/>
            <p:nvPr/>
          </p:nvPicPr>
          <p:blipFill rotWithShape="1">
            <a:blip r:embed="rId5">
              <a:alphaModFix/>
            </a:blip>
            <a:srcRect b="0" l="1922" r="0" t="0"/>
            <a:stretch/>
          </p:blipFill>
          <p:spPr>
            <a:xfrm>
              <a:off x="2246925" y="1369219"/>
              <a:ext cx="6560975" cy="3417075"/>
            </a:xfrm>
            <a:prstGeom prst="rect">
              <a:avLst/>
            </a:prstGeom>
            <a:noFill/>
            <a:ln>
              <a:noFill/>
            </a:ln>
          </p:spPr>
        </p:pic>
      </p:grpSp>
      <p:cxnSp>
        <p:nvCxnSpPr>
          <p:cNvPr id="339" name="Google Shape;339;p32"/>
          <p:cNvCxnSpPr/>
          <p:nvPr/>
        </p:nvCxnSpPr>
        <p:spPr>
          <a:xfrm>
            <a:off x="5232213" y="2310050"/>
            <a:ext cx="536100" cy="270600"/>
          </a:xfrm>
          <a:prstGeom prst="straightConnector1">
            <a:avLst/>
          </a:prstGeom>
          <a:noFill/>
          <a:ln cap="flat" cmpd="sng" w="28575">
            <a:solidFill>
              <a:schemeClr val="dk1"/>
            </a:solidFill>
            <a:prstDash val="solid"/>
            <a:round/>
            <a:headEnd len="med" w="med" type="none"/>
            <a:tailEnd len="med" w="med" type="triangle"/>
          </a:ln>
        </p:spPr>
      </p:cxnSp>
      <p:cxnSp>
        <p:nvCxnSpPr>
          <p:cNvPr id="340" name="Google Shape;340;p32"/>
          <p:cNvCxnSpPr/>
          <p:nvPr/>
        </p:nvCxnSpPr>
        <p:spPr>
          <a:xfrm flipH="1">
            <a:off x="3120550" y="2341250"/>
            <a:ext cx="376800" cy="295800"/>
          </a:xfrm>
          <a:prstGeom prst="straightConnector1">
            <a:avLst/>
          </a:prstGeom>
          <a:noFill/>
          <a:ln cap="flat" cmpd="sng" w="28575">
            <a:solidFill>
              <a:schemeClr val="dk1"/>
            </a:solidFill>
            <a:prstDash val="solid"/>
            <a:round/>
            <a:headEnd len="med" w="med" type="none"/>
            <a:tailEnd len="med" w="med" type="triangle"/>
          </a:ln>
        </p:spPr>
      </p:cxnSp>
      <p:sp>
        <p:nvSpPr>
          <p:cNvPr id="341" name="Google Shape;341;p32"/>
          <p:cNvSpPr txBox="1"/>
          <p:nvPr/>
        </p:nvSpPr>
        <p:spPr>
          <a:xfrm>
            <a:off x="3497350" y="2079550"/>
            <a:ext cx="536100" cy="18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latin typeface="Times New Roman"/>
                <a:ea typeface="Times New Roman"/>
                <a:cs typeface="Times New Roman"/>
                <a:sym typeface="Times New Roman"/>
              </a:rPr>
              <a:t>N3</a:t>
            </a:r>
            <a:endParaRPr>
              <a:solidFill>
                <a:srgbClr val="FF00FF"/>
              </a:solidFill>
              <a:latin typeface="Times New Roman"/>
              <a:ea typeface="Times New Roman"/>
              <a:cs typeface="Times New Roman"/>
              <a:sym typeface="Times New Roman"/>
            </a:endParaRPr>
          </a:p>
        </p:txBody>
      </p:sp>
      <p:sp>
        <p:nvSpPr>
          <p:cNvPr id="342" name="Google Shape;342;p32"/>
          <p:cNvSpPr txBox="1"/>
          <p:nvPr/>
        </p:nvSpPr>
        <p:spPr>
          <a:xfrm>
            <a:off x="4867925" y="2035825"/>
            <a:ext cx="58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FF"/>
                </a:solidFill>
                <a:latin typeface="Times New Roman"/>
                <a:ea typeface="Times New Roman"/>
                <a:cs typeface="Times New Roman"/>
                <a:sym typeface="Times New Roman"/>
              </a:rPr>
              <a:t>N2</a:t>
            </a:r>
            <a:endParaRPr/>
          </a:p>
        </p:txBody>
      </p:sp>
      <p:cxnSp>
        <p:nvCxnSpPr>
          <p:cNvPr id="343" name="Google Shape;343;p32"/>
          <p:cNvCxnSpPr/>
          <p:nvPr/>
        </p:nvCxnSpPr>
        <p:spPr>
          <a:xfrm flipH="1" rot="10800000">
            <a:off x="3402825" y="2109025"/>
            <a:ext cx="589500" cy="14100"/>
          </a:xfrm>
          <a:prstGeom prst="straightConnector1">
            <a:avLst/>
          </a:prstGeom>
          <a:noFill/>
          <a:ln cap="flat" cmpd="sng" w="38100">
            <a:solidFill>
              <a:srgbClr val="FF00FF"/>
            </a:solidFill>
            <a:prstDash val="solid"/>
            <a:round/>
            <a:headEnd len="med" w="med" type="none"/>
            <a:tailEnd len="med" w="med" type="none"/>
          </a:ln>
        </p:spPr>
      </p:cxnSp>
      <p:cxnSp>
        <p:nvCxnSpPr>
          <p:cNvPr id="344" name="Google Shape;344;p32"/>
          <p:cNvCxnSpPr/>
          <p:nvPr/>
        </p:nvCxnSpPr>
        <p:spPr>
          <a:xfrm flipH="1" rot="10800000">
            <a:off x="4763775" y="2104100"/>
            <a:ext cx="589500" cy="14100"/>
          </a:xfrm>
          <a:prstGeom prst="straightConnector1">
            <a:avLst/>
          </a:prstGeom>
          <a:noFill/>
          <a:ln cap="flat" cmpd="sng" w="38100">
            <a:solidFill>
              <a:srgbClr val="FF00FF"/>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3"/>
          <p:cNvSpPr txBox="1"/>
          <p:nvPr>
            <p:ph type="title"/>
          </p:nvPr>
        </p:nvSpPr>
        <p:spPr>
          <a:xfrm>
            <a:off x="212550" y="158575"/>
            <a:ext cx="4095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i="1" lang="en" sz="3320"/>
              <a:t>StarShips</a:t>
            </a:r>
            <a:r>
              <a:rPr lang="en" sz="920"/>
              <a:t>(Boucher et al. 2021, Boucher et al. 2023) al.2023)(Boucher et al. 2021, Boucher et al. 2023)</a:t>
            </a:r>
            <a:endParaRPr b="1" i="1" sz="3320"/>
          </a:p>
        </p:txBody>
      </p:sp>
      <p:sp>
        <p:nvSpPr>
          <p:cNvPr id="350" name="Google Shape;350;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51" name="Google Shape;351;p33"/>
          <p:cNvSpPr txBox="1"/>
          <p:nvPr/>
        </p:nvSpPr>
        <p:spPr>
          <a:xfrm>
            <a:off x="656425" y="932575"/>
            <a:ext cx="1721700" cy="6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rPr>
              <a:t>Reduction</a:t>
            </a:r>
            <a:endParaRPr sz="2600">
              <a:solidFill>
                <a:schemeClr val="lt1"/>
              </a:solidFill>
            </a:endParaRPr>
          </a:p>
        </p:txBody>
      </p:sp>
      <p:sp>
        <p:nvSpPr>
          <p:cNvPr id="352" name="Google Shape;352;p33"/>
          <p:cNvSpPr txBox="1"/>
          <p:nvPr/>
        </p:nvSpPr>
        <p:spPr>
          <a:xfrm>
            <a:off x="3455900" y="731275"/>
            <a:ext cx="24300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rPr>
              <a:t>Cross Correlation</a:t>
            </a:r>
            <a:endParaRPr sz="2600">
              <a:solidFill>
                <a:schemeClr val="lt1"/>
              </a:solidFill>
            </a:endParaRPr>
          </a:p>
        </p:txBody>
      </p:sp>
      <p:sp>
        <p:nvSpPr>
          <p:cNvPr id="353" name="Google Shape;353;p33"/>
          <p:cNvSpPr txBox="1"/>
          <p:nvPr/>
        </p:nvSpPr>
        <p:spPr>
          <a:xfrm>
            <a:off x="6187100" y="927325"/>
            <a:ext cx="2285400" cy="6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rPr>
              <a:t>Significance</a:t>
            </a:r>
            <a:endParaRPr sz="2600">
              <a:solidFill>
                <a:schemeClr val="lt1"/>
              </a:solidFill>
            </a:endParaRPr>
          </a:p>
        </p:txBody>
      </p:sp>
      <p:sp>
        <p:nvSpPr>
          <p:cNvPr id="354" name="Google Shape;354;p33"/>
          <p:cNvSpPr txBox="1"/>
          <p:nvPr/>
        </p:nvSpPr>
        <p:spPr>
          <a:xfrm>
            <a:off x="396900" y="1888525"/>
            <a:ext cx="8350200" cy="2432100"/>
          </a:xfrm>
          <a:prstGeom prst="rect">
            <a:avLst/>
          </a:prstGeom>
          <a:noFill/>
          <a:ln>
            <a:noFill/>
          </a:ln>
        </p:spPr>
        <p:txBody>
          <a:bodyPr anchorCtr="0" anchor="t" bIns="91425" lIns="91425" spcFirstLastPara="1" rIns="91425" wrap="square" tIns="91425">
            <a:noAutofit/>
          </a:bodyPr>
          <a:lstStyle/>
          <a:p>
            <a:pPr indent="-381000" lvl="0" marL="457200" rtl="0" algn="l">
              <a:lnSpc>
                <a:spcPct val="150000"/>
              </a:lnSpc>
              <a:spcBef>
                <a:spcPts val="0"/>
              </a:spcBef>
              <a:spcAft>
                <a:spcPts val="0"/>
              </a:spcAft>
              <a:buClr>
                <a:schemeClr val="dk1"/>
              </a:buClr>
              <a:buSzPts val="2400"/>
              <a:buFont typeface="Times New Roman"/>
              <a:buChar char="●"/>
            </a:pPr>
            <a:r>
              <a:rPr lang="en" sz="2400">
                <a:solidFill>
                  <a:schemeClr val="dk1"/>
                </a:solidFill>
                <a:latin typeface="Times New Roman"/>
                <a:ea typeface="Times New Roman"/>
                <a:cs typeface="Times New Roman"/>
                <a:sym typeface="Times New Roman"/>
              </a:rPr>
              <a:t>Welch T-Test evaluates the null hypothesis that two samples were drawn from the same </a:t>
            </a:r>
            <a:r>
              <a:rPr lang="en" sz="2400">
                <a:solidFill>
                  <a:schemeClr val="dk1"/>
                </a:solidFill>
                <a:latin typeface="Times New Roman"/>
                <a:ea typeface="Times New Roman"/>
                <a:cs typeface="Times New Roman"/>
                <a:sym typeface="Times New Roman"/>
              </a:rPr>
              <a:t>distribution</a:t>
            </a:r>
            <a:endParaRPr sz="2400">
              <a:solidFill>
                <a:schemeClr val="dk1"/>
              </a:solidFill>
              <a:latin typeface="Times New Roman"/>
              <a:ea typeface="Times New Roman"/>
              <a:cs typeface="Times New Roman"/>
              <a:sym typeface="Times New Roman"/>
            </a:endParaRPr>
          </a:p>
          <a:p>
            <a:pPr indent="-381000" lvl="0" marL="457200" rtl="0" algn="l">
              <a:lnSpc>
                <a:spcPct val="150000"/>
              </a:lnSpc>
              <a:spcBef>
                <a:spcPts val="0"/>
              </a:spcBef>
              <a:spcAft>
                <a:spcPts val="0"/>
              </a:spcAft>
              <a:buClr>
                <a:schemeClr val="dk1"/>
              </a:buClr>
              <a:buSzPts val="2400"/>
              <a:buFont typeface="Times New Roman"/>
              <a:buChar char="●"/>
            </a:pPr>
            <a:r>
              <a:rPr lang="en" sz="2400">
                <a:solidFill>
                  <a:schemeClr val="dk1"/>
                </a:solidFill>
                <a:latin typeface="Times New Roman"/>
                <a:ea typeface="Times New Roman"/>
                <a:cs typeface="Times New Roman"/>
                <a:sym typeface="Times New Roman"/>
              </a:rPr>
              <a:t>Samples of CCF close to planet RV (~7 km/s)</a:t>
            </a:r>
            <a:endParaRPr sz="2400">
              <a:solidFill>
                <a:schemeClr val="dk1"/>
              </a:solidFill>
              <a:latin typeface="Times New Roman"/>
              <a:ea typeface="Times New Roman"/>
              <a:cs typeface="Times New Roman"/>
              <a:sym typeface="Times New Roman"/>
            </a:endParaRPr>
          </a:p>
          <a:p>
            <a:pPr indent="-381000" lvl="0" marL="457200" rtl="0" algn="l">
              <a:lnSpc>
                <a:spcPct val="150000"/>
              </a:lnSpc>
              <a:spcBef>
                <a:spcPts val="0"/>
              </a:spcBef>
              <a:spcAft>
                <a:spcPts val="0"/>
              </a:spcAft>
              <a:buClr>
                <a:schemeClr val="dk1"/>
              </a:buClr>
              <a:buSzPts val="2400"/>
              <a:buFont typeface="Times New Roman"/>
              <a:buChar char="●"/>
            </a:pPr>
            <a:r>
              <a:rPr lang="en" sz="2400">
                <a:solidFill>
                  <a:schemeClr val="dk1"/>
                </a:solidFill>
                <a:latin typeface="Times New Roman"/>
                <a:ea typeface="Times New Roman"/>
                <a:cs typeface="Times New Roman"/>
                <a:sym typeface="Times New Roman"/>
              </a:rPr>
              <a:t>Samples of CCF far from planet RV (&gt;10 km/s)</a:t>
            </a:r>
            <a:endParaRPr sz="2400">
              <a:solidFill>
                <a:schemeClr val="dk1"/>
              </a:solidFill>
              <a:latin typeface="Times New Roman"/>
              <a:ea typeface="Times New Roman"/>
              <a:cs typeface="Times New Roman"/>
              <a:sym typeface="Times New Roman"/>
            </a:endParaRPr>
          </a:p>
        </p:txBody>
      </p:sp>
      <p:sp>
        <p:nvSpPr>
          <p:cNvPr id="355" name="Google Shape;355;p33"/>
          <p:cNvSpPr/>
          <p:nvPr/>
        </p:nvSpPr>
        <p:spPr>
          <a:xfrm>
            <a:off x="278900" y="859075"/>
            <a:ext cx="2745600" cy="453600"/>
          </a:xfrm>
          <a:prstGeom prst="homePlate">
            <a:avLst>
              <a:gd fmla="val 50000" name="adj"/>
            </a:avLst>
          </a:prstGeom>
          <a:solidFill>
            <a:srgbClr val="001D4A">
              <a:alpha val="36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6" name="Google Shape;356;p33"/>
          <p:cNvSpPr txBox="1"/>
          <p:nvPr/>
        </p:nvSpPr>
        <p:spPr>
          <a:xfrm>
            <a:off x="656425" y="780175"/>
            <a:ext cx="1721700" cy="6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1"/>
                </a:solidFill>
              </a:rPr>
              <a:t>Reduction</a:t>
            </a:r>
            <a:endParaRPr sz="2400">
              <a:solidFill>
                <a:schemeClr val="lt1"/>
              </a:solidFill>
            </a:endParaRPr>
          </a:p>
        </p:txBody>
      </p:sp>
      <p:sp>
        <p:nvSpPr>
          <p:cNvPr id="357" name="Google Shape;357;p33"/>
          <p:cNvSpPr/>
          <p:nvPr/>
        </p:nvSpPr>
        <p:spPr>
          <a:xfrm>
            <a:off x="3099152" y="859075"/>
            <a:ext cx="2823600" cy="453600"/>
          </a:xfrm>
          <a:prstGeom prst="homePlate">
            <a:avLst>
              <a:gd fmla="val 50000" name="adj"/>
            </a:avLst>
          </a:prstGeom>
          <a:solidFill>
            <a:srgbClr val="001D4A">
              <a:alpha val="36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8" name="Google Shape;358;p33"/>
          <p:cNvSpPr/>
          <p:nvPr/>
        </p:nvSpPr>
        <p:spPr>
          <a:xfrm>
            <a:off x="5967654" y="859075"/>
            <a:ext cx="2823600" cy="453600"/>
          </a:xfrm>
          <a:prstGeom prst="homePlate">
            <a:avLst>
              <a:gd fmla="val 50000" name="adj"/>
            </a:avLst>
          </a:prstGeom>
          <a:solidFill>
            <a:srgbClr val="001D4A"/>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9" name="Google Shape;359;p33"/>
          <p:cNvSpPr txBox="1"/>
          <p:nvPr/>
        </p:nvSpPr>
        <p:spPr>
          <a:xfrm>
            <a:off x="3174325" y="840175"/>
            <a:ext cx="2634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lt1"/>
                </a:solidFill>
              </a:rPr>
              <a:t>Cross Correlation</a:t>
            </a:r>
            <a:endParaRPr sz="2300">
              <a:solidFill>
                <a:schemeClr val="lt1"/>
              </a:solidFill>
            </a:endParaRPr>
          </a:p>
        </p:txBody>
      </p:sp>
      <p:sp>
        <p:nvSpPr>
          <p:cNvPr id="360" name="Google Shape;360;p33"/>
          <p:cNvSpPr txBox="1"/>
          <p:nvPr/>
        </p:nvSpPr>
        <p:spPr>
          <a:xfrm>
            <a:off x="6072980" y="840183"/>
            <a:ext cx="2241300" cy="3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1"/>
                </a:solidFill>
              </a:rPr>
              <a:t>Significance</a:t>
            </a:r>
            <a:endParaRPr sz="2400">
              <a:solidFill>
                <a:schemeClr val="lt1"/>
              </a:solidFill>
            </a:endParaRPr>
          </a:p>
        </p:txBody>
      </p:sp>
      <p:sp>
        <p:nvSpPr>
          <p:cNvPr id="361" name="Google Shape;361;p33"/>
          <p:cNvSpPr txBox="1"/>
          <p:nvPr/>
        </p:nvSpPr>
        <p:spPr>
          <a:xfrm>
            <a:off x="4262900" y="126025"/>
            <a:ext cx="4848600" cy="3375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n" sz="1240">
                <a:solidFill>
                  <a:schemeClr val="dk1"/>
                </a:solidFill>
                <a:latin typeface="Times New Roman"/>
                <a:ea typeface="Times New Roman"/>
                <a:cs typeface="Times New Roman"/>
                <a:sym typeface="Times New Roman"/>
              </a:rPr>
              <a:t>Created by: Anne Boucher and Antoine Darveau-Bernier  (UDM/McGill)</a:t>
            </a:r>
            <a:endParaRPr sz="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4"/>
          <p:cNvSpPr txBox="1"/>
          <p:nvPr>
            <p:ph type="title"/>
          </p:nvPr>
        </p:nvSpPr>
        <p:spPr>
          <a:xfrm>
            <a:off x="212550" y="158575"/>
            <a:ext cx="3830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120"/>
              <a:t>Results- CO</a:t>
            </a:r>
            <a:endParaRPr b="1" sz="3120"/>
          </a:p>
        </p:txBody>
      </p:sp>
      <p:sp>
        <p:nvSpPr>
          <p:cNvPr id="367" name="Google Shape;367;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68" name="Google Shape;368;p34"/>
          <p:cNvPicPr preferRelativeResize="0"/>
          <p:nvPr/>
        </p:nvPicPr>
        <p:blipFill rotWithShape="1">
          <a:blip r:embed="rId3">
            <a:alphaModFix/>
          </a:blip>
          <a:srcRect b="48927" l="2619" r="0" t="0"/>
          <a:stretch/>
        </p:blipFill>
        <p:spPr>
          <a:xfrm>
            <a:off x="4572000" y="2581450"/>
            <a:ext cx="4452450" cy="2133200"/>
          </a:xfrm>
          <a:prstGeom prst="rect">
            <a:avLst/>
          </a:prstGeom>
          <a:noFill/>
          <a:ln>
            <a:noFill/>
          </a:ln>
        </p:spPr>
      </p:pic>
      <p:sp>
        <p:nvSpPr>
          <p:cNvPr id="369" name="Google Shape;369;p34"/>
          <p:cNvSpPr txBox="1"/>
          <p:nvPr/>
        </p:nvSpPr>
        <p:spPr>
          <a:xfrm>
            <a:off x="6198025" y="2308275"/>
            <a:ext cx="1947600" cy="2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Times New Roman"/>
                <a:ea typeface="Times New Roman"/>
                <a:cs typeface="Times New Roman"/>
                <a:sym typeface="Times New Roman"/>
              </a:rPr>
              <a:t>Post Transit</a:t>
            </a:r>
            <a:endParaRPr b="1" sz="1800">
              <a:solidFill>
                <a:schemeClr val="dk1"/>
              </a:solidFill>
              <a:latin typeface="Times New Roman"/>
              <a:ea typeface="Times New Roman"/>
              <a:cs typeface="Times New Roman"/>
              <a:sym typeface="Times New Roman"/>
            </a:endParaRPr>
          </a:p>
        </p:txBody>
      </p:sp>
      <p:sp>
        <p:nvSpPr>
          <p:cNvPr id="370" name="Google Shape;370;p34"/>
          <p:cNvSpPr txBox="1"/>
          <p:nvPr/>
        </p:nvSpPr>
        <p:spPr>
          <a:xfrm>
            <a:off x="1056275" y="2300775"/>
            <a:ext cx="1947600" cy="2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Times New Roman"/>
                <a:ea typeface="Times New Roman"/>
                <a:cs typeface="Times New Roman"/>
                <a:sym typeface="Times New Roman"/>
              </a:rPr>
              <a:t>Pre Transit</a:t>
            </a:r>
            <a:endParaRPr b="1" sz="1800">
              <a:solidFill>
                <a:schemeClr val="dk1"/>
              </a:solidFill>
              <a:latin typeface="Times New Roman"/>
              <a:ea typeface="Times New Roman"/>
              <a:cs typeface="Times New Roman"/>
              <a:sym typeface="Times New Roman"/>
            </a:endParaRPr>
          </a:p>
        </p:txBody>
      </p:sp>
      <p:pic>
        <p:nvPicPr>
          <p:cNvPr id="371" name="Google Shape;371;p34"/>
          <p:cNvPicPr preferRelativeResize="0"/>
          <p:nvPr/>
        </p:nvPicPr>
        <p:blipFill rotWithShape="1">
          <a:blip r:embed="rId4">
            <a:alphaModFix/>
          </a:blip>
          <a:srcRect b="47535" l="6023" r="0" t="3067"/>
          <a:stretch/>
        </p:blipFill>
        <p:spPr>
          <a:xfrm>
            <a:off x="212550" y="2771300"/>
            <a:ext cx="4376375" cy="2008451"/>
          </a:xfrm>
          <a:prstGeom prst="rect">
            <a:avLst/>
          </a:prstGeom>
          <a:noFill/>
          <a:ln>
            <a:noFill/>
          </a:ln>
        </p:spPr>
      </p:pic>
      <p:cxnSp>
        <p:nvCxnSpPr>
          <p:cNvPr id="372" name="Google Shape;372;p34"/>
          <p:cNvCxnSpPr>
            <a:stCxn id="373" idx="2"/>
          </p:cNvCxnSpPr>
          <p:nvPr/>
        </p:nvCxnSpPr>
        <p:spPr>
          <a:xfrm>
            <a:off x="5282113" y="2208075"/>
            <a:ext cx="650400" cy="283500"/>
          </a:xfrm>
          <a:prstGeom prst="straightConnector1">
            <a:avLst/>
          </a:prstGeom>
          <a:noFill/>
          <a:ln cap="flat" cmpd="sng" w="28575">
            <a:solidFill>
              <a:schemeClr val="dk1"/>
            </a:solidFill>
            <a:prstDash val="solid"/>
            <a:round/>
            <a:headEnd len="med" w="med" type="none"/>
            <a:tailEnd len="med" w="med" type="triangle"/>
          </a:ln>
        </p:spPr>
      </p:cxnSp>
      <p:cxnSp>
        <p:nvCxnSpPr>
          <p:cNvPr id="374" name="Google Shape;374;p34"/>
          <p:cNvCxnSpPr/>
          <p:nvPr/>
        </p:nvCxnSpPr>
        <p:spPr>
          <a:xfrm flipH="1">
            <a:off x="3120400" y="2141325"/>
            <a:ext cx="527400" cy="383400"/>
          </a:xfrm>
          <a:prstGeom prst="straightConnector1">
            <a:avLst/>
          </a:prstGeom>
          <a:noFill/>
          <a:ln cap="flat" cmpd="sng" w="28575">
            <a:solidFill>
              <a:schemeClr val="dk1"/>
            </a:solidFill>
            <a:prstDash val="solid"/>
            <a:round/>
            <a:headEnd len="med" w="med" type="none"/>
            <a:tailEnd len="med" w="med" type="triangle"/>
          </a:ln>
        </p:spPr>
      </p:cxnSp>
      <p:grpSp>
        <p:nvGrpSpPr>
          <p:cNvPr id="375" name="Google Shape;375;p34"/>
          <p:cNvGrpSpPr/>
          <p:nvPr/>
        </p:nvGrpSpPr>
        <p:grpSpPr>
          <a:xfrm>
            <a:off x="2506600" y="731263"/>
            <a:ext cx="4000174" cy="1604317"/>
            <a:chOff x="842599" y="1369219"/>
            <a:chExt cx="7965301" cy="3417075"/>
          </a:xfrm>
        </p:grpSpPr>
        <p:sp>
          <p:nvSpPr>
            <p:cNvPr id="376" name="Google Shape;376;p34"/>
            <p:cNvSpPr/>
            <p:nvPr/>
          </p:nvSpPr>
          <p:spPr>
            <a:xfrm>
              <a:off x="842599" y="1972387"/>
              <a:ext cx="7287900" cy="20025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77" name="Google Shape;377;p34"/>
            <p:cNvPicPr preferRelativeResize="0"/>
            <p:nvPr/>
          </p:nvPicPr>
          <p:blipFill rotWithShape="1">
            <a:blip r:embed="rId5">
              <a:alphaModFix/>
            </a:blip>
            <a:srcRect b="0" l="1922" r="0" t="0"/>
            <a:stretch/>
          </p:blipFill>
          <p:spPr>
            <a:xfrm>
              <a:off x="2246925" y="1369219"/>
              <a:ext cx="6560975" cy="3417075"/>
            </a:xfrm>
            <a:prstGeom prst="rect">
              <a:avLst/>
            </a:prstGeom>
            <a:noFill/>
            <a:ln>
              <a:noFill/>
            </a:ln>
          </p:spPr>
        </p:pic>
      </p:grpSp>
      <p:sp>
        <p:nvSpPr>
          <p:cNvPr id="378" name="Google Shape;378;p34"/>
          <p:cNvSpPr txBox="1"/>
          <p:nvPr/>
        </p:nvSpPr>
        <p:spPr>
          <a:xfrm>
            <a:off x="3497350" y="2079550"/>
            <a:ext cx="536100" cy="18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FF"/>
                </a:solidFill>
                <a:latin typeface="Times New Roman"/>
                <a:ea typeface="Times New Roman"/>
                <a:cs typeface="Times New Roman"/>
                <a:sym typeface="Times New Roman"/>
              </a:rPr>
              <a:t>N3</a:t>
            </a:r>
            <a:endParaRPr>
              <a:solidFill>
                <a:srgbClr val="FF00FF"/>
              </a:solidFill>
              <a:latin typeface="Times New Roman"/>
              <a:ea typeface="Times New Roman"/>
              <a:cs typeface="Times New Roman"/>
              <a:sym typeface="Times New Roman"/>
            </a:endParaRPr>
          </a:p>
        </p:txBody>
      </p:sp>
      <p:sp>
        <p:nvSpPr>
          <p:cNvPr id="379" name="Google Shape;379;p34"/>
          <p:cNvSpPr txBox="1"/>
          <p:nvPr/>
        </p:nvSpPr>
        <p:spPr>
          <a:xfrm>
            <a:off x="4867925" y="2035825"/>
            <a:ext cx="58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FF"/>
                </a:solidFill>
                <a:latin typeface="Times New Roman"/>
                <a:ea typeface="Times New Roman"/>
                <a:cs typeface="Times New Roman"/>
                <a:sym typeface="Times New Roman"/>
              </a:rPr>
              <a:t>N2</a:t>
            </a:r>
            <a:endParaRPr/>
          </a:p>
        </p:txBody>
      </p:sp>
      <p:cxnSp>
        <p:nvCxnSpPr>
          <p:cNvPr id="380" name="Google Shape;380;p34"/>
          <p:cNvCxnSpPr/>
          <p:nvPr/>
        </p:nvCxnSpPr>
        <p:spPr>
          <a:xfrm flipH="1" rot="10800000">
            <a:off x="3402825" y="2109025"/>
            <a:ext cx="589500" cy="14100"/>
          </a:xfrm>
          <a:prstGeom prst="straightConnector1">
            <a:avLst/>
          </a:prstGeom>
          <a:noFill/>
          <a:ln cap="flat" cmpd="sng" w="38100">
            <a:solidFill>
              <a:srgbClr val="FF00FF"/>
            </a:solidFill>
            <a:prstDash val="solid"/>
            <a:round/>
            <a:headEnd len="med" w="med" type="none"/>
            <a:tailEnd len="med" w="med" type="none"/>
          </a:ln>
        </p:spPr>
      </p:cxnSp>
      <p:cxnSp>
        <p:nvCxnSpPr>
          <p:cNvPr id="381" name="Google Shape;381;p34"/>
          <p:cNvCxnSpPr/>
          <p:nvPr/>
        </p:nvCxnSpPr>
        <p:spPr>
          <a:xfrm flipH="1" rot="10800000">
            <a:off x="4763775" y="2104100"/>
            <a:ext cx="589500" cy="14100"/>
          </a:xfrm>
          <a:prstGeom prst="straightConnector1">
            <a:avLst/>
          </a:prstGeom>
          <a:noFill/>
          <a:ln cap="flat" cmpd="sng" w="38100">
            <a:solidFill>
              <a:srgbClr val="FF00FF"/>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5"/>
          <p:cNvSpPr txBox="1"/>
          <p:nvPr>
            <p:ph type="title"/>
          </p:nvPr>
        </p:nvSpPr>
        <p:spPr>
          <a:xfrm>
            <a:off x="212550" y="158575"/>
            <a:ext cx="3830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120"/>
              <a:t>Results- CO</a:t>
            </a:r>
            <a:endParaRPr b="1" sz="3120"/>
          </a:p>
        </p:txBody>
      </p:sp>
      <p:sp>
        <p:nvSpPr>
          <p:cNvPr id="387" name="Google Shape;387;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88" name="Google Shape;388;p35"/>
          <p:cNvPicPr preferRelativeResize="0"/>
          <p:nvPr/>
        </p:nvPicPr>
        <p:blipFill rotWithShape="1">
          <a:blip r:embed="rId3">
            <a:alphaModFix/>
          </a:blip>
          <a:srcRect b="48927" l="0" r="0" t="0"/>
          <a:stretch/>
        </p:blipFill>
        <p:spPr>
          <a:xfrm>
            <a:off x="4673725" y="979575"/>
            <a:ext cx="4191535" cy="1955700"/>
          </a:xfrm>
          <a:prstGeom prst="rect">
            <a:avLst/>
          </a:prstGeom>
          <a:noFill/>
          <a:ln>
            <a:noFill/>
          </a:ln>
        </p:spPr>
      </p:pic>
      <p:pic>
        <p:nvPicPr>
          <p:cNvPr id="389" name="Google Shape;389;p35"/>
          <p:cNvPicPr preferRelativeResize="0"/>
          <p:nvPr/>
        </p:nvPicPr>
        <p:blipFill rotWithShape="1">
          <a:blip r:embed="rId3">
            <a:alphaModFix/>
          </a:blip>
          <a:srcRect b="0" l="0" r="6138" t="51026"/>
          <a:stretch/>
        </p:blipFill>
        <p:spPr>
          <a:xfrm>
            <a:off x="4579675" y="2935275"/>
            <a:ext cx="4191524" cy="1998100"/>
          </a:xfrm>
          <a:prstGeom prst="rect">
            <a:avLst/>
          </a:prstGeom>
          <a:noFill/>
          <a:ln>
            <a:noFill/>
          </a:ln>
        </p:spPr>
      </p:pic>
      <p:sp>
        <p:nvSpPr>
          <p:cNvPr id="390" name="Google Shape;390;p35"/>
          <p:cNvSpPr txBox="1"/>
          <p:nvPr/>
        </p:nvSpPr>
        <p:spPr>
          <a:xfrm>
            <a:off x="1572800" y="814950"/>
            <a:ext cx="19476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Times New Roman"/>
                <a:ea typeface="Times New Roman"/>
                <a:cs typeface="Times New Roman"/>
                <a:sym typeface="Times New Roman"/>
              </a:rPr>
              <a:t>Pre Transit</a:t>
            </a:r>
            <a:endParaRPr b="1" sz="1800">
              <a:solidFill>
                <a:schemeClr val="dk1"/>
              </a:solidFill>
              <a:latin typeface="Times New Roman"/>
              <a:ea typeface="Times New Roman"/>
              <a:cs typeface="Times New Roman"/>
              <a:sym typeface="Times New Roman"/>
            </a:endParaRPr>
          </a:p>
        </p:txBody>
      </p:sp>
      <p:sp>
        <p:nvSpPr>
          <p:cNvPr id="391" name="Google Shape;391;p35"/>
          <p:cNvSpPr txBox="1"/>
          <p:nvPr/>
        </p:nvSpPr>
        <p:spPr>
          <a:xfrm>
            <a:off x="6109075" y="731275"/>
            <a:ext cx="1947600" cy="2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Times New Roman"/>
                <a:ea typeface="Times New Roman"/>
                <a:cs typeface="Times New Roman"/>
                <a:sym typeface="Times New Roman"/>
              </a:rPr>
              <a:t>Post Transit</a:t>
            </a:r>
            <a:endParaRPr b="1" sz="1800">
              <a:solidFill>
                <a:schemeClr val="dk1"/>
              </a:solidFill>
              <a:latin typeface="Times New Roman"/>
              <a:ea typeface="Times New Roman"/>
              <a:cs typeface="Times New Roman"/>
              <a:sym typeface="Times New Roman"/>
            </a:endParaRPr>
          </a:p>
        </p:txBody>
      </p:sp>
      <p:pic>
        <p:nvPicPr>
          <p:cNvPr id="392" name="Google Shape;392;p35"/>
          <p:cNvPicPr preferRelativeResize="0"/>
          <p:nvPr/>
        </p:nvPicPr>
        <p:blipFill>
          <a:blip r:embed="rId4">
            <a:alphaModFix/>
          </a:blip>
          <a:stretch>
            <a:fillRect/>
          </a:stretch>
        </p:blipFill>
        <p:spPr>
          <a:xfrm>
            <a:off x="286425" y="1166825"/>
            <a:ext cx="4285575" cy="374161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6"/>
          <p:cNvSpPr txBox="1"/>
          <p:nvPr>
            <p:ph type="title"/>
          </p:nvPr>
        </p:nvSpPr>
        <p:spPr>
          <a:xfrm>
            <a:off x="224275" y="170300"/>
            <a:ext cx="3830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Conclusions</a:t>
            </a:r>
            <a:endParaRPr b="1"/>
          </a:p>
        </p:txBody>
      </p:sp>
      <p:sp>
        <p:nvSpPr>
          <p:cNvPr id="398" name="Google Shape;398;p36"/>
          <p:cNvSpPr txBox="1"/>
          <p:nvPr>
            <p:ph idx="1" type="body"/>
          </p:nvPr>
        </p:nvSpPr>
        <p:spPr>
          <a:xfrm>
            <a:off x="311700" y="890450"/>
            <a:ext cx="8520600" cy="3983400"/>
          </a:xfrm>
          <a:prstGeom prst="rect">
            <a:avLst/>
          </a:prstGeom>
        </p:spPr>
        <p:txBody>
          <a:bodyPr anchorCtr="0" anchor="t" bIns="91425" lIns="91425" spcFirstLastPara="1" rIns="91425" wrap="square" tIns="91425">
            <a:normAutofit fontScale="92500"/>
          </a:bodyPr>
          <a:lstStyle/>
          <a:p>
            <a:pPr indent="-346075" lvl="0" marL="457200" rtl="0" algn="l">
              <a:lnSpc>
                <a:spcPct val="150000"/>
              </a:lnSpc>
              <a:spcBef>
                <a:spcPts val="0"/>
              </a:spcBef>
              <a:spcAft>
                <a:spcPts val="0"/>
              </a:spcAft>
              <a:buSzPct val="100000"/>
              <a:buChar char="●"/>
            </a:pPr>
            <a:r>
              <a:rPr lang="en" sz="2000"/>
              <a:t>Non-detection of CO abs pre transit and clear detection of CO abs post transit</a:t>
            </a:r>
            <a:endParaRPr sz="2000"/>
          </a:p>
          <a:p>
            <a:pPr indent="-346075" lvl="0" marL="457200" rtl="0" algn="l">
              <a:lnSpc>
                <a:spcPct val="150000"/>
              </a:lnSpc>
              <a:spcBef>
                <a:spcPts val="0"/>
              </a:spcBef>
              <a:spcAft>
                <a:spcPts val="0"/>
              </a:spcAft>
              <a:buSzPct val="100000"/>
              <a:buChar char="●"/>
            </a:pPr>
            <a:r>
              <a:rPr lang="en" sz="2000"/>
              <a:t>In the </a:t>
            </a:r>
            <a:r>
              <a:rPr lang="en" sz="2000"/>
              <a:t>detection</a:t>
            </a:r>
            <a:r>
              <a:rPr lang="en" sz="2000"/>
              <a:t> both blue shifted emission and CO in absorption</a:t>
            </a:r>
            <a:endParaRPr sz="2000"/>
          </a:p>
          <a:p>
            <a:pPr indent="-346075" lvl="1" marL="914400" rtl="0" algn="l">
              <a:lnSpc>
                <a:spcPct val="150000"/>
              </a:lnSpc>
              <a:spcBef>
                <a:spcPts val="0"/>
              </a:spcBef>
              <a:spcAft>
                <a:spcPts val="0"/>
              </a:spcAft>
              <a:buSzPct val="100000"/>
              <a:buChar char="○"/>
            </a:pPr>
            <a:r>
              <a:rPr lang="en" sz="2000"/>
              <a:t>Due to hot day-side coming towards us</a:t>
            </a:r>
            <a:endParaRPr sz="2000"/>
          </a:p>
          <a:p>
            <a:pPr indent="-346075" lvl="0" marL="457200" rtl="0" algn="l">
              <a:lnSpc>
                <a:spcPct val="150000"/>
              </a:lnSpc>
              <a:spcBef>
                <a:spcPts val="0"/>
              </a:spcBef>
              <a:spcAft>
                <a:spcPts val="0"/>
              </a:spcAft>
              <a:buSzPct val="100000"/>
              <a:buChar char="●"/>
            </a:pPr>
            <a:r>
              <a:rPr lang="en" sz="2000"/>
              <a:t>Provides evidence of the expected temperature profile</a:t>
            </a:r>
            <a:endParaRPr sz="2000"/>
          </a:p>
          <a:p>
            <a:pPr indent="-346075" lvl="0" marL="457200" rtl="0" algn="l">
              <a:lnSpc>
                <a:spcPct val="150000"/>
              </a:lnSpc>
              <a:spcBef>
                <a:spcPts val="0"/>
              </a:spcBef>
              <a:spcAft>
                <a:spcPts val="0"/>
              </a:spcAft>
              <a:buSzPct val="100000"/>
              <a:buChar char="●"/>
            </a:pPr>
            <a:r>
              <a:rPr lang="en" sz="2000"/>
              <a:t>Non-detection of thermal emission from the western terminator but presence on the eastern is consistent with heat advection by an eastward jet</a:t>
            </a:r>
            <a:endParaRPr sz="2000"/>
          </a:p>
          <a:p>
            <a:pPr indent="-346075" lvl="0" marL="457200" rtl="0" algn="l">
              <a:lnSpc>
                <a:spcPct val="150000"/>
              </a:lnSpc>
              <a:spcBef>
                <a:spcPts val="0"/>
              </a:spcBef>
              <a:spcAft>
                <a:spcPts val="0"/>
              </a:spcAft>
              <a:buSzPct val="100000"/>
              <a:buChar char="●"/>
            </a:pPr>
            <a:r>
              <a:rPr lang="en" sz="2000"/>
              <a:t>Could offer an economical way to constrain the vertical temperature profile of exoplanet night-sides, compared to space-based, phase-resolved spectroscopy</a:t>
            </a:r>
            <a:endParaRPr sz="1350">
              <a:latin typeface="Arial"/>
              <a:ea typeface="Arial"/>
              <a:cs typeface="Arial"/>
              <a:sym typeface="Arial"/>
            </a:endParaRPr>
          </a:p>
        </p:txBody>
      </p:sp>
      <p:sp>
        <p:nvSpPr>
          <p:cNvPr id="399" name="Google Shape;399;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7"/>
          <p:cNvSpPr txBox="1"/>
          <p:nvPr>
            <p:ph type="title"/>
          </p:nvPr>
        </p:nvSpPr>
        <p:spPr>
          <a:xfrm>
            <a:off x="212550" y="158575"/>
            <a:ext cx="3830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extra</a:t>
            </a:r>
            <a:endParaRPr/>
          </a:p>
        </p:txBody>
      </p:sp>
      <p:sp>
        <p:nvSpPr>
          <p:cNvPr id="405" name="Google Shape;405;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9" name="Shape 409"/>
        <p:cNvGrpSpPr/>
        <p:nvPr/>
      </p:nvGrpSpPr>
      <p:grpSpPr>
        <a:xfrm>
          <a:off x="0" y="0"/>
          <a:ext cx="0" cy="0"/>
          <a:chOff x="0" y="0"/>
          <a:chExt cx="0" cy="0"/>
        </a:xfrm>
      </p:grpSpPr>
      <p:sp>
        <p:nvSpPr>
          <p:cNvPr id="410" name="Google Shape;410;p38"/>
          <p:cNvSpPr txBox="1"/>
          <p:nvPr>
            <p:ph type="title"/>
          </p:nvPr>
        </p:nvSpPr>
        <p:spPr>
          <a:xfrm>
            <a:off x="212550" y="158575"/>
            <a:ext cx="3830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Ultra Hot Jupiters</a:t>
            </a:r>
            <a:endParaRPr b="1"/>
          </a:p>
        </p:txBody>
      </p:sp>
      <p:sp>
        <p:nvSpPr>
          <p:cNvPr id="411" name="Google Shape;411;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12" name="Google Shape;412;p38"/>
          <p:cNvPicPr preferRelativeResize="0"/>
          <p:nvPr/>
        </p:nvPicPr>
        <p:blipFill>
          <a:blip r:embed="rId3">
            <a:alphaModFix/>
          </a:blip>
          <a:stretch>
            <a:fillRect/>
          </a:stretch>
        </p:blipFill>
        <p:spPr>
          <a:xfrm>
            <a:off x="298625" y="1068800"/>
            <a:ext cx="4440626" cy="3594425"/>
          </a:xfrm>
          <a:prstGeom prst="rect">
            <a:avLst/>
          </a:prstGeom>
          <a:noFill/>
          <a:ln>
            <a:noFill/>
          </a:ln>
        </p:spPr>
      </p:pic>
      <p:sp>
        <p:nvSpPr>
          <p:cNvPr id="413" name="Google Shape;413;p38"/>
          <p:cNvSpPr/>
          <p:nvPr/>
        </p:nvSpPr>
        <p:spPr>
          <a:xfrm>
            <a:off x="722675" y="1205975"/>
            <a:ext cx="1194300" cy="1225200"/>
          </a:xfrm>
          <a:prstGeom prst="rect">
            <a:avLst/>
          </a:prstGeom>
          <a:noFill/>
          <a:ln cap="flat" cmpd="sng" w="38100">
            <a:solidFill>
              <a:srgbClr val="001D4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414" name="Google Shape;414;p38"/>
          <p:cNvCxnSpPr>
            <a:stCxn id="413" idx="3"/>
          </p:cNvCxnSpPr>
          <p:nvPr/>
        </p:nvCxnSpPr>
        <p:spPr>
          <a:xfrm flipH="1" rot="10800000">
            <a:off x="1916975" y="1763975"/>
            <a:ext cx="3065100" cy="54600"/>
          </a:xfrm>
          <a:prstGeom prst="straightConnector1">
            <a:avLst/>
          </a:prstGeom>
          <a:noFill/>
          <a:ln cap="flat" cmpd="sng" w="28575">
            <a:solidFill>
              <a:srgbClr val="001D4A"/>
            </a:solidFill>
            <a:prstDash val="solid"/>
            <a:round/>
            <a:headEnd len="med" w="med" type="none"/>
            <a:tailEnd len="med" w="med" type="triangle"/>
          </a:ln>
        </p:spPr>
      </p:cxnSp>
      <p:pic>
        <p:nvPicPr>
          <p:cNvPr id="415" name="Google Shape;415;p38"/>
          <p:cNvPicPr preferRelativeResize="0"/>
          <p:nvPr/>
        </p:nvPicPr>
        <p:blipFill>
          <a:blip r:embed="rId4">
            <a:alphaModFix/>
          </a:blip>
          <a:stretch>
            <a:fillRect/>
          </a:stretch>
        </p:blipFill>
        <p:spPr>
          <a:xfrm>
            <a:off x="4928250" y="1068800"/>
            <a:ext cx="3981401" cy="3249575"/>
          </a:xfrm>
          <a:prstGeom prst="rect">
            <a:avLst/>
          </a:prstGeom>
          <a:noFill/>
          <a:ln>
            <a:noFill/>
          </a:ln>
        </p:spPr>
      </p:pic>
      <p:sp>
        <p:nvSpPr>
          <p:cNvPr id="416" name="Google Shape;416;p38"/>
          <p:cNvSpPr txBox="1"/>
          <p:nvPr/>
        </p:nvSpPr>
        <p:spPr>
          <a:xfrm>
            <a:off x="5240350" y="731275"/>
            <a:ext cx="3065100" cy="35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Scaled by SNR of SPIRou</a:t>
            </a:r>
            <a:endParaRPr sz="18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0" name="Shape 420"/>
        <p:cNvGrpSpPr/>
        <p:nvPr/>
      </p:nvGrpSpPr>
      <p:grpSpPr>
        <a:xfrm>
          <a:off x="0" y="0"/>
          <a:ext cx="0" cy="0"/>
          <a:chOff x="0" y="0"/>
          <a:chExt cx="0" cy="0"/>
        </a:xfrm>
      </p:grpSpPr>
      <p:sp>
        <p:nvSpPr>
          <p:cNvPr id="421" name="Google Shape;421;p39"/>
          <p:cNvSpPr txBox="1"/>
          <p:nvPr>
            <p:ph type="title"/>
          </p:nvPr>
        </p:nvSpPr>
        <p:spPr>
          <a:xfrm>
            <a:off x="212550" y="158575"/>
            <a:ext cx="3830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Exoplanet Demographics</a:t>
            </a:r>
            <a:endParaRPr b="1"/>
          </a:p>
        </p:txBody>
      </p:sp>
      <p:sp>
        <p:nvSpPr>
          <p:cNvPr id="422" name="Google Shape;422;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23" name="Google Shape;423;p39"/>
          <p:cNvPicPr preferRelativeResize="0"/>
          <p:nvPr/>
        </p:nvPicPr>
        <p:blipFill>
          <a:blip r:embed="rId3">
            <a:alphaModFix/>
          </a:blip>
          <a:stretch>
            <a:fillRect/>
          </a:stretch>
        </p:blipFill>
        <p:spPr>
          <a:xfrm>
            <a:off x="298625" y="1068800"/>
            <a:ext cx="4440626" cy="3594425"/>
          </a:xfrm>
          <a:prstGeom prst="rect">
            <a:avLst/>
          </a:prstGeom>
          <a:noFill/>
          <a:ln>
            <a:noFill/>
          </a:ln>
        </p:spPr>
      </p:pic>
      <p:sp>
        <p:nvSpPr>
          <p:cNvPr id="424" name="Google Shape;424;p39"/>
          <p:cNvSpPr txBox="1"/>
          <p:nvPr>
            <p:ph idx="1" type="body"/>
          </p:nvPr>
        </p:nvSpPr>
        <p:spPr>
          <a:xfrm>
            <a:off x="4891500" y="967725"/>
            <a:ext cx="4011300" cy="3695400"/>
          </a:xfrm>
          <a:prstGeom prst="rect">
            <a:avLst/>
          </a:prstGeom>
          <a:solidFill>
            <a:srgbClr val="E8EFFB"/>
          </a:solidFill>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2200">
                <a:latin typeface="Calibri"/>
                <a:ea typeface="Calibri"/>
                <a:cs typeface="Calibri"/>
                <a:sym typeface="Calibri"/>
              </a:rPr>
              <a:t>Large observed population  of</a:t>
            </a:r>
            <a:endParaRPr sz="2200">
              <a:latin typeface="Calibri"/>
              <a:ea typeface="Calibri"/>
              <a:cs typeface="Calibri"/>
              <a:sym typeface="Calibri"/>
            </a:endParaRPr>
          </a:p>
          <a:p>
            <a:pPr indent="0" lvl="0" marL="0" rtl="0" algn="l">
              <a:lnSpc>
                <a:spcPct val="100000"/>
              </a:lnSpc>
              <a:spcBef>
                <a:spcPts val="0"/>
              </a:spcBef>
              <a:spcAft>
                <a:spcPts val="0"/>
              </a:spcAft>
              <a:buNone/>
            </a:pPr>
            <a:r>
              <a:t/>
            </a:r>
            <a:endParaRPr sz="2200">
              <a:latin typeface="Calibri"/>
              <a:ea typeface="Calibri"/>
              <a:cs typeface="Calibri"/>
              <a:sym typeface="Calibri"/>
            </a:endParaRPr>
          </a:p>
          <a:p>
            <a:pPr indent="-368300" lvl="1" marL="914400" rtl="0" algn="l">
              <a:lnSpc>
                <a:spcPct val="100000"/>
              </a:lnSpc>
              <a:spcBef>
                <a:spcPts val="0"/>
              </a:spcBef>
              <a:spcAft>
                <a:spcPts val="0"/>
              </a:spcAft>
              <a:buClr>
                <a:schemeClr val="dk1"/>
              </a:buClr>
              <a:buSzPts val="2200"/>
              <a:buFont typeface="Calibri"/>
              <a:buChar char="○"/>
            </a:pPr>
            <a:r>
              <a:rPr lang="en" sz="2200">
                <a:latin typeface="Calibri"/>
                <a:ea typeface="Calibri"/>
                <a:cs typeface="Calibri"/>
                <a:sym typeface="Calibri"/>
              </a:rPr>
              <a:t>Ultra Hot and Hot Jupiters</a:t>
            </a:r>
            <a:endParaRPr sz="2200">
              <a:latin typeface="Calibri"/>
              <a:ea typeface="Calibri"/>
              <a:cs typeface="Calibri"/>
              <a:sym typeface="Calibri"/>
            </a:endParaRPr>
          </a:p>
          <a:p>
            <a:pPr indent="-368300" lvl="1" marL="914400" rtl="0" algn="l">
              <a:lnSpc>
                <a:spcPct val="100000"/>
              </a:lnSpc>
              <a:spcBef>
                <a:spcPts val="0"/>
              </a:spcBef>
              <a:spcAft>
                <a:spcPts val="0"/>
              </a:spcAft>
              <a:buClr>
                <a:schemeClr val="dk1"/>
              </a:buClr>
              <a:buSzPts val="2200"/>
              <a:buFont typeface="Calibri"/>
              <a:buChar char="○"/>
            </a:pPr>
            <a:r>
              <a:rPr lang="en" sz="2200">
                <a:latin typeface="Calibri"/>
                <a:ea typeface="Calibri"/>
                <a:cs typeface="Calibri"/>
                <a:sym typeface="Calibri"/>
              </a:rPr>
              <a:t>Warm Neptunes </a:t>
            </a:r>
            <a:endParaRPr sz="2200">
              <a:latin typeface="Calibri"/>
              <a:ea typeface="Calibri"/>
              <a:cs typeface="Calibri"/>
              <a:sym typeface="Calibri"/>
            </a:endParaRPr>
          </a:p>
          <a:p>
            <a:pPr indent="-368300" lvl="1" marL="914400" rtl="0" algn="l">
              <a:lnSpc>
                <a:spcPct val="100000"/>
              </a:lnSpc>
              <a:spcBef>
                <a:spcPts val="0"/>
              </a:spcBef>
              <a:spcAft>
                <a:spcPts val="0"/>
              </a:spcAft>
              <a:buClr>
                <a:schemeClr val="dk1"/>
              </a:buClr>
              <a:buSzPts val="2200"/>
              <a:buFont typeface="Calibri"/>
              <a:buChar char="○"/>
            </a:pPr>
            <a:r>
              <a:rPr lang="en" sz="2200">
                <a:latin typeface="Calibri"/>
                <a:ea typeface="Calibri"/>
                <a:cs typeface="Calibri"/>
                <a:sym typeface="Calibri"/>
              </a:rPr>
              <a:t>Super Earths</a:t>
            </a:r>
            <a:endParaRPr sz="2200">
              <a:latin typeface="Calibri"/>
              <a:ea typeface="Calibri"/>
              <a:cs typeface="Calibri"/>
              <a:sym typeface="Calibri"/>
            </a:endParaRPr>
          </a:p>
          <a:p>
            <a:pPr indent="0" lvl="0" marL="0" rtl="0" algn="l">
              <a:lnSpc>
                <a:spcPct val="100000"/>
              </a:lnSpc>
              <a:spcBef>
                <a:spcPts val="0"/>
              </a:spcBef>
              <a:spcAft>
                <a:spcPts val="0"/>
              </a:spcAft>
              <a:buNone/>
            </a:pPr>
            <a:r>
              <a:t/>
            </a:r>
            <a:endParaRPr sz="2000">
              <a:latin typeface="Calibri"/>
              <a:ea typeface="Calibri"/>
              <a:cs typeface="Calibri"/>
              <a:sym typeface="Calibri"/>
            </a:endParaRPr>
          </a:p>
          <a:p>
            <a:pPr indent="0" lvl="0" marL="0" rtl="0" algn="l">
              <a:lnSpc>
                <a:spcPct val="100000"/>
              </a:lnSpc>
              <a:spcBef>
                <a:spcPts val="0"/>
              </a:spcBef>
              <a:spcAft>
                <a:spcPts val="0"/>
              </a:spcAft>
              <a:buNone/>
            </a:pPr>
            <a:r>
              <a:t/>
            </a:r>
            <a:endParaRPr sz="2000">
              <a:latin typeface="Calibri"/>
              <a:ea typeface="Calibri"/>
              <a:cs typeface="Calibri"/>
              <a:sym typeface="Calibri"/>
            </a:endParaRPr>
          </a:p>
          <a:p>
            <a:pPr indent="0" lvl="0" marL="0" rtl="0" algn="ctr">
              <a:lnSpc>
                <a:spcPct val="100000"/>
              </a:lnSpc>
              <a:spcBef>
                <a:spcPts val="0"/>
              </a:spcBef>
              <a:spcAft>
                <a:spcPts val="0"/>
              </a:spcAft>
              <a:buNone/>
            </a:pPr>
            <a:r>
              <a:t/>
            </a:r>
            <a:endParaRPr b="1" sz="2200">
              <a:latin typeface="Calibri"/>
              <a:ea typeface="Calibri"/>
              <a:cs typeface="Calibri"/>
              <a:sym typeface="Calibri"/>
            </a:endParaRPr>
          </a:p>
          <a:p>
            <a:pPr indent="0" lvl="0" marL="0" rtl="0" algn="l">
              <a:spcBef>
                <a:spcPts val="0"/>
              </a:spcBef>
              <a:spcAft>
                <a:spcPts val="12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8" name="Shape 428"/>
        <p:cNvGrpSpPr/>
        <p:nvPr/>
      </p:nvGrpSpPr>
      <p:grpSpPr>
        <a:xfrm>
          <a:off x="0" y="0"/>
          <a:ext cx="0" cy="0"/>
          <a:chOff x="0" y="0"/>
          <a:chExt cx="0" cy="0"/>
        </a:xfrm>
      </p:grpSpPr>
      <p:sp>
        <p:nvSpPr>
          <p:cNvPr id="429" name="Google Shape;429;p40"/>
          <p:cNvSpPr txBox="1"/>
          <p:nvPr>
            <p:ph type="title"/>
          </p:nvPr>
        </p:nvSpPr>
        <p:spPr>
          <a:xfrm>
            <a:off x="212550" y="158575"/>
            <a:ext cx="3830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Exoplanet Demographics</a:t>
            </a:r>
            <a:endParaRPr b="1"/>
          </a:p>
        </p:txBody>
      </p:sp>
      <p:sp>
        <p:nvSpPr>
          <p:cNvPr id="430" name="Google Shape;430;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31" name="Google Shape;431;p40"/>
          <p:cNvPicPr preferRelativeResize="0"/>
          <p:nvPr/>
        </p:nvPicPr>
        <p:blipFill>
          <a:blip r:embed="rId3">
            <a:alphaModFix/>
          </a:blip>
          <a:stretch>
            <a:fillRect/>
          </a:stretch>
        </p:blipFill>
        <p:spPr>
          <a:xfrm>
            <a:off x="323050" y="1068800"/>
            <a:ext cx="4440626" cy="3594425"/>
          </a:xfrm>
          <a:prstGeom prst="rect">
            <a:avLst/>
          </a:prstGeom>
          <a:noFill/>
          <a:ln>
            <a:noFill/>
          </a:ln>
        </p:spPr>
      </p:pic>
      <p:sp>
        <p:nvSpPr>
          <p:cNvPr id="432" name="Google Shape;432;p40"/>
          <p:cNvSpPr txBox="1"/>
          <p:nvPr>
            <p:ph idx="1" type="body"/>
          </p:nvPr>
        </p:nvSpPr>
        <p:spPr>
          <a:xfrm>
            <a:off x="4891500" y="967725"/>
            <a:ext cx="4011300" cy="3695400"/>
          </a:xfrm>
          <a:prstGeom prst="rect">
            <a:avLst/>
          </a:prstGeom>
          <a:solidFill>
            <a:srgbClr val="E8EFFB"/>
          </a:solidFill>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sz="2200">
                <a:latin typeface="Calibri"/>
                <a:ea typeface="Calibri"/>
                <a:cs typeface="Calibri"/>
                <a:sym typeface="Calibri"/>
              </a:rPr>
              <a:t>Large observed population  of</a:t>
            </a:r>
            <a:endParaRPr sz="2200">
              <a:latin typeface="Calibri"/>
              <a:ea typeface="Calibri"/>
              <a:cs typeface="Calibri"/>
              <a:sym typeface="Calibri"/>
            </a:endParaRPr>
          </a:p>
          <a:p>
            <a:pPr indent="0" lvl="0" marL="0" rtl="0" algn="l">
              <a:lnSpc>
                <a:spcPct val="100000"/>
              </a:lnSpc>
              <a:spcBef>
                <a:spcPts val="0"/>
              </a:spcBef>
              <a:spcAft>
                <a:spcPts val="0"/>
              </a:spcAft>
              <a:buNone/>
            </a:pPr>
            <a:r>
              <a:t/>
            </a:r>
            <a:endParaRPr sz="2200">
              <a:latin typeface="Calibri"/>
              <a:ea typeface="Calibri"/>
              <a:cs typeface="Calibri"/>
              <a:sym typeface="Calibri"/>
            </a:endParaRPr>
          </a:p>
          <a:p>
            <a:pPr indent="-368300" lvl="1" marL="914400" rtl="0" algn="l">
              <a:lnSpc>
                <a:spcPct val="100000"/>
              </a:lnSpc>
              <a:spcBef>
                <a:spcPts val="0"/>
              </a:spcBef>
              <a:spcAft>
                <a:spcPts val="0"/>
              </a:spcAft>
              <a:buClr>
                <a:srgbClr val="FF0000"/>
              </a:buClr>
              <a:buSzPts val="2200"/>
              <a:buFont typeface="Calibri"/>
              <a:buChar char="○"/>
            </a:pPr>
            <a:r>
              <a:rPr lang="en" sz="2200">
                <a:solidFill>
                  <a:srgbClr val="FF0000"/>
                </a:solidFill>
                <a:latin typeface="Calibri"/>
                <a:ea typeface="Calibri"/>
                <a:cs typeface="Calibri"/>
                <a:sym typeface="Calibri"/>
              </a:rPr>
              <a:t>Ultra Hot and Hot Jupiters</a:t>
            </a:r>
            <a:endParaRPr sz="2200">
              <a:solidFill>
                <a:srgbClr val="FF0000"/>
              </a:solidFill>
              <a:latin typeface="Calibri"/>
              <a:ea typeface="Calibri"/>
              <a:cs typeface="Calibri"/>
              <a:sym typeface="Calibri"/>
            </a:endParaRPr>
          </a:p>
          <a:p>
            <a:pPr indent="-368300" lvl="1" marL="914400" rtl="0" algn="l">
              <a:lnSpc>
                <a:spcPct val="100000"/>
              </a:lnSpc>
              <a:spcBef>
                <a:spcPts val="0"/>
              </a:spcBef>
              <a:spcAft>
                <a:spcPts val="0"/>
              </a:spcAft>
              <a:buClr>
                <a:srgbClr val="6AA84F"/>
              </a:buClr>
              <a:buSzPts val="2200"/>
              <a:buFont typeface="Calibri"/>
              <a:buChar char="○"/>
            </a:pPr>
            <a:r>
              <a:rPr lang="en" sz="2200">
                <a:solidFill>
                  <a:srgbClr val="6AA84F"/>
                </a:solidFill>
                <a:latin typeface="Calibri"/>
                <a:ea typeface="Calibri"/>
                <a:cs typeface="Calibri"/>
                <a:sym typeface="Calibri"/>
              </a:rPr>
              <a:t>Warm Neptunes </a:t>
            </a:r>
            <a:endParaRPr sz="2200">
              <a:solidFill>
                <a:srgbClr val="6AA84F"/>
              </a:solidFill>
              <a:latin typeface="Calibri"/>
              <a:ea typeface="Calibri"/>
              <a:cs typeface="Calibri"/>
              <a:sym typeface="Calibri"/>
            </a:endParaRPr>
          </a:p>
          <a:p>
            <a:pPr indent="-368300" lvl="1" marL="914400" rtl="0" algn="l">
              <a:lnSpc>
                <a:spcPct val="100000"/>
              </a:lnSpc>
              <a:spcBef>
                <a:spcPts val="0"/>
              </a:spcBef>
              <a:spcAft>
                <a:spcPts val="0"/>
              </a:spcAft>
              <a:buClr>
                <a:srgbClr val="FF9900"/>
              </a:buClr>
              <a:buSzPts val="2200"/>
              <a:buFont typeface="Calibri"/>
              <a:buChar char="○"/>
            </a:pPr>
            <a:r>
              <a:rPr lang="en" sz="2200">
                <a:solidFill>
                  <a:srgbClr val="FF9900"/>
                </a:solidFill>
                <a:latin typeface="Calibri"/>
                <a:ea typeface="Calibri"/>
                <a:cs typeface="Calibri"/>
                <a:sym typeface="Calibri"/>
              </a:rPr>
              <a:t>Super Earths</a:t>
            </a:r>
            <a:endParaRPr sz="2200">
              <a:solidFill>
                <a:srgbClr val="FF9900"/>
              </a:solidFill>
              <a:latin typeface="Calibri"/>
              <a:ea typeface="Calibri"/>
              <a:cs typeface="Calibri"/>
              <a:sym typeface="Calibri"/>
            </a:endParaRPr>
          </a:p>
          <a:p>
            <a:pPr indent="0" lvl="0" marL="0" rtl="0" algn="l">
              <a:lnSpc>
                <a:spcPct val="100000"/>
              </a:lnSpc>
              <a:spcBef>
                <a:spcPts val="0"/>
              </a:spcBef>
              <a:spcAft>
                <a:spcPts val="0"/>
              </a:spcAft>
              <a:buNone/>
            </a:pPr>
            <a:r>
              <a:t/>
            </a:r>
            <a:endParaRPr sz="2000">
              <a:latin typeface="Calibri"/>
              <a:ea typeface="Calibri"/>
              <a:cs typeface="Calibri"/>
              <a:sym typeface="Calibri"/>
            </a:endParaRPr>
          </a:p>
          <a:p>
            <a:pPr indent="0" lvl="0" marL="0" rtl="0" algn="l">
              <a:lnSpc>
                <a:spcPct val="100000"/>
              </a:lnSpc>
              <a:spcBef>
                <a:spcPts val="0"/>
              </a:spcBef>
              <a:spcAft>
                <a:spcPts val="0"/>
              </a:spcAft>
              <a:buNone/>
            </a:pPr>
            <a:r>
              <a:t/>
            </a:r>
            <a:endParaRPr sz="2000">
              <a:latin typeface="Calibri"/>
              <a:ea typeface="Calibri"/>
              <a:cs typeface="Calibri"/>
              <a:sym typeface="Calibri"/>
            </a:endParaRPr>
          </a:p>
          <a:p>
            <a:pPr indent="0" lvl="0" marL="0" rtl="0" algn="ctr">
              <a:lnSpc>
                <a:spcPct val="100000"/>
              </a:lnSpc>
              <a:spcBef>
                <a:spcPts val="0"/>
              </a:spcBef>
              <a:spcAft>
                <a:spcPts val="0"/>
              </a:spcAft>
              <a:buNone/>
            </a:pPr>
            <a:r>
              <a:rPr b="1" lang="en" sz="2200">
                <a:latin typeface="Calibri"/>
                <a:ea typeface="Calibri"/>
                <a:cs typeface="Calibri"/>
                <a:sym typeface="Calibri"/>
              </a:rPr>
              <a:t>These planets not in our solar system are important to study </a:t>
            </a:r>
            <a:endParaRPr b="1" sz="2200">
              <a:latin typeface="Calibri"/>
              <a:ea typeface="Calibri"/>
              <a:cs typeface="Calibri"/>
              <a:sym typeface="Calibri"/>
            </a:endParaRPr>
          </a:p>
          <a:p>
            <a:pPr indent="0" lvl="0" marL="0" rtl="0" algn="l">
              <a:spcBef>
                <a:spcPts val="0"/>
              </a:spcBef>
              <a:spcAft>
                <a:spcPts val="1200"/>
              </a:spcAft>
              <a:buNone/>
            </a:pPr>
            <a:r>
              <a:t/>
            </a:r>
            <a:endParaRPr/>
          </a:p>
        </p:txBody>
      </p:sp>
      <p:sp>
        <p:nvSpPr>
          <p:cNvPr id="433" name="Google Shape;433;p40"/>
          <p:cNvSpPr/>
          <p:nvPr/>
        </p:nvSpPr>
        <p:spPr>
          <a:xfrm>
            <a:off x="937250" y="3865175"/>
            <a:ext cx="751200" cy="4683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4" name="Google Shape;434;p40"/>
          <p:cNvSpPr/>
          <p:nvPr/>
        </p:nvSpPr>
        <p:spPr>
          <a:xfrm>
            <a:off x="937250" y="3521075"/>
            <a:ext cx="751200" cy="344100"/>
          </a:xfrm>
          <a:prstGeom prst="rect">
            <a:avLst/>
          </a:prstGeom>
          <a:noFill/>
          <a:ln cap="flat" cmpd="sng" w="381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5" name="Google Shape;435;p40"/>
          <p:cNvSpPr/>
          <p:nvPr/>
        </p:nvSpPr>
        <p:spPr>
          <a:xfrm>
            <a:off x="742475" y="1282200"/>
            <a:ext cx="478800" cy="1430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212550" y="158575"/>
            <a:ext cx="3830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Ultra Hot Jupiters</a:t>
            </a:r>
            <a:endParaRPr b="1"/>
          </a:p>
        </p:txBody>
      </p:sp>
      <p:sp>
        <p:nvSpPr>
          <p:cNvPr id="78" name="Google Shape;7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9" name="Google Shape;79;p15"/>
          <p:cNvPicPr preferRelativeResize="0"/>
          <p:nvPr/>
        </p:nvPicPr>
        <p:blipFill>
          <a:blip r:embed="rId3">
            <a:alphaModFix/>
          </a:blip>
          <a:stretch>
            <a:fillRect/>
          </a:stretch>
        </p:blipFill>
        <p:spPr>
          <a:xfrm>
            <a:off x="4785425" y="1022625"/>
            <a:ext cx="4152399" cy="3389150"/>
          </a:xfrm>
          <a:prstGeom prst="rect">
            <a:avLst/>
          </a:prstGeom>
          <a:noFill/>
          <a:ln>
            <a:noFill/>
          </a:ln>
        </p:spPr>
      </p:pic>
      <p:pic>
        <p:nvPicPr>
          <p:cNvPr id="80" name="Google Shape;80;p15"/>
          <p:cNvPicPr preferRelativeResize="0"/>
          <p:nvPr/>
        </p:nvPicPr>
        <p:blipFill>
          <a:blip r:embed="rId4">
            <a:alphaModFix/>
          </a:blip>
          <a:stretch>
            <a:fillRect/>
          </a:stretch>
        </p:blipFill>
        <p:spPr>
          <a:xfrm>
            <a:off x="298625" y="1068800"/>
            <a:ext cx="4440626" cy="3594425"/>
          </a:xfrm>
          <a:prstGeom prst="rect">
            <a:avLst/>
          </a:prstGeom>
          <a:noFill/>
          <a:ln>
            <a:noFill/>
          </a:ln>
        </p:spPr>
      </p:pic>
      <p:cxnSp>
        <p:nvCxnSpPr>
          <p:cNvPr id="81" name="Google Shape;81;p15"/>
          <p:cNvCxnSpPr>
            <a:stCxn id="82" idx="3"/>
          </p:cNvCxnSpPr>
          <p:nvPr/>
        </p:nvCxnSpPr>
        <p:spPr>
          <a:xfrm flipH="1" rot="10800000">
            <a:off x="1041575" y="1841275"/>
            <a:ext cx="3663300" cy="52500"/>
          </a:xfrm>
          <a:prstGeom prst="straightConnector1">
            <a:avLst/>
          </a:prstGeom>
          <a:noFill/>
          <a:ln cap="flat" cmpd="sng" w="28575">
            <a:solidFill>
              <a:srgbClr val="001D4A"/>
            </a:solidFill>
            <a:prstDash val="solid"/>
            <a:round/>
            <a:headEnd len="med" w="med" type="none"/>
            <a:tailEnd len="med" w="med" type="triangle"/>
          </a:ln>
        </p:spPr>
      </p:cxnSp>
      <p:sp>
        <p:nvSpPr>
          <p:cNvPr id="82" name="Google Shape;82;p15"/>
          <p:cNvSpPr/>
          <p:nvPr/>
        </p:nvSpPr>
        <p:spPr>
          <a:xfrm>
            <a:off x="742475" y="1215925"/>
            <a:ext cx="299100" cy="1355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212550" y="158575"/>
            <a:ext cx="3830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Ultra Hot Jupiters</a:t>
            </a:r>
            <a:endParaRPr b="1"/>
          </a:p>
          <a:p>
            <a:pPr indent="0" lvl="0" marL="0" rtl="0" algn="l">
              <a:spcBef>
                <a:spcPts val="0"/>
              </a:spcBef>
              <a:spcAft>
                <a:spcPts val="0"/>
              </a:spcAft>
              <a:buNone/>
            </a:pPr>
            <a:r>
              <a:t/>
            </a:r>
            <a:endParaRPr/>
          </a:p>
        </p:txBody>
      </p:sp>
      <p:sp>
        <p:nvSpPr>
          <p:cNvPr id="88" name="Google Shape;88;p16"/>
          <p:cNvSpPr txBox="1"/>
          <p:nvPr>
            <p:ph idx="1" type="body"/>
          </p:nvPr>
        </p:nvSpPr>
        <p:spPr>
          <a:xfrm>
            <a:off x="4958825" y="954450"/>
            <a:ext cx="3983100" cy="3234600"/>
          </a:xfrm>
          <a:prstGeom prst="rect">
            <a:avLst/>
          </a:prstGeom>
          <a:solidFill>
            <a:srgbClr val="E8EFFB"/>
          </a:solidFill>
        </p:spPr>
        <p:txBody>
          <a:bodyPr anchorCtr="0" anchor="t" bIns="91425" lIns="91425" spcFirstLastPara="1" rIns="91425" wrap="square" tIns="91425">
            <a:normAutofit/>
          </a:bodyPr>
          <a:lstStyle/>
          <a:p>
            <a:pPr indent="-368300" lvl="0" marL="457200" rtl="0" algn="l">
              <a:lnSpc>
                <a:spcPct val="150000"/>
              </a:lnSpc>
              <a:spcBef>
                <a:spcPts val="0"/>
              </a:spcBef>
              <a:spcAft>
                <a:spcPts val="0"/>
              </a:spcAft>
              <a:buSzPts val="2200"/>
              <a:buFont typeface="Calibri"/>
              <a:buChar char="●"/>
            </a:pPr>
            <a:r>
              <a:rPr lang="en" sz="2000"/>
              <a:t>Strong irradiation from host star</a:t>
            </a:r>
            <a:endParaRPr sz="2000"/>
          </a:p>
          <a:p>
            <a:pPr indent="-355600" lvl="1" marL="914400" rtl="0" algn="l">
              <a:lnSpc>
                <a:spcPct val="150000"/>
              </a:lnSpc>
              <a:spcBef>
                <a:spcPts val="0"/>
              </a:spcBef>
              <a:spcAft>
                <a:spcPts val="0"/>
              </a:spcAft>
              <a:buSzPts val="2000"/>
              <a:buChar char="○"/>
            </a:pPr>
            <a:r>
              <a:rPr lang="en" sz="2000"/>
              <a:t>100x that of Hot Jupiters </a:t>
            </a:r>
            <a:r>
              <a:rPr lang="en" sz="1267"/>
              <a:t>(Baxter et al. 2020)</a:t>
            </a:r>
            <a:endParaRPr sz="1267"/>
          </a:p>
          <a:p>
            <a:pPr indent="0" lvl="0" marL="457200" rtl="0" algn="l">
              <a:lnSpc>
                <a:spcPct val="150000"/>
              </a:lnSpc>
              <a:spcBef>
                <a:spcPts val="0"/>
              </a:spcBef>
              <a:spcAft>
                <a:spcPts val="1200"/>
              </a:spcAft>
              <a:buNone/>
            </a:pPr>
            <a:r>
              <a:t/>
            </a:r>
            <a:endParaRPr/>
          </a:p>
        </p:txBody>
      </p:sp>
      <p:sp>
        <p:nvSpPr>
          <p:cNvPr id="89" name="Google Shape;89;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0" name="Google Shape;90;p16"/>
          <p:cNvPicPr preferRelativeResize="0"/>
          <p:nvPr/>
        </p:nvPicPr>
        <p:blipFill>
          <a:blip r:embed="rId3">
            <a:alphaModFix/>
          </a:blip>
          <a:stretch>
            <a:fillRect/>
          </a:stretch>
        </p:blipFill>
        <p:spPr>
          <a:xfrm>
            <a:off x="152400" y="883675"/>
            <a:ext cx="4806425" cy="3922951"/>
          </a:xfrm>
          <a:prstGeom prst="rect">
            <a:avLst/>
          </a:prstGeom>
          <a:noFill/>
          <a:ln>
            <a:noFill/>
          </a:ln>
        </p:spPr>
      </p:pic>
      <p:sp>
        <p:nvSpPr>
          <p:cNvPr id="91" name="Google Shape;91;p16"/>
          <p:cNvSpPr txBox="1"/>
          <p:nvPr/>
        </p:nvSpPr>
        <p:spPr>
          <a:xfrm>
            <a:off x="549525" y="937350"/>
            <a:ext cx="1428600" cy="2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rPr>
              <a:t>Scaled by SNR of SPIRou</a:t>
            </a:r>
            <a:endParaRPr sz="9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212550" y="158575"/>
            <a:ext cx="3830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Ultra Hot Jupiters</a:t>
            </a:r>
            <a:endParaRPr b="1"/>
          </a:p>
          <a:p>
            <a:pPr indent="0" lvl="0" marL="0" rtl="0" algn="l">
              <a:spcBef>
                <a:spcPts val="0"/>
              </a:spcBef>
              <a:spcAft>
                <a:spcPts val="0"/>
              </a:spcAft>
              <a:buNone/>
            </a:pPr>
            <a:r>
              <a:t/>
            </a:r>
            <a:endParaRPr/>
          </a:p>
        </p:txBody>
      </p:sp>
      <p:sp>
        <p:nvSpPr>
          <p:cNvPr id="97" name="Google Shape;97;p17"/>
          <p:cNvSpPr txBox="1"/>
          <p:nvPr>
            <p:ph idx="1" type="body"/>
          </p:nvPr>
        </p:nvSpPr>
        <p:spPr>
          <a:xfrm>
            <a:off x="4958825" y="954450"/>
            <a:ext cx="3983100" cy="3234600"/>
          </a:xfrm>
          <a:prstGeom prst="rect">
            <a:avLst/>
          </a:prstGeom>
          <a:solidFill>
            <a:srgbClr val="E8EFFB"/>
          </a:solidFill>
        </p:spPr>
        <p:txBody>
          <a:bodyPr anchorCtr="0" anchor="t" bIns="91425" lIns="91425" spcFirstLastPara="1" rIns="91425" wrap="square" tIns="91425">
            <a:normAutofit fontScale="92500"/>
          </a:bodyPr>
          <a:lstStyle/>
          <a:p>
            <a:pPr indent="-364172" lvl="0" marL="457200" rtl="0" algn="l">
              <a:lnSpc>
                <a:spcPct val="150000"/>
              </a:lnSpc>
              <a:spcBef>
                <a:spcPts val="0"/>
              </a:spcBef>
              <a:spcAft>
                <a:spcPts val="0"/>
              </a:spcAft>
              <a:buSzPct val="109487"/>
              <a:buFont typeface="Calibri"/>
              <a:buChar char="●"/>
            </a:pPr>
            <a:r>
              <a:rPr lang="en" sz="2108"/>
              <a:t>Strong irradiation from host star</a:t>
            </a:r>
            <a:endParaRPr sz="2108"/>
          </a:p>
          <a:p>
            <a:pPr indent="-346075" lvl="1" marL="914400" rtl="0" algn="l">
              <a:lnSpc>
                <a:spcPct val="150000"/>
              </a:lnSpc>
              <a:spcBef>
                <a:spcPts val="0"/>
              </a:spcBef>
              <a:spcAft>
                <a:spcPts val="0"/>
              </a:spcAft>
              <a:buSzPct val="94871"/>
              <a:buChar char="○"/>
            </a:pPr>
            <a:r>
              <a:rPr lang="en" sz="2108"/>
              <a:t>100x that of Hot Jupiters </a:t>
            </a:r>
            <a:r>
              <a:rPr lang="en" sz="1375"/>
              <a:t>(Baxter et al. 2020)</a:t>
            </a:r>
            <a:endParaRPr sz="1375"/>
          </a:p>
          <a:p>
            <a:pPr indent="-352425" lvl="0" marL="457200" rtl="0" algn="l">
              <a:lnSpc>
                <a:spcPct val="150000"/>
              </a:lnSpc>
              <a:spcBef>
                <a:spcPts val="0"/>
              </a:spcBef>
              <a:spcAft>
                <a:spcPts val="0"/>
              </a:spcAft>
              <a:buSzPct val="100000"/>
              <a:buChar char="●"/>
            </a:pPr>
            <a:r>
              <a:rPr lang="en" sz="2108"/>
              <a:t>Tidally locked</a:t>
            </a:r>
            <a:endParaRPr sz="2108"/>
          </a:p>
          <a:p>
            <a:pPr indent="-346075" lvl="1" marL="914400" rtl="0" algn="l">
              <a:lnSpc>
                <a:spcPct val="150000"/>
              </a:lnSpc>
              <a:spcBef>
                <a:spcPts val="0"/>
              </a:spcBef>
              <a:spcAft>
                <a:spcPts val="0"/>
              </a:spcAft>
              <a:buSzPct val="94871"/>
              <a:buChar char="○"/>
            </a:pPr>
            <a:r>
              <a:rPr lang="en" sz="2108"/>
              <a:t>Day to Night-side difference ~1000 K</a:t>
            </a:r>
            <a:r>
              <a:rPr lang="en" sz="1283"/>
              <a:t> (Bell and Cowan 2018)</a:t>
            </a:r>
            <a:endParaRPr sz="2108"/>
          </a:p>
          <a:p>
            <a:pPr indent="0" lvl="0" marL="457200" rtl="0" algn="l">
              <a:lnSpc>
                <a:spcPct val="150000"/>
              </a:lnSpc>
              <a:spcBef>
                <a:spcPts val="1200"/>
              </a:spcBef>
              <a:spcAft>
                <a:spcPts val="1200"/>
              </a:spcAft>
              <a:buNone/>
            </a:pPr>
            <a:r>
              <a:t/>
            </a:r>
            <a:endParaRPr/>
          </a:p>
        </p:txBody>
      </p:sp>
      <p:sp>
        <p:nvSpPr>
          <p:cNvPr id="98" name="Google Shape;98;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9" name="Google Shape;99;p17"/>
          <p:cNvPicPr preferRelativeResize="0"/>
          <p:nvPr/>
        </p:nvPicPr>
        <p:blipFill>
          <a:blip r:embed="rId3">
            <a:alphaModFix/>
          </a:blip>
          <a:stretch>
            <a:fillRect/>
          </a:stretch>
        </p:blipFill>
        <p:spPr>
          <a:xfrm>
            <a:off x="152400" y="883675"/>
            <a:ext cx="4806425" cy="3922951"/>
          </a:xfrm>
          <a:prstGeom prst="rect">
            <a:avLst/>
          </a:prstGeom>
          <a:noFill/>
          <a:ln>
            <a:noFill/>
          </a:ln>
        </p:spPr>
      </p:pic>
      <p:sp>
        <p:nvSpPr>
          <p:cNvPr id="100" name="Google Shape;100;p17"/>
          <p:cNvSpPr txBox="1"/>
          <p:nvPr/>
        </p:nvSpPr>
        <p:spPr>
          <a:xfrm>
            <a:off x="549525" y="937350"/>
            <a:ext cx="1428600" cy="2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rPr>
              <a:t>Scaled by SNR of SPIRou</a:t>
            </a:r>
            <a:endParaRPr sz="9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212550" y="158575"/>
            <a:ext cx="3830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Ultra Hot Jupiters</a:t>
            </a:r>
            <a:endParaRPr b="1"/>
          </a:p>
          <a:p>
            <a:pPr indent="0" lvl="0" marL="0" rtl="0" algn="l">
              <a:spcBef>
                <a:spcPts val="0"/>
              </a:spcBef>
              <a:spcAft>
                <a:spcPts val="0"/>
              </a:spcAft>
              <a:buNone/>
            </a:pPr>
            <a:r>
              <a:t/>
            </a:r>
            <a:endParaRPr/>
          </a:p>
        </p:txBody>
      </p:sp>
      <p:sp>
        <p:nvSpPr>
          <p:cNvPr id="106" name="Google Shape;106;p18"/>
          <p:cNvSpPr txBox="1"/>
          <p:nvPr>
            <p:ph idx="1" type="body"/>
          </p:nvPr>
        </p:nvSpPr>
        <p:spPr>
          <a:xfrm>
            <a:off x="4958825" y="954450"/>
            <a:ext cx="3983100" cy="3234600"/>
          </a:xfrm>
          <a:prstGeom prst="rect">
            <a:avLst/>
          </a:prstGeom>
          <a:solidFill>
            <a:srgbClr val="E8EFFB"/>
          </a:solidFill>
        </p:spPr>
        <p:txBody>
          <a:bodyPr anchorCtr="0" anchor="t" bIns="91425" lIns="91425" spcFirstLastPara="1" rIns="91425" wrap="square" tIns="91425">
            <a:normAutofit/>
          </a:bodyPr>
          <a:lstStyle/>
          <a:p>
            <a:pPr indent="-368300" lvl="0" marL="457200" rtl="0" algn="l">
              <a:lnSpc>
                <a:spcPct val="150000"/>
              </a:lnSpc>
              <a:spcBef>
                <a:spcPts val="0"/>
              </a:spcBef>
              <a:spcAft>
                <a:spcPts val="0"/>
              </a:spcAft>
              <a:buSzPts val="2200"/>
              <a:buFont typeface="Calibri"/>
              <a:buChar char="●"/>
            </a:pPr>
            <a:r>
              <a:rPr lang="en" sz="2000"/>
              <a:t>Strong irradiation from host star</a:t>
            </a:r>
            <a:endParaRPr sz="2000"/>
          </a:p>
          <a:p>
            <a:pPr indent="-355600" lvl="1" marL="914400" rtl="0" algn="l">
              <a:lnSpc>
                <a:spcPct val="150000"/>
              </a:lnSpc>
              <a:spcBef>
                <a:spcPts val="0"/>
              </a:spcBef>
              <a:spcAft>
                <a:spcPts val="0"/>
              </a:spcAft>
              <a:buSzPts val="2000"/>
              <a:buChar char="○"/>
            </a:pPr>
            <a:r>
              <a:rPr lang="en" sz="2000"/>
              <a:t>100x that of Hot Jupiters </a:t>
            </a:r>
            <a:r>
              <a:rPr lang="en" sz="1267"/>
              <a:t>(Baxter et al. 2020)</a:t>
            </a:r>
            <a:endParaRPr sz="1267"/>
          </a:p>
          <a:p>
            <a:pPr indent="-355600" lvl="0" marL="457200" rtl="0" algn="l">
              <a:lnSpc>
                <a:spcPct val="150000"/>
              </a:lnSpc>
              <a:spcBef>
                <a:spcPts val="0"/>
              </a:spcBef>
              <a:spcAft>
                <a:spcPts val="0"/>
              </a:spcAft>
              <a:buSzPts val="2000"/>
              <a:buChar char="●"/>
            </a:pPr>
            <a:r>
              <a:rPr lang="en" sz="2000"/>
              <a:t>Tidally locked</a:t>
            </a:r>
            <a:endParaRPr sz="2000"/>
          </a:p>
          <a:p>
            <a:pPr indent="-355600" lvl="1" marL="914400" rtl="0" algn="l">
              <a:lnSpc>
                <a:spcPct val="150000"/>
              </a:lnSpc>
              <a:spcBef>
                <a:spcPts val="0"/>
              </a:spcBef>
              <a:spcAft>
                <a:spcPts val="0"/>
              </a:spcAft>
              <a:buSzPts val="2000"/>
              <a:buChar char="○"/>
            </a:pPr>
            <a:r>
              <a:rPr lang="en" sz="2000"/>
              <a:t>Day to Nightside difference ~1000 K</a:t>
            </a:r>
            <a:r>
              <a:rPr lang="en" sz="1175"/>
              <a:t> (Bell and Cowan 2018)</a:t>
            </a:r>
            <a:endParaRPr sz="2000"/>
          </a:p>
          <a:p>
            <a:pPr indent="-355600" lvl="0" marL="457200" rtl="0" algn="l">
              <a:lnSpc>
                <a:spcPct val="150000"/>
              </a:lnSpc>
              <a:spcBef>
                <a:spcPts val="0"/>
              </a:spcBef>
              <a:spcAft>
                <a:spcPts val="0"/>
              </a:spcAft>
              <a:buSzPts val="2000"/>
              <a:buChar char="●"/>
            </a:pPr>
            <a:r>
              <a:rPr lang="en" sz="2000"/>
              <a:t>Thermal inversions</a:t>
            </a:r>
            <a:endParaRPr/>
          </a:p>
        </p:txBody>
      </p:sp>
      <p:sp>
        <p:nvSpPr>
          <p:cNvPr id="107" name="Google Shape;107;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8" name="Google Shape;108;p18"/>
          <p:cNvPicPr preferRelativeResize="0"/>
          <p:nvPr/>
        </p:nvPicPr>
        <p:blipFill>
          <a:blip r:embed="rId3">
            <a:alphaModFix/>
          </a:blip>
          <a:stretch>
            <a:fillRect/>
          </a:stretch>
        </p:blipFill>
        <p:spPr>
          <a:xfrm>
            <a:off x="152400" y="883675"/>
            <a:ext cx="4806425" cy="3922951"/>
          </a:xfrm>
          <a:prstGeom prst="rect">
            <a:avLst/>
          </a:prstGeom>
          <a:noFill/>
          <a:ln>
            <a:noFill/>
          </a:ln>
        </p:spPr>
      </p:pic>
      <p:sp>
        <p:nvSpPr>
          <p:cNvPr id="109" name="Google Shape;109;p18"/>
          <p:cNvSpPr txBox="1"/>
          <p:nvPr/>
        </p:nvSpPr>
        <p:spPr>
          <a:xfrm>
            <a:off x="549525" y="937350"/>
            <a:ext cx="1428600" cy="2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rPr>
              <a:t>Scaled by SNR of SPIRou</a:t>
            </a:r>
            <a:endParaRPr sz="9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212550" y="158575"/>
            <a:ext cx="3830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Thermal Inversions</a:t>
            </a:r>
            <a:endParaRPr/>
          </a:p>
        </p:txBody>
      </p:sp>
      <p:sp>
        <p:nvSpPr>
          <p:cNvPr id="115" name="Google Shape;115;p19"/>
          <p:cNvSpPr txBox="1"/>
          <p:nvPr>
            <p:ph idx="1" type="body"/>
          </p:nvPr>
        </p:nvSpPr>
        <p:spPr>
          <a:xfrm>
            <a:off x="212550" y="1033000"/>
            <a:ext cx="4746300" cy="3755700"/>
          </a:xfrm>
          <a:prstGeom prst="rect">
            <a:avLst/>
          </a:prstGeom>
          <a:solidFill>
            <a:srgbClr val="E8EFFB"/>
          </a:solidFill>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2100"/>
          </a:p>
          <a:p>
            <a:pPr indent="-336550" lvl="0" marL="457200" rtl="0" algn="l">
              <a:lnSpc>
                <a:spcPct val="150000"/>
              </a:lnSpc>
              <a:spcBef>
                <a:spcPts val="0"/>
              </a:spcBef>
              <a:spcAft>
                <a:spcPts val="0"/>
              </a:spcAft>
              <a:buSzPts val="1700"/>
              <a:buChar char="●"/>
            </a:pPr>
            <a:r>
              <a:rPr lang="en" sz="1700"/>
              <a:t>Portions of the atmosphere go against the norm and </a:t>
            </a:r>
            <a:r>
              <a:rPr i="1" lang="en" sz="1700"/>
              <a:t>increase in temperature</a:t>
            </a:r>
            <a:r>
              <a:rPr lang="en" sz="1700"/>
              <a:t> with </a:t>
            </a:r>
            <a:r>
              <a:rPr i="1" lang="en" sz="1700"/>
              <a:t>decreasing pressure </a:t>
            </a:r>
            <a:r>
              <a:rPr lang="en" sz="1200"/>
              <a:t>(Beltz et al. 2022)</a:t>
            </a:r>
            <a:endParaRPr sz="1200"/>
          </a:p>
          <a:p>
            <a:pPr indent="0" lvl="0" marL="0" rtl="0" algn="l">
              <a:lnSpc>
                <a:spcPct val="150000"/>
              </a:lnSpc>
              <a:spcBef>
                <a:spcPts val="0"/>
              </a:spcBef>
              <a:spcAft>
                <a:spcPts val="0"/>
              </a:spcAft>
              <a:buNone/>
            </a:pPr>
            <a:r>
              <a:t/>
            </a:r>
            <a:endParaRPr sz="1200"/>
          </a:p>
          <a:p>
            <a:pPr indent="0" lvl="0" marL="457200" rtl="0" algn="l">
              <a:lnSpc>
                <a:spcPct val="150000"/>
              </a:lnSpc>
              <a:spcBef>
                <a:spcPts val="0"/>
              </a:spcBef>
              <a:spcAft>
                <a:spcPts val="0"/>
              </a:spcAft>
              <a:buNone/>
            </a:pPr>
            <a:r>
              <a:t/>
            </a:r>
            <a:endParaRPr sz="1700"/>
          </a:p>
        </p:txBody>
      </p:sp>
      <p:sp>
        <p:nvSpPr>
          <p:cNvPr id="116" name="Google Shape;11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117" name="Google Shape;117;p19"/>
          <p:cNvGrpSpPr/>
          <p:nvPr/>
        </p:nvGrpSpPr>
        <p:grpSpPr>
          <a:xfrm>
            <a:off x="5568115" y="254349"/>
            <a:ext cx="3384522" cy="2155989"/>
            <a:chOff x="4868486" y="254350"/>
            <a:chExt cx="4008673" cy="2566043"/>
          </a:xfrm>
        </p:grpSpPr>
        <p:grpSp>
          <p:nvGrpSpPr>
            <p:cNvPr id="118" name="Google Shape;118;p19"/>
            <p:cNvGrpSpPr/>
            <p:nvPr/>
          </p:nvGrpSpPr>
          <p:grpSpPr>
            <a:xfrm>
              <a:off x="4868486" y="254508"/>
              <a:ext cx="4008673" cy="2565885"/>
              <a:chOff x="4892609" y="3317825"/>
              <a:chExt cx="2941066" cy="1844899"/>
            </a:xfrm>
          </p:grpSpPr>
          <p:sp>
            <p:nvSpPr>
              <p:cNvPr id="119" name="Google Shape;119;p19"/>
              <p:cNvSpPr txBox="1"/>
              <p:nvPr/>
            </p:nvSpPr>
            <p:spPr>
              <a:xfrm rot="-5400000">
                <a:off x="4565609" y="3644825"/>
                <a:ext cx="1226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Times New Roman"/>
                    <a:ea typeface="Times New Roman"/>
                    <a:cs typeface="Times New Roman"/>
                    <a:sym typeface="Times New Roman"/>
                  </a:rPr>
                  <a:t>Pressure</a:t>
                </a:r>
                <a:endParaRPr b="1" sz="1800">
                  <a:solidFill>
                    <a:schemeClr val="dk1"/>
                  </a:solidFill>
                  <a:latin typeface="Times New Roman"/>
                  <a:ea typeface="Times New Roman"/>
                  <a:cs typeface="Times New Roman"/>
                  <a:sym typeface="Times New Roman"/>
                </a:endParaRPr>
              </a:p>
            </p:txBody>
          </p:sp>
          <p:sp>
            <p:nvSpPr>
              <p:cNvPr id="120" name="Google Shape;120;p19"/>
              <p:cNvSpPr txBox="1"/>
              <p:nvPr/>
            </p:nvSpPr>
            <p:spPr>
              <a:xfrm>
                <a:off x="5530000" y="4769124"/>
                <a:ext cx="1805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Temperature</a:t>
                </a:r>
                <a:endParaRPr sz="1800">
                  <a:solidFill>
                    <a:schemeClr val="dk1"/>
                  </a:solidFill>
                </a:endParaRPr>
              </a:p>
            </p:txBody>
          </p:sp>
          <p:sp>
            <p:nvSpPr>
              <p:cNvPr id="121" name="Google Shape;121;p19"/>
              <p:cNvSpPr/>
              <p:nvPr/>
            </p:nvSpPr>
            <p:spPr>
              <a:xfrm>
                <a:off x="5627725" y="3475625"/>
                <a:ext cx="882378" cy="1226671"/>
              </a:xfrm>
              <a:custGeom>
                <a:rect b="b" l="l" r="r" t="t"/>
                <a:pathLst>
                  <a:path extrusionOk="0" h="43472" w="34003">
                    <a:moveTo>
                      <a:pt x="34003" y="43472"/>
                    </a:moveTo>
                    <a:cubicBezTo>
                      <a:pt x="20866" y="40841"/>
                      <a:pt x="10727" y="27908"/>
                      <a:pt x="4735" y="15925"/>
                    </a:cubicBezTo>
                    <a:cubicBezTo>
                      <a:pt x="2258" y="10972"/>
                      <a:pt x="2481" y="4951"/>
                      <a:pt x="0" y="0"/>
                    </a:cubicBezTo>
                  </a:path>
                </a:pathLst>
              </a:custGeom>
              <a:noFill/>
              <a:ln cap="flat" cmpd="sng" w="38100">
                <a:solidFill>
                  <a:srgbClr val="0000FF"/>
                </a:solidFill>
                <a:prstDash val="solid"/>
                <a:round/>
                <a:headEnd len="med" w="med" type="none"/>
                <a:tailEnd len="med" w="med" type="none"/>
              </a:ln>
            </p:spPr>
          </p:sp>
          <p:sp>
            <p:nvSpPr>
              <p:cNvPr id="122" name="Google Shape;122;p19"/>
              <p:cNvSpPr/>
              <p:nvPr/>
            </p:nvSpPr>
            <p:spPr>
              <a:xfrm>
                <a:off x="5958900" y="3400300"/>
                <a:ext cx="572673" cy="1262964"/>
              </a:xfrm>
              <a:custGeom>
                <a:rect b="b" l="l" r="r" t="t"/>
                <a:pathLst>
                  <a:path extrusionOk="0" h="52081" w="24602">
                    <a:moveTo>
                      <a:pt x="24602" y="52081"/>
                    </a:moveTo>
                    <a:cubicBezTo>
                      <a:pt x="18840" y="52081"/>
                      <a:pt x="12321" y="50560"/>
                      <a:pt x="8246" y="46485"/>
                    </a:cubicBezTo>
                    <a:cubicBezTo>
                      <a:pt x="3888" y="42127"/>
                      <a:pt x="1992" y="35678"/>
                      <a:pt x="499" y="29699"/>
                    </a:cubicBezTo>
                    <a:cubicBezTo>
                      <a:pt x="-2256" y="18666"/>
                      <a:pt x="7116" y="5090"/>
                      <a:pt x="17285" y="0"/>
                    </a:cubicBezTo>
                  </a:path>
                </a:pathLst>
              </a:custGeom>
              <a:noFill/>
              <a:ln cap="flat" cmpd="sng" w="38100">
                <a:solidFill>
                  <a:srgbClr val="FF0000"/>
                </a:solidFill>
                <a:prstDash val="solid"/>
                <a:round/>
                <a:headEnd len="med" w="med" type="none"/>
                <a:tailEnd len="med" w="med" type="none"/>
              </a:ln>
            </p:spPr>
          </p:sp>
          <p:sp>
            <p:nvSpPr>
              <p:cNvPr id="123" name="Google Shape;123;p19"/>
              <p:cNvSpPr txBox="1"/>
              <p:nvPr/>
            </p:nvSpPr>
            <p:spPr>
              <a:xfrm>
                <a:off x="6187275" y="3400300"/>
                <a:ext cx="1646400" cy="63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rPr>
                  <a:t>Thermal Inversion</a:t>
                </a:r>
                <a:endParaRPr sz="1800">
                  <a:solidFill>
                    <a:srgbClr val="FF0000"/>
                  </a:solidFill>
                </a:endParaRPr>
              </a:p>
            </p:txBody>
          </p:sp>
        </p:grpSp>
        <p:cxnSp>
          <p:nvCxnSpPr>
            <p:cNvPr id="124" name="Google Shape;124;p19"/>
            <p:cNvCxnSpPr/>
            <p:nvPr/>
          </p:nvCxnSpPr>
          <p:spPr>
            <a:xfrm>
              <a:off x="5528148" y="254350"/>
              <a:ext cx="2700" cy="1951500"/>
            </a:xfrm>
            <a:prstGeom prst="straightConnector1">
              <a:avLst/>
            </a:prstGeom>
            <a:noFill/>
            <a:ln cap="flat" cmpd="sng" w="9525">
              <a:solidFill>
                <a:schemeClr val="dk2"/>
              </a:solidFill>
              <a:prstDash val="solid"/>
              <a:round/>
              <a:headEnd len="med" w="med" type="none"/>
              <a:tailEnd len="med" w="med" type="none"/>
            </a:ln>
          </p:spPr>
        </p:cxnSp>
        <p:cxnSp>
          <p:nvCxnSpPr>
            <p:cNvPr id="125" name="Google Shape;125;p19"/>
            <p:cNvCxnSpPr/>
            <p:nvPr/>
          </p:nvCxnSpPr>
          <p:spPr>
            <a:xfrm rot="10800000">
              <a:off x="5528150" y="2214850"/>
              <a:ext cx="2075100" cy="30600"/>
            </a:xfrm>
            <a:prstGeom prst="straightConnector1">
              <a:avLst/>
            </a:prstGeom>
            <a:noFill/>
            <a:ln cap="flat" cmpd="sng" w="9525">
              <a:solidFill>
                <a:schemeClr val="dk2"/>
              </a:solidFill>
              <a:prstDash val="solid"/>
              <a:round/>
              <a:headEnd len="med" w="med" type="none"/>
              <a:tailEnd len="med" w="med" type="none"/>
            </a:ln>
          </p:spPr>
        </p:cxnSp>
      </p:grpSp>
      <p:pic>
        <p:nvPicPr>
          <p:cNvPr id="126" name="Google Shape;126;p19"/>
          <p:cNvPicPr preferRelativeResize="0"/>
          <p:nvPr/>
        </p:nvPicPr>
        <p:blipFill rotWithShape="1">
          <a:blip r:embed="rId3">
            <a:alphaModFix/>
          </a:blip>
          <a:srcRect b="1768" l="0" r="0" t="0"/>
          <a:stretch/>
        </p:blipFill>
        <p:spPr>
          <a:xfrm>
            <a:off x="5360700" y="2499775"/>
            <a:ext cx="3409075" cy="2396225"/>
          </a:xfrm>
          <a:prstGeom prst="rect">
            <a:avLst/>
          </a:prstGeom>
          <a:noFill/>
          <a:ln>
            <a:noFill/>
          </a:ln>
        </p:spPr>
      </p:pic>
      <p:sp>
        <p:nvSpPr>
          <p:cNvPr id="127" name="Google Shape;127;p19"/>
          <p:cNvSpPr txBox="1"/>
          <p:nvPr/>
        </p:nvSpPr>
        <p:spPr>
          <a:xfrm>
            <a:off x="7393325" y="4788625"/>
            <a:ext cx="17517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33333"/>
                </a:solidFill>
                <a:latin typeface="Roboto"/>
                <a:ea typeface="Roboto"/>
                <a:cs typeface="Roboto"/>
                <a:sym typeface="Roboto"/>
              </a:rPr>
              <a:t>Haynes</a:t>
            </a:r>
            <a:r>
              <a:rPr lang="en" sz="1100">
                <a:solidFill>
                  <a:schemeClr val="dk1"/>
                </a:solidFill>
              </a:rPr>
              <a:t> et al. 2015</a:t>
            </a:r>
            <a:endParaRPr sz="1100">
              <a:solidFill>
                <a:schemeClr val="dk1"/>
              </a:solidFill>
            </a:endParaRPr>
          </a:p>
        </p:txBody>
      </p:sp>
      <p:cxnSp>
        <p:nvCxnSpPr>
          <p:cNvPr id="128" name="Google Shape;128;p19"/>
          <p:cNvCxnSpPr/>
          <p:nvPr/>
        </p:nvCxnSpPr>
        <p:spPr>
          <a:xfrm flipH="1">
            <a:off x="5993525" y="494975"/>
            <a:ext cx="10800" cy="1044000"/>
          </a:xfrm>
          <a:prstGeom prst="straightConnector1">
            <a:avLst/>
          </a:prstGeom>
          <a:noFill/>
          <a:ln cap="flat" cmpd="sng" w="19050">
            <a:solidFill>
              <a:schemeClr val="dk2"/>
            </a:solidFill>
            <a:prstDash val="solid"/>
            <a:round/>
            <a:headEnd len="med" w="med" type="none"/>
            <a:tailEnd len="med" w="med" type="triangle"/>
          </a:ln>
        </p:spPr>
      </p:cxnSp>
      <p:cxnSp>
        <p:nvCxnSpPr>
          <p:cNvPr id="129" name="Google Shape;129;p19"/>
          <p:cNvCxnSpPr/>
          <p:nvPr/>
        </p:nvCxnSpPr>
        <p:spPr>
          <a:xfrm>
            <a:off x="6270675" y="2005133"/>
            <a:ext cx="1590600" cy="252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212550" y="158575"/>
            <a:ext cx="3830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Thermal Inversions</a:t>
            </a:r>
            <a:endParaRPr/>
          </a:p>
        </p:txBody>
      </p:sp>
      <p:sp>
        <p:nvSpPr>
          <p:cNvPr id="135" name="Google Shape;135;p20"/>
          <p:cNvSpPr txBox="1"/>
          <p:nvPr>
            <p:ph idx="1" type="body"/>
          </p:nvPr>
        </p:nvSpPr>
        <p:spPr>
          <a:xfrm>
            <a:off x="212550" y="1033000"/>
            <a:ext cx="4746300" cy="3755700"/>
          </a:xfrm>
          <a:prstGeom prst="rect">
            <a:avLst/>
          </a:prstGeom>
          <a:solidFill>
            <a:srgbClr val="E8EFFB"/>
          </a:solidFill>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2100"/>
          </a:p>
          <a:p>
            <a:pPr indent="-336550" lvl="0" marL="457200" rtl="0" algn="l">
              <a:lnSpc>
                <a:spcPct val="150000"/>
              </a:lnSpc>
              <a:spcBef>
                <a:spcPts val="0"/>
              </a:spcBef>
              <a:spcAft>
                <a:spcPts val="0"/>
              </a:spcAft>
              <a:buSzPts val="1700"/>
              <a:buChar char="●"/>
            </a:pPr>
            <a:r>
              <a:rPr lang="en" sz="1700"/>
              <a:t>Portions of the atmosphere go against the norm and </a:t>
            </a:r>
            <a:r>
              <a:rPr i="1" lang="en" sz="1700"/>
              <a:t>increase in temperature</a:t>
            </a:r>
            <a:r>
              <a:rPr lang="en" sz="1700"/>
              <a:t> with </a:t>
            </a:r>
            <a:r>
              <a:rPr i="1" lang="en" sz="1700"/>
              <a:t>decreasing pressure </a:t>
            </a:r>
            <a:r>
              <a:rPr lang="en" sz="1200"/>
              <a:t>(Beltz et al. 2022)</a:t>
            </a:r>
            <a:endParaRPr sz="1200"/>
          </a:p>
          <a:p>
            <a:pPr indent="0" lvl="0" marL="0" rtl="0" algn="l">
              <a:lnSpc>
                <a:spcPct val="150000"/>
              </a:lnSpc>
              <a:spcBef>
                <a:spcPts val="0"/>
              </a:spcBef>
              <a:spcAft>
                <a:spcPts val="0"/>
              </a:spcAft>
              <a:buNone/>
            </a:pPr>
            <a:r>
              <a:t/>
            </a:r>
            <a:endParaRPr sz="1200"/>
          </a:p>
          <a:p>
            <a:pPr indent="-336550" lvl="0" marL="457200" rtl="0" algn="l">
              <a:lnSpc>
                <a:spcPct val="150000"/>
              </a:lnSpc>
              <a:spcBef>
                <a:spcPts val="0"/>
              </a:spcBef>
              <a:spcAft>
                <a:spcPts val="0"/>
              </a:spcAft>
              <a:buSzPts val="1700"/>
              <a:buChar char="●"/>
            </a:pPr>
            <a:r>
              <a:rPr lang="en" sz="1700"/>
              <a:t>Distinct emission signal on the day-side of the planet with an absorption on the night-side</a:t>
            </a:r>
            <a:endParaRPr sz="1700"/>
          </a:p>
        </p:txBody>
      </p:sp>
      <p:sp>
        <p:nvSpPr>
          <p:cNvPr id="136" name="Google Shape;136;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137" name="Google Shape;137;p20"/>
          <p:cNvGrpSpPr/>
          <p:nvPr/>
        </p:nvGrpSpPr>
        <p:grpSpPr>
          <a:xfrm>
            <a:off x="5568115" y="254349"/>
            <a:ext cx="3384522" cy="2155989"/>
            <a:chOff x="4868486" y="254350"/>
            <a:chExt cx="4008673" cy="2566043"/>
          </a:xfrm>
        </p:grpSpPr>
        <p:grpSp>
          <p:nvGrpSpPr>
            <p:cNvPr id="138" name="Google Shape;138;p20"/>
            <p:cNvGrpSpPr/>
            <p:nvPr/>
          </p:nvGrpSpPr>
          <p:grpSpPr>
            <a:xfrm>
              <a:off x="4868486" y="254508"/>
              <a:ext cx="4008673" cy="2565885"/>
              <a:chOff x="4892609" y="3317825"/>
              <a:chExt cx="2941066" cy="1844899"/>
            </a:xfrm>
          </p:grpSpPr>
          <p:sp>
            <p:nvSpPr>
              <p:cNvPr id="139" name="Google Shape;139;p20"/>
              <p:cNvSpPr txBox="1"/>
              <p:nvPr/>
            </p:nvSpPr>
            <p:spPr>
              <a:xfrm rot="-5400000">
                <a:off x="4565609" y="3644825"/>
                <a:ext cx="1226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Times New Roman"/>
                    <a:ea typeface="Times New Roman"/>
                    <a:cs typeface="Times New Roman"/>
                    <a:sym typeface="Times New Roman"/>
                  </a:rPr>
                  <a:t>Pressure</a:t>
                </a:r>
                <a:endParaRPr b="1" sz="1800">
                  <a:solidFill>
                    <a:schemeClr val="dk1"/>
                  </a:solidFill>
                  <a:latin typeface="Times New Roman"/>
                  <a:ea typeface="Times New Roman"/>
                  <a:cs typeface="Times New Roman"/>
                  <a:sym typeface="Times New Roman"/>
                </a:endParaRPr>
              </a:p>
            </p:txBody>
          </p:sp>
          <p:sp>
            <p:nvSpPr>
              <p:cNvPr id="140" name="Google Shape;140;p20"/>
              <p:cNvSpPr txBox="1"/>
              <p:nvPr/>
            </p:nvSpPr>
            <p:spPr>
              <a:xfrm>
                <a:off x="5530000" y="4769124"/>
                <a:ext cx="1805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Temperature</a:t>
                </a:r>
                <a:endParaRPr sz="1800">
                  <a:solidFill>
                    <a:schemeClr val="dk1"/>
                  </a:solidFill>
                </a:endParaRPr>
              </a:p>
            </p:txBody>
          </p:sp>
          <p:sp>
            <p:nvSpPr>
              <p:cNvPr id="141" name="Google Shape;141;p20"/>
              <p:cNvSpPr/>
              <p:nvPr/>
            </p:nvSpPr>
            <p:spPr>
              <a:xfrm>
                <a:off x="5627725" y="3475625"/>
                <a:ext cx="882378" cy="1226671"/>
              </a:xfrm>
              <a:custGeom>
                <a:rect b="b" l="l" r="r" t="t"/>
                <a:pathLst>
                  <a:path extrusionOk="0" h="43472" w="34003">
                    <a:moveTo>
                      <a:pt x="34003" y="43472"/>
                    </a:moveTo>
                    <a:cubicBezTo>
                      <a:pt x="20866" y="40841"/>
                      <a:pt x="10727" y="27908"/>
                      <a:pt x="4735" y="15925"/>
                    </a:cubicBezTo>
                    <a:cubicBezTo>
                      <a:pt x="2258" y="10972"/>
                      <a:pt x="2481" y="4951"/>
                      <a:pt x="0" y="0"/>
                    </a:cubicBezTo>
                  </a:path>
                </a:pathLst>
              </a:custGeom>
              <a:noFill/>
              <a:ln cap="flat" cmpd="sng" w="38100">
                <a:solidFill>
                  <a:srgbClr val="0000FF"/>
                </a:solidFill>
                <a:prstDash val="solid"/>
                <a:round/>
                <a:headEnd len="med" w="med" type="none"/>
                <a:tailEnd len="med" w="med" type="none"/>
              </a:ln>
            </p:spPr>
          </p:sp>
          <p:sp>
            <p:nvSpPr>
              <p:cNvPr id="142" name="Google Shape;142;p20"/>
              <p:cNvSpPr/>
              <p:nvPr/>
            </p:nvSpPr>
            <p:spPr>
              <a:xfrm>
                <a:off x="5958900" y="3400300"/>
                <a:ext cx="572673" cy="1262964"/>
              </a:xfrm>
              <a:custGeom>
                <a:rect b="b" l="l" r="r" t="t"/>
                <a:pathLst>
                  <a:path extrusionOk="0" h="52081" w="24602">
                    <a:moveTo>
                      <a:pt x="24602" y="52081"/>
                    </a:moveTo>
                    <a:cubicBezTo>
                      <a:pt x="18840" y="52081"/>
                      <a:pt x="12321" y="50560"/>
                      <a:pt x="8246" y="46485"/>
                    </a:cubicBezTo>
                    <a:cubicBezTo>
                      <a:pt x="3888" y="42127"/>
                      <a:pt x="1992" y="35678"/>
                      <a:pt x="499" y="29699"/>
                    </a:cubicBezTo>
                    <a:cubicBezTo>
                      <a:pt x="-2256" y="18666"/>
                      <a:pt x="7116" y="5090"/>
                      <a:pt x="17285" y="0"/>
                    </a:cubicBezTo>
                  </a:path>
                </a:pathLst>
              </a:custGeom>
              <a:noFill/>
              <a:ln cap="flat" cmpd="sng" w="38100">
                <a:solidFill>
                  <a:srgbClr val="FF0000"/>
                </a:solidFill>
                <a:prstDash val="solid"/>
                <a:round/>
                <a:headEnd len="med" w="med" type="none"/>
                <a:tailEnd len="med" w="med" type="none"/>
              </a:ln>
            </p:spPr>
          </p:sp>
          <p:sp>
            <p:nvSpPr>
              <p:cNvPr id="143" name="Google Shape;143;p20"/>
              <p:cNvSpPr txBox="1"/>
              <p:nvPr/>
            </p:nvSpPr>
            <p:spPr>
              <a:xfrm>
                <a:off x="6187275" y="3400300"/>
                <a:ext cx="1646400" cy="63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rPr>
                  <a:t>Thermal Inversion</a:t>
                </a:r>
                <a:endParaRPr sz="1800">
                  <a:solidFill>
                    <a:srgbClr val="FF0000"/>
                  </a:solidFill>
                </a:endParaRPr>
              </a:p>
            </p:txBody>
          </p:sp>
        </p:grpSp>
        <p:cxnSp>
          <p:nvCxnSpPr>
            <p:cNvPr id="144" name="Google Shape;144;p20"/>
            <p:cNvCxnSpPr/>
            <p:nvPr/>
          </p:nvCxnSpPr>
          <p:spPr>
            <a:xfrm>
              <a:off x="5528148" y="254350"/>
              <a:ext cx="2700" cy="1951500"/>
            </a:xfrm>
            <a:prstGeom prst="straightConnector1">
              <a:avLst/>
            </a:prstGeom>
            <a:noFill/>
            <a:ln cap="flat" cmpd="sng" w="9525">
              <a:solidFill>
                <a:schemeClr val="dk2"/>
              </a:solidFill>
              <a:prstDash val="solid"/>
              <a:round/>
              <a:headEnd len="med" w="med" type="none"/>
              <a:tailEnd len="med" w="med" type="none"/>
            </a:ln>
          </p:spPr>
        </p:cxnSp>
        <p:cxnSp>
          <p:nvCxnSpPr>
            <p:cNvPr id="145" name="Google Shape;145;p20"/>
            <p:cNvCxnSpPr/>
            <p:nvPr/>
          </p:nvCxnSpPr>
          <p:spPr>
            <a:xfrm rot="10800000">
              <a:off x="5528150" y="2214850"/>
              <a:ext cx="2075100" cy="30600"/>
            </a:xfrm>
            <a:prstGeom prst="straightConnector1">
              <a:avLst/>
            </a:prstGeom>
            <a:noFill/>
            <a:ln cap="flat" cmpd="sng" w="9525">
              <a:solidFill>
                <a:schemeClr val="dk2"/>
              </a:solidFill>
              <a:prstDash val="solid"/>
              <a:round/>
              <a:headEnd len="med" w="med" type="none"/>
              <a:tailEnd len="med" w="med" type="none"/>
            </a:ln>
          </p:spPr>
        </p:cxnSp>
      </p:grpSp>
      <p:pic>
        <p:nvPicPr>
          <p:cNvPr id="146" name="Google Shape;146;p20"/>
          <p:cNvPicPr preferRelativeResize="0"/>
          <p:nvPr/>
        </p:nvPicPr>
        <p:blipFill rotWithShape="1">
          <a:blip r:embed="rId3">
            <a:alphaModFix/>
          </a:blip>
          <a:srcRect b="1768" l="0" r="0" t="0"/>
          <a:stretch/>
        </p:blipFill>
        <p:spPr>
          <a:xfrm>
            <a:off x="5360700" y="2499775"/>
            <a:ext cx="3409075" cy="2396225"/>
          </a:xfrm>
          <a:prstGeom prst="rect">
            <a:avLst/>
          </a:prstGeom>
          <a:noFill/>
          <a:ln>
            <a:noFill/>
          </a:ln>
        </p:spPr>
      </p:pic>
      <p:sp>
        <p:nvSpPr>
          <p:cNvPr id="147" name="Google Shape;147;p20"/>
          <p:cNvSpPr txBox="1"/>
          <p:nvPr/>
        </p:nvSpPr>
        <p:spPr>
          <a:xfrm>
            <a:off x="7393325" y="4788625"/>
            <a:ext cx="17517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33333"/>
                </a:solidFill>
                <a:latin typeface="Roboto"/>
                <a:ea typeface="Roboto"/>
                <a:cs typeface="Roboto"/>
                <a:sym typeface="Roboto"/>
              </a:rPr>
              <a:t>Haynes</a:t>
            </a:r>
            <a:r>
              <a:rPr lang="en" sz="1100">
                <a:solidFill>
                  <a:schemeClr val="dk1"/>
                </a:solidFill>
              </a:rPr>
              <a:t> et al. 2015</a:t>
            </a:r>
            <a:endParaRPr sz="1100">
              <a:solidFill>
                <a:schemeClr val="dk1"/>
              </a:solidFill>
            </a:endParaRPr>
          </a:p>
        </p:txBody>
      </p:sp>
      <p:cxnSp>
        <p:nvCxnSpPr>
          <p:cNvPr id="148" name="Google Shape;148;p20"/>
          <p:cNvCxnSpPr/>
          <p:nvPr/>
        </p:nvCxnSpPr>
        <p:spPr>
          <a:xfrm flipH="1">
            <a:off x="5993525" y="494975"/>
            <a:ext cx="10800" cy="1044000"/>
          </a:xfrm>
          <a:prstGeom prst="straightConnector1">
            <a:avLst/>
          </a:prstGeom>
          <a:noFill/>
          <a:ln cap="flat" cmpd="sng" w="19050">
            <a:solidFill>
              <a:schemeClr val="dk2"/>
            </a:solidFill>
            <a:prstDash val="solid"/>
            <a:round/>
            <a:headEnd len="med" w="med" type="none"/>
            <a:tailEnd len="med" w="med" type="triangle"/>
          </a:ln>
        </p:spPr>
      </p:cxnSp>
      <p:cxnSp>
        <p:nvCxnSpPr>
          <p:cNvPr id="149" name="Google Shape;149;p20"/>
          <p:cNvCxnSpPr/>
          <p:nvPr/>
        </p:nvCxnSpPr>
        <p:spPr>
          <a:xfrm>
            <a:off x="6270675" y="2005133"/>
            <a:ext cx="1590600" cy="252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55" name="Google Shape;155;p21"/>
          <p:cNvPicPr preferRelativeResize="0"/>
          <p:nvPr/>
        </p:nvPicPr>
        <p:blipFill rotWithShape="1">
          <a:blip r:embed="rId3">
            <a:alphaModFix/>
          </a:blip>
          <a:srcRect b="1768" l="0" r="0" t="0"/>
          <a:stretch/>
        </p:blipFill>
        <p:spPr>
          <a:xfrm>
            <a:off x="113600" y="437775"/>
            <a:ext cx="6439361" cy="4526200"/>
          </a:xfrm>
          <a:prstGeom prst="rect">
            <a:avLst/>
          </a:prstGeom>
          <a:noFill/>
          <a:ln>
            <a:noFill/>
          </a:ln>
        </p:spPr>
      </p:pic>
      <p:sp>
        <p:nvSpPr>
          <p:cNvPr id="156" name="Google Shape;156;p21"/>
          <p:cNvSpPr txBox="1"/>
          <p:nvPr/>
        </p:nvSpPr>
        <p:spPr>
          <a:xfrm>
            <a:off x="7393325" y="4788625"/>
            <a:ext cx="17517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33333"/>
                </a:solidFill>
                <a:latin typeface="Roboto"/>
                <a:ea typeface="Roboto"/>
                <a:cs typeface="Roboto"/>
                <a:sym typeface="Roboto"/>
              </a:rPr>
              <a:t>Haynes</a:t>
            </a:r>
            <a:r>
              <a:rPr lang="en" sz="1100">
                <a:solidFill>
                  <a:schemeClr val="dk1"/>
                </a:solidFill>
              </a:rPr>
              <a:t> </a:t>
            </a:r>
            <a:r>
              <a:rPr lang="en" sz="1100">
                <a:solidFill>
                  <a:schemeClr val="dk1"/>
                </a:solidFill>
              </a:rPr>
              <a:t>et al. 2015</a:t>
            </a:r>
            <a:endParaRPr sz="1100">
              <a:solidFill>
                <a:schemeClr val="dk1"/>
              </a:solidFill>
            </a:endParaRPr>
          </a:p>
        </p:txBody>
      </p:sp>
      <p:grpSp>
        <p:nvGrpSpPr>
          <p:cNvPr id="157" name="Google Shape;157;p21"/>
          <p:cNvGrpSpPr/>
          <p:nvPr/>
        </p:nvGrpSpPr>
        <p:grpSpPr>
          <a:xfrm>
            <a:off x="6498646" y="242690"/>
            <a:ext cx="2582948" cy="1974085"/>
            <a:chOff x="4751703" y="241575"/>
            <a:chExt cx="4125456" cy="2578818"/>
          </a:xfrm>
        </p:grpSpPr>
        <p:grpSp>
          <p:nvGrpSpPr>
            <p:cNvPr id="158" name="Google Shape;158;p21"/>
            <p:cNvGrpSpPr/>
            <p:nvPr/>
          </p:nvGrpSpPr>
          <p:grpSpPr>
            <a:xfrm>
              <a:off x="4751703" y="241575"/>
              <a:ext cx="4125456" cy="2578818"/>
              <a:chOff x="4806928" y="3308526"/>
              <a:chExt cx="3026747" cy="1854197"/>
            </a:xfrm>
          </p:grpSpPr>
          <p:sp>
            <p:nvSpPr>
              <p:cNvPr id="159" name="Google Shape;159;p21"/>
              <p:cNvSpPr txBox="1"/>
              <p:nvPr/>
            </p:nvSpPr>
            <p:spPr>
              <a:xfrm rot="-5400000">
                <a:off x="4479928" y="3635526"/>
                <a:ext cx="1226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Times New Roman"/>
                    <a:ea typeface="Times New Roman"/>
                    <a:cs typeface="Times New Roman"/>
                    <a:sym typeface="Times New Roman"/>
                  </a:rPr>
                  <a:t>Pressure</a:t>
                </a:r>
                <a:endParaRPr b="1" sz="1800">
                  <a:solidFill>
                    <a:schemeClr val="dk1"/>
                  </a:solidFill>
                  <a:latin typeface="Times New Roman"/>
                  <a:ea typeface="Times New Roman"/>
                  <a:cs typeface="Times New Roman"/>
                  <a:sym typeface="Times New Roman"/>
                </a:endParaRPr>
              </a:p>
            </p:txBody>
          </p:sp>
          <p:sp>
            <p:nvSpPr>
              <p:cNvPr id="160" name="Google Shape;160;p21"/>
              <p:cNvSpPr txBox="1"/>
              <p:nvPr/>
            </p:nvSpPr>
            <p:spPr>
              <a:xfrm>
                <a:off x="5530000" y="4769124"/>
                <a:ext cx="1805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Temperature</a:t>
                </a:r>
                <a:endParaRPr sz="1800">
                  <a:solidFill>
                    <a:schemeClr val="dk1"/>
                  </a:solidFill>
                </a:endParaRPr>
              </a:p>
            </p:txBody>
          </p:sp>
          <p:sp>
            <p:nvSpPr>
              <p:cNvPr id="161" name="Google Shape;161;p21"/>
              <p:cNvSpPr/>
              <p:nvPr/>
            </p:nvSpPr>
            <p:spPr>
              <a:xfrm>
                <a:off x="5627725" y="3475625"/>
                <a:ext cx="882378" cy="1226671"/>
              </a:xfrm>
              <a:custGeom>
                <a:rect b="b" l="l" r="r" t="t"/>
                <a:pathLst>
                  <a:path extrusionOk="0" h="43472" w="34003">
                    <a:moveTo>
                      <a:pt x="34003" y="43472"/>
                    </a:moveTo>
                    <a:cubicBezTo>
                      <a:pt x="20866" y="40841"/>
                      <a:pt x="10727" y="27908"/>
                      <a:pt x="4735" y="15925"/>
                    </a:cubicBezTo>
                    <a:cubicBezTo>
                      <a:pt x="2258" y="10972"/>
                      <a:pt x="2481" y="4951"/>
                      <a:pt x="0" y="0"/>
                    </a:cubicBezTo>
                  </a:path>
                </a:pathLst>
              </a:custGeom>
              <a:noFill/>
              <a:ln cap="flat" cmpd="sng" w="38100">
                <a:solidFill>
                  <a:srgbClr val="0000FF"/>
                </a:solidFill>
                <a:prstDash val="solid"/>
                <a:round/>
                <a:headEnd len="med" w="med" type="none"/>
                <a:tailEnd len="med" w="med" type="none"/>
              </a:ln>
            </p:spPr>
          </p:sp>
          <p:sp>
            <p:nvSpPr>
              <p:cNvPr id="162" name="Google Shape;162;p21"/>
              <p:cNvSpPr/>
              <p:nvPr/>
            </p:nvSpPr>
            <p:spPr>
              <a:xfrm>
                <a:off x="5958900" y="3400300"/>
                <a:ext cx="572673" cy="1262964"/>
              </a:xfrm>
              <a:custGeom>
                <a:rect b="b" l="l" r="r" t="t"/>
                <a:pathLst>
                  <a:path extrusionOk="0" h="52081" w="24602">
                    <a:moveTo>
                      <a:pt x="24602" y="52081"/>
                    </a:moveTo>
                    <a:cubicBezTo>
                      <a:pt x="18840" y="52081"/>
                      <a:pt x="12321" y="50560"/>
                      <a:pt x="8246" y="46485"/>
                    </a:cubicBezTo>
                    <a:cubicBezTo>
                      <a:pt x="3888" y="42127"/>
                      <a:pt x="1992" y="35678"/>
                      <a:pt x="499" y="29699"/>
                    </a:cubicBezTo>
                    <a:cubicBezTo>
                      <a:pt x="-2256" y="18666"/>
                      <a:pt x="7116" y="5090"/>
                      <a:pt x="17285" y="0"/>
                    </a:cubicBezTo>
                  </a:path>
                </a:pathLst>
              </a:custGeom>
              <a:noFill/>
              <a:ln cap="flat" cmpd="sng" w="38100">
                <a:solidFill>
                  <a:srgbClr val="FF0000"/>
                </a:solidFill>
                <a:prstDash val="solid"/>
                <a:round/>
                <a:headEnd len="med" w="med" type="none"/>
                <a:tailEnd len="med" w="med" type="none"/>
              </a:ln>
            </p:spPr>
          </p:sp>
          <p:sp>
            <p:nvSpPr>
              <p:cNvPr id="163" name="Google Shape;163;p21"/>
              <p:cNvSpPr txBox="1"/>
              <p:nvPr/>
            </p:nvSpPr>
            <p:spPr>
              <a:xfrm>
                <a:off x="6187275" y="3400300"/>
                <a:ext cx="1646400" cy="63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rPr>
                  <a:t>Thermal Inversion</a:t>
                </a:r>
                <a:endParaRPr sz="1800">
                  <a:solidFill>
                    <a:srgbClr val="FF0000"/>
                  </a:solidFill>
                </a:endParaRPr>
              </a:p>
            </p:txBody>
          </p:sp>
        </p:grpSp>
        <p:cxnSp>
          <p:nvCxnSpPr>
            <p:cNvPr id="164" name="Google Shape;164;p21"/>
            <p:cNvCxnSpPr/>
            <p:nvPr/>
          </p:nvCxnSpPr>
          <p:spPr>
            <a:xfrm>
              <a:off x="5528148" y="254350"/>
              <a:ext cx="2700" cy="1951500"/>
            </a:xfrm>
            <a:prstGeom prst="straightConnector1">
              <a:avLst/>
            </a:prstGeom>
            <a:noFill/>
            <a:ln cap="flat" cmpd="sng" w="9525">
              <a:solidFill>
                <a:schemeClr val="dk2"/>
              </a:solidFill>
              <a:prstDash val="solid"/>
              <a:round/>
              <a:headEnd len="med" w="med" type="none"/>
              <a:tailEnd len="med" w="med" type="none"/>
            </a:ln>
          </p:spPr>
        </p:cxnSp>
        <p:cxnSp>
          <p:nvCxnSpPr>
            <p:cNvPr id="165" name="Google Shape;165;p21"/>
            <p:cNvCxnSpPr/>
            <p:nvPr/>
          </p:nvCxnSpPr>
          <p:spPr>
            <a:xfrm rot="10800000">
              <a:off x="5528150" y="2214850"/>
              <a:ext cx="2075100" cy="30600"/>
            </a:xfrm>
            <a:prstGeom prst="straightConnector1">
              <a:avLst/>
            </a:prstGeom>
            <a:noFill/>
            <a:ln cap="flat" cmpd="sng" w="9525">
              <a:solidFill>
                <a:schemeClr val="dk2"/>
              </a:solidFill>
              <a:prstDash val="solid"/>
              <a:round/>
              <a:headEnd len="med" w="med" type="none"/>
              <a:tailEnd len="med" w="med" type="none"/>
            </a:ln>
          </p:spPr>
        </p:cxnSp>
      </p:grpSp>
      <p:cxnSp>
        <p:nvCxnSpPr>
          <p:cNvPr id="166" name="Google Shape;166;p21"/>
          <p:cNvCxnSpPr/>
          <p:nvPr/>
        </p:nvCxnSpPr>
        <p:spPr>
          <a:xfrm>
            <a:off x="7092775" y="1847530"/>
            <a:ext cx="1179600" cy="23100"/>
          </a:xfrm>
          <a:prstGeom prst="straightConnector1">
            <a:avLst/>
          </a:prstGeom>
          <a:noFill/>
          <a:ln cap="flat" cmpd="sng" w="9525">
            <a:solidFill>
              <a:schemeClr val="dk2"/>
            </a:solidFill>
            <a:prstDash val="solid"/>
            <a:round/>
            <a:headEnd len="med" w="med" type="none"/>
            <a:tailEnd len="med" w="med" type="triangle"/>
          </a:ln>
        </p:spPr>
      </p:cxnSp>
      <p:cxnSp>
        <p:nvCxnSpPr>
          <p:cNvPr id="167" name="Google Shape;167;p21"/>
          <p:cNvCxnSpPr/>
          <p:nvPr/>
        </p:nvCxnSpPr>
        <p:spPr>
          <a:xfrm flipH="1">
            <a:off x="6886650" y="437775"/>
            <a:ext cx="10800" cy="10440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