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4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77" r:id="rId4"/>
    <p:sldId id="269" r:id="rId5"/>
    <p:sldId id="270" r:id="rId6"/>
    <p:sldId id="267" r:id="rId7"/>
    <p:sldId id="273" r:id="rId8"/>
    <p:sldId id="274" r:id="rId9"/>
    <p:sldId id="275" r:id="rId10"/>
    <p:sldId id="278" r:id="rId11"/>
    <p:sldId id="276" r:id="rId12"/>
    <p:sldId id="279" r:id="rId13"/>
    <p:sldId id="271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49B4D-7A59-4DF3-9B76-FFB34DDE8B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mc:AlternateContent xmlns:mc="http://schemas.openxmlformats.org/markup-compatibility/2006">
      <mc:Choice xmlns:a14="http://schemas.microsoft.com/office/drawing/2010/main" Requires="a14">
        <dgm:pt modelId="{4EC19B91-FAA4-4227-A91B-570C67CDB666}">
          <dgm:prSet phldrT="[Text]"/>
          <dgm:spPr>
            <a:solidFill>
              <a:srgbClr val="0070C0">
                <a:alpha val="35000"/>
              </a:srgbClr>
            </a:solidFill>
            <a:effectLst>
              <a:outerShdw blurRad="50800" dist="50800" dir="5400000" algn="ctr" rotWithShape="0">
                <a:srgbClr val="000000"/>
              </a:outerShdw>
              <a:softEdge rad="127000"/>
            </a:effectLst>
          </dgm:spPr>
          <dgm:t>
            <a:bodyPr/>
            <a:lstStyle/>
            <a:p>
              <a:r>
                <a:rPr lang="fr-CA" b="0" dirty="0"/>
                <a:t> </a:t>
              </a:r>
              <a14:m>
                <m:oMath xmlns:m="http://schemas.openxmlformats.org/officeDocument/2006/math">
                  <m:r>
                    <a:rPr lang="fr-CA" b="0" i="1" smtClean="0">
                      <a:latin typeface="Cambria Math" panose="02040503050406030204" pitchFamily="18" charset="0"/>
                    </a:rPr>
                    <m:t>𝛼</m:t>
                  </m:r>
                  <m:r>
                    <a:rPr lang="fr-CA" b="0" i="1" smtClean="0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fr-CA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𝑢</m:t>
                      </m:r>
                    </m:e>
                    <m: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𝑔</m:t>
                      </m:r>
                    </m:sub>
                  </m:sSub>
                  <m:r>
                    <a:rPr lang="fr-CA" b="0" i="1" smtClean="0"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degHide m:val="on"/>
                      <m:ctrlPr>
                        <a:rPr lang="fr-CA" b="0" i="1" smtClean="0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f>
                        <m:f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e>
                  </m:rad>
                  <m:r>
                    <a:rPr lang="fr-CA" b="0" i="1" smtClean="0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fr-CA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fr-CA" b="0" i="0" smtClean="0">
                          <a:latin typeface="Cambria Math" panose="02040503050406030204" pitchFamily="18" charset="0"/>
                        </a:rPr>
                        <m:t>Ω</m:t>
                      </m:r>
                    </m:e>
                    <m: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∗</m:t>
                      </m:r>
                    </m:sub>
                  </m:sSub>
                  <m:r>
                    <a:rPr lang="fr-CA" b="0" i="1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fr-CA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𝐵</m:t>
                      </m:r>
                    </m:e>
                    <m: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lang="fr-CA" b="0" i="1" smtClean="0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fr-CA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</m:oMath>
              </a14:m>
              <a:endParaRPr lang="fr-CA" dirty="0"/>
            </a:p>
          </dgm:t>
        </dgm:pt>
      </mc:Choice>
      <mc:Fallback>
        <dgm:pt modelId="{4EC19B91-FAA4-4227-A91B-570C67CDB666}">
          <dgm:prSet phldrT="[Text]"/>
          <dgm:spPr>
            <a:solidFill>
              <a:srgbClr val="0070C0">
                <a:alpha val="35000"/>
              </a:srgbClr>
            </a:solidFill>
            <a:effectLst>
              <a:outerShdw blurRad="50800" dist="50800" dir="5400000" algn="ctr" rotWithShape="0">
                <a:srgbClr val="000000"/>
              </a:outerShdw>
              <a:softEdge rad="127000"/>
            </a:effectLst>
          </dgm:spPr>
          <dgm:t>
            <a:bodyPr/>
            <a:lstStyle/>
            <a:p>
              <a:r>
                <a:rPr lang="fr-CA" b="0" dirty="0"/>
                <a:t> </a:t>
              </a:r>
              <a:r>
                <a:rPr lang="fr-CA" b="0" i="0">
                  <a:latin typeface="Cambria Math" panose="02040503050406030204" pitchFamily="18" charset="0"/>
                </a:rPr>
                <a:t>𝛼,𝑢_𝑔=√(2𝐺𝑀/𝑟_0 ),Ω_∗, 𝐵_𝑟0,𝑇_𝑟0</a:t>
              </a:r>
              <a:endParaRPr lang="fr-CA" dirty="0"/>
            </a:p>
          </dgm:t>
        </dgm:pt>
      </mc:Fallback>
    </mc:AlternateContent>
    <dgm:pt modelId="{635D8DDF-F285-4796-B57A-B8FCBE3AED43}" type="parTrans" cxnId="{176128A0-40AB-43F5-8E20-AAA784046696}">
      <dgm:prSet/>
      <dgm:spPr/>
      <dgm:t>
        <a:bodyPr/>
        <a:lstStyle/>
        <a:p>
          <a:endParaRPr lang="fr-CA"/>
        </a:p>
      </dgm:t>
    </dgm:pt>
    <dgm:pt modelId="{DB26122C-9190-4450-A941-78BC95DB053B}" type="sibTrans" cxnId="{176128A0-40AB-43F5-8E20-AAA784046696}">
      <dgm:prSet/>
      <dgm:spPr/>
      <dgm:t>
        <a:bodyPr/>
        <a:lstStyle/>
        <a:p>
          <a:endParaRPr lang="fr-CA"/>
        </a:p>
      </dgm:t>
    </dgm:pt>
    <dgm:pt modelId="{15E45C65-6240-4708-9F43-CDC281A14458}">
      <dgm:prSet phldrT="[Text]"/>
      <dgm:spPr>
        <a:solidFill>
          <a:schemeClr val="tx1">
            <a:lumMod val="85000"/>
            <a:lumOff val="15000"/>
            <a:alpha val="75000"/>
          </a:schemeClr>
        </a:solidFill>
        <a:effectLst>
          <a:softEdge rad="127000"/>
        </a:effectLst>
      </dgm:spPr>
      <dgm:t>
        <a:bodyPr/>
        <a:lstStyle/>
        <a:p>
          <a:r>
            <a:rPr lang="fr-CA" dirty="0"/>
            <a:t>Modèle : (méthode) Newton-</a:t>
          </a:r>
          <a:r>
            <a:rPr lang="fr-CA" dirty="0" err="1"/>
            <a:t>Raphson</a:t>
          </a:r>
          <a:endParaRPr lang="fr-CA" dirty="0"/>
        </a:p>
      </dgm:t>
    </dgm:pt>
    <dgm:pt modelId="{D2AA8028-43CF-4B05-A0D4-3ACC192B95D6}" type="parTrans" cxnId="{7671AEDB-B20F-4566-B107-94453F7B75D2}">
      <dgm:prSet/>
      <dgm:spPr/>
      <dgm:t>
        <a:bodyPr/>
        <a:lstStyle/>
        <a:p>
          <a:endParaRPr lang="fr-CA"/>
        </a:p>
      </dgm:t>
    </dgm:pt>
    <dgm:pt modelId="{7A515C59-0E1F-4FE6-B8BE-99165E39C80F}" type="sibTrans" cxnId="{7671AEDB-B20F-4566-B107-94453F7B75D2}">
      <dgm:prSet/>
      <dgm:spPr/>
      <dgm:t>
        <a:bodyPr/>
        <a:lstStyle/>
        <a:p>
          <a:endParaRPr lang="fr-CA"/>
        </a:p>
      </dgm:t>
    </dgm:pt>
    <mc:AlternateContent xmlns:mc="http://schemas.openxmlformats.org/markup-compatibility/2006">
      <mc:Choice xmlns:a14="http://schemas.microsoft.com/office/drawing/2010/main" Requires="a14">
        <dgm:pt modelId="{71C45DC5-5F22-49D9-8C01-5787F0AC10FF}">
          <dgm:prSet phldrT="[Text]"/>
          <dgm:spPr>
            <a:solidFill>
              <a:srgbClr val="C00000">
                <a:alpha val="69000"/>
              </a:srgbClr>
            </a:solidFill>
            <a:effectLst>
              <a:softEdge rad="127000"/>
            </a:effectLst>
          </dgm:spPr>
          <dgm:t>
            <a:bodyPr/>
            <a:lstStyle/>
            <a:p>
              <a14:m>
                <m:oMath xmlns:m="http://schemas.openxmlformats.org/officeDocument/2006/math">
                  <m:r>
                    <a:rPr lang="fr-CA" b="0" i="1" dirty="0" smtClean="0"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fr-CA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i="1" dirty="0" smtClean="0">
                          <a:latin typeface="Cambria Math" panose="02040503050406030204" pitchFamily="18" charset="0"/>
                        </a:rPr>
                        <m:t>𝑢</m:t>
                      </m:r>
                    </m:e>
                    <m:sub>
                      <m:r>
                        <a:rPr lang="fr-CA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CA" i="1" dirty="0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lang="fr-CA" b="0" i="1" dirty="0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fr-CA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e>
                    <m:sub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lang="fr-CA" b="0" i="1" dirty="0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fr-CA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e>
                    <m:sub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sub>
                  </m:sSub>
                  <m:r>
                    <a:rPr lang="fr-CA" b="0" i="1" dirty="0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fr-CA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e>
                    <m:sub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sub>
                  </m:sSub>
                  <m:r>
                    <a:rPr lang="fr-CA" b="0" i="1" dirty="0" smtClean="0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fr-CA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e>
                    <m:sub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sub>
                  </m:sSub>
                  <m:r>
                    <a:rPr lang="fr-CA" b="0" i="1" dirty="0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fr-CA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e>
                    <m:sub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𝑟𝑓</m:t>
                      </m:r>
                    </m:sub>
                  </m:sSub>
                </m:oMath>
              </a14:m>
              <a:r>
                <a:rPr lang="fr-CA" dirty="0"/>
                <a:t>)</a:t>
              </a:r>
            </a:p>
          </dgm:t>
        </dgm:pt>
      </mc:Choice>
      <mc:Fallback>
        <dgm:pt modelId="{71C45DC5-5F22-49D9-8C01-5787F0AC10FF}">
          <dgm:prSet phldrT="[Text]"/>
          <dgm:spPr>
            <a:solidFill>
              <a:srgbClr val="C00000">
                <a:alpha val="69000"/>
              </a:srgbClr>
            </a:solidFill>
            <a:effectLst>
              <a:softEdge rad="127000"/>
            </a:effectLst>
          </dgm:spPr>
          <dgm:t>
            <a:bodyPr/>
            <a:lstStyle/>
            <a:p>
              <a:r>
                <a:rPr lang="fr-CA" b="0" i="0" dirty="0">
                  <a:latin typeface="Cambria Math" panose="02040503050406030204" pitchFamily="18" charset="0"/>
                </a:rPr>
                <a:t>(</a:t>
              </a:r>
              <a:r>
                <a:rPr lang="fr-CA" i="0" dirty="0">
                  <a:latin typeface="Cambria Math" panose="02040503050406030204" pitchFamily="18" charset="0"/>
                </a:rPr>
                <a:t>𝑢_𝑟0</a:t>
              </a:r>
              <a:r>
                <a:rPr lang="fr-CA" b="0" i="0" dirty="0">
                  <a:latin typeface="Cambria Math" panose="02040503050406030204" pitchFamily="18" charset="0"/>
                </a:rPr>
                <a:t>, 𝑢_𝜙0, 𝑟_𝑠, 𝑢_𝑠,𝑟_𝑓, 𝑢_𝑟𝑓</a:t>
              </a:r>
              <a:r>
                <a:rPr lang="fr-CA" dirty="0"/>
                <a:t>)</a:t>
              </a:r>
            </a:p>
          </dgm:t>
        </dgm:pt>
      </mc:Fallback>
    </mc:AlternateContent>
    <dgm:pt modelId="{86A0C247-FF49-4E28-A0CF-63BB56FDF5B0}" type="parTrans" cxnId="{34D787EC-260F-444C-99B7-DBC2D6BD67C9}">
      <dgm:prSet/>
      <dgm:spPr/>
      <dgm:t>
        <a:bodyPr/>
        <a:lstStyle/>
        <a:p>
          <a:endParaRPr lang="fr-CA"/>
        </a:p>
      </dgm:t>
    </dgm:pt>
    <dgm:pt modelId="{CC5BC576-6B21-4808-90D5-FDF092AC521E}" type="sibTrans" cxnId="{34D787EC-260F-444C-99B7-DBC2D6BD67C9}">
      <dgm:prSet/>
      <dgm:spPr/>
      <dgm:t>
        <a:bodyPr/>
        <a:lstStyle/>
        <a:p>
          <a:endParaRPr lang="fr-CA"/>
        </a:p>
      </dgm:t>
    </dgm:pt>
    <dgm:pt modelId="{2EEE516A-F25B-4EBC-B66F-66969E324683}" type="pres">
      <dgm:prSet presAssocID="{AD849B4D-7A59-4DF3-9B76-FFB34DDE8B86}" presName="outerComposite" presStyleCnt="0">
        <dgm:presLayoutVars>
          <dgm:chMax val="5"/>
          <dgm:dir/>
          <dgm:resizeHandles val="exact"/>
        </dgm:presLayoutVars>
      </dgm:prSet>
      <dgm:spPr/>
    </dgm:pt>
    <dgm:pt modelId="{00473230-1C8D-4C53-B980-19192D226FAD}" type="pres">
      <dgm:prSet presAssocID="{AD849B4D-7A59-4DF3-9B76-FFB34DDE8B86}" presName="dummyMaxCanvas" presStyleCnt="0">
        <dgm:presLayoutVars/>
      </dgm:prSet>
      <dgm:spPr/>
    </dgm:pt>
    <dgm:pt modelId="{62D88059-9E90-4D4B-853E-20559A62D7F5}" type="pres">
      <dgm:prSet presAssocID="{AD849B4D-7A59-4DF3-9B76-FFB34DDE8B86}" presName="ThreeNodes_1" presStyleLbl="node1" presStyleIdx="0" presStyleCnt="3" custLinFactY="-12932" custLinFactNeighborX="88925" custLinFactNeighborY="-100000">
        <dgm:presLayoutVars>
          <dgm:bulletEnabled val="1"/>
        </dgm:presLayoutVars>
      </dgm:prSet>
      <dgm:spPr/>
    </dgm:pt>
    <dgm:pt modelId="{5436CDA2-E25B-422D-A955-60413B92E7A7}" type="pres">
      <dgm:prSet presAssocID="{AD849B4D-7A59-4DF3-9B76-FFB34DDE8B86}" presName="ThreeNodes_2" presStyleLbl="node1" presStyleIdx="1" presStyleCnt="3" custLinFactNeighborX="9680" custLinFactNeighborY="-2946">
        <dgm:presLayoutVars>
          <dgm:bulletEnabled val="1"/>
        </dgm:presLayoutVars>
      </dgm:prSet>
      <dgm:spPr/>
    </dgm:pt>
    <dgm:pt modelId="{A4AC39AD-863A-417B-B1E4-BE7675219246}" type="pres">
      <dgm:prSet presAssocID="{AD849B4D-7A59-4DF3-9B76-FFB34DDE8B86}" presName="ThreeNodes_3" presStyleLbl="node1" presStyleIdx="2" presStyleCnt="3" custLinFactNeighborX="997" custLinFactNeighborY="972">
        <dgm:presLayoutVars>
          <dgm:bulletEnabled val="1"/>
        </dgm:presLayoutVars>
      </dgm:prSet>
      <dgm:spPr/>
    </dgm:pt>
    <dgm:pt modelId="{B1F509C4-94EB-4EB7-A9DD-26A5251983CF}" type="pres">
      <dgm:prSet presAssocID="{AD849B4D-7A59-4DF3-9B76-FFB34DDE8B86}" presName="ThreeConn_1-2" presStyleLbl="fgAccFollowNode1" presStyleIdx="0" presStyleCnt="2">
        <dgm:presLayoutVars>
          <dgm:bulletEnabled val="1"/>
        </dgm:presLayoutVars>
      </dgm:prSet>
      <dgm:spPr/>
    </dgm:pt>
    <dgm:pt modelId="{066F66B6-F775-45D3-B3E5-3A90F9CA3F9E}" type="pres">
      <dgm:prSet presAssocID="{AD849B4D-7A59-4DF3-9B76-FFB34DDE8B86}" presName="ThreeConn_2-3" presStyleLbl="fgAccFollowNode1" presStyleIdx="1" presStyleCnt="2">
        <dgm:presLayoutVars>
          <dgm:bulletEnabled val="1"/>
        </dgm:presLayoutVars>
      </dgm:prSet>
      <dgm:spPr/>
    </dgm:pt>
    <dgm:pt modelId="{0E6EE3DD-D933-467C-8CFD-1F69D7CAD865}" type="pres">
      <dgm:prSet presAssocID="{AD849B4D-7A59-4DF3-9B76-FFB34DDE8B86}" presName="ThreeNodes_1_text" presStyleLbl="node1" presStyleIdx="2" presStyleCnt="3">
        <dgm:presLayoutVars>
          <dgm:bulletEnabled val="1"/>
        </dgm:presLayoutVars>
      </dgm:prSet>
      <dgm:spPr/>
    </dgm:pt>
    <dgm:pt modelId="{A1735EDB-A3E4-41A5-A1DA-112F7625AE2A}" type="pres">
      <dgm:prSet presAssocID="{AD849B4D-7A59-4DF3-9B76-FFB34DDE8B86}" presName="ThreeNodes_2_text" presStyleLbl="node1" presStyleIdx="2" presStyleCnt="3">
        <dgm:presLayoutVars>
          <dgm:bulletEnabled val="1"/>
        </dgm:presLayoutVars>
      </dgm:prSet>
      <dgm:spPr/>
    </dgm:pt>
    <dgm:pt modelId="{F5A43C43-F8B6-40A1-80DA-094E63CD1E5E}" type="pres">
      <dgm:prSet presAssocID="{AD849B4D-7A59-4DF3-9B76-FFB34DDE8B8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F22B60C-8771-436F-9A5E-B1453C6CB9B6}" type="presOf" srcId="{7A515C59-0E1F-4FE6-B8BE-99165E39C80F}" destId="{066F66B6-F775-45D3-B3E5-3A90F9CA3F9E}" srcOrd="0" destOrd="0" presId="urn:microsoft.com/office/officeart/2005/8/layout/vProcess5"/>
    <dgm:cxn modelId="{8B8BC60C-FAA8-406C-BBFB-7ACA8C93B4CE}" type="presOf" srcId="{4EC19B91-FAA4-4227-A91B-570C67CDB666}" destId="{0E6EE3DD-D933-467C-8CFD-1F69D7CAD865}" srcOrd="1" destOrd="0" presId="urn:microsoft.com/office/officeart/2005/8/layout/vProcess5"/>
    <dgm:cxn modelId="{22D99E32-60E7-4C2A-830B-2263F75EFB6B}" type="presOf" srcId="{4EC19B91-FAA4-4227-A91B-570C67CDB666}" destId="{62D88059-9E90-4D4B-853E-20559A62D7F5}" srcOrd="0" destOrd="0" presId="urn:microsoft.com/office/officeart/2005/8/layout/vProcess5"/>
    <dgm:cxn modelId="{64F0D062-2A6E-4434-93E7-9A85B7B1428A}" type="presOf" srcId="{71C45DC5-5F22-49D9-8C01-5787F0AC10FF}" destId="{F5A43C43-F8B6-40A1-80DA-094E63CD1E5E}" srcOrd="1" destOrd="0" presId="urn:microsoft.com/office/officeart/2005/8/layout/vProcess5"/>
    <dgm:cxn modelId="{1B89DF43-F73C-47EB-8693-B0D5F5C0510A}" type="presOf" srcId="{DB26122C-9190-4450-A941-78BC95DB053B}" destId="{B1F509C4-94EB-4EB7-A9DD-26A5251983CF}" srcOrd="0" destOrd="0" presId="urn:microsoft.com/office/officeart/2005/8/layout/vProcess5"/>
    <dgm:cxn modelId="{95194385-2DB3-4E34-BBF1-AD981130CA99}" type="presOf" srcId="{AD849B4D-7A59-4DF3-9B76-FFB34DDE8B86}" destId="{2EEE516A-F25B-4EBC-B66F-66969E324683}" srcOrd="0" destOrd="0" presId="urn:microsoft.com/office/officeart/2005/8/layout/vProcess5"/>
    <dgm:cxn modelId="{176128A0-40AB-43F5-8E20-AAA784046696}" srcId="{AD849B4D-7A59-4DF3-9B76-FFB34DDE8B86}" destId="{4EC19B91-FAA4-4227-A91B-570C67CDB666}" srcOrd="0" destOrd="0" parTransId="{635D8DDF-F285-4796-B57A-B8FCBE3AED43}" sibTransId="{DB26122C-9190-4450-A941-78BC95DB053B}"/>
    <dgm:cxn modelId="{4F04CAA0-E609-44B0-AEEF-2976FB9E0278}" type="presOf" srcId="{71C45DC5-5F22-49D9-8C01-5787F0AC10FF}" destId="{A4AC39AD-863A-417B-B1E4-BE7675219246}" srcOrd="0" destOrd="0" presId="urn:microsoft.com/office/officeart/2005/8/layout/vProcess5"/>
    <dgm:cxn modelId="{7D185FDA-F24A-4D95-A1E4-E0EFB970B0D8}" type="presOf" srcId="{15E45C65-6240-4708-9F43-CDC281A14458}" destId="{5436CDA2-E25B-422D-A955-60413B92E7A7}" srcOrd="0" destOrd="0" presId="urn:microsoft.com/office/officeart/2005/8/layout/vProcess5"/>
    <dgm:cxn modelId="{7671AEDB-B20F-4566-B107-94453F7B75D2}" srcId="{AD849B4D-7A59-4DF3-9B76-FFB34DDE8B86}" destId="{15E45C65-6240-4708-9F43-CDC281A14458}" srcOrd="1" destOrd="0" parTransId="{D2AA8028-43CF-4B05-A0D4-3ACC192B95D6}" sibTransId="{7A515C59-0E1F-4FE6-B8BE-99165E39C80F}"/>
    <dgm:cxn modelId="{34D787EC-260F-444C-99B7-DBC2D6BD67C9}" srcId="{AD849B4D-7A59-4DF3-9B76-FFB34DDE8B86}" destId="{71C45DC5-5F22-49D9-8C01-5787F0AC10FF}" srcOrd="2" destOrd="0" parTransId="{86A0C247-FF49-4E28-A0CF-63BB56FDF5B0}" sibTransId="{CC5BC576-6B21-4808-90D5-FDF092AC521E}"/>
    <dgm:cxn modelId="{2C9483FC-E505-4DBF-B598-9ABDCE5CD875}" type="presOf" srcId="{15E45C65-6240-4708-9F43-CDC281A14458}" destId="{A1735EDB-A3E4-41A5-A1DA-112F7625AE2A}" srcOrd="1" destOrd="0" presId="urn:microsoft.com/office/officeart/2005/8/layout/vProcess5"/>
    <dgm:cxn modelId="{CFA4D6DC-0DD6-4F53-B97D-404C729C466A}" type="presParOf" srcId="{2EEE516A-F25B-4EBC-B66F-66969E324683}" destId="{00473230-1C8D-4C53-B980-19192D226FAD}" srcOrd="0" destOrd="0" presId="urn:microsoft.com/office/officeart/2005/8/layout/vProcess5"/>
    <dgm:cxn modelId="{749D43A1-C6D6-4F70-9EF2-A5E27C3311FC}" type="presParOf" srcId="{2EEE516A-F25B-4EBC-B66F-66969E324683}" destId="{62D88059-9E90-4D4B-853E-20559A62D7F5}" srcOrd="1" destOrd="0" presId="urn:microsoft.com/office/officeart/2005/8/layout/vProcess5"/>
    <dgm:cxn modelId="{18168371-534D-4AF6-B782-6D4C5AC59090}" type="presParOf" srcId="{2EEE516A-F25B-4EBC-B66F-66969E324683}" destId="{5436CDA2-E25B-422D-A955-60413B92E7A7}" srcOrd="2" destOrd="0" presId="urn:microsoft.com/office/officeart/2005/8/layout/vProcess5"/>
    <dgm:cxn modelId="{D0AA1189-23DA-4E4C-B1AF-8D1CF56E3AB5}" type="presParOf" srcId="{2EEE516A-F25B-4EBC-B66F-66969E324683}" destId="{A4AC39AD-863A-417B-B1E4-BE7675219246}" srcOrd="3" destOrd="0" presId="urn:microsoft.com/office/officeart/2005/8/layout/vProcess5"/>
    <dgm:cxn modelId="{C73A4581-7269-4583-9CDF-B3E02BC721A9}" type="presParOf" srcId="{2EEE516A-F25B-4EBC-B66F-66969E324683}" destId="{B1F509C4-94EB-4EB7-A9DD-26A5251983CF}" srcOrd="4" destOrd="0" presId="urn:microsoft.com/office/officeart/2005/8/layout/vProcess5"/>
    <dgm:cxn modelId="{A53CDCB3-E5E4-4BA5-97AF-19F29E377232}" type="presParOf" srcId="{2EEE516A-F25B-4EBC-B66F-66969E324683}" destId="{066F66B6-F775-45D3-B3E5-3A90F9CA3F9E}" srcOrd="5" destOrd="0" presId="urn:microsoft.com/office/officeart/2005/8/layout/vProcess5"/>
    <dgm:cxn modelId="{9C102BA8-A69B-4DEF-83DA-9B186A702EFD}" type="presParOf" srcId="{2EEE516A-F25B-4EBC-B66F-66969E324683}" destId="{0E6EE3DD-D933-467C-8CFD-1F69D7CAD865}" srcOrd="6" destOrd="0" presId="urn:microsoft.com/office/officeart/2005/8/layout/vProcess5"/>
    <dgm:cxn modelId="{38268FBB-1853-4438-B0FA-B0F8ED610804}" type="presParOf" srcId="{2EEE516A-F25B-4EBC-B66F-66969E324683}" destId="{A1735EDB-A3E4-41A5-A1DA-112F7625AE2A}" srcOrd="7" destOrd="0" presId="urn:microsoft.com/office/officeart/2005/8/layout/vProcess5"/>
    <dgm:cxn modelId="{E98AE008-61A4-4612-AF43-8A86C6498C48}" type="presParOf" srcId="{2EEE516A-F25B-4EBC-B66F-66969E324683}" destId="{F5A43C43-F8B6-40A1-80DA-094E63CD1E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849B4D-7A59-4DF3-9B76-FFB34DDE8B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EC19B91-FAA4-4227-A91B-570C67CDB666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  <a:effectLst>
          <a:outerShdw blurRad="50800" dist="50800" dir="5400000" algn="ctr" rotWithShape="0">
            <a:srgbClr val="000000"/>
          </a:outerShdw>
          <a:softEdge rad="127000"/>
        </a:effectLst>
      </dgm:spPr>
      <dgm:t>
        <a:bodyPr/>
        <a:lstStyle/>
        <a:p>
          <a:r>
            <a:rPr lang="fr-CA">
              <a:noFill/>
            </a:rPr>
            <a:t> </a:t>
          </a:r>
        </a:p>
      </dgm:t>
    </dgm:pt>
    <dgm:pt modelId="{635D8DDF-F285-4796-B57A-B8FCBE3AED43}" type="parTrans" cxnId="{176128A0-40AB-43F5-8E20-AAA784046696}">
      <dgm:prSet/>
      <dgm:spPr/>
      <dgm:t>
        <a:bodyPr/>
        <a:lstStyle/>
        <a:p>
          <a:endParaRPr lang="fr-CA"/>
        </a:p>
      </dgm:t>
    </dgm:pt>
    <dgm:pt modelId="{DB26122C-9190-4450-A941-78BC95DB053B}" type="sibTrans" cxnId="{176128A0-40AB-43F5-8E20-AAA784046696}">
      <dgm:prSet/>
      <dgm:spPr/>
      <dgm:t>
        <a:bodyPr/>
        <a:lstStyle/>
        <a:p>
          <a:endParaRPr lang="fr-CA"/>
        </a:p>
      </dgm:t>
    </dgm:pt>
    <dgm:pt modelId="{15E45C65-6240-4708-9F43-CDC281A14458}">
      <dgm:prSet phldrT="[Text]"/>
      <dgm:spPr>
        <a:solidFill>
          <a:schemeClr val="tx1">
            <a:lumMod val="85000"/>
            <a:lumOff val="15000"/>
            <a:alpha val="75000"/>
          </a:schemeClr>
        </a:solidFill>
        <a:effectLst>
          <a:softEdge rad="127000"/>
        </a:effectLst>
      </dgm:spPr>
      <dgm:t>
        <a:bodyPr/>
        <a:lstStyle/>
        <a:p>
          <a:r>
            <a:rPr lang="fr-CA" dirty="0"/>
            <a:t>Modèle : (méthode) Newton-</a:t>
          </a:r>
          <a:r>
            <a:rPr lang="fr-CA" dirty="0" err="1"/>
            <a:t>Raphson</a:t>
          </a:r>
          <a:endParaRPr lang="fr-CA" dirty="0"/>
        </a:p>
      </dgm:t>
    </dgm:pt>
    <dgm:pt modelId="{D2AA8028-43CF-4B05-A0D4-3ACC192B95D6}" type="parTrans" cxnId="{7671AEDB-B20F-4566-B107-94453F7B75D2}">
      <dgm:prSet/>
      <dgm:spPr/>
      <dgm:t>
        <a:bodyPr/>
        <a:lstStyle/>
        <a:p>
          <a:endParaRPr lang="fr-CA"/>
        </a:p>
      </dgm:t>
    </dgm:pt>
    <dgm:pt modelId="{7A515C59-0E1F-4FE6-B8BE-99165E39C80F}" type="sibTrans" cxnId="{7671AEDB-B20F-4566-B107-94453F7B75D2}">
      <dgm:prSet/>
      <dgm:spPr/>
      <dgm:t>
        <a:bodyPr/>
        <a:lstStyle/>
        <a:p>
          <a:endParaRPr lang="fr-CA"/>
        </a:p>
      </dgm:t>
    </dgm:pt>
    <dgm:pt modelId="{71C45DC5-5F22-49D9-8C01-5787F0AC10FF}">
      <dgm:prSet phldrT="[Text]"/>
      <dgm:spPr>
        <a:blipFill>
          <a:blip xmlns:r="http://schemas.openxmlformats.org/officeDocument/2006/relationships" r:embed="rId2"/>
          <a:stretch>
            <a:fillRect l="-380"/>
          </a:stretch>
        </a:blipFill>
        <a:effectLst>
          <a:softEdge rad="127000"/>
        </a:effectLst>
      </dgm:spPr>
      <dgm:t>
        <a:bodyPr/>
        <a:lstStyle/>
        <a:p>
          <a:r>
            <a:rPr lang="fr-CA">
              <a:noFill/>
            </a:rPr>
            <a:t> </a:t>
          </a:r>
        </a:p>
      </dgm:t>
    </dgm:pt>
    <dgm:pt modelId="{86A0C247-FF49-4E28-A0CF-63BB56FDF5B0}" type="parTrans" cxnId="{34D787EC-260F-444C-99B7-DBC2D6BD67C9}">
      <dgm:prSet/>
      <dgm:spPr/>
      <dgm:t>
        <a:bodyPr/>
        <a:lstStyle/>
        <a:p>
          <a:endParaRPr lang="fr-CA"/>
        </a:p>
      </dgm:t>
    </dgm:pt>
    <dgm:pt modelId="{CC5BC576-6B21-4808-90D5-FDF092AC521E}" type="sibTrans" cxnId="{34D787EC-260F-444C-99B7-DBC2D6BD67C9}">
      <dgm:prSet/>
      <dgm:spPr/>
      <dgm:t>
        <a:bodyPr/>
        <a:lstStyle/>
        <a:p>
          <a:endParaRPr lang="fr-CA"/>
        </a:p>
      </dgm:t>
    </dgm:pt>
    <dgm:pt modelId="{2EEE516A-F25B-4EBC-B66F-66969E324683}" type="pres">
      <dgm:prSet presAssocID="{AD849B4D-7A59-4DF3-9B76-FFB34DDE8B86}" presName="outerComposite" presStyleCnt="0">
        <dgm:presLayoutVars>
          <dgm:chMax val="5"/>
          <dgm:dir/>
          <dgm:resizeHandles val="exact"/>
        </dgm:presLayoutVars>
      </dgm:prSet>
      <dgm:spPr/>
    </dgm:pt>
    <dgm:pt modelId="{00473230-1C8D-4C53-B980-19192D226FAD}" type="pres">
      <dgm:prSet presAssocID="{AD849B4D-7A59-4DF3-9B76-FFB34DDE8B86}" presName="dummyMaxCanvas" presStyleCnt="0">
        <dgm:presLayoutVars/>
      </dgm:prSet>
      <dgm:spPr/>
    </dgm:pt>
    <dgm:pt modelId="{62D88059-9E90-4D4B-853E-20559A62D7F5}" type="pres">
      <dgm:prSet presAssocID="{AD849B4D-7A59-4DF3-9B76-FFB34DDE8B86}" presName="ThreeNodes_1" presStyleLbl="node1" presStyleIdx="0" presStyleCnt="3" custLinFactY="-12932" custLinFactNeighborX="88925" custLinFactNeighborY="-100000">
        <dgm:presLayoutVars>
          <dgm:bulletEnabled val="1"/>
        </dgm:presLayoutVars>
      </dgm:prSet>
      <dgm:spPr/>
    </dgm:pt>
    <dgm:pt modelId="{5436CDA2-E25B-422D-A955-60413B92E7A7}" type="pres">
      <dgm:prSet presAssocID="{AD849B4D-7A59-4DF3-9B76-FFB34DDE8B86}" presName="ThreeNodes_2" presStyleLbl="node1" presStyleIdx="1" presStyleCnt="3" custLinFactNeighborX="9680" custLinFactNeighborY="-2946">
        <dgm:presLayoutVars>
          <dgm:bulletEnabled val="1"/>
        </dgm:presLayoutVars>
      </dgm:prSet>
      <dgm:spPr/>
    </dgm:pt>
    <dgm:pt modelId="{A4AC39AD-863A-417B-B1E4-BE7675219246}" type="pres">
      <dgm:prSet presAssocID="{AD849B4D-7A59-4DF3-9B76-FFB34DDE8B86}" presName="ThreeNodes_3" presStyleLbl="node1" presStyleIdx="2" presStyleCnt="3" custLinFactNeighborX="997" custLinFactNeighborY="972">
        <dgm:presLayoutVars>
          <dgm:bulletEnabled val="1"/>
        </dgm:presLayoutVars>
      </dgm:prSet>
      <dgm:spPr/>
    </dgm:pt>
    <dgm:pt modelId="{B1F509C4-94EB-4EB7-A9DD-26A5251983CF}" type="pres">
      <dgm:prSet presAssocID="{AD849B4D-7A59-4DF3-9B76-FFB34DDE8B86}" presName="ThreeConn_1-2" presStyleLbl="fgAccFollowNode1" presStyleIdx="0" presStyleCnt="2">
        <dgm:presLayoutVars>
          <dgm:bulletEnabled val="1"/>
        </dgm:presLayoutVars>
      </dgm:prSet>
      <dgm:spPr/>
    </dgm:pt>
    <dgm:pt modelId="{066F66B6-F775-45D3-B3E5-3A90F9CA3F9E}" type="pres">
      <dgm:prSet presAssocID="{AD849B4D-7A59-4DF3-9B76-FFB34DDE8B86}" presName="ThreeConn_2-3" presStyleLbl="fgAccFollowNode1" presStyleIdx="1" presStyleCnt="2">
        <dgm:presLayoutVars>
          <dgm:bulletEnabled val="1"/>
        </dgm:presLayoutVars>
      </dgm:prSet>
      <dgm:spPr/>
    </dgm:pt>
    <dgm:pt modelId="{0E6EE3DD-D933-467C-8CFD-1F69D7CAD865}" type="pres">
      <dgm:prSet presAssocID="{AD849B4D-7A59-4DF3-9B76-FFB34DDE8B86}" presName="ThreeNodes_1_text" presStyleLbl="node1" presStyleIdx="2" presStyleCnt="3">
        <dgm:presLayoutVars>
          <dgm:bulletEnabled val="1"/>
        </dgm:presLayoutVars>
      </dgm:prSet>
      <dgm:spPr/>
    </dgm:pt>
    <dgm:pt modelId="{A1735EDB-A3E4-41A5-A1DA-112F7625AE2A}" type="pres">
      <dgm:prSet presAssocID="{AD849B4D-7A59-4DF3-9B76-FFB34DDE8B86}" presName="ThreeNodes_2_text" presStyleLbl="node1" presStyleIdx="2" presStyleCnt="3">
        <dgm:presLayoutVars>
          <dgm:bulletEnabled val="1"/>
        </dgm:presLayoutVars>
      </dgm:prSet>
      <dgm:spPr/>
    </dgm:pt>
    <dgm:pt modelId="{F5A43C43-F8B6-40A1-80DA-094E63CD1E5E}" type="pres">
      <dgm:prSet presAssocID="{AD849B4D-7A59-4DF3-9B76-FFB34DDE8B8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F22B60C-8771-436F-9A5E-B1453C6CB9B6}" type="presOf" srcId="{7A515C59-0E1F-4FE6-B8BE-99165E39C80F}" destId="{066F66B6-F775-45D3-B3E5-3A90F9CA3F9E}" srcOrd="0" destOrd="0" presId="urn:microsoft.com/office/officeart/2005/8/layout/vProcess5"/>
    <dgm:cxn modelId="{8B8BC60C-FAA8-406C-BBFB-7ACA8C93B4CE}" type="presOf" srcId="{4EC19B91-FAA4-4227-A91B-570C67CDB666}" destId="{0E6EE3DD-D933-467C-8CFD-1F69D7CAD865}" srcOrd="1" destOrd="0" presId="urn:microsoft.com/office/officeart/2005/8/layout/vProcess5"/>
    <dgm:cxn modelId="{22D99E32-60E7-4C2A-830B-2263F75EFB6B}" type="presOf" srcId="{4EC19B91-FAA4-4227-A91B-570C67CDB666}" destId="{62D88059-9E90-4D4B-853E-20559A62D7F5}" srcOrd="0" destOrd="0" presId="urn:microsoft.com/office/officeart/2005/8/layout/vProcess5"/>
    <dgm:cxn modelId="{64F0D062-2A6E-4434-93E7-9A85B7B1428A}" type="presOf" srcId="{71C45DC5-5F22-49D9-8C01-5787F0AC10FF}" destId="{F5A43C43-F8B6-40A1-80DA-094E63CD1E5E}" srcOrd="1" destOrd="0" presId="urn:microsoft.com/office/officeart/2005/8/layout/vProcess5"/>
    <dgm:cxn modelId="{1B89DF43-F73C-47EB-8693-B0D5F5C0510A}" type="presOf" srcId="{DB26122C-9190-4450-A941-78BC95DB053B}" destId="{B1F509C4-94EB-4EB7-A9DD-26A5251983CF}" srcOrd="0" destOrd="0" presId="urn:microsoft.com/office/officeart/2005/8/layout/vProcess5"/>
    <dgm:cxn modelId="{95194385-2DB3-4E34-BBF1-AD981130CA99}" type="presOf" srcId="{AD849B4D-7A59-4DF3-9B76-FFB34DDE8B86}" destId="{2EEE516A-F25B-4EBC-B66F-66969E324683}" srcOrd="0" destOrd="0" presId="urn:microsoft.com/office/officeart/2005/8/layout/vProcess5"/>
    <dgm:cxn modelId="{176128A0-40AB-43F5-8E20-AAA784046696}" srcId="{AD849B4D-7A59-4DF3-9B76-FFB34DDE8B86}" destId="{4EC19B91-FAA4-4227-A91B-570C67CDB666}" srcOrd="0" destOrd="0" parTransId="{635D8DDF-F285-4796-B57A-B8FCBE3AED43}" sibTransId="{DB26122C-9190-4450-A941-78BC95DB053B}"/>
    <dgm:cxn modelId="{4F04CAA0-E609-44B0-AEEF-2976FB9E0278}" type="presOf" srcId="{71C45DC5-5F22-49D9-8C01-5787F0AC10FF}" destId="{A4AC39AD-863A-417B-B1E4-BE7675219246}" srcOrd="0" destOrd="0" presId="urn:microsoft.com/office/officeart/2005/8/layout/vProcess5"/>
    <dgm:cxn modelId="{7D185FDA-F24A-4D95-A1E4-E0EFB970B0D8}" type="presOf" srcId="{15E45C65-6240-4708-9F43-CDC281A14458}" destId="{5436CDA2-E25B-422D-A955-60413B92E7A7}" srcOrd="0" destOrd="0" presId="urn:microsoft.com/office/officeart/2005/8/layout/vProcess5"/>
    <dgm:cxn modelId="{7671AEDB-B20F-4566-B107-94453F7B75D2}" srcId="{AD849B4D-7A59-4DF3-9B76-FFB34DDE8B86}" destId="{15E45C65-6240-4708-9F43-CDC281A14458}" srcOrd="1" destOrd="0" parTransId="{D2AA8028-43CF-4B05-A0D4-3ACC192B95D6}" sibTransId="{7A515C59-0E1F-4FE6-B8BE-99165E39C80F}"/>
    <dgm:cxn modelId="{34D787EC-260F-444C-99B7-DBC2D6BD67C9}" srcId="{AD849B4D-7A59-4DF3-9B76-FFB34DDE8B86}" destId="{71C45DC5-5F22-49D9-8C01-5787F0AC10FF}" srcOrd="2" destOrd="0" parTransId="{86A0C247-FF49-4E28-A0CF-63BB56FDF5B0}" sibTransId="{CC5BC576-6B21-4808-90D5-FDF092AC521E}"/>
    <dgm:cxn modelId="{2C9483FC-E505-4DBF-B598-9ABDCE5CD875}" type="presOf" srcId="{15E45C65-6240-4708-9F43-CDC281A14458}" destId="{A1735EDB-A3E4-41A5-A1DA-112F7625AE2A}" srcOrd="1" destOrd="0" presId="urn:microsoft.com/office/officeart/2005/8/layout/vProcess5"/>
    <dgm:cxn modelId="{CFA4D6DC-0DD6-4F53-B97D-404C729C466A}" type="presParOf" srcId="{2EEE516A-F25B-4EBC-B66F-66969E324683}" destId="{00473230-1C8D-4C53-B980-19192D226FAD}" srcOrd="0" destOrd="0" presId="urn:microsoft.com/office/officeart/2005/8/layout/vProcess5"/>
    <dgm:cxn modelId="{749D43A1-C6D6-4F70-9EF2-A5E27C3311FC}" type="presParOf" srcId="{2EEE516A-F25B-4EBC-B66F-66969E324683}" destId="{62D88059-9E90-4D4B-853E-20559A62D7F5}" srcOrd="1" destOrd="0" presId="urn:microsoft.com/office/officeart/2005/8/layout/vProcess5"/>
    <dgm:cxn modelId="{18168371-534D-4AF6-B782-6D4C5AC59090}" type="presParOf" srcId="{2EEE516A-F25B-4EBC-B66F-66969E324683}" destId="{5436CDA2-E25B-422D-A955-60413B92E7A7}" srcOrd="2" destOrd="0" presId="urn:microsoft.com/office/officeart/2005/8/layout/vProcess5"/>
    <dgm:cxn modelId="{D0AA1189-23DA-4E4C-B1AF-8D1CF56E3AB5}" type="presParOf" srcId="{2EEE516A-F25B-4EBC-B66F-66969E324683}" destId="{A4AC39AD-863A-417B-B1E4-BE7675219246}" srcOrd="3" destOrd="0" presId="urn:microsoft.com/office/officeart/2005/8/layout/vProcess5"/>
    <dgm:cxn modelId="{C73A4581-7269-4583-9CDF-B3E02BC721A9}" type="presParOf" srcId="{2EEE516A-F25B-4EBC-B66F-66969E324683}" destId="{B1F509C4-94EB-4EB7-A9DD-26A5251983CF}" srcOrd="4" destOrd="0" presId="urn:microsoft.com/office/officeart/2005/8/layout/vProcess5"/>
    <dgm:cxn modelId="{A53CDCB3-E5E4-4BA5-97AF-19F29E377232}" type="presParOf" srcId="{2EEE516A-F25B-4EBC-B66F-66969E324683}" destId="{066F66B6-F775-45D3-B3E5-3A90F9CA3F9E}" srcOrd="5" destOrd="0" presId="urn:microsoft.com/office/officeart/2005/8/layout/vProcess5"/>
    <dgm:cxn modelId="{9C102BA8-A69B-4DEF-83DA-9B186A702EFD}" type="presParOf" srcId="{2EEE516A-F25B-4EBC-B66F-66969E324683}" destId="{0E6EE3DD-D933-467C-8CFD-1F69D7CAD865}" srcOrd="6" destOrd="0" presId="urn:microsoft.com/office/officeart/2005/8/layout/vProcess5"/>
    <dgm:cxn modelId="{38268FBB-1853-4438-B0FA-B0F8ED610804}" type="presParOf" srcId="{2EEE516A-F25B-4EBC-B66F-66969E324683}" destId="{A1735EDB-A3E4-41A5-A1DA-112F7625AE2A}" srcOrd="7" destOrd="0" presId="urn:microsoft.com/office/officeart/2005/8/layout/vProcess5"/>
    <dgm:cxn modelId="{E98AE008-61A4-4612-AF43-8A86C6498C48}" type="presParOf" srcId="{2EEE516A-F25B-4EBC-B66F-66969E324683}" destId="{F5A43C43-F8B6-40A1-80DA-094E63CD1E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849B4D-7A59-4DF3-9B76-FFB34DDE8B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mc:AlternateContent xmlns:mc="http://schemas.openxmlformats.org/markup-compatibility/2006">
      <mc:Choice xmlns:a14="http://schemas.microsoft.com/office/drawing/2010/main" Requires="a14">
        <dgm:pt modelId="{4EC19B91-FAA4-4227-A91B-570C67CDB666}">
          <dgm:prSet phldrT="[Text]"/>
          <dgm:spPr>
            <a:solidFill>
              <a:srgbClr val="0070C0">
                <a:alpha val="35000"/>
              </a:srgbClr>
            </a:solidFill>
            <a:effectLst>
              <a:outerShdw blurRad="50800" dist="50800" dir="5400000" algn="ctr" rotWithShape="0">
                <a:srgbClr val="000000"/>
              </a:outerShdw>
              <a:softEdge rad="127000"/>
            </a:effectLst>
          </dgm:spPr>
          <dgm:t>
            <a:bodyPr/>
            <a:lstStyle/>
            <a:p>
              <a:r>
                <a:rPr lang="fr-CA" b="0" dirty="0"/>
                <a:t> </a:t>
              </a:r>
              <a14:m>
                <m:oMath xmlns:m="http://schemas.openxmlformats.org/officeDocument/2006/math">
                  <m:r>
                    <a:rPr lang="fr-CA" b="0" i="1" smtClean="0">
                      <a:latin typeface="Cambria Math" panose="02040503050406030204" pitchFamily="18" charset="0"/>
                    </a:rPr>
                    <m:t>𝛼</m:t>
                  </m:r>
                  <m:r>
                    <a:rPr lang="fr-CA" b="0" i="1" smtClean="0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fr-CA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𝑢</m:t>
                      </m:r>
                    </m:e>
                    <m: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𝑔</m:t>
                      </m:r>
                    </m:sub>
                  </m:sSub>
                  <m:r>
                    <a:rPr lang="fr-CA" b="0" i="1" smtClean="0"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degHide m:val="on"/>
                      <m:ctrlPr>
                        <a:rPr lang="fr-CA" b="0" i="1" smtClean="0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f>
                        <m:f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e>
                  </m:rad>
                  <m:r>
                    <a:rPr lang="fr-CA" b="0" i="1" smtClean="0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fr-CA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m:rPr>
                          <m:sty m:val="p"/>
                        </m:rPr>
                        <a:rPr lang="fr-CA" b="0" i="0" smtClean="0">
                          <a:latin typeface="Cambria Math" panose="02040503050406030204" pitchFamily="18" charset="0"/>
                        </a:rPr>
                        <m:t>Ω</m:t>
                      </m:r>
                    </m:e>
                    <m: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∗</m:t>
                      </m:r>
                    </m:sub>
                  </m:sSub>
                  <m:r>
                    <a:rPr lang="fr-CA" b="0" i="1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fr-CA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𝐵</m:t>
                      </m:r>
                    </m:e>
                    <m: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lang="fr-CA" b="0" i="1" smtClean="0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fr-CA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𝑇</m:t>
                      </m:r>
                    </m:e>
                    <m: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</m:oMath>
              </a14:m>
              <a:endParaRPr lang="fr-CA" dirty="0"/>
            </a:p>
          </dgm:t>
        </dgm:pt>
      </mc:Choice>
      <mc:Fallback>
        <dgm:pt modelId="{4EC19B91-FAA4-4227-A91B-570C67CDB666}">
          <dgm:prSet phldrT="[Text]"/>
          <dgm:spPr>
            <a:solidFill>
              <a:srgbClr val="0070C0">
                <a:alpha val="35000"/>
              </a:srgbClr>
            </a:solidFill>
            <a:effectLst>
              <a:outerShdw blurRad="50800" dist="50800" dir="5400000" algn="ctr" rotWithShape="0">
                <a:srgbClr val="000000"/>
              </a:outerShdw>
              <a:softEdge rad="127000"/>
            </a:effectLst>
          </dgm:spPr>
          <dgm:t>
            <a:bodyPr/>
            <a:lstStyle/>
            <a:p>
              <a:r>
                <a:rPr lang="fr-CA" b="0" dirty="0"/>
                <a:t> </a:t>
              </a:r>
              <a:r>
                <a:rPr lang="fr-CA" b="0" i="0">
                  <a:latin typeface="Cambria Math" panose="02040503050406030204" pitchFamily="18" charset="0"/>
                </a:rPr>
                <a:t>𝛼,𝑢_𝑔=√(2𝐺𝑀/𝑟_0 ),Ω_∗, 𝐵_𝑟0,𝑇_𝑟0</a:t>
              </a:r>
              <a:endParaRPr lang="fr-CA" dirty="0"/>
            </a:p>
          </dgm:t>
        </dgm:pt>
      </mc:Fallback>
    </mc:AlternateContent>
    <dgm:pt modelId="{635D8DDF-F285-4796-B57A-B8FCBE3AED43}" type="parTrans" cxnId="{176128A0-40AB-43F5-8E20-AAA784046696}">
      <dgm:prSet/>
      <dgm:spPr/>
      <dgm:t>
        <a:bodyPr/>
        <a:lstStyle/>
        <a:p>
          <a:endParaRPr lang="fr-CA"/>
        </a:p>
      </dgm:t>
    </dgm:pt>
    <dgm:pt modelId="{DB26122C-9190-4450-A941-78BC95DB053B}" type="sibTrans" cxnId="{176128A0-40AB-43F5-8E20-AAA784046696}">
      <dgm:prSet/>
      <dgm:spPr/>
      <dgm:t>
        <a:bodyPr/>
        <a:lstStyle/>
        <a:p>
          <a:endParaRPr lang="fr-CA"/>
        </a:p>
      </dgm:t>
    </dgm:pt>
    <mc:AlternateContent xmlns:mc="http://schemas.openxmlformats.org/markup-compatibility/2006">
      <mc:Choice xmlns:a14="http://schemas.microsoft.com/office/drawing/2010/main" Requires="a14">
        <dgm:pt modelId="{71C45DC5-5F22-49D9-8C01-5787F0AC10FF}">
          <dgm:prSet phldrT="[Text]"/>
          <dgm:spPr>
            <a:solidFill>
              <a:srgbClr val="C00000">
                <a:alpha val="69000"/>
              </a:srgbClr>
            </a:solidFill>
            <a:effectLst>
              <a:softEdge rad="127000"/>
            </a:effectLst>
          </dgm:spPr>
          <dgm:t>
            <a:bodyPr/>
            <a:lstStyle/>
            <a:p>
              <a14:m>
                <m:oMath xmlns:m="http://schemas.openxmlformats.org/officeDocument/2006/math">
                  <m:r>
                    <a:rPr lang="fr-CA" b="0" i="1" dirty="0" smtClean="0"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fr-CA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i="1" dirty="0" smtClean="0">
                          <a:latin typeface="Cambria Math" panose="02040503050406030204" pitchFamily="18" charset="0"/>
                        </a:rPr>
                        <m:t>𝑢</m:t>
                      </m:r>
                    </m:e>
                    <m:sub>
                      <m:r>
                        <a:rPr lang="fr-CA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CA" i="1" dirty="0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lang="fr-CA" b="0" i="1" dirty="0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fr-CA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e>
                    <m:sub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lang="fr-CA" b="0" i="1" dirty="0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fr-CA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e>
                    <m:sub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sub>
                  </m:sSub>
                  <m:r>
                    <a:rPr lang="fr-CA" b="0" i="1" dirty="0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fr-CA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e>
                    <m:sub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sub>
                  </m:sSub>
                  <m:r>
                    <a:rPr lang="fr-CA" b="0" i="1" dirty="0" smtClean="0">
                      <a:latin typeface="Cambria Math" panose="02040503050406030204" pitchFamily="18" charset="0"/>
                    </a:rPr>
                    <m:t>,</m:t>
                  </m:r>
                  <m:sSub>
                    <m:sSubPr>
                      <m:ctrlPr>
                        <a:rPr lang="fr-CA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e>
                    <m:sub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sub>
                  </m:sSub>
                  <m:r>
                    <a:rPr lang="fr-CA" b="0" i="1" dirty="0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fr-CA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e>
                    <m:sub>
                      <m:r>
                        <a:rPr lang="fr-CA" b="0" i="1" dirty="0" smtClean="0">
                          <a:latin typeface="Cambria Math" panose="02040503050406030204" pitchFamily="18" charset="0"/>
                        </a:rPr>
                        <m:t>𝑟𝑓</m:t>
                      </m:r>
                    </m:sub>
                  </m:sSub>
                </m:oMath>
              </a14:m>
              <a:r>
                <a:rPr lang="fr-CA" dirty="0"/>
                <a:t>)</a:t>
              </a:r>
            </a:p>
          </dgm:t>
        </dgm:pt>
      </mc:Choice>
      <mc:Fallback>
        <dgm:pt modelId="{71C45DC5-5F22-49D9-8C01-5787F0AC10FF}">
          <dgm:prSet phldrT="[Text]"/>
          <dgm:spPr>
            <a:solidFill>
              <a:srgbClr val="C00000">
                <a:alpha val="69000"/>
              </a:srgbClr>
            </a:solidFill>
            <a:effectLst>
              <a:softEdge rad="127000"/>
            </a:effectLst>
          </dgm:spPr>
          <dgm:t>
            <a:bodyPr/>
            <a:lstStyle/>
            <a:p>
              <a:r>
                <a:rPr lang="fr-CA" b="0" i="0" dirty="0">
                  <a:latin typeface="Cambria Math" panose="02040503050406030204" pitchFamily="18" charset="0"/>
                </a:rPr>
                <a:t>(</a:t>
              </a:r>
              <a:r>
                <a:rPr lang="fr-CA" i="0" dirty="0">
                  <a:latin typeface="Cambria Math" panose="02040503050406030204" pitchFamily="18" charset="0"/>
                </a:rPr>
                <a:t>𝑢_𝑟0</a:t>
              </a:r>
              <a:r>
                <a:rPr lang="fr-CA" b="0" i="0" dirty="0">
                  <a:latin typeface="Cambria Math" panose="02040503050406030204" pitchFamily="18" charset="0"/>
                </a:rPr>
                <a:t>, 𝑢_𝜙0, 𝑟_𝑠, 𝑢_𝑠,𝑟_𝑓, 𝑢_𝑟𝑓</a:t>
              </a:r>
              <a:r>
                <a:rPr lang="fr-CA" dirty="0"/>
                <a:t>)</a:t>
              </a:r>
            </a:p>
          </dgm:t>
        </dgm:pt>
      </mc:Fallback>
    </mc:AlternateContent>
    <dgm:pt modelId="{86A0C247-FF49-4E28-A0CF-63BB56FDF5B0}" type="parTrans" cxnId="{34D787EC-260F-444C-99B7-DBC2D6BD67C9}">
      <dgm:prSet/>
      <dgm:spPr/>
      <dgm:t>
        <a:bodyPr/>
        <a:lstStyle/>
        <a:p>
          <a:endParaRPr lang="fr-CA"/>
        </a:p>
      </dgm:t>
    </dgm:pt>
    <dgm:pt modelId="{CC5BC576-6B21-4808-90D5-FDF092AC521E}" type="sibTrans" cxnId="{34D787EC-260F-444C-99B7-DBC2D6BD67C9}">
      <dgm:prSet/>
      <dgm:spPr/>
      <dgm:t>
        <a:bodyPr/>
        <a:lstStyle/>
        <a:p>
          <a:endParaRPr lang="fr-CA"/>
        </a:p>
      </dgm:t>
    </dgm:pt>
    <dgm:pt modelId="{2EEE516A-F25B-4EBC-B66F-66969E324683}" type="pres">
      <dgm:prSet presAssocID="{AD849B4D-7A59-4DF3-9B76-FFB34DDE8B86}" presName="outerComposite" presStyleCnt="0">
        <dgm:presLayoutVars>
          <dgm:chMax val="5"/>
          <dgm:dir/>
          <dgm:resizeHandles val="exact"/>
        </dgm:presLayoutVars>
      </dgm:prSet>
      <dgm:spPr/>
    </dgm:pt>
    <dgm:pt modelId="{00473230-1C8D-4C53-B980-19192D226FAD}" type="pres">
      <dgm:prSet presAssocID="{AD849B4D-7A59-4DF3-9B76-FFB34DDE8B86}" presName="dummyMaxCanvas" presStyleCnt="0">
        <dgm:presLayoutVars/>
      </dgm:prSet>
      <dgm:spPr/>
    </dgm:pt>
    <dgm:pt modelId="{BB51DC6C-3C85-4CAB-A150-BAEF8E2F6BED}" type="pres">
      <dgm:prSet presAssocID="{AD849B4D-7A59-4DF3-9B76-FFB34DDE8B86}" presName="TwoNodes_1" presStyleLbl="node1" presStyleIdx="0" presStyleCnt="2" custScaleX="117647" custLinFactNeighborX="10591" custLinFactNeighborY="-6514">
        <dgm:presLayoutVars>
          <dgm:bulletEnabled val="1"/>
        </dgm:presLayoutVars>
      </dgm:prSet>
      <dgm:spPr/>
    </dgm:pt>
    <dgm:pt modelId="{FD830DE9-2F60-4470-8682-178434F0EAAF}" type="pres">
      <dgm:prSet presAssocID="{AD849B4D-7A59-4DF3-9B76-FFB34DDE8B86}" presName="TwoNodes_2" presStyleLbl="node1" presStyleIdx="1" presStyleCnt="2" custScaleX="117647" custLinFactNeighborX="-22361" custLinFactNeighborY="0">
        <dgm:presLayoutVars>
          <dgm:bulletEnabled val="1"/>
        </dgm:presLayoutVars>
      </dgm:prSet>
      <dgm:spPr/>
    </dgm:pt>
    <dgm:pt modelId="{4FDEB07F-E7E5-47DA-80B6-C62B9BC2658C}" type="pres">
      <dgm:prSet presAssocID="{AD849B4D-7A59-4DF3-9B76-FFB34DDE8B86}" presName="TwoConn_1-2" presStyleLbl="fgAccFollowNode1" presStyleIdx="0" presStyleCnt="1">
        <dgm:presLayoutVars>
          <dgm:bulletEnabled val="1"/>
        </dgm:presLayoutVars>
      </dgm:prSet>
      <dgm:spPr/>
    </dgm:pt>
    <dgm:pt modelId="{0DD628FB-E6F5-44EC-8E3F-220C182ACC72}" type="pres">
      <dgm:prSet presAssocID="{AD849B4D-7A59-4DF3-9B76-FFB34DDE8B86}" presName="TwoNodes_1_text" presStyleLbl="node1" presStyleIdx="1" presStyleCnt="2">
        <dgm:presLayoutVars>
          <dgm:bulletEnabled val="1"/>
        </dgm:presLayoutVars>
      </dgm:prSet>
      <dgm:spPr/>
    </dgm:pt>
    <dgm:pt modelId="{465CBA07-6538-46AE-AC0A-A4303CB46F60}" type="pres">
      <dgm:prSet presAssocID="{AD849B4D-7A59-4DF3-9B76-FFB34DDE8B8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36C292F-DEC6-4C3F-87E3-46CE60F1F16F}" type="presOf" srcId="{4EC19B91-FAA4-4227-A91B-570C67CDB666}" destId="{0DD628FB-E6F5-44EC-8E3F-220C182ACC72}" srcOrd="1" destOrd="0" presId="urn:microsoft.com/office/officeart/2005/8/layout/vProcess5"/>
    <dgm:cxn modelId="{EE468F40-39CC-4228-9F54-67E1F5ABA372}" type="presOf" srcId="{71C45DC5-5F22-49D9-8C01-5787F0AC10FF}" destId="{465CBA07-6538-46AE-AC0A-A4303CB46F60}" srcOrd="1" destOrd="0" presId="urn:microsoft.com/office/officeart/2005/8/layout/vProcess5"/>
    <dgm:cxn modelId="{0AA79A56-CF4B-4642-B8AF-4A2AFAE4B0DD}" type="presOf" srcId="{4EC19B91-FAA4-4227-A91B-570C67CDB666}" destId="{BB51DC6C-3C85-4CAB-A150-BAEF8E2F6BED}" srcOrd="0" destOrd="0" presId="urn:microsoft.com/office/officeart/2005/8/layout/vProcess5"/>
    <dgm:cxn modelId="{95194385-2DB3-4E34-BBF1-AD981130CA99}" type="presOf" srcId="{AD849B4D-7A59-4DF3-9B76-FFB34DDE8B86}" destId="{2EEE516A-F25B-4EBC-B66F-66969E324683}" srcOrd="0" destOrd="0" presId="urn:microsoft.com/office/officeart/2005/8/layout/vProcess5"/>
    <dgm:cxn modelId="{176128A0-40AB-43F5-8E20-AAA784046696}" srcId="{AD849B4D-7A59-4DF3-9B76-FFB34DDE8B86}" destId="{4EC19B91-FAA4-4227-A91B-570C67CDB666}" srcOrd="0" destOrd="0" parTransId="{635D8DDF-F285-4796-B57A-B8FCBE3AED43}" sibTransId="{DB26122C-9190-4450-A941-78BC95DB053B}"/>
    <dgm:cxn modelId="{A0C40ABF-E7DD-4FE4-BB4C-6094D737CAAE}" type="presOf" srcId="{71C45DC5-5F22-49D9-8C01-5787F0AC10FF}" destId="{FD830DE9-2F60-4470-8682-178434F0EAAF}" srcOrd="0" destOrd="0" presId="urn:microsoft.com/office/officeart/2005/8/layout/vProcess5"/>
    <dgm:cxn modelId="{A4593ADF-D7F9-47DA-B50F-84F21B0814F4}" type="presOf" srcId="{DB26122C-9190-4450-A941-78BC95DB053B}" destId="{4FDEB07F-E7E5-47DA-80B6-C62B9BC2658C}" srcOrd="0" destOrd="0" presId="urn:microsoft.com/office/officeart/2005/8/layout/vProcess5"/>
    <dgm:cxn modelId="{34D787EC-260F-444C-99B7-DBC2D6BD67C9}" srcId="{AD849B4D-7A59-4DF3-9B76-FFB34DDE8B86}" destId="{71C45DC5-5F22-49D9-8C01-5787F0AC10FF}" srcOrd="1" destOrd="0" parTransId="{86A0C247-FF49-4E28-A0CF-63BB56FDF5B0}" sibTransId="{CC5BC576-6B21-4808-90D5-FDF092AC521E}"/>
    <dgm:cxn modelId="{CFA4D6DC-0DD6-4F53-B97D-404C729C466A}" type="presParOf" srcId="{2EEE516A-F25B-4EBC-B66F-66969E324683}" destId="{00473230-1C8D-4C53-B980-19192D226FAD}" srcOrd="0" destOrd="0" presId="urn:microsoft.com/office/officeart/2005/8/layout/vProcess5"/>
    <dgm:cxn modelId="{42C4B850-4A12-4105-9253-C1E3C591AC8A}" type="presParOf" srcId="{2EEE516A-F25B-4EBC-B66F-66969E324683}" destId="{BB51DC6C-3C85-4CAB-A150-BAEF8E2F6BED}" srcOrd="1" destOrd="0" presId="urn:microsoft.com/office/officeart/2005/8/layout/vProcess5"/>
    <dgm:cxn modelId="{AF1F3103-0A1E-4F0B-B979-62FFA36A7F54}" type="presParOf" srcId="{2EEE516A-F25B-4EBC-B66F-66969E324683}" destId="{FD830DE9-2F60-4470-8682-178434F0EAAF}" srcOrd="2" destOrd="0" presId="urn:microsoft.com/office/officeart/2005/8/layout/vProcess5"/>
    <dgm:cxn modelId="{FEE195F6-CC01-4637-8B3A-4F535F4E506D}" type="presParOf" srcId="{2EEE516A-F25B-4EBC-B66F-66969E324683}" destId="{4FDEB07F-E7E5-47DA-80B6-C62B9BC2658C}" srcOrd="3" destOrd="0" presId="urn:microsoft.com/office/officeart/2005/8/layout/vProcess5"/>
    <dgm:cxn modelId="{396EAAA1-D464-4BBF-9B14-DCE26F72214D}" type="presParOf" srcId="{2EEE516A-F25B-4EBC-B66F-66969E324683}" destId="{0DD628FB-E6F5-44EC-8E3F-220C182ACC72}" srcOrd="4" destOrd="0" presId="urn:microsoft.com/office/officeart/2005/8/layout/vProcess5"/>
    <dgm:cxn modelId="{8ECCC274-3441-4251-9405-0E50E8CC1C38}" type="presParOf" srcId="{2EEE516A-F25B-4EBC-B66F-66969E324683}" destId="{465CBA07-6538-46AE-AC0A-A4303CB46F6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849B4D-7A59-4DF3-9B76-FFB34DDE8B8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EC19B91-FAA4-4227-A91B-570C67CDB666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  <a:effectLst>
          <a:outerShdw blurRad="50800" dist="50800" dir="5400000" algn="ctr" rotWithShape="0">
            <a:srgbClr val="000000"/>
          </a:outerShdw>
          <a:softEdge rad="127000"/>
        </a:effectLst>
      </dgm:spPr>
      <dgm:t>
        <a:bodyPr/>
        <a:lstStyle/>
        <a:p>
          <a:r>
            <a:rPr lang="fr-CA">
              <a:noFill/>
            </a:rPr>
            <a:t> </a:t>
          </a:r>
        </a:p>
      </dgm:t>
    </dgm:pt>
    <dgm:pt modelId="{635D8DDF-F285-4796-B57A-B8FCBE3AED43}" type="parTrans" cxnId="{176128A0-40AB-43F5-8E20-AAA784046696}">
      <dgm:prSet/>
      <dgm:spPr/>
      <dgm:t>
        <a:bodyPr/>
        <a:lstStyle/>
        <a:p>
          <a:endParaRPr lang="fr-CA"/>
        </a:p>
      </dgm:t>
    </dgm:pt>
    <dgm:pt modelId="{DB26122C-9190-4450-A941-78BC95DB053B}" type="sibTrans" cxnId="{176128A0-40AB-43F5-8E20-AAA784046696}">
      <dgm:prSet/>
      <dgm:spPr/>
      <dgm:t>
        <a:bodyPr/>
        <a:lstStyle/>
        <a:p>
          <a:endParaRPr lang="fr-CA"/>
        </a:p>
      </dgm:t>
    </dgm:pt>
    <dgm:pt modelId="{71C45DC5-5F22-49D9-8C01-5787F0AC10FF}">
      <dgm:prSet phldrT="[Text]"/>
      <dgm:spPr>
        <a:blipFill>
          <a:blip xmlns:r="http://schemas.openxmlformats.org/officeDocument/2006/relationships" r:embed="rId2"/>
          <a:stretch>
            <a:fillRect l="-151"/>
          </a:stretch>
        </a:blipFill>
        <a:effectLst>
          <a:softEdge rad="127000"/>
        </a:effectLst>
      </dgm:spPr>
      <dgm:t>
        <a:bodyPr/>
        <a:lstStyle/>
        <a:p>
          <a:r>
            <a:rPr lang="fr-CA">
              <a:noFill/>
            </a:rPr>
            <a:t> </a:t>
          </a:r>
        </a:p>
      </dgm:t>
    </dgm:pt>
    <dgm:pt modelId="{86A0C247-FF49-4E28-A0CF-63BB56FDF5B0}" type="parTrans" cxnId="{34D787EC-260F-444C-99B7-DBC2D6BD67C9}">
      <dgm:prSet/>
      <dgm:spPr/>
      <dgm:t>
        <a:bodyPr/>
        <a:lstStyle/>
        <a:p>
          <a:endParaRPr lang="fr-CA"/>
        </a:p>
      </dgm:t>
    </dgm:pt>
    <dgm:pt modelId="{CC5BC576-6B21-4808-90D5-FDF092AC521E}" type="sibTrans" cxnId="{34D787EC-260F-444C-99B7-DBC2D6BD67C9}">
      <dgm:prSet/>
      <dgm:spPr/>
      <dgm:t>
        <a:bodyPr/>
        <a:lstStyle/>
        <a:p>
          <a:endParaRPr lang="fr-CA"/>
        </a:p>
      </dgm:t>
    </dgm:pt>
    <dgm:pt modelId="{2EEE516A-F25B-4EBC-B66F-66969E324683}" type="pres">
      <dgm:prSet presAssocID="{AD849B4D-7A59-4DF3-9B76-FFB34DDE8B86}" presName="outerComposite" presStyleCnt="0">
        <dgm:presLayoutVars>
          <dgm:chMax val="5"/>
          <dgm:dir/>
          <dgm:resizeHandles val="exact"/>
        </dgm:presLayoutVars>
      </dgm:prSet>
      <dgm:spPr/>
    </dgm:pt>
    <dgm:pt modelId="{00473230-1C8D-4C53-B980-19192D226FAD}" type="pres">
      <dgm:prSet presAssocID="{AD849B4D-7A59-4DF3-9B76-FFB34DDE8B86}" presName="dummyMaxCanvas" presStyleCnt="0">
        <dgm:presLayoutVars/>
      </dgm:prSet>
      <dgm:spPr/>
    </dgm:pt>
    <dgm:pt modelId="{BB51DC6C-3C85-4CAB-A150-BAEF8E2F6BED}" type="pres">
      <dgm:prSet presAssocID="{AD849B4D-7A59-4DF3-9B76-FFB34DDE8B86}" presName="TwoNodes_1" presStyleLbl="node1" presStyleIdx="0" presStyleCnt="2" custScaleX="117647" custLinFactNeighborX="10591" custLinFactNeighborY="-6514">
        <dgm:presLayoutVars>
          <dgm:bulletEnabled val="1"/>
        </dgm:presLayoutVars>
      </dgm:prSet>
      <dgm:spPr/>
    </dgm:pt>
    <dgm:pt modelId="{FD830DE9-2F60-4470-8682-178434F0EAAF}" type="pres">
      <dgm:prSet presAssocID="{AD849B4D-7A59-4DF3-9B76-FFB34DDE8B86}" presName="TwoNodes_2" presStyleLbl="node1" presStyleIdx="1" presStyleCnt="2" custScaleX="117647" custLinFactNeighborX="-22361" custLinFactNeighborY="0">
        <dgm:presLayoutVars>
          <dgm:bulletEnabled val="1"/>
        </dgm:presLayoutVars>
      </dgm:prSet>
      <dgm:spPr/>
    </dgm:pt>
    <dgm:pt modelId="{4FDEB07F-E7E5-47DA-80B6-C62B9BC2658C}" type="pres">
      <dgm:prSet presAssocID="{AD849B4D-7A59-4DF3-9B76-FFB34DDE8B86}" presName="TwoConn_1-2" presStyleLbl="fgAccFollowNode1" presStyleIdx="0" presStyleCnt="1">
        <dgm:presLayoutVars>
          <dgm:bulletEnabled val="1"/>
        </dgm:presLayoutVars>
      </dgm:prSet>
      <dgm:spPr/>
    </dgm:pt>
    <dgm:pt modelId="{0DD628FB-E6F5-44EC-8E3F-220C182ACC72}" type="pres">
      <dgm:prSet presAssocID="{AD849B4D-7A59-4DF3-9B76-FFB34DDE8B86}" presName="TwoNodes_1_text" presStyleLbl="node1" presStyleIdx="1" presStyleCnt="2">
        <dgm:presLayoutVars>
          <dgm:bulletEnabled val="1"/>
        </dgm:presLayoutVars>
      </dgm:prSet>
      <dgm:spPr/>
    </dgm:pt>
    <dgm:pt modelId="{465CBA07-6538-46AE-AC0A-A4303CB46F60}" type="pres">
      <dgm:prSet presAssocID="{AD849B4D-7A59-4DF3-9B76-FFB34DDE8B8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36C292F-DEC6-4C3F-87E3-46CE60F1F16F}" type="presOf" srcId="{4EC19B91-FAA4-4227-A91B-570C67CDB666}" destId="{0DD628FB-E6F5-44EC-8E3F-220C182ACC72}" srcOrd="1" destOrd="0" presId="urn:microsoft.com/office/officeart/2005/8/layout/vProcess5"/>
    <dgm:cxn modelId="{EE468F40-39CC-4228-9F54-67E1F5ABA372}" type="presOf" srcId="{71C45DC5-5F22-49D9-8C01-5787F0AC10FF}" destId="{465CBA07-6538-46AE-AC0A-A4303CB46F60}" srcOrd="1" destOrd="0" presId="urn:microsoft.com/office/officeart/2005/8/layout/vProcess5"/>
    <dgm:cxn modelId="{0AA79A56-CF4B-4642-B8AF-4A2AFAE4B0DD}" type="presOf" srcId="{4EC19B91-FAA4-4227-A91B-570C67CDB666}" destId="{BB51DC6C-3C85-4CAB-A150-BAEF8E2F6BED}" srcOrd="0" destOrd="0" presId="urn:microsoft.com/office/officeart/2005/8/layout/vProcess5"/>
    <dgm:cxn modelId="{95194385-2DB3-4E34-BBF1-AD981130CA99}" type="presOf" srcId="{AD849B4D-7A59-4DF3-9B76-FFB34DDE8B86}" destId="{2EEE516A-F25B-4EBC-B66F-66969E324683}" srcOrd="0" destOrd="0" presId="urn:microsoft.com/office/officeart/2005/8/layout/vProcess5"/>
    <dgm:cxn modelId="{176128A0-40AB-43F5-8E20-AAA784046696}" srcId="{AD849B4D-7A59-4DF3-9B76-FFB34DDE8B86}" destId="{4EC19B91-FAA4-4227-A91B-570C67CDB666}" srcOrd="0" destOrd="0" parTransId="{635D8DDF-F285-4796-B57A-B8FCBE3AED43}" sibTransId="{DB26122C-9190-4450-A941-78BC95DB053B}"/>
    <dgm:cxn modelId="{A0C40ABF-E7DD-4FE4-BB4C-6094D737CAAE}" type="presOf" srcId="{71C45DC5-5F22-49D9-8C01-5787F0AC10FF}" destId="{FD830DE9-2F60-4470-8682-178434F0EAAF}" srcOrd="0" destOrd="0" presId="urn:microsoft.com/office/officeart/2005/8/layout/vProcess5"/>
    <dgm:cxn modelId="{A4593ADF-D7F9-47DA-B50F-84F21B0814F4}" type="presOf" srcId="{DB26122C-9190-4450-A941-78BC95DB053B}" destId="{4FDEB07F-E7E5-47DA-80B6-C62B9BC2658C}" srcOrd="0" destOrd="0" presId="urn:microsoft.com/office/officeart/2005/8/layout/vProcess5"/>
    <dgm:cxn modelId="{34D787EC-260F-444C-99B7-DBC2D6BD67C9}" srcId="{AD849B4D-7A59-4DF3-9B76-FFB34DDE8B86}" destId="{71C45DC5-5F22-49D9-8C01-5787F0AC10FF}" srcOrd="1" destOrd="0" parTransId="{86A0C247-FF49-4E28-A0CF-63BB56FDF5B0}" sibTransId="{CC5BC576-6B21-4808-90D5-FDF092AC521E}"/>
    <dgm:cxn modelId="{CFA4D6DC-0DD6-4F53-B97D-404C729C466A}" type="presParOf" srcId="{2EEE516A-F25B-4EBC-B66F-66969E324683}" destId="{00473230-1C8D-4C53-B980-19192D226FAD}" srcOrd="0" destOrd="0" presId="urn:microsoft.com/office/officeart/2005/8/layout/vProcess5"/>
    <dgm:cxn modelId="{42C4B850-4A12-4105-9253-C1E3C591AC8A}" type="presParOf" srcId="{2EEE516A-F25B-4EBC-B66F-66969E324683}" destId="{BB51DC6C-3C85-4CAB-A150-BAEF8E2F6BED}" srcOrd="1" destOrd="0" presId="urn:microsoft.com/office/officeart/2005/8/layout/vProcess5"/>
    <dgm:cxn modelId="{AF1F3103-0A1E-4F0B-B979-62FFA36A7F54}" type="presParOf" srcId="{2EEE516A-F25B-4EBC-B66F-66969E324683}" destId="{FD830DE9-2F60-4470-8682-178434F0EAAF}" srcOrd="2" destOrd="0" presId="urn:microsoft.com/office/officeart/2005/8/layout/vProcess5"/>
    <dgm:cxn modelId="{FEE195F6-CC01-4637-8B3A-4F535F4E506D}" type="presParOf" srcId="{2EEE516A-F25B-4EBC-B66F-66969E324683}" destId="{4FDEB07F-E7E5-47DA-80B6-C62B9BC2658C}" srcOrd="3" destOrd="0" presId="urn:microsoft.com/office/officeart/2005/8/layout/vProcess5"/>
    <dgm:cxn modelId="{396EAAA1-D464-4BBF-9B14-DCE26F72214D}" type="presParOf" srcId="{2EEE516A-F25B-4EBC-B66F-66969E324683}" destId="{0DD628FB-E6F5-44EC-8E3F-220C182ACC72}" srcOrd="4" destOrd="0" presId="urn:microsoft.com/office/officeart/2005/8/layout/vProcess5"/>
    <dgm:cxn modelId="{8ECCC274-3441-4251-9405-0E50E8CC1C38}" type="presParOf" srcId="{2EEE516A-F25B-4EBC-B66F-66969E324683}" destId="{465CBA07-6538-46AE-AC0A-A4303CB46F6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88059-9E90-4D4B-853E-20559A62D7F5}">
      <dsp:nvSpPr>
        <dsp:cNvPr id="0" name=""/>
        <dsp:cNvSpPr/>
      </dsp:nvSpPr>
      <dsp:spPr>
        <a:xfrm>
          <a:off x="847117" y="0"/>
          <a:ext cx="4800334" cy="862556"/>
        </a:xfrm>
        <a:prstGeom prst="roundRect">
          <a:avLst>
            <a:gd name="adj" fmla="val 10000"/>
          </a:avLst>
        </a:prstGeom>
        <a:solidFill>
          <a:srgbClr val="0070C0">
            <a:alpha val="35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5400000" algn="ctr" rotWithShape="0">
            <a:srgbClr val="000000"/>
          </a:outerShdw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fr-CA" sz="2200" b="0" i="1" kern="1200" smtClean="0">
                  <a:latin typeface="Cambria Math" panose="02040503050406030204" pitchFamily="18" charset="0"/>
                </a:rPr>
                <m:t>𝛼</m:t>
              </m:r>
              <m:r>
                <a:rPr lang="fr-CA" sz="2200" b="0" i="1" kern="1200" smtClean="0">
                  <a:latin typeface="Cambria Math" panose="02040503050406030204" pitchFamily="18" charset="0"/>
                </a:rPr>
                <m:t>,</m:t>
              </m:r>
              <m:sSub>
                <m:sSubPr>
                  <m:ctrlPr>
                    <a:rPr lang="fr-CA" sz="22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2200" b="0" i="1" kern="1200" smtClean="0">
                      <a:latin typeface="Cambria Math" panose="02040503050406030204" pitchFamily="18" charset="0"/>
                    </a:rPr>
                    <m:t>𝑢</m:t>
                  </m:r>
                </m:e>
                <m:sub>
                  <m:r>
                    <a:rPr lang="fr-CA" sz="2200" b="0" i="1" kern="1200" smtClean="0">
                      <a:latin typeface="Cambria Math" panose="02040503050406030204" pitchFamily="18" charset="0"/>
                    </a:rPr>
                    <m:t>𝑔</m:t>
                  </m:r>
                </m:sub>
              </m:sSub>
              <m:r>
                <a:rPr lang="fr-CA" sz="2200" b="0" i="1" kern="1200" smtClean="0">
                  <a:latin typeface="Cambria Math" panose="02040503050406030204" pitchFamily="18" charset="0"/>
                </a:rPr>
                <m:t>=</m:t>
              </m:r>
              <m:rad>
                <m:radPr>
                  <m:degHide m:val="on"/>
                  <m:ctrlPr>
                    <a:rPr lang="fr-CA" sz="2200" b="0" i="1" kern="1200" smtClean="0">
                      <a:latin typeface="Cambria Math" panose="02040503050406030204" pitchFamily="18" charset="0"/>
                    </a:rPr>
                  </m:ctrlPr>
                </m:radPr>
                <m:deg/>
                <m:e>
                  <m:f>
                    <m:fPr>
                      <m:ctrlPr>
                        <a:rPr lang="fr-CA" sz="2200" b="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fr-CA" sz="2200" b="0" i="1" kern="12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CA" sz="2200" b="0" i="1" kern="1200" smtClean="0">
                          <a:latin typeface="Cambria Math" panose="02040503050406030204" pitchFamily="18" charset="0"/>
                        </a:rPr>
                        <m:t>𝐺𝑀</m:t>
                      </m:r>
                    </m:num>
                    <m:den>
                      <m:sSub>
                        <m:sSubPr>
                          <m:ctrlPr>
                            <a:rPr lang="fr-CA" sz="2200" b="0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200" b="0" i="1" kern="120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CA" sz="2200" b="0" i="1" kern="1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den>
                  </m:f>
                </m:e>
              </m:rad>
              <m:r>
                <a:rPr lang="fr-CA" sz="2200" b="0" i="1" kern="1200" smtClean="0">
                  <a:latin typeface="Cambria Math" panose="02040503050406030204" pitchFamily="18" charset="0"/>
                </a:rPr>
                <m:t>,</m:t>
              </m:r>
              <m:sSub>
                <m:sSubPr>
                  <m:ctrlPr>
                    <a:rPr lang="fr-CA" sz="22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m:rPr>
                      <m:sty m:val="p"/>
                    </m:rPr>
                    <a:rPr lang="fr-CA" sz="2200" b="0" i="0" kern="1200" smtClean="0">
                      <a:latin typeface="Cambria Math" panose="02040503050406030204" pitchFamily="18" charset="0"/>
                    </a:rPr>
                    <m:t>Ω</m:t>
                  </m:r>
                </m:e>
                <m:sub>
                  <m:r>
                    <a:rPr lang="fr-CA" sz="2200" b="0" i="1" kern="1200" smtClean="0">
                      <a:latin typeface="Cambria Math" panose="02040503050406030204" pitchFamily="18" charset="0"/>
                    </a:rPr>
                    <m:t>∗</m:t>
                  </m:r>
                </m:sub>
              </m:sSub>
              <m:r>
                <a:rPr lang="fr-CA" sz="2200" b="0" i="1" kern="120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fr-CA" sz="22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2200" b="0" i="1" kern="1200" smtClean="0">
                      <a:latin typeface="Cambria Math" panose="02040503050406030204" pitchFamily="18" charset="0"/>
                    </a:rPr>
                    <m:t>𝐵</m:t>
                  </m:r>
                </m:e>
                <m:sub>
                  <m:r>
                    <a:rPr lang="fr-CA" sz="2200" b="0" i="1" kern="1200" smtClean="0">
                      <a:latin typeface="Cambria Math" panose="02040503050406030204" pitchFamily="18" charset="0"/>
                    </a:rPr>
                    <m:t>𝑟</m:t>
                  </m:r>
                  <m:r>
                    <a:rPr lang="fr-CA" sz="2200" b="0" i="1" kern="1200" smtClean="0">
                      <a:latin typeface="Cambria Math" panose="02040503050406030204" pitchFamily="18" charset="0"/>
                    </a:rPr>
                    <m:t>0</m:t>
                  </m:r>
                </m:sub>
              </m:sSub>
              <m:r>
                <a:rPr lang="fr-CA" sz="2200" b="0" i="1" kern="1200" smtClean="0">
                  <a:latin typeface="Cambria Math" panose="02040503050406030204" pitchFamily="18" charset="0"/>
                </a:rPr>
                <m:t>,</m:t>
              </m:r>
              <m:sSub>
                <m:sSubPr>
                  <m:ctrlPr>
                    <a:rPr lang="fr-CA" sz="22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22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fr-CA" sz="2200" b="0" i="1" kern="1200" smtClean="0">
                      <a:latin typeface="Cambria Math" panose="02040503050406030204" pitchFamily="18" charset="0"/>
                    </a:rPr>
                    <m:t>𝑟</m:t>
                  </m:r>
                  <m:r>
                    <a:rPr lang="fr-CA" sz="2200" b="0" i="1" kern="1200" smtClean="0">
                      <a:latin typeface="Cambria Math" panose="02040503050406030204" pitchFamily="18" charset="0"/>
                    </a:rPr>
                    <m:t>0</m:t>
                  </m:r>
                </m:sub>
              </m:sSub>
            </m:oMath>
          </a14:m>
          <a:endParaRPr lang="fr-CA" sz="2200" kern="1200" dirty="0"/>
        </a:p>
      </dsp:txBody>
      <dsp:txXfrm>
        <a:off x="872380" y="25263"/>
        <a:ext cx="3869569" cy="812030"/>
      </dsp:txXfrm>
    </dsp:sp>
    <dsp:sp modelId="{5436CDA2-E25B-422D-A955-60413B92E7A7}">
      <dsp:nvSpPr>
        <dsp:cNvPr id="0" name=""/>
        <dsp:cNvSpPr/>
      </dsp:nvSpPr>
      <dsp:spPr>
        <a:xfrm>
          <a:off x="847117" y="980904"/>
          <a:ext cx="4800334" cy="862556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  <a:alpha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Modèle : (méthode) Newton-</a:t>
          </a:r>
          <a:r>
            <a:rPr lang="fr-CA" sz="2200" kern="1200" dirty="0" err="1"/>
            <a:t>Raphson</a:t>
          </a:r>
          <a:endParaRPr lang="fr-CA" sz="2200" kern="1200" dirty="0"/>
        </a:p>
      </dsp:txBody>
      <dsp:txXfrm>
        <a:off x="872380" y="1006167"/>
        <a:ext cx="3765587" cy="812030"/>
      </dsp:txXfrm>
    </dsp:sp>
    <dsp:sp modelId="{A4AC39AD-863A-417B-B1E4-BE7675219246}">
      <dsp:nvSpPr>
        <dsp:cNvPr id="0" name=""/>
        <dsp:cNvSpPr/>
      </dsp:nvSpPr>
      <dsp:spPr>
        <a:xfrm>
          <a:off x="847117" y="2012631"/>
          <a:ext cx="4800334" cy="862556"/>
        </a:xfrm>
        <a:prstGeom prst="roundRect">
          <a:avLst>
            <a:gd name="adj" fmla="val 10000"/>
          </a:avLst>
        </a:prstGeom>
        <a:solidFill>
          <a:srgbClr val="C00000">
            <a:alpha val="69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fr-CA" sz="2200" b="0" i="1" kern="1200" dirty="0" smtClean="0">
                  <a:latin typeface="Cambria Math" panose="02040503050406030204" pitchFamily="18" charset="0"/>
                </a:rPr>
                <m:t>(</m:t>
              </m:r>
              <m:sSub>
                <m:sSubPr>
                  <m:ctrlPr>
                    <a:rPr lang="fr-CA" sz="220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2200" i="1" kern="1200" dirty="0" smtClean="0">
                      <a:latin typeface="Cambria Math" panose="02040503050406030204" pitchFamily="18" charset="0"/>
                    </a:rPr>
                    <m:t>𝑢</m:t>
                  </m:r>
                </m:e>
                <m:sub>
                  <m:r>
                    <a:rPr lang="fr-CA" sz="2200" i="1" kern="1200" dirty="0" smtClean="0">
                      <a:latin typeface="Cambria Math" panose="02040503050406030204" pitchFamily="18" charset="0"/>
                    </a:rPr>
                    <m:t>𝑟</m:t>
                  </m:r>
                  <m:r>
                    <a:rPr lang="fr-CA" sz="2200" i="1" kern="1200" dirty="0" smtClean="0">
                      <a:latin typeface="Cambria Math" panose="02040503050406030204" pitchFamily="18" charset="0"/>
                    </a:rPr>
                    <m:t>0</m:t>
                  </m:r>
                </m:sub>
              </m:sSub>
              <m:r>
                <a:rPr lang="fr-CA" sz="2200" b="0" i="1" kern="1200" dirty="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fr-CA" sz="22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2200" b="0" i="1" kern="1200" dirty="0" smtClean="0">
                      <a:latin typeface="Cambria Math" panose="02040503050406030204" pitchFamily="18" charset="0"/>
                    </a:rPr>
                    <m:t>𝑢</m:t>
                  </m:r>
                </m:e>
                <m:sub>
                  <m:r>
                    <a:rPr lang="fr-CA" sz="2200" b="0" i="1" kern="1200" dirty="0" smtClean="0">
                      <a:latin typeface="Cambria Math" panose="02040503050406030204" pitchFamily="18" charset="0"/>
                    </a:rPr>
                    <m:t>𝜙</m:t>
                  </m:r>
                  <m:r>
                    <a:rPr lang="fr-CA" sz="2200" b="0" i="1" kern="1200" dirty="0" smtClean="0">
                      <a:latin typeface="Cambria Math" panose="02040503050406030204" pitchFamily="18" charset="0"/>
                    </a:rPr>
                    <m:t>0</m:t>
                  </m:r>
                </m:sub>
              </m:sSub>
              <m:r>
                <a:rPr lang="fr-CA" sz="2200" b="0" i="1" kern="1200" dirty="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fr-CA" sz="22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2200" b="0" i="1" kern="1200" dirty="0" smtClean="0">
                      <a:latin typeface="Cambria Math" panose="02040503050406030204" pitchFamily="18" charset="0"/>
                    </a:rPr>
                    <m:t>𝑟</m:t>
                  </m:r>
                </m:e>
                <m:sub>
                  <m:r>
                    <a:rPr lang="fr-CA" sz="2200" b="0" i="1" kern="1200" dirty="0" smtClean="0">
                      <a:latin typeface="Cambria Math" panose="02040503050406030204" pitchFamily="18" charset="0"/>
                    </a:rPr>
                    <m:t>𝑠</m:t>
                  </m:r>
                </m:sub>
              </m:sSub>
              <m:r>
                <a:rPr lang="fr-CA" sz="2200" b="0" i="1" kern="1200" dirty="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fr-CA" sz="22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2200" b="0" i="1" kern="1200" dirty="0" smtClean="0">
                      <a:latin typeface="Cambria Math" panose="02040503050406030204" pitchFamily="18" charset="0"/>
                    </a:rPr>
                    <m:t>𝑢</m:t>
                  </m:r>
                </m:e>
                <m:sub>
                  <m:r>
                    <a:rPr lang="fr-CA" sz="2200" b="0" i="1" kern="1200" dirty="0" smtClean="0">
                      <a:latin typeface="Cambria Math" panose="02040503050406030204" pitchFamily="18" charset="0"/>
                    </a:rPr>
                    <m:t>𝑠</m:t>
                  </m:r>
                </m:sub>
              </m:sSub>
              <m:r>
                <a:rPr lang="fr-CA" sz="2200" b="0" i="1" kern="1200" dirty="0" smtClean="0">
                  <a:latin typeface="Cambria Math" panose="02040503050406030204" pitchFamily="18" charset="0"/>
                </a:rPr>
                <m:t>,</m:t>
              </m:r>
              <m:sSub>
                <m:sSubPr>
                  <m:ctrlPr>
                    <a:rPr lang="fr-CA" sz="22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2200" b="0" i="1" kern="1200" dirty="0" smtClean="0">
                      <a:latin typeface="Cambria Math" panose="02040503050406030204" pitchFamily="18" charset="0"/>
                    </a:rPr>
                    <m:t>𝑟</m:t>
                  </m:r>
                </m:e>
                <m:sub>
                  <m:r>
                    <a:rPr lang="fr-CA" sz="2200" b="0" i="1" kern="1200" dirty="0" smtClean="0">
                      <a:latin typeface="Cambria Math" panose="02040503050406030204" pitchFamily="18" charset="0"/>
                    </a:rPr>
                    <m:t>𝑓</m:t>
                  </m:r>
                </m:sub>
              </m:sSub>
              <m:r>
                <a:rPr lang="fr-CA" sz="2200" b="0" i="1" kern="1200" dirty="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fr-CA" sz="22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2200" b="0" i="1" kern="1200" dirty="0" smtClean="0">
                      <a:latin typeface="Cambria Math" panose="02040503050406030204" pitchFamily="18" charset="0"/>
                    </a:rPr>
                    <m:t>𝑢</m:t>
                  </m:r>
                </m:e>
                <m:sub>
                  <m:r>
                    <a:rPr lang="fr-CA" sz="2200" b="0" i="1" kern="1200" dirty="0" smtClean="0">
                      <a:latin typeface="Cambria Math" panose="02040503050406030204" pitchFamily="18" charset="0"/>
                    </a:rPr>
                    <m:t>𝑟𝑓</m:t>
                  </m:r>
                </m:sub>
              </m:sSub>
            </m:oMath>
          </a14:m>
          <a:r>
            <a:rPr lang="fr-CA" sz="2200" kern="1200" dirty="0"/>
            <a:t>)</a:t>
          </a:r>
        </a:p>
      </dsp:txBody>
      <dsp:txXfrm>
        <a:off x="872380" y="2037894"/>
        <a:ext cx="3765587" cy="812030"/>
      </dsp:txXfrm>
    </dsp:sp>
    <dsp:sp modelId="{B1F509C4-94EB-4EB7-A9DD-26A5251983CF}">
      <dsp:nvSpPr>
        <dsp:cNvPr id="0" name=""/>
        <dsp:cNvSpPr/>
      </dsp:nvSpPr>
      <dsp:spPr>
        <a:xfrm>
          <a:off x="4239672" y="654105"/>
          <a:ext cx="560661" cy="5606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500" kern="1200"/>
        </a:p>
      </dsp:txBody>
      <dsp:txXfrm>
        <a:off x="4365821" y="654105"/>
        <a:ext cx="308363" cy="421897"/>
      </dsp:txXfrm>
    </dsp:sp>
    <dsp:sp modelId="{066F66B6-F775-45D3-B3E5-3A90F9CA3F9E}">
      <dsp:nvSpPr>
        <dsp:cNvPr id="0" name=""/>
        <dsp:cNvSpPr/>
      </dsp:nvSpPr>
      <dsp:spPr>
        <a:xfrm>
          <a:off x="4663231" y="1654670"/>
          <a:ext cx="560661" cy="5606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500" kern="1200"/>
        </a:p>
      </dsp:txBody>
      <dsp:txXfrm>
        <a:off x="4789380" y="1654670"/>
        <a:ext cx="308363" cy="421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1DC6C-3C85-4CAB-A150-BAEF8E2F6BED}">
      <dsp:nvSpPr>
        <dsp:cNvPr id="0" name=""/>
        <dsp:cNvSpPr/>
      </dsp:nvSpPr>
      <dsp:spPr>
        <a:xfrm>
          <a:off x="2" y="0"/>
          <a:ext cx="4028847" cy="1005087"/>
        </a:xfrm>
        <a:prstGeom prst="roundRect">
          <a:avLst>
            <a:gd name="adj" fmla="val 10000"/>
          </a:avLst>
        </a:prstGeom>
        <a:solidFill>
          <a:srgbClr val="0070C0">
            <a:alpha val="35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5400000" algn="ctr" rotWithShape="0">
            <a:srgbClr val="000000"/>
          </a:outerShdw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fr-CA" sz="1800" b="0" i="1" kern="1200" smtClean="0">
                  <a:latin typeface="Cambria Math" panose="02040503050406030204" pitchFamily="18" charset="0"/>
                </a:rPr>
                <m:t>𝛼</m:t>
              </m:r>
              <m:r>
                <a:rPr lang="fr-CA" sz="1800" b="0" i="1" kern="1200" smtClean="0">
                  <a:latin typeface="Cambria Math" panose="02040503050406030204" pitchFamily="18" charset="0"/>
                </a:rPr>
                <m:t>,</m:t>
              </m:r>
              <m:sSub>
                <m:sSubPr>
                  <m:ctrlPr>
                    <a:rPr lang="fr-CA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1800" b="0" i="1" kern="1200" smtClean="0">
                      <a:latin typeface="Cambria Math" panose="02040503050406030204" pitchFamily="18" charset="0"/>
                    </a:rPr>
                    <m:t>𝑢</m:t>
                  </m:r>
                </m:e>
                <m:sub>
                  <m:r>
                    <a:rPr lang="fr-CA" sz="1800" b="0" i="1" kern="1200" smtClean="0">
                      <a:latin typeface="Cambria Math" panose="02040503050406030204" pitchFamily="18" charset="0"/>
                    </a:rPr>
                    <m:t>𝑔</m:t>
                  </m:r>
                </m:sub>
              </m:sSub>
              <m:r>
                <a:rPr lang="fr-CA" sz="1800" b="0" i="1" kern="1200" smtClean="0">
                  <a:latin typeface="Cambria Math" panose="02040503050406030204" pitchFamily="18" charset="0"/>
                </a:rPr>
                <m:t>=</m:t>
              </m:r>
              <m:rad>
                <m:radPr>
                  <m:degHide m:val="on"/>
                  <m:ctrlPr>
                    <a:rPr lang="fr-CA" sz="1800" b="0" i="1" kern="1200" smtClean="0">
                      <a:latin typeface="Cambria Math" panose="02040503050406030204" pitchFamily="18" charset="0"/>
                    </a:rPr>
                  </m:ctrlPr>
                </m:radPr>
                <m:deg/>
                <m:e>
                  <m:f>
                    <m:fPr>
                      <m:ctrlPr>
                        <a:rPr lang="fr-CA" sz="1800" b="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fr-CA" sz="1800" b="0" i="1" kern="12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CA" sz="1800" b="0" i="1" kern="1200" smtClean="0">
                          <a:latin typeface="Cambria Math" panose="02040503050406030204" pitchFamily="18" charset="0"/>
                        </a:rPr>
                        <m:t>𝐺𝑀</m:t>
                      </m:r>
                    </m:num>
                    <m:den>
                      <m:sSub>
                        <m:sSubPr>
                          <m:ctrlPr>
                            <a:rPr lang="fr-CA" sz="1800" b="0" i="1" kern="12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b="0" i="1" kern="120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CA" sz="1800" b="0" i="1" kern="12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den>
                  </m:f>
                </m:e>
              </m:rad>
              <m:r>
                <a:rPr lang="fr-CA" sz="1800" b="0" i="1" kern="1200" smtClean="0">
                  <a:latin typeface="Cambria Math" panose="02040503050406030204" pitchFamily="18" charset="0"/>
                </a:rPr>
                <m:t>,</m:t>
              </m:r>
              <m:sSub>
                <m:sSubPr>
                  <m:ctrlPr>
                    <a:rPr lang="fr-CA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m:rPr>
                      <m:sty m:val="p"/>
                    </m:rPr>
                    <a:rPr lang="fr-CA" sz="1800" b="0" i="0" kern="1200" smtClean="0">
                      <a:latin typeface="Cambria Math" panose="02040503050406030204" pitchFamily="18" charset="0"/>
                    </a:rPr>
                    <m:t>Ω</m:t>
                  </m:r>
                </m:e>
                <m:sub>
                  <m:r>
                    <a:rPr lang="fr-CA" sz="1800" b="0" i="1" kern="1200" smtClean="0">
                      <a:latin typeface="Cambria Math" panose="02040503050406030204" pitchFamily="18" charset="0"/>
                    </a:rPr>
                    <m:t>∗</m:t>
                  </m:r>
                </m:sub>
              </m:sSub>
              <m:r>
                <a:rPr lang="fr-CA" sz="1800" b="0" i="1" kern="120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fr-CA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1800" b="0" i="1" kern="1200" smtClean="0">
                      <a:latin typeface="Cambria Math" panose="02040503050406030204" pitchFamily="18" charset="0"/>
                    </a:rPr>
                    <m:t>𝐵</m:t>
                  </m:r>
                </m:e>
                <m:sub>
                  <m:r>
                    <a:rPr lang="fr-CA" sz="1800" b="0" i="1" kern="1200" smtClean="0">
                      <a:latin typeface="Cambria Math" panose="02040503050406030204" pitchFamily="18" charset="0"/>
                    </a:rPr>
                    <m:t>𝑟</m:t>
                  </m:r>
                  <m:r>
                    <a:rPr lang="fr-CA" sz="1800" b="0" i="1" kern="1200" smtClean="0">
                      <a:latin typeface="Cambria Math" panose="02040503050406030204" pitchFamily="18" charset="0"/>
                    </a:rPr>
                    <m:t>0</m:t>
                  </m:r>
                </m:sub>
              </m:sSub>
              <m:r>
                <a:rPr lang="fr-CA" sz="1800" b="0" i="1" kern="1200" smtClean="0">
                  <a:latin typeface="Cambria Math" panose="02040503050406030204" pitchFamily="18" charset="0"/>
                </a:rPr>
                <m:t>,</m:t>
              </m:r>
              <m:sSub>
                <m:sSubPr>
                  <m:ctrlPr>
                    <a:rPr lang="fr-CA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1800" b="0" i="1" kern="1200" smtClean="0">
                      <a:latin typeface="Cambria Math" panose="02040503050406030204" pitchFamily="18" charset="0"/>
                    </a:rPr>
                    <m:t>𝑇</m:t>
                  </m:r>
                </m:e>
                <m:sub>
                  <m:r>
                    <a:rPr lang="fr-CA" sz="1800" b="0" i="1" kern="1200" smtClean="0">
                      <a:latin typeface="Cambria Math" panose="02040503050406030204" pitchFamily="18" charset="0"/>
                    </a:rPr>
                    <m:t>𝑟</m:t>
                  </m:r>
                  <m:r>
                    <a:rPr lang="fr-CA" sz="1800" b="0" i="1" kern="1200" smtClean="0">
                      <a:latin typeface="Cambria Math" panose="02040503050406030204" pitchFamily="18" charset="0"/>
                    </a:rPr>
                    <m:t>0</m:t>
                  </m:r>
                </m:sub>
              </m:sSub>
            </m:oMath>
          </a14:m>
          <a:endParaRPr lang="fr-CA" sz="1800" kern="1200" dirty="0"/>
        </a:p>
      </dsp:txBody>
      <dsp:txXfrm>
        <a:off x="29440" y="29438"/>
        <a:ext cx="2817077" cy="946211"/>
      </dsp:txXfrm>
    </dsp:sp>
    <dsp:sp modelId="{FD830DE9-2F60-4470-8682-178434F0EAAF}">
      <dsp:nvSpPr>
        <dsp:cNvPr id="0" name=""/>
        <dsp:cNvSpPr/>
      </dsp:nvSpPr>
      <dsp:spPr>
        <a:xfrm>
          <a:off x="0" y="1228440"/>
          <a:ext cx="4028847" cy="1005087"/>
        </a:xfrm>
        <a:prstGeom prst="roundRect">
          <a:avLst>
            <a:gd name="adj" fmla="val 10000"/>
          </a:avLst>
        </a:prstGeom>
        <a:solidFill>
          <a:srgbClr val="C00000">
            <a:alpha val="69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fr-CA" sz="1800" b="0" i="1" kern="1200" dirty="0" smtClean="0">
                  <a:latin typeface="Cambria Math" panose="02040503050406030204" pitchFamily="18" charset="0"/>
                </a:rPr>
                <m:t>(</m:t>
              </m:r>
              <m:sSub>
                <m:sSubPr>
                  <m:ctrlPr>
                    <a:rPr lang="fr-CA" sz="180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1800" i="1" kern="1200" dirty="0" smtClean="0">
                      <a:latin typeface="Cambria Math" panose="02040503050406030204" pitchFamily="18" charset="0"/>
                    </a:rPr>
                    <m:t>𝑢</m:t>
                  </m:r>
                </m:e>
                <m:sub>
                  <m:r>
                    <a:rPr lang="fr-CA" sz="1800" i="1" kern="1200" dirty="0" smtClean="0">
                      <a:latin typeface="Cambria Math" panose="02040503050406030204" pitchFamily="18" charset="0"/>
                    </a:rPr>
                    <m:t>𝑟</m:t>
                  </m:r>
                  <m:r>
                    <a:rPr lang="fr-CA" sz="1800" i="1" kern="1200" dirty="0" smtClean="0">
                      <a:latin typeface="Cambria Math" panose="02040503050406030204" pitchFamily="18" charset="0"/>
                    </a:rPr>
                    <m:t>0</m:t>
                  </m:r>
                </m:sub>
              </m:sSub>
              <m:r>
                <a:rPr lang="fr-CA" sz="1800" b="0" i="1" kern="1200" dirty="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fr-CA" sz="18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1800" b="0" i="1" kern="1200" dirty="0" smtClean="0">
                      <a:latin typeface="Cambria Math" panose="02040503050406030204" pitchFamily="18" charset="0"/>
                    </a:rPr>
                    <m:t>𝑢</m:t>
                  </m:r>
                </m:e>
                <m:sub>
                  <m:r>
                    <a:rPr lang="fr-CA" sz="1800" b="0" i="1" kern="1200" dirty="0" smtClean="0">
                      <a:latin typeface="Cambria Math" panose="02040503050406030204" pitchFamily="18" charset="0"/>
                    </a:rPr>
                    <m:t>𝜙</m:t>
                  </m:r>
                  <m:r>
                    <a:rPr lang="fr-CA" sz="1800" b="0" i="1" kern="1200" dirty="0" smtClean="0">
                      <a:latin typeface="Cambria Math" panose="02040503050406030204" pitchFamily="18" charset="0"/>
                    </a:rPr>
                    <m:t>0</m:t>
                  </m:r>
                </m:sub>
              </m:sSub>
              <m:r>
                <a:rPr lang="fr-CA" sz="1800" b="0" i="1" kern="1200" dirty="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fr-CA" sz="18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1800" b="0" i="1" kern="1200" dirty="0" smtClean="0">
                      <a:latin typeface="Cambria Math" panose="02040503050406030204" pitchFamily="18" charset="0"/>
                    </a:rPr>
                    <m:t>𝑟</m:t>
                  </m:r>
                </m:e>
                <m:sub>
                  <m:r>
                    <a:rPr lang="fr-CA" sz="1800" b="0" i="1" kern="1200" dirty="0" smtClean="0">
                      <a:latin typeface="Cambria Math" panose="02040503050406030204" pitchFamily="18" charset="0"/>
                    </a:rPr>
                    <m:t>𝑠</m:t>
                  </m:r>
                </m:sub>
              </m:sSub>
              <m:r>
                <a:rPr lang="fr-CA" sz="1800" b="0" i="1" kern="1200" dirty="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fr-CA" sz="18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1800" b="0" i="1" kern="1200" dirty="0" smtClean="0">
                      <a:latin typeface="Cambria Math" panose="02040503050406030204" pitchFamily="18" charset="0"/>
                    </a:rPr>
                    <m:t>𝑢</m:t>
                  </m:r>
                </m:e>
                <m:sub>
                  <m:r>
                    <a:rPr lang="fr-CA" sz="1800" b="0" i="1" kern="1200" dirty="0" smtClean="0">
                      <a:latin typeface="Cambria Math" panose="02040503050406030204" pitchFamily="18" charset="0"/>
                    </a:rPr>
                    <m:t>𝑠</m:t>
                  </m:r>
                </m:sub>
              </m:sSub>
              <m:r>
                <a:rPr lang="fr-CA" sz="1800" b="0" i="1" kern="1200" dirty="0" smtClean="0">
                  <a:latin typeface="Cambria Math" panose="02040503050406030204" pitchFamily="18" charset="0"/>
                </a:rPr>
                <m:t>,</m:t>
              </m:r>
              <m:sSub>
                <m:sSubPr>
                  <m:ctrlPr>
                    <a:rPr lang="fr-CA" sz="18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1800" b="0" i="1" kern="1200" dirty="0" smtClean="0">
                      <a:latin typeface="Cambria Math" panose="02040503050406030204" pitchFamily="18" charset="0"/>
                    </a:rPr>
                    <m:t>𝑟</m:t>
                  </m:r>
                </m:e>
                <m:sub>
                  <m:r>
                    <a:rPr lang="fr-CA" sz="1800" b="0" i="1" kern="1200" dirty="0" smtClean="0">
                      <a:latin typeface="Cambria Math" panose="02040503050406030204" pitchFamily="18" charset="0"/>
                    </a:rPr>
                    <m:t>𝑓</m:t>
                  </m:r>
                </m:sub>
              </m:sSub>
              <m:r>
                <a:rPr lang="fr-CA" sz="1800" b="0" i="1" kern="1200" dirty="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fr-CA" sz="18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fr-CA" sz="1800" b="0" i="1" kern="1200" dirty="0" smtClean="0">
                      <a:latin typeface="Cambria Math" panose="02040503050406030204" pitchFamily="18" charset="0"/>
                    </a:rPr>
                    <m:t>𝑢</m:t>
                  </m:r>
                </m:e>
                <m:sub>
                  <m:r>
                    <a:rPr lang="fr-CA" sz="1800" b="0" i="1" kern="1200" dirty="0" smtClean="0">
                      <a:latin typeface="Cambria Math" panose="02040503050406030204" pitchFamily="18" charset="0"/>
                    </a:rPr>
                    <m:t>𝑟𝑓</m:t>
                  </m:r>
                </m:sub>
              </m:sSub>
            </m:oMath>
          </a14:m>
          <a:r>
            <a:rPr lang="fr-CA" sz="1800" kern="1200" dirty="0"/>
            <a:t>)</a:t>
          </a:r>
        </a:p>
      </dsp:txBody>
      <dsp:txXfrm>
        <a:off x="29438" y="1257878"/>
        <a:ext cx="2490402" cy="946211"/>
      </dsp:txXfrm>
    </dsp:sp>
    <dsp:sp modelId="{4FDEB07F-E7E5-47DA-80B6-C62B9BC2658C}">
      <dsp:nvSpPr>
        <dsp:cNvPr id="0" name=""/>
        <dsp:cNvSpPr/>
      </dsp:nvSpPr>
      <dsp:spPr>
        <a:xfrm>
          <a:off x="2771215" y="790110"/>
          <a:ext cx="653306" cy="6533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900" kern="1200"/>
        </a:p>
      </dsp:txBody>
      <dsp:txXfrm>
        <a:off x="2918209" y="790110"/>
        <a:ext cx="359318" cy="491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0B0A0-137F-49D3-9025-35580AF33827}" type="datetimeFigureOut">
              <a:rPr lang="fr-CA" smtClean="0"/>
              <a:t>2024-05-02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2E4E2-DA97-4BBF-B89C-FA6BC80890E1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414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2E4E2-DA97-4BBF-B89C-FA6BC80890E1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571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2E4E2-DA97-4BBF-B89C-FA6BC80890E1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728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2E4E2-DA97-4BBF-B89C-FA6BC80890E1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383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2E4E2-DA97-4BBF-B89C-FA6BC80890E1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907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2AB2-85CA-9A86-E371-9F1C792E5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7E19D-2B4D-AAFB-717B-350F19097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56E46-AA65-9E39-9C01-5C910270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9461-6E8A-4994-98B6-F3178AD843FF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C75FA-22D1-8E36-697D-C92735E5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76987-2F19-EF91-6AEE-13A9CCC6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1C20-DA4F-4B73-8F38-1593CABDB72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362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43EF-60F2-5A88-7FAF-168B7096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D8BD9-F2A3-23CA-732E-504320D84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B43DF-92B3-8B8C-C0F8-D749FF07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9461-6E8A-4994-98B6-F3178AD843FF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72880-EDE5-5A37-2E65-2AD13EEF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2975-2818-D3FA-43E7-0923DD05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1C20-DA4F-4B73-8F38-1593CABDB72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479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58E1D-E81D-530D-4F4D-93515BB22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352DF-F01C-2F74-52C2-7CDF3D112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90C94-68C2-0CA7-B053-01D3B5BC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9461-6E8A-4994-98B6-F3178AD843FF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70AB0-1250-FD2F-A183-65E11484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B3956-68FD-69FC-EF0D-74FCBD5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1C20-DA4F-4B73-8F38-1593CABDB72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574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52FE-1C63-C2D0-8C32-C4AD85AD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BFA0-6AAA-7A79-4985-96F3D173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0A507-CD14-2395-3694-172F7C3C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9461-6E8A-4994-98B6-F3178AD843FF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FDD15-1B6C-2D22-5317-B89DACD2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DA624-91CD-BF5E-DF21-F117109A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1C20-DA4F-4B73-8F38-1593CABDB72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522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167B-EFA4-FE65-BE54-54F9567E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A74B1-E3AF-FD3A-198E-D43B4FAA7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41726-6EEF-BBE2-7074-CEBE6379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9461-6E8A-4994-98B6-F3178AD843FF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38F2C-5055-FF07-439B-AD6E28ED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78C24-DDB6-4852-C713-DDABD459C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1C20-DA4F-4B73-8F38-1593CABDB72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756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5EFA-AEC0-B131-5DC1-311EB28C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9F876-BD99-555A-0B53-C76B2D2A8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E559D-22AD-4392-7299-75E3C694D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D94F6-A2F3-9DB5-25C4-1713B60D4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9461-6E8A-4994-98B6-F3178AD843FF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96FD3-42E1-78E6-7159-A2EDE9CE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5FF25-6969-7F7E-617A-C2BAF40A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1C20-DA4F-4B73-8F38-1593CABDB72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721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5C39-6DE1-1C7C-9380-FB74584D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390D4-DC0E-7B2A-72A3-0A1990369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EF44B-9164-7514-80E9-23310BD8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FE607-2D1B-29F3-5B19-11E5F1BC1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30332-3524-30EF-1923-294B6B206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23A1B-4CCB-0096-6DF4-85A3E1CE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9461-6E8A-4994-98B6-F3178AD843FF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D455E-848D-7225-FE8B-99E7E0B2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D6CE-4ACD-76D8-5D11-3FC90091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1C20-DA4F-4B73-8F38-1593CABDB72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044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C57C-77BC-3F6C-9099-3D8D3D36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D188A-B8B5-55B5-8C4B-41264D7F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9461-6E8A-4994-98B6-F3178AD843FF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2CF13-1DD3-AE52-DBBB-464D23D5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C4567-1FD2-6EB0-54A6-5836D95F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1C20-DA4F-4B73-8F38-1593CABDB72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633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67DFD-7347-DBA2-E699-F483007C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9461-6E8A-4994-98B6-F3178AD843FF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F9D008-9BA7-F6DE-9FB4-ADAA1EAD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7857A-5E16-725E-6BB1-DE4B40F2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1C20-DA4F-4B73-8F38-1593CABDB72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660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35F6-C215-8F85-4EC5-99154BCC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91BB-0696-5A14-D4A9-09662DE6B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B5D3-DAE3-942D-8F3A-28133C592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BDDFA-0798-B707-8F15-4E845EEC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9461-6E8A-4994-98B6-F3178AD843FF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85D43-A891-7288-92A9-A57E83CA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6551A-C6F8-71A3-2C73-517C22BC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1C20-DA4F-4B73-8F38-1593CABDB72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399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2243-F4FA-90D3-F8A5-044C8353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76137-73BE-FCBD-0D1C-ABDE404E3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D5FDC-E062-7A4A-5F60-6BD791C5D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D5B7D-1F14-CE9B-DEA6-D12C911A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9461-6E8A-4994-98B6-F3178AD843FF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D2AE8-F92D-E862-3842-7E7EACDF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F16C0-EAA1-57F0-81A3-5F003A0F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F1C20-DA4F-4B73-8F38-1593CABDB72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075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3ADA21-BE5B-A142-499E-0E73B910B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817F4-AD7B-6CB0-A8CE-B223FF065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7C0BE-007B-54DF-3342-5A0F5DECF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DE9461-6E8A-4994-98B6-F3178AD843FF}" type="datetimeFigureOut">
              <a:rPr lang="fr-CA" smtClean="0"/>
              <a:t>2024-04-29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9F08E-3423-0DC6-DE30-063F62C96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D09EA-EED6-DB42-FB4E-72719F406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BF1C20-DA4F-4B73-8F38-1593CABDB72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048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4.JPG"/><Relationship Id="rId18" Type="http://schemas.microsoft.com/office/2007/relationships/diagramDrawing" Target="../diagrams/drawing2.xml"/><Relationship Id="rId3" Type="http://schemas.openxmlformats.org/officeDocument/2006/relationships/tags" Target="../tags/tag58.xml"/><Relationship Id="rId21" Type="http://schemas.openxmlformats.org/officeDocument/2006/relationships/image" Target="../media/image26.png"/><Relationship Id="rId7" Type="http://schemas.openxmlformats.org/officeDocument/2006/relationships/tags" Target="../tags/tag62.xml"/><Relationship Id="rId12" Type="http://schemas.openxmlformats.org/officeDocument/2006/relationships/slideLayout" Target="../slideLayouts/slideLayout2.xml"/><Relationship Id="rId17" Type="http://schemas.openxmlformats.org/officeDocument/2006/relationships/diagramColors" Target="../diagrams/colors2.xml"/><Relationship Id="rId2" Type="http://schemas.openxmlformats.org/officeDocument/2006/relationships/tags" Target="../tags/tag57.xml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25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diagramLayout" Target="../diagrams/layout2.xml"/><Relationship Id="rId10" Type="http://schemas.openxmlformats.org/officeDocument/2006/relationships/tags" Target="../tags/tag65.xml"/><Relationship Id="rId19" Type="http://schemas.openxmlformats.org/officeDocument/2006/relationships/diagramData" Target="../diagrams/data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30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9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31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2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.xml"/><Relationship Id="rId10" Type="http://schemas.openxmlformats.org/officeDocument/2006/relationships/image" Target="../media/image6.png"/><Relationship Id="rId4" Type="http://schemas.openxmlformats.org/officeDocument/2006/relationships/tags" Target="../tags/tag13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image" Target="../media/image4.JP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2.xml"/><Relationship Id="rId7" Type="http://schemas.openxmlformats.org/officeDocument/2006/relationships/image" Target="../media/image4.JP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9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hyperlink" Target="https://commons.wikimedia.org/wiki/User:Kelvinsong" TargetMode="External"/><Relationship Id="rId3" Type="http://schemas.openxmlformats.org/officeDocument/2006/relationships/tags" Target="../tags/tag29.xml"/><Relationship Id="rId21" Type="http://schemas.openxmlformats.org/officeDocument/2006/relationships/image" Target="../media/image4.JP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image" Target="../media/image13.png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12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image" Target="../media/image11.png"/><Relationship Id="rId28" Type="http://schemas.openxmlformats.org/officeDocument/2006/relationships/image" Target="../media/image14.png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image" Target="../media/image10.png"/><Relationship Id="rId27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diagramQuickStyle" Target="../diagrams/quickStyle1.xml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12" Type="http://schemas.openxmlformats.org/officeDocument/2006/relationships/diagramLayout" Target="../diagrams/layout1.xml"/><Relationship Id="rId17" Type="http://schemas.openxmlformats.org/officeDocument/2006/relationships/image" Target="../media/image21.png"/><Relationship Id="rId2" Type="http://schemas.openxmlformats.org/officeDocument/2006/relationships/tags" Target="../tags/tag49.xml"/><Relationship Id="rId16" Type="http://schemas.openxmlformats.org/officeDocument/2006/relationships/diagramData" Target="../diagrams/data2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diagramData" Target="../diagrams/data1.xml"/><Relationship Id="rId5" Type="http://schemas.openxmlformats.org/officeDocument/2006/relationships/tags" Target="../tags/tag52.xml"/><Relationship Id="rId15" Type="http://schemas.microsoft.com/office/2007/relationships/diagramDrawing" Target="../diagrams/drawing1.xml"/><Relationship Id="rId10" Type="http://schemas.openxmlformats.org/officeDocument/2006/relationships/image" Target="../media/image18.png"/><Relationship Id="rId4" Type="http://schemas.openxmlformats.org/officeDocument/2006/relationships/tags" Target="../tags/tag51.xml"/><Relationship Id="rId9" Type="http://schemas.openxmlformats.org/officeDocument/2006/relationships/image" Target="../media/image17.png"/><Relationship Id="rId14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22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planet&#10;&#10;Description automatically generated">
            <a:extLst>
              <a:ext uri="{FF2B5EF4-FFF2-40B4-BE49-F238E27FC236}">
                <a16:creationId xmlns:a16="http://schemas.microsoft.com/office/drawing/2014/main" id="{FB4A2D36-01EF-D047-CF19-16882887E7F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/>
          <a:srcRect t="14422" r="9090" b="14016"/>
          <a:stretch/>
        </p:blipFill>
        <p:spPr>
          <a:xfrm>
            <a:off x="3593991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0DD1C-7BD6-A613-B5DF-01EE2ED5D9BD}"/>
              </a:ext>
            </a:extLst>
          </p:cNvPr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28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Aptos" panose="020B0004020202020204" pitchFamily="34" charset="0"/>
              </a:rPr>
              <a:t>Simulation des effets de la température coronale sur l’évolution de la rotation et l’activité magnétique des étoiles de type solaire. </a:t>
            </a:r>
            <a:endParaRPr lang="fr-CA" sz="28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C20D2-33B7-B6B5-EB42-97AB270BE43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96000" y="6081063"/>
            <a:ext cx="613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dirty="0">
                <a:solidFill>
                  <a:schemeClr val="bg1"/>
                </a:solidFill>
              </a:rPr>
              <a:t>https://sci.esa.int/web/ulysses/-/43461-polar-plots-of-the-solar-wind-speed</a:t>
            </a:r>
            <a:endParaRPr lang="fr-CA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DA953CD-C0CE-A383-2383-E3CDF22F240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6" y="4546920"/>
            <a:ext cx="1933628" cy="86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153AB28-F9D9-EF7F-88F1-6DFA73760D8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1" y="5407891"/>
            <a:ext cx="2788132" cy="13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4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>
            <a:extLst>
              <a:ext uri="{FF2B5EF4-FFF2-40B4-BE49-F238E27FC236}">
                <a16:creationId xmlns:a16="http://schemas.microsoft.com/office/drawing/2014/main" id="{0C635BAC-57ED-8050-820C-E43E729C232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46516" y="1995106"/>
            <a:ext cx="10853057" cy="4801681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Diagram 16">
                <a:extLst>
                  <a:ext uri="{FF2B5EF4-FFF2-40B4-BE49-F238E27FC236}">
                    <a16:creationId xmlns:a16="http://schemas.microsoft.com/office/drawing/2014/main" id="{F70702BB-8565-3355-C04A-A0C41C41BDF1}"/>
                  </a:ext>
                </a:extLst>
              </p:cNvPr>
              <p:cNvGraphicFramePr/>
              <p:nvPr>
                <p:custDataLst>
                  <p:tags r:id="rId2"/>
                </p:custDataLst>
                <p:extLst>
                  <p:ext uri="{D42A27DB-BD31-4B8C-83A1-F6EECF244321}">
                    <p14:modId xmlns:p14="http://schemas.microsoft.com/office/powerpoint/2010/main" val="2686222700"/>
                  </p:ext>
                </p:extLst>
              </p:nvPr>
            </p:nvGraphicFramePr>
            <p:xfrm>
              <a:off x="6755107" y="3372143"/>
              <a:ext cx="4028850" cy="22335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4" r:lo="rId15" r:qs="rId16" r:cs="rId17"/>
              </a:graphicData>
            </a:graphic>
          </p:graphicFrame>
        </mc:Choice>
        <mc:Fallback>
          <p:graphicFrame>
            <p:nvGraphicFramePr>
              <p:cNvPr id="17" name="Diagram 16">
                <a:extLst>
                  <a:ext uri="{FF2B5EF4-FFF2-40B4-BE49-F238E27FC236}">
                    <a16:creationId xmlns:a16="http://schemas.microsoft.com/office/drawing/2014/main" id="{F70702BB-8565-3355-C04A-A0C41C41BDF1}"/>
                  </a:ext>
                </a:extLst>
              </p:cNvPr>
              <p:cNvGraphicFramePr/>
              <p:nvPr>
                <p:custDataLst>
                  <p:tags r:id="rId2"/>
                </p:custDataLst>
                <p:extLst>
                  <p:ext uri="{D42A27DB-BD31-4B8C-83A1-F6EECF244321}">
                    <p14:modId xmlns:p14="http://schemas.microsoft.com/office/powerpoint/2010/main" val="2686222700"/>
                  </p:ext>
                </p:extLst>
              </p:nvPr>
            </p:nvGraphicFramePr>
            <p:xfrm>
              <a:off x="6755107" y="3372143"/>
              <a:ext cx="4028850" cy="22335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9" r:lo="rId15" r:qs="rId16" r:cs="rId17"/>
              </a:graphicData>
            </a:graphic>
          </p:graphicFrame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B66C30A-48E4-98AB-5D5C-0082582EAB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293055" y="3652359"/>
            <a:ext cx="1215824" cy="551591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FD4C14C-E5DC-8F01-0609-26F6EEF2EB87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5035338" y="5402745"/>
                <a:ext cx="1403721" cy="120327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3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fr-CA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CA" sz="2400" dirty="0"/>
              </a:p>
            </p:txBody>
          </p:sp>
        </mc:Choice>
        <mc:Fallback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FD4C14C-E5DC-8F01-0609-26F6EEF2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5035338" y="5402745"/>
                <a:ext cx="1403721" cy="1203275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9">
            <a:extLst>
              <a:ext uri="{FF2B5EF4-FFF2-40B4-BE49-F238E27FC236}">
                <a16:creationId xmlns:a16="http://schemas.microsoft.com/office/drawing/2014/main" id="{D308F332-DA7B-E482-33B7-059F30A8A807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46516" y="381188"/>
            <a:ext cx="10853057" cy="1325563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Le Modèle complet:</a:t>
            </a:r>
            <a:endParaRPr lang="fr-CA" dirty="0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19BEA09D-A22B-156D-1B48-E1B307CB043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21635" y="3949976"/>
            <a:ext cx="3105985" cy="891943"/>
          </a:xfrm>
          <a:prstGeom prst="round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200" dirty="0">
                <a:solidFill>
                  <a:schemeClr val="bg1"/>
                </a:solidFill>
              </a:rPr>
              <a:t>Le modèle </a:t>
            </a:r>
            <a:br>
              <a:rPr lang="fr-CA" sz="2200" dirty="0">
                <a:solidFill>
                  <a:schemeClr val="bg1"/>
                </a:solidFill>
              </a:rPr>
            </a:br>
            <a:r>
              <a:rPr lang="fr-CA" sz="2200" dirty="0" err="1">
                <a:solidFill>
                  <a:schemeClr val="bg1"/>
                </a:solidFill>
              </a:rPr>
              <a:t>MacGregor</a:t>
            </a:r>
            <a:r>
              <a:rPr lang="fr-CA" sz="2200" dirty="0">
                <a:solidFill>
                  <a:schemeClr val="bg1"/>
                </a:solidFill>
              </a:rPr>
              <a:t>-Brenner:</a:t>
            </a:r>
            <a:endParaRPr lang="fr-CA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9">
                <a:extLst>
                  <a:ext uri="{FF2B5EF4-FFF2-40B4-BE49-F238E27FC236}">
                    <a16:creationId xmlns:a16="http://schemas.microsoft.com/office/drawing/2014/main" id="{FD6F3232-088E-A9E3-377A-6E5A10193C55}"/>
                  </a:ext>
                </a:extLst>
              </p:cNvPr>
              <p:cNvSpPr txBox="1">
                <a:spLocks/>
              </p:cNvSpPr>
              <p:nvPr>
                <p:custDataLst>
                  <p:tags r:id="rId7"/>
                </p:custDataLst>
              </p:nvPr>
            </p:nvSpPr>
            <p:spPr>
              <a:xfrm>
                <a:off x="4660789" y="2062777"/>
                <a:ext cx="1937805" cy="891943"/>
              </a:xfrm>
              <a:prstGeom prst="roundRect">
                <a:avLst/>
              </a:prstGeom>
              <a:solidFill>
                <a:schemeClr val="bg2">
                  <a:lumMod val="25000"/>
                  <a:alpha val="6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CA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CA" sz="2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fr-CA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CA" sz="22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fr-CA" sz="2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fr-CA" sz="2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CA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CA" sz="22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fr-CA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CA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CA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fr-CA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fr-CA" sz="2200" dirty="0"/>
              </a:p>
            </p:txBody>
          </p:sp>
        </mc:Choice>
        <mc:Fallback>
          <p:sp>
            <p:nvSpPr>
              <p:cNvPr id="8" name="Title 9">
                <a:extLst>
                  <a:ext uri="{FF2B5EF4-FFF2-40B4-BE49-F238E27FC236}">
                    <a16:creationId xmlns:a16="http://schemas.microsoft.com/office/drawing/2014/main" id="{FD6F3232-088E-A9E3-377A-6E5A10193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660789" y="2062777"/>
                <a:ext cx="1937805" cy="891943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BA5CFFD0-F81E-770B-B916-96E0133F7C7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5400000" flipH="1">
            <a:off x="2470427" y="2052332"/>
            <a:ext cx="1472791" cy="2034140"/>
          </a:xfrm>
          <a:prstGeom prst="bentUpArrow">
            <a:avLst>
              <a:gd name="adj1" fmla="val 12853"/>
              <a:gd name="adj2" fmla="val 13527"/>
              <a:gd name="adj3" fmla="val 24325"/>
            </a:avLst>
          </a:prstGeom>
          <a:solidFill>
            <a:schemeClr val="dk1">
              <a:alpha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Arrow: Bent-Up 20">
            <a:extLst>
              <a:ext uri="{FF2B5EF4-FFF2-40B4-BE49-F238E27FC236}">
                <a16:creationId xmlns:a16="http://schemas.microsoft.com/office/drawing/2014/main" id="{C6C45A67-6CED-EF91-26B3-EAA6C6B7DC3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 flipH="1">
            <a:off x="6892830" y="2451588"/>
            <a:ext cx="1937805" cy="744289"/>
          </a:xfrm>
          <a:prstGeom prst="bentUpArrow">
            <a:avLst>
              <a:gd name="adj1" fmla="val 23665"/>
              <a:gd name="adj2" fmla="val 26335"/>
              <a:gd name="adj3" fmla="val 25000"/>
            </a:avLst>
          </a:prstGeom>
          <a:solidFill>
            <a:schemeClr val="dk1">
              <a:alpha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53C546C1-D8C6-F5C8-8462-59632E3424E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6200000" flipH="1">
            <a:off x="7441028" y="4919872"/>
            <a:ext cx="642584" cy="2014426"/>
          </a:xfrm>
          <a:prstGeom prst="bentUpArrow">
            <a:avLst>
              <a:gd name="adj1" fmla="val 25000"/>
              <a:gd name="adj2" fmla="val 29640"/>
              <a:gd name="adj3" fmla="val 29640"/>
            </a:avLst>
          </a:prstGeom>
          <a:solidFill>
            <a:schemeClr val="dk1">
              <a:alpha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Arrow: Bent-Up 23">
            <a:extLst>
              <a:ext uri="{FF2B5EF4-FFF2-40B4-BE49-F238E27FC236}">
                <a16:creationId xmlns:a16="http://schemas.microsoft.com/office/drawing/2014/main" id="{C35358A7-E4CA-E89D-8410-C2FF14EB3F1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>
            <a:off x="2053332" y="4812140"/>
            <a:ext cx="2687350" cy="1290486"/>
          </a:xfrm>
          <a:prstGeom prst="bentUpArrow">
            <a:avLst>
              <a:gd name="adj1" fmla="val 14988"/>
              <a:gd name="adj2" fmla="val 17702"/>
              <a:gd name="adj3" fmla="val 24249"/>
            </a:avLst>
          </a:prstGeom>
          <a:solidFill>
            <a:schemeClr val="dk1">
              <a:alpha val="6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89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9">
            <a:extLst>
              <a:ext uri="{FF2B5EF4-FFF2-40B4-BE49-F238E27FC236}">
                <a16:creationId xmlns:a16="http://schemas.microsoft.com/office/drawing/2014/main" id="{534623DA-FEEC-8440-3524-C756117C4C7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470" y="46026"/>
            <a:ext cx="10853057" cy="1325563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Le Modèle complet: Résultats</a:t>
            </a:r>
            <a:endParaRPr lang="fr-CA" dirty="0"/>
          </a:p>
        </p:txBody>
      </p:sp>
      <p:pic>
        <p:nvPicPr>
          <p:cNvPr id="23" name="Picture 2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2A5B9E7D-72A9-0008-4208-0FC5A7DA28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8" y="1371589"/>
            <a:ext cx="6190500" cy="5486411"/>
          </a:xfrm>
          <a:prstGeom prst="rect">
            <a:avLst/>
          </a:prstGeom>
        </p:spPr>
      </p:pic>
      <p:pic>
        <p:nvPicPr>
          <p:cNvPr id="27" name="Picture 26" descr="A graph of a function&#10;&#10;Description automatically generated">
            <a:extLst>
              <a:ext uri="{FF2B5EF4-FFF2-40B4-BE49-F238E27FC236}">
                <a16:creationId xmlns:a16="http://schemas.microsoft.com/office/drawing/2014/main" id="{C4B89702-B7FC-EDD7-05FC-8BD68A1D6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5" y="1371589"/>
            <a:ext cx="647396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9">
            <a:extLst>
              <a:ext uri="{FF2B5EF4-FFF2-40B4-BE49-F238E27FC236}">
                <a16:creationId xmlns:a16="http://schemas.microsoft.com/office/drawing/2014/main" id="{534623DA-FEEC-8440-3524-C756117C4C7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470" y="46026"/>
            <a:ext cx="10853057" cy="1325563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Conclusion:</a:t>
            </a:r>
            <a:endParaRPr lang="fr-CA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F6405B-4BCD-B85E-CA32-58492E325E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9366" y="1878495"/>
            <a:ext cx="10853057" cy="4598317"/>
          </a:xfrm>
          <a:prstGeom prst="roundRect">
            <a:avLst/>
          </a:prstGeom>
          <a:solidFill>
            <a:schemeClr val="accent2">
              <a:alpha val="63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</a:rPr>
              <a:t>L’effondrement du vent peut se produire pour de faible température coronale, mais le début du ralentissement se produit trop tard par rapport aux observations.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</a:rPr>
              <a:t>Ajouter une variation de densité aide à régler le problème et permet de retrouver la relation de </a:t>
            </a:r>
            <a:r>
              <a:rPr lang="fr-CA" sz="2000" dirty="0" err="1">
                <a:solidFill>
                  <a:schemeClr val="bg1"/>
                </a:solidFill>
              </a:rPr>
              <a:t>Skumanich</a:t>
            </a:r>
            <a:r>
              <a:rPr lang="fr-CA" sz="2000" dirty="0">
                <a:solidFill>
                  <a:schemeClr val="bg1"/>
                </a:solidFill>
              </a:rPr>
              <a:t> à l’âge du soleil, mais le ralentissement ne semble toujours pas assez rapide.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</a:rPr>
              <a:t>Il reste maintenant à voir si avec ce type de modèle on peut trouver une relation justifiable physiquement qui produit le ralentissement de perte de rotation plus tôt dans l’évolution des étoiles.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bg1"/>
                </a:solidFill>
              </a:rPr>
              <a:t>Une composante dynamo demeure peut-être nécessaire.</a:t>
            </a:r>
          </a:p>
        </p:txBody>
      </p:sp>
    </p:spTree>
    <p:extLst>
      <p:ext uri="{BB962C8B-B14F-4D97-AF65-F5344CB8AC3E}">
        <p14:creationId xmlns:p14="http://schemas.microsoft.com/office/powerpoint/2010/main" val="19326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273F6E-2053-14B1-8689-3765F17C93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0949" y="914400"/>
            <a:ext cx="4638675" cy="502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AFEEBE-9377-F631-214D-F2CC0C0F7A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71769" y="914400"/>
            <a:ext cx="4910111" cy="502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88F1A7-2A93-2F87-52FE-2BB145F217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771769" y="6135494"/>
            <a:ext cx="4116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800" b="0" i="0" u="none" strike="noStrike" baseline="0" dirty="0">
                <a:solidFill>
                  <a:schemeClr val="bg1"/>
                </a:solidFill>
                <a:latin typeface="YMath-Pack-One"/>
              </a:rPr>
              <a:t>R. K</a:t>
            </a:r>
            <a:r>
              <a:rPr lang="fr-CA" sz="1800" b="0" i="0" u="none" strike="noStrike" baseline="0" dirty="0">
                <a:solidFill>
                  <a:schemeClr val="bg1"/>
                </a:solidFill>
                <a:latin typeface="ZTImes-Small-Caps"/>
              </a:rPr>
              <a:t>EPPENS AND </a:t>
            </a:r>
            <a:r>
              <a:rPr lang="fr-CA" sz="1800" b="0" i="0" u="none" strike="noStrike" baseline="0" dirty="0">
                <a:solidFill>
                  <a:schemeClr val="bg1"/>
                </a:solidFill>
                <a:latin typeface="YMath-Pack-One"/>
              </a:rPr>
              <a:t>J. P. G</a:t>
            </a:r>
            <a:r>
              <a:rPr lang="fr-CA" sz="1800" b="0" i="0" u="none" strike="noStrike" baseline="0" dirty="0">
                <a:solidFill>
                  <a:schemeClr val="bg1"/>
                </a:solidFill>
                <a:latin typeface="ZTImes-Small-Caps"/>
              </a:rPr>
              <a:t>OEDBLOED, (2000)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06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161AAA-FA77-9F08-D64B-15982AAB38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901675"/>
            <a:ext cx="12192000" cy="5054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67C095-B6DA-4D14-8A86-051807AF13F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379475" y="6106213"/>
            <a:ext cx="273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solidFill>
                  <a:schemeClr val="bg1"/>
                </a:solidFill>
              </a:rPr>
              <a:t>Pantolmos</a:t>
            </a:r>
            <a:r>
              <a:rPr lang="fr-CA" dirty="0">
                <a:solidFill>
                  <a:schemeClr val="bg1"/>
                </a:solidFill>
              </a:rPr>
              <a:t> et Matt, (2017)</a:t>
            </a:r>
          </a:p>
        </p:txBody>
      </p:sp>
    </p:spTree>
    <p:extLst>
      <p:ext uri="{BB962C8B-B14F-4D97-AF65-F5344CB8AC3E}">
        <p14:creationId xmlns:p14="http://schemas.microsoft.com/office/powerpoint/2010/main" val="51873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9BBC9C4-7388-9B39-C40D-CEB149A788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7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9296D10-5772-110E-F55F-3F557EF93C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6437" y="490194"/>
            <a:ext cx="5024487" cy="1046375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445EF3-1379-7044-26A9-400425276EA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77059" y="1469157"/>
            <a:ext cx="4598504" cy="4707806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E6FCA395-3D0C-B8C4-DF11-6E8E97E99C0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La </a:t>
            </a:r>
            <a:r>
              <a:rPr lang="fr-CA" dirty="0" err="1">
                <a:solidFill>
                  <a:schemeClr val="bg1"/>
                </a:solidFill>
              </a:rPr>
              <a:t>gyrochronologie</a:t>
            </a:r>
            <a:endParaRPr lang="fr-CA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10D7C574-9B3E-6C66-611C-1AC8C4155904}"/>
                  </a:ext>
                </a:extLst>
              </p:cNvPr>
              <p:cNvSpPr>
                <a:spLocks noGrp="1"/>
              </p:cNvSpPr>
              <p:nvPr>
                <p:ph sz="half" idx="1"/>
                <p:custDataLst>
                  <p:tags r:id="rId4"/>
                </p:custDataLst>
              </p:nvPr>
            </p:nvSpPr>
            <p:spPr>
              <a:xfrm>
                <a:off x="716437" y="1825625"/>
                <a:ext cx="5495519" cy="4351338"/>
              </a:xfrm>
              <a:prstGeom prst="roundRect">
                <a:avLst/>
              </a:prstGeom>
              <a:solidFill>
                <a:schemeClr val="accent2">
                  <a:alpha val="60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dirty="0">
                    <a:solidFill>
                      <a:schemeClr val="bg1"/>
                    </a:solidFill>
                  </a:rPr>
                  <a:t>Déterminer à partir d’observation de l’émission du </a:t>
                </a:r>
                <a14:m>
                  <m:oMath xmlns:m="http://schemas.openxmlformats.org/officeDocument/2006/math">
                    <m:r>
                      <a:rPr lang="fr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fr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CA" dirty="0">
                    <a:solidFill>
                      <a:schemeClr val="bg1"/>
                    </a:solidFill>
                  </a:rPr>
                  <a:t> dans la chromosphère; un proxy de l’activité magnétique.</a:t>
                </a:r>
              </a:p>
              <a:p>
                <a:r>
                  <a:rPr lang="fr-CA" dirty="0">
                    <a:solidFill>
                      <a:schemeClr val="bg1"/>
                    </a:solidFill>
                  </a:rPr>
                  <a:t>L’émission est corrélée à la vitesse de rotation.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CA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fr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fr-C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fr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f>
                          <m:fPr>
                            <m:ctrlPr>
                              <a:rPr lang="fr-C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C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fr-CA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10D7C574-9B3E-6C66-611C-1AC8C4155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  <p:custDataLst>
                  <p:tags r:id="rId4"/>
                </p:custDataLst>
              </p:nvPr>
            </p:nvSpPr>
            <p:spPr>
              <a:xfrm>
                <a:off x="716437" y="1825625"/>
                <a:ext cx="5495519" cy="435133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BA18D5E-F0FC-94CF-9AA9-9DCDBC3EC77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447981" y="6176963"/>
            <a:ext cx="202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solidFill>
                  <a:schemeClr val="bg1"/>
                </a:solidFill>
              </a:rPr>
              <a:t>Skumanich</a:t>
            </a:r>
            <a:r>
              <a:rPr lang="fr-CA" dirty="0">
                <a:solidFill>
                  <a:schemeClr val="bg1"/>
                </a:solidFill>
              </a:rPr>
              <a:t>, (1972)</a:t>
            </a:r>
          </a:p>
        </p:txBody>
      </p:sp>
    </p:spTree>
    <p:extLst>
      <p:ext uri="{BB962C8B-B14F-4D97-AF65-F5344CB8AC3E}">
        <p14:creationId xmlns:p14="http://schemas.microsoft.com/office/powerpoint/2010/main" val="390650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5987DD-DEAE-308C-A13D-223524F81DD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96558" y="365125"/>
            <a:ext cx="8955167" cy="1225136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BD1F2-83F2-CFED-7EE5-4CC30BEDAF8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651726" y="6120368"/>
            <a:ext cx="258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Van </a:t>
            </a:r>
            <a:r>
              <a:rPr lang="fr-CA" dirty="0" err="1">
                <a:solidFill>
                  <a:schemeClr val="bg1"/>
                </a:solidFill>
              </a:rPr>
              <a:t>Saders</a:t>
            </a:r>
            <a:r>
              <a:rPr lang="fr-CA" dirty="0">
                <a:solidFill>
                  <a:schemeClr val="bg1"/>
                </a:solidFill>
              </a:rPr>
              <a:t> et al. (2016)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CBB54-ABC0-1FAA-68E6-6205EF052F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96000" y="1866641"/>
            <a:ext cx="5997925" cy="41077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5482231-C7DB-36A0-0383-7240BC2A782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6"/>
            <a:ext cx="8813525" cy="1135684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bg1"/>
                </a:solidFill>
              </a:rPr>
              <a:t>Divergences observées par rapport à la </a:t>
            </a:r>
            <a:r>
              <a:rPr lang="fr-CA" dirty="0" err="1">
                <a:solidFill>
                  <a:schemeClr val="bg1"/>
                </a:solidFill>
              </a:rPr>
              <a:t>gyrochronologie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A3B9221-5D41-4448-7E65-FF7D87B9582D}"/>
              </a:ext>
            </a:extLst>
          </p:cNvPr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838200" y="1825625"/>
            <a:ext cx="5181600" cy="4351338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r>
              <a:rPr lang="fr-CA" dirty="0"/>
              <a:t>Divergence entre la méthode de datation tirée de l’</a:t>
            </a:r>
            <a:r>
              <a:rPr lang="fr-CA" dirty="0" err="1"/>
              <a:t>astéroseismologie</a:t>
            </a:r>
            <a:r>
              <a:rPr lang="fr-CA" dirty="0"/>
              <a:t> et de la </a:t>
            </a:r>
            <a:r>
              <a:rPr lang="fr-CA" dirty="0" err="1"/>
              <a:t>gyrochronologie</a:t>
            </a:r>
            <a:r>
              <a:rPr lang="fr-CA" dirty="0"/>
              <a:t> pour les étoiles plus vieilles que le soleil.</a:t>
            </a:r>
          </a:p>
          <a:p>
            <a:r>
              <a:rPr lang="fr-CA" dirty="0"/>
              <a:t>Cause: un changement de la dynamo ou un effondrement du vent stellaire?</a:t>
            </a:r>
          </a:p>
        </p:txBody>
      </p:sp>
    </p:spTree>
    <p:extLst>
      <p:ext uri="{BB962C8B-B14F-4D97-AF65-F5344CB8AC3E}">
        <p14:creationId xmlns:p14="http://schemas.microsoft.com/office/powerpoint/2010/main" val="415714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53449B-3E22-31E9-2BD6-0E6D72F102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426764" y="1705916"/>
            <a:ext cx="6415689" cy="4678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FFE8F9-53F0-2EFF-27EE-19F18FD9503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635965" y="6399324"/>
            <a:ext cx="220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Curtis et al. (2020)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64F9585-2FE7-28A6-384F-47D8F0FF988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fr-CA" dirty="0">
                <a:solidFill>
                  <a:schemeClr val="bg1"/>
                </a:solidFill>
              </a:rPr>
              <a:t>Divergences observées par rapport à la </a:t>
            </a:r>
            <a:r>
              <a:rPr lang="fr-CA" dirty="0" err="1">
                <a:solidFill>
                  <a:schemeClr val="bg1"/>
                </a:solidFill>
              </a:rPr>
              <a:t>gyrochronologie</a:t>
            </a:r>
            <a:endParaRPr lang="fr-CA" dirty="0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E1CA9C31-64A3-A304-1FF4-BB92AFB2993B}"/>
              </a:ext>
            </a:extLst>
          </p:cNvPr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838200" y="1825625"/>
            <a:ext cx="4205140" cy="4351338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CA" dirty="0"/>
              <a:t>Les modèles doivent respecter les observations pour les étoiles plus jeunes que le soleil.</a:t>
            </a:r>
          </a:p>
        </p:txBody>
      </p:sp>
    </p:spTree>
    <p:extLst>
      <p:ext uri="{BB962C8B-B14F-4D97-AF65-F5344CB8AC3E}">
        <p14:creationId xmlns:p14="http://schemas.microsoft.com/office/powerpoint/2010/main" val="323743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7EE20-691E-121A-1DA4-D40A87F705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88177" y="1690688"/>
            <a:ext cx="7415646" cy="4635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763024-28CD-5CD8-B784-7A7E760A6B1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541443" y="6429327"/>
            <a:ext cx="2262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Gordon et al. (2021)</a:t>
            </a: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55AC1018-E74B-30EC-004E-204034EAEFA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fr-CA" dirty="0">
                <a:solidFill>
                  <a:schemeClr val="bg1"/>
                </a:solidFill>
              </a:rPr>
              <a:t>Divergences observées par rapport à la </a:t>
            </a:r>
            <a:r>
              <a:rPr lang="fr-CA" dirty="0" err="1">
                <a:solidFill>
                  <a:schemeClr val="bg1"/>
                </a:solidFill>
              </a:rPr>
              <a:t>gyrochronologie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3027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768E0F-9A97-8D66-CFEE-5548859E6C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6405" y="423315"/>
            <a:ext cx="4578470" cy="2373284"/>
          </a:xfrm>
          <a:prstGeom prst="roundRect">
            <a:avLst/>
          </a:prstGeom>
          <a:solidFill>
            <a:schemeClr val="accent2">
              <a:alpha val="69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D20DB6-86A9-7ADA-BA68-2911147F544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20151" y="2095522"/>
                <a:ext cx="1799739" cy="849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𝑑𝐽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fr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CA" b="0" dirty="0">
                  <a:solidFill>
                    <a:schemeClr val="bg1"/>
                  </a:solidFill>
                </a:endParaRPr>
              </a:p>
              <a:p>
                <a:pPr/>
                <a:endParaRPr lang="fr-CA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D20DB6-86A9-7ADA-BA68-2911147F5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320151" y="2095522"/>
                <a:ext cx="1799739" cy="8497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90F377-76D4-94FA-7C59-F10A90A5B2ED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20151" y="662084"/>
                <a:ext cx="1799739" cy="564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fr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fr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CA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CA" b="0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90F377-76D4-94FA-7C59-F10A90A5B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20151" y="662084"/>
                <a:ext cx="1799739" cy="56490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7E0A478-D4A0-213E-5975-8AE5F9754E9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16405" y="2893709"/>
            <a:ext cx="3589207" cy="35949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CFB8C8-4EC5-3A2E-91BA-33F88F6CF28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500856" y="2350417"/>
            <a:ext cx="4276725" cy="4076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8DD247-1993-7B79-1BD7-34244236534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710586" y="6456681"/>
            <a:ext cx="321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solidFill>
                  <a:schemeClr val="bg1"/>
                </a:solidFill>
              </a:rPr>
              <a:t>MacGregor</a:t>
            </a:r>
            <a:r>
              <a:rPr lang="fr-CA" dirty="0">
                <a:solidFill>
                  <a:schemeClr val="bg1"/>
                </a:solidFill>
              </a:rPr>
              <a:t> and Brenner (1991)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530F31-046A-AB32-E124-B85DAF580EA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16405" y="6488668"/>
            <a:ext cx="4487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u="none" strike="noStrike" dirty="0" err="1">
                <a:effectLst/>
                <a:latin typeface="Arial" panose="020B0604020202020204" pitchFamily="34" charset="0"/>
                <a:hlinkClick r:id="rId26" tooltip="User:Kelvins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Kelvinsong</a:t>
            </a: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fr-CA" dirty="0">
                <a:solidFill>
                  <a:srgbClr val="467886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</a:t>
            </a:r>
            <a:r>
              <a:rPr lang="fr-CA" dirty="0" err="1">
                <a:solidFill>
                  <a:srgbClr val="467886"/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</a:t>
            </a:r>
            <a:r>
              <a:rPr lang="fr-CA" dirty="0"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3.0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CC740F-FD15-53FF-9BF2-C706229B7CD9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20151" y="1375632"/>
                <a:ext cx="1117164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𝑑𝐽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sSub>
                            <m:sSubPr>
                              <m:ctrlP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CA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A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8CC740F-FD15-53FF-9BF2-C706229B7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20151" y="1375632"/>
                <a:ext cx="1117164" cy="57272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9">
            <a:extLst>
              <a:ext uri="{FF2B5EF4-FFF2-40B4-BE49-F238E27FC236}">
                <a16:creationId xmlns:a16="http://schemas.microsoft.com/office/drawing/2014/main" id="{BFD80B56-227C-AC20-BE1B-DC80C5D35DC5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979978" y="430883"/>
            <a:ext cx="6948340" cy="1325563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fr-CA" dirty="0">
                <a:solidFill>
                  <a:schemeClr val="bg1"/>
                </a:solidFill>
              </a:rPr>
              <a:t>Le modèle </a:t>
            </a:r>
            <a:br>
              <a:rPr lang="fr-CA" dirty="0">
                <a:solidFill>
                  <a:schemeClr val="bg1"/>
                </a:solidFill>
              </a:rPr>
            </a:br>
            <a:r>
              <a:rPr lang="fr-CA" dirty="0" err="1">
                <a:solidFill>
                  <a:schemeClr val="bg1"/>
                </a:solidFill>
              </a:rPr>
              <a:t>MacGregor</a:t>
            </a:r>
            <a:r>
              <a:rPr lang="fr-CA" dirty="0">
                <a:solidFill>
                  <a:schemeClr val="bg1"/>
                </a:solidFill>
              </a:rPr>
              <a:t>-Brenner (1991):</a:t>
            </a:r>
            <a:endParaRPr lang="fr-CA" dirty="0"/>
          </a:p>
        </p:txBody>
      </p:sp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CAFD490B-7F7D-B31E-3F8A-E8A65C2D715D}"/>
              </a:ext>
            </a:extLst>
          </p:cNvPr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3987969" y="2882397"/>
            <a:ext cx="3330529" cy="718642"/>
          </a:xfrm>
          <a:prstGeom prst="roundRect">
            <a:avLst/>
          </a:prstGeom>
          <a:solidFill>
            <a:schemeClr val="accent1">
              <a:lumMod val="75000"/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fr-CA" dirty="0"/>
              <a:t>Perte rapide de vitesse de rotation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10C028-54C3-E0E4-BC42-601AC26E0C0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521831" y="3429000"/>
            <a:ext cx="188755" cy="652806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78F494-D473-5D0C-EBE0-9AD4579003D5}"/>
              </a:ext>
            </a:extLst>
          </p:cNvPr>
          <p:cNvCxnSpPr>
            <a:stCxn id="26" idx="3"/>
          </p:cNvCxnSpPr>
          <p:nvPr>
            <p:custDataLst>
              <p:tags r:id="rId12"/>
            </p:custDataLst>
          </p:nvPr>
        </p:nvCxnSpPr>
        <p:spPr>
          <a:xfrm>
            <a:off x="7318498" y="3241718"/>
            <a:ext cx="1203333" cy="4953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22E1C84E-6BBE-013F-7F88-2BAB6A217938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3987968" y="3952075"/>
            <a:ext cx="3330529" cy="718642"/>
          </a:xfrm>
          <a:prstGeom prst="roundRect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Transfert important du cœur vers l’enveloppe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ECECB2-14F3-7BFF-C940-EBA79EEF710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674231" y="3846442"/>
            <a:ext cx="1203333" cy="387763"/>
          </a:xfrm>
          <a:prstGeom prst="ellipse">
            <a:avLst/>
          </a:prstGeom>
          <a:solidFill>
            <a:schemeClr val="accent2">
              <a:lumMod val="75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800C72-65BE-0577-8CBC-7CE2FFFB661D}"/>
              </a:ext>
            </a:extLst>
          </p:cNvPr>
          <p:cNvCxnSpPr>
            <a:stCxn id="30" idx="3"/>
            <a:endCxn id="32" idx="3"/>
          </p:cNvCxnSpPr>
          <p:nvPr>
            <p:custDataLst>
              <p:tags r:id="rId15"/>
            </p:custDataLst>
          </p:nvPr>
        </p:nvCxnSpPr>
        <p:spPr>
          <a:xfrm flipV="1">
            <a:off x="7318497" y="4177418"/>
            <a:ext cx="1531958" cy="13397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Content Placeholder 12">
            <a:extLst>
              <a:ext uri="{FF2B5EF4-FFF2-40B4-BE49-F238E27FC236}">
                <a16:creationId xmlns:a16="http://schemas.microsoft.com/office/drawing/2014/main" id="{DBCDAF4A-3C32-8B57-CD2B-DA1508313C5C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3987967" y="4967896"/>
            <a:ext cx="3330529" cy="718642"/>
          </a:xfrm>
          <a:prstGeom prst="roundRect">
            <a:avLst/>
          </a:prstGeom>
          <a:solidFill>
            <a:schemeClr val="accent5">
              <a:lumMod val="75000"/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err="1"/>
              <a:t>Recouplage</a:t>
            </a:r>
            <a:r>
              <a:rPr lang="fr-CA" dirty="0"/>
              <a:t> du cœur et de l’enveloppe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A776E87-245A-05E8-F62A-6286B8FA5FE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2359892">
            <a:off x="10168091" y="4648820"/>
            <a:ext cx="1203333" cy="387763"/>
          </a:xfrm>
          <a:prstGeom prst="ellipse">
            <a:avLst/>
          </a:prstGeom>
          <a:solidFill>
            <a:schemeClr val="accent5">
              <a:lumMod val="75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775AD4-2C87-AE43-D8F3-E05770D7486E}"/>
              </a:ext>
            </a:extLst>
          </p:cNvPr>
          <p:cNvCxnSpPr>
            <a:stCxn id="35" idx="3"/>
            <a:endCxn id="36" idx="3"/>
          </p:cNvCxnSpPr>
          <p:nvPr>
            <p:custDataLst>
              <p:tags r:id="rId18"/>
            </p:custDataLst>
          </p:nvPr>
        </p:nvCxnSpPr>
        <p:spPr>
          <a:xfrm flipV="1">
            <a:off x="7318496" y="4679095"/>
            <a:ext cx="3035294" cy="6481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F5AF6E-EC85-4360-54C9-D7A4296F5962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467797" y="2264541"/>
                <a:ext cx="1057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fr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fr-CA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fr-CA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F5AF6E-EC85-4360-54C9-D7A4296F5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2467797" y="2264541"/>
                <a:ext cx="1057790" cy="276999"/>
              </a:xfrm>
              <a:prstGeom prst="rect">
                <a:avLst/>
              </a:prstGeom>
              <a:blipFill>
                <a:blip r:embed="rId29"/>
                <a:stretch>
                  <a:fillRect l="-5202" r="-4624" b="-1521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05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animBg="1"/>
      <p:bldP spid="27" grpId="0" animBg="1"/>
      <p:bldP spid="30" grpId="0" animBg="1"/>
      <p:bldP spid="32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85CDD16E-42DE-38AE-A454-A37D58B8571A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646516" y="1878495"/>
                <a:ext cx="10853057" cy="4598317"/>
              </a:xfrm>
              <a:prstGeom prst="roundRect">
                <a:avLst/>
              </a:prstGeom>
              <a:solidFill>
                <a:schemeClr val="accent2">
                  <a:alpha val="63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sz="2800" dirty="0">
                    <a:solidFill>
                      <a:schemeClr val="bg1"/>
                    </a:solidFill>
                  </a:rPr>
                  <a:t>Hypothèses du modèle: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CA" sz="2000" dirty="0">
                    <a:solidFill>
                      <a:schemeClr val="bg1"/>
                    </a:solidFill>
                  </a:rPr>
                  <a:t>Vent stationnaire: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CA" sz="2000" dirty="0">
                  <a:solidFill>
                    <a:schemeClr val="bg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CA" sz="2000" dirty="0">
                    <a:solidFill>
                      <a:schemeClr val="bg1"/>
                    </a:solidFill>
                  </a:rPr>
                  <a:t>Symétrie sphérique: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𝜕𝜙</m:t>
                        </m:r>
                      </m:den>
                    </m:f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CA" sz="2000" dirty="0">
                  <a:solidFill>
                    <a:schemeClr val="bg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CA" sz="2000" dirty="0">
                    <a:solidFill>
                      <a:schemeClr val="bg1"/>
                    </a:solidFill>
                  </a:rPr>
                  <a:t>Fluide parfait: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CA" sz="2000" dirty="0">
                  <a:solidFill>
                    <a:schemeClr val="bg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CA" sz="2000" dirty="0">
                    <a:solidFill>
                      <a:schemeClr val="bg1"/>
                    </a:solidFill>
                  </a:rPr>
                  <a:t>Régime MHD idéal (pas de dissipation magnétique):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CA" sz="2000" dirty="0">
                  <a:solidFill>
                    <a:schemeClr val="bg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CA" sz="2000" dirty="0">
                    <a:solidFill>
                      <a:schemeClr val="bg1"/>
                    </a:solidFill>
                  </a:rPr>
                  <a:t>On suppose que l’on connait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CA" sz="2000" dirty="0">
                  <a:solidFill>
                    <a:schemeClr val="bg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CA" sz="2000" dirty="0">
                    <a:solidFill>
                      <a:schemeClr val="bg1"/>
                    </a:solidFill>
                  </a:rPr>
                  <a:t>On suppose que la solution n’est qu’équatoriale: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fr-CA" sz="2000" dirty="0">
                  <a:solidFill>
                    <a:schemeClr val="bg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CA" sz="2000" dirty="0">
                    <a:solidFill>
                      <a:schemeClr val="bg1"/>
                    </a:solidFill>
                  </a:rPr>
                  <a:t>Modèle polytropique: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fr-CA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CA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A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sz="2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CA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fr-CA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CA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fr-CA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CA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85CDD16E-42DE-38AE-A454-A37D58B85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646516" y="1878495"/>
                <a:ext cx="10853057" cy="45983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9">
            <a:extLst>
              <a:ext uri="{FF2B5EF4-FFF2-40B4-BE49-F238E27FC236}">
                <a16:creationId xmlns:a16="http://schemas.microsoft.com/office/drawing/2014/main" id="{D7E52E31-BE48-6D72-3587-E7AD4126704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6516" y="381188"/>
            <a:ext cx="10853057" cy="1325563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Le modèle Weber-Davis (1967):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8799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A3388B3-B380-5319-87A3-9DA9E4BBE2CB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254590" y="1845900"/>
                <a:ext cx="5917609" cy="2100248"/>
              </a:xfrm>
              <a:prstGeom prst="roundRect">
                <a:avLst/>
              </a:prstGeom>
              <a:solidFill>
                <a:schemeClr val="accent2">
                  <a:alpha val="63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>
                  <a:buNone/>
                </a:pPr>
                <a:r>
                  <a:rPr lang="fr-CA" sz="18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CA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f>
                      <m:fPr>
                        <m:ctrlP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fr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fr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fr-CA" sz="18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sSup>
                                  <m:sSupPr>
                                    <m:ctrlPr>
                                      <a:rPr lang="fr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fr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CA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sSubSup>
                      <m:sSubSupPr>
                        <m:ctrlP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fr-CA" sz="1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fr-CA" sz="18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fr-CA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fr-CA" sz="1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sSub>
                          <m:sSub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𝑐𝑡𝑒</m:t>
                    </m:r>
                  </m:oMath>
                </a14:m>
                <a:endParaRPr lang="fr-CA" sz="1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fr-CA" sz="18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fr-CA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Sup>
                              <m:sSubSupPr>
                                <m:ctrlP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𝐺𝑀</m:t>
                                </m:r>
                              </m:num>
                              <m:den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sSub>
                          <m:sSub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fr-CA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fr-CA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fr-CA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fr-CA" sz="1800" dirty="0"/>
              </a:p>
            </p:txBody>
          </p:sp>
        </mc:Choice>
        <mc:Fallback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A3388B3-B380-5319-87A3-9DA9E4BBE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54590" y="1845900"/>
                <a:ext cx="5917609" cy="210024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1D70B7-A0A0-7C98-F681-78B017CB2C43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254591" y="4090893"/>
                <a:ext cx="3284793" cy="630194"/>
              </a:xfrm>
              <a:prstGeom prst="roundRect">
                <a:avLst/>
              </a:prstGeom>
              <a:solidFill>
                <a:schemeClr val="accent2">
                  <a:alpha val="63000"/>
                </a:schemeClr>
              </a:solidFill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fr-CA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CA" i="1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CA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fr-CA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A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CA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CA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rad>
                      </m:den>
                    </m:f>
                  </m:oMath>
                </a14:m>
                <a:r>
                  <a:rPr lang="fr-CA" dirty="0">
                    <a:solidFill>
                      <a:prstClr val="white"/>
                    </a:solidFill>
                    <a:latin typeface="Avenir Next LT Pro"/>
                  </a:rPr>
                  <a:t> Vitesse d’Alfven</a:t>
                </a: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1D70B7-A0A0-7C98-F681-78B017CB2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54591" y="4090893"/>
                <a:ext cx="3284793" cy="63019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Diagram 16">
                <a:extLst>
                  <a:ext uri="{FF2B5EF4-FFF2-40B4-BE49-F238E27FC236}">
                    <a16:creationId xmlns:a16="http://schemas.microsoft.com/office/drawing/2014/main" id="{F70702BB-8565-3355-C04A-A0C41C41BDF1}"/>
                  </a:ext>
                </a:extLst>
              </p:cNvPr>
              <p:cNvGraphicFramePr/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1463371590"/>
                  </p:ext>
                </p:extLst>
              </p:nvPr>
            </p:nvGraphicFramePr>
            <p:xfrm>
              <a:off x="6096001" y="1845899"/>
              <a:ext cx="5647452" cy="2875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Choice>
        <mc:Fallback>
          <p:graphicFrame>
            <p:nvGraphicFramePr>
              <p:cNvPr id="17" name="Diagram 16">
                <a:extLst>
                  <a:ext uri="{FF2B5EF4-FFF2-40B4-BE49-F238E27FC236}">
                    <a16:creationId xmlns:a16="http://schemas.microsoft.com/office/drawing/2014/main" id="{F70702BB-8565-3355-C04A-A0C41C41BDF1}"/>
                  </a:ext>
                </a:extLst>
              </p:cNvPr>
              <p:cNvGraphicFramePr/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1463371590"/>
                  </p:ext>
                </p:extLst>
              </p:nvPr>
            </p:nvGraphicFramePr>
            <p:xfrm>
              <a:off x="6096001" y="1845899"/>
              <a:ext cx="5647452" cy="2875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2" r:qs="rId13" r:cs="rId14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FD4C14C-E5DC-8F01-0609-26F6EEF2EB87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3324532" y="4865832"/>
                <a:ext cx="5542936" cy="1325563"/>
              </a:xfrm>
              <a:prstGeom prst="roundRect">
                <a:avLst/>
              </a:prstGeom>
              <a:solidFill>
                <a:schemeClr val="accent2">
                  <a:alpha val="63000"/>
                </a:schemeClr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𝑑𝐽</m:t>
                          </m:r>
                        </m:num>
                        <m:den>
                          <m:r>
                            <a:rPr lang="fr-CA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CA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4</m:t>
                      </m:r>
                      <m:r>
                        <m:rPr>
                          <m:sty m:val="p"/>
                        </m:rPr>
                        <a:rPr lang="pt-BR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pt-BR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fr-CA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CA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A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CA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CA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fr-CA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sSubSup>
                        <m:sSubSupPr>
                          <m:ctrlP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CA" sz="4000" dirty="0"/>
              </a:p>
            </p:txBody>
          </p:sp>
        </mc:Choice>
        <mc:Fallback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FD4C14C-E5DC-8F01-0609-26F6EEF2E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324532" y="4865832"/>
                <a:ext cx="5542936" cy="132556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550C5E-9CA7-AFF8-C0B9-6D7A92C4ADA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349001" y="2219445"/>
            <a:ext cx="956706" cy="434672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D308F332-DA7B-E482-33B7-059F30A8A807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46516" y="381188"/>
            <a:ext cx="10853057" cy="1325563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Le modèle Weber-Davis (1967):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28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E17EAFA0-8C5B-0972-CD3A-9DD199CC50EE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7" y="1825625"/>
            <a:ext cx="10392445" cy="4351338"/>
          </a:xfrm>
        </p:spPr>
      </p:pic>
      <p:sp>
        <p:nvSpPr>
          <p:cNvPr id="12" name="Title 9">
            <a:extLst>
              <a:ext uri="{FF2B5EF4-FFF2-40B4-BE49-F238E27FC236}">
                <a16:creationId xmlns:a16="http://schemas.microsoft.com/office/drawing/2014/main" id="{B4F9A4DC-B661-7A02-682B-EDC839C0B37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6516" y="381188"/>
            <a:ext cx="10853057" cy="1325563"/>
          </a:xfrm>
          <a:prstGeom prst="round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Le modèle Weber-Davis (1967): Résultats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17194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10417</TotalTime>
  <Words>543</Words>
  <Application>Microsoft Office PowerPoint</Application>
  <PresentationFormat>Widescreen</PresentationFormat>
  <Paragraphs>63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Avenir Next LT Pro</vt:lpstr>
      <vt:lpstr>Calibri</vt:lpstr>
      <vt:lpstr>Cambria Math</vt:lpstr>
      <vt:lpstr>YMath-Pack-One</vt:lpstr>
      <vt:lpstr>ZTImes-Small-Caps</vt:lpstr>
      <vt:lpstr>Office Theme</vt:lpstr>
      <vt:lpstr>Simulation des effets de la température coronale sur l’évolution de la rotation et l’activité magnétique des étoiles de type solaire. </vt:lpstr>
      <vt:lpstr>La gyrochronologie</vt:lpstr>
      <vt:lpstr>Divergences observées par rapport à la gyrochronologie</vt:lpstr>
      <vt:lpstr>Divergences observées par rapport à la gyrochronologie</vt:lpstr>
      <vt:lpstr>Divergences observées par rapport à la gyrochronologie</vt:lpstr>
      <vt:lpstr>Le modèle  MacGregor-Brenner (1991):</vt:lpstr>
      <vt:lpstr>Le modèle Weber-Davis (1967):</vt:lpstr>
      <vt:lpstr>Le modèle Weber-Davis (1967):</vt:lpstr>
      <vt:lpstr>Le modèle Weber-Davis (1967): Résultats</vt:lpstr>
      <vt:lpstr>Le Modèle complet:</vt:lpstr>
      <vt:lpstr>Le Modèle complet: Résultats</vt:lpstr>
      <vt:lpstr>Conclusion: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Michaël Lévesque</dc:creator>
  <cp:lastModifiedBy>Michaël Lévesque</cp:lastModifiedBy>
  <cp:revision>9</cp:revision>
  <dcterms:created xsi:type="dcterms:W3CDTF">2024-04-29T21:02:18Z</dcterms:created>
  <dcterms:modified xsi:type="dcterms:W3CDTF">2024-05-07T02:39:58Z</dcterms:modified>
</cp:coreProperties>
</file>