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Play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j3tHdGpx9qECgWLaEZ5KUEkpGF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-regular.fntdata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CA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          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Expected to receive strong UV flux from the star which enhance haze production.</a:t>
            </a:r>
            <a:endParaRPr/>
          </a:p>
        </p:txBody>
      </p:sp>
      <p:sp>
        <p:nvSpPr>
          <p:cNvPr id="205" name="Google Shape;2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62626"/>
            </a:gs>
            <a:gs pos="85000">
              <a:srgbClr val="171717"/>
            </a:gs>
            <a:gs pos="100000">
              <a:srgbClr val="171717"/>
            </a:gs>
          </a:gsLst>
          <a:lin ang="27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1" y="6688722"/>
            <a:ext cx="12192001" cy="169277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2785" r="4621" t="0"/>
          <a:stretch/>
        </p:blipFill>
        <p:spPr>
          <a:xfrm>
            <a:off x="3176" y="-1"/>
            <a:ext cx="12185648" cy="669148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>
            <p:ph type="ctrTitle"/>
          </p:nvPr>
        </p:nvSpPr>
        <p:spPr>
          <a:xfrm>
            <a:off x="3174" y="4308291"/>
            <a:ext cx="8819763" cy="1296000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7462"/>
              <a:buFont typeface="Play"/>
              <a:buNone/>
            </a:pPr>
            <a:r>
              <a:rPr i="0" lang="fr-CA" sz="2977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Spectroscopy of WASP-80 b with JWST/NIRISS: Revealing P</a:t>
            </a:r>
            <a:r>
              <a:rPr lang="fr-CA" sz="297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roperties of </a:t>
            </a:r>
            <a:r>
              <a:rPr i="0" lang="fr-CA" sz="2977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Reflecting Aerosols</a:t>
            </a:r>
            <a:br>
              <a:rPr b="1" i="0" lang="fr-CA" sz="32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A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Kim Morel</a:t>
            </a:r>
            <a:r>
              <a:rPr lang="fr-CA"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A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Master student with Prof. Lafrenière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10085109" y="6442501"/>
            <a:ext cx="21188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https://science.nasa.gov/exoplanet-catalog/wasp-80-b/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https://www.britannica.com/topic/James-Webb-Space-Telescope</a:t>
            </a:r>
            <a:endParaRPr/>
          </a:p>
        </p:txBody>
      </p:sp>
      <p:pic>
        <p:nvPicPr>
          <p:cNvPr descr="Une image contenant texte, Police, logo, Graphique&#10;&#10;Description générée automatiquement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77" y="39859"/>
            <a:ext cx="1836991" cy="817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capture d’écran, logo&#10;&#10;Description générée automatiquement"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51831" y="-25430"/>
            <a:ext cx="1836991" cy="1044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capture d’écran, Graphique&#10;&#10;Description générée automatiquement" id="95" name="Google Shape;9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5900" y="984244"/>
            <a:ext cx="1905386" cy="8137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/>
          <p:nvPr/>
        </p:nvSpPr>
        <p:spPr>
          <a:xfrm>
            <a:off x="8915400" y="4308291"/>
            <a:ext cx="3273422" cy="1296000"/>
          </a:xfrm>
          <a:prstGeom prst="rect">
            <a:avLst/>
          </a:prstGeom>
          <a:solidFill>
            <a:srgbClr val="DFA402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May 7</a:t>
            </a:r>
            <a:r>
              <a:rPr baseline="30000" lang="fr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fr-CA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2024</a:t>
            </a:r>
            <a:endParaRPr/>
          </a:p>
        </p:txBody>
      </p:sp>
      <p:pic>
        <p:nvPicPr>
          <p:cNvPr descr="James Webb Space Telescope (JWST) | Definition &amp; Facts | Britannica" id="97" name="Google Shape;97;p1"/>
          <p:cNvPicPr preferRelativeResize="0"/>
          <p:nvPr/>
        </p:nvPicPr>
        <p:blipFill rotWithShape="1">
          <a:blip r:embed="rId7">
            <a:alphaModFix/>
          </a:blip>
          <a:srcRect b="5377" l="4976" r="3628" t="5191"/>
          <a:stretch/>
        </p:blipFill>
        <p:spPr>
          <a:xfrm>
            <a:off x="694093" y="1316479"/>
            <a:ext cx="1836991" cy="1487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fr-CA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 txBox="1"/>
          <p:nvPr>
            <p:ph idx="1" type="body"/>
          </p:nvPr>
        </p:nvSpPr>
        <p:spPr>
          <a:xfrm>
            <a:off x="838199" y="1690688"/>
            <a:ext cx="10515599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CA">
                <a:solidFill>
                  <a:schemeClr val="lt1"/>
                </a:solidFill>
              </a:rPr>
              <a:t>NIRISS/SOSS secondary eclipse data for WASP-80 b show various systematics, but clear evidence for an eclipse.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CA">
                <a:solidFill>
                  <a:schemeClr val="lt1"/>
                </a:solidFill>
              </a:rPr>
              <a:t>Next: Retrievals to characterize the atmosphere will certainly reveal the aerosols properties</a:t>
            </a:r>
            <a:endParaRPr>
              <a:solidFill>
                <a:schemeClr val="lt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fr-CA">
                <a:solidFill>
                  <a:schemeClr val="lt1"/>
                </a:solidFill>
              </a:rPr>
              <a:t>Hints for variability…?</a:t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838200" y="555626"/>
            <a:ext cx="5181600" cy="787500"/>
          </a:xfrm>
          <a:prstGeom prst="rect">
            <a:avLst/>
          </a:prstGeom>
          <a:solidFill>
            <a:srgbClr val="FF652F">
              <a:alpha val="60784"/>
            </a:srgbClr>
          </a:solidFill>
          <a:ln cap="flat" cmpd="sng" w="12700">
            <a:solidFill>
              <a:schemeClr val="dk1">
                <a:alpha val="6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fr-CA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WASP-80 b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rgbClr val="747474">
              <a:alpha val="41960"/>
            </a:srgbClr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22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fr-CA" sz="2700">
                <a:solidFill>
                  <a:schemeClr val="lt1"/>
                </a:solidFill>
              </a:rPr>
              <a:t>Discovered with the transit method in 2012 (Triaud et al. 2013)</a:t>
            </a:r>
            <a:endParaRPr sz="2700"/>
          </a:p>
          <a:p>
            <a:pPr indent="-2222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fr-CA" sz="2700">
                <a:solidFill>
                  <a:schemeClr val="lt1"/>
                </a:solidFill>
              </a:rPr>
              <a:t>Warm Jupiter (</a:t>
            </a:r>
            <a:r>
              <a:rPr i="1" lang="fr-CA" sz="2700">
                <a:solidFill>
                  <a:schemeClr val="lt1"/>
                </a:solidFill>
              </a:rPr>
              <a:t>T</a:t>
            </a:r>
            <a:r>
              <a:rPr baseline="-25000" i="1" lang="fr-CA" sz="2700">
                <a:solidFill>
                  <a:schemeClr val="lt1"/>
                </a:solidFill>
              </a:rPr>
              <a:t>eq</a:t>
            </a:r>
            <a:r>
              <a:rPr lang="fr-CA" sz="2700">
                <a:solidFill>
                  <a:schemeClr val="lt1"/>
                </a:solidFill>
              </a:rPr>
              <a:t> ≈ 825 K)</a:t>
            </a:r>
            <a:endParaRPr sz="2700"/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fr-CA" sz="2700">
                <a:solidFill>
                  <a:schemeClr val="lt1"/>
                </a:solidFill>
              </a:rPr>
              <a:t>Circular orbit with a period of 3.07 days</a:t>
            </a:r>
            <a:endParaRPr sz="2700">
              <a:solidFill>
                <a:schemeClr val="lt1"/>
              </a:solidFill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i="1" lang="fr-CA" sz="2700">
                <a:solidFill>
                  <a:schemeClr val="lt1"/>
                </a:solidFill>
              </a:rPr>
              <a:t>M</a:t>
            </a:r>
            <a:r>
              <a:rPr baseline="-25000" i="1" lang="fr-CA" sz="2700">
                <a:solidFill>
                  <a:schemeClr val="lt1"/>
                </a:solidFill>
              </a:rPr>
              <a:t>p</a:t>
            </a:r>
            <a:r>
              <a:rPr lang="fr-CA" sz="2700">
                <a:solidFill>
                  <a:schemeClr val="lt1"/>
                </a:solidFill>
              </a:rPr>
              <a:t> ≈ 0.538 M</a:t>
            </a:r>
            <a:r>
              <a:rPr baseline="-25000" lang="fr-CA" sz="2700">
                <a:solidFill>
                  <a:schemeClr val="lt1"/>
                </a:solidFill>
              </a:rPr>
              <a:t>jup</a:t>
            </a:r>
            <a:r>
              <a:rPr lang="fr-CA" sz="2700">
                <a:solidFill>
                  <a:schemeClr val="lt1"/>
                </a:solidFill>
              </a:rPr>
              <a:t>, </a:t>
            </a:r>
            <a:r>
              <a:rPr i="1" lang="fr-CA" sz="2700">
                <a:solidFill>
                  <a:schemeClr val="lt1"/>
                </a:solidFill>
              </a:rPr>
              <a:t>R</a:t>
            </a:r>
            <a:r>
              <a:rPr baseline="-25000" i="1" lang="fr-CA" sz="2700">
                <a:solidFill>
                  <a:schemeClr val="lt1"/>
                </a:solidFill>
              </a:rPr>
              <a:t>p</a:t>
            </a:r>
            <a:r>
              <a:rPr i="1" lang="fr-CA" sz="2700">
                <a:solidFill>
                  <a:schemeClr val="lt1"/>
                </a:solidFill>
              </a:rPr>
              <a:t> </a:t>
            </a:r>
            <a:r>
              <a:rPr lang="fr-CA" sz="2700">
                <a:solidFill>
                  <a:schemeClr val="lt1"/>
                </a:solidFill>
              </a:rPr>
              <a:t>≈ 0.999 R</a:t>
            </a:r>
            <a:r>
              <a:rPr baseline="-25000" lang="fr-CA" sz="2700">
                <a:solidFill>
                  <a:schemeClr val="lt1"/>
                </a:solidFill>
              </a:rPr>
              <a:t>jup</a:t>
            </a:r>
            <a:endParaRPr baseline="-25000" sz="2700">
              <a:solidFill>
                <a:schemeClr val="lt1"/>
              </a:solidFill>
            </a:endParaRPr>
          </a:p>
          <a:p>
            <a:pPr indent="-2222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i="1" lang="fr-CA" sz="2700">
                <a:solidFill>
                  <a:schemeClr val="lt1"/>
                </a:solidFill>
              </a:rPr>
              <a:t>R</a:t>
            </a:r>
            <a:r>
              <a:rPr baseline="-25000" i="1" lang="fr-CA" sz="2700">
                <a:solidFill>
                  <a:schemeClr val="lt1"/>
                </a:solidFill>
              </a:rPr>
              <a:t>p</a:t>
            </a:r>
            <a:r>
              <a:rPr lang="fr-CA" sz="2700">
                <a:solidFill>
                  <a:schemeClr val="lt1"/>
                </a:solidFill>
              </a:rPr>
              <a:t>/</a:t>
            </a:r>
            <a:r>
              <a:rPr i="1" lang="fr-CA" sz="2700" u="none" strike="noStrike">
                <a:solidFill>
                  <a:schemeClr val="lt1"/>
                </a:solidFill>
              </a:rPr>
              <a:t>R</a:t>
            </a:r>
            <a:r>
              <a:rPr baseline="-25000" i="1" lang="fr-CA" sz="2700">
                <a:solidFill>
                  <a:schemeClr val="lt1"/>
                </a:solidFill>
              </a:rPr>
              <a:t>★ </a:t>
            </a:r>
            <a:r>
              <a:rPr lang="fr-CA" sz="2700">
                <a:solidFill>
                  <a:schemeClr val="lt1"/>
                </a:solidFill>
              </a:rPr>
              <a:t>≈ 0.1737</a:t>
            </a:r>
            <a:endParaRPr sz="2700"/>
          </a:p>
        </p:txBody>
      </p:sp>
      <p:sp>
        <p:nvSpPr>
          <p:cNvPr id="104" name="Google Shape;104;p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solidFill>
            <a:srgbClr val="747474">
              <a:alpha val="41960"/>
            </a:srgbClr>
          </a:solidFill>
          <a:ln cap="flat" cmpd="sng" w="127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fr-CA" sz="2700">
                <a:solidFill>
                  <a:schemeClr val="lt1"/>
                </a:solidFill>
              </a:rPr>
              <a:t>Bright late-K/early-M dwarf</a:t>
            </a:r>
            <a:endParaRPr sz="2700">
              <a:solidFill>
                <a:schemeClr val="lt1"/>
              </a:solidFill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i="1" lang="fr-CA" sz="2700" u="none" strike="noStrike">
                <a:solidFill>
                  <a:schemeClr val="lt1"/>
                </a:solidFill>
              </a:rPr>
              <a:t>T</a:t>
            </a:r>
            <a:r>
              <a:rPr baseline="-25000" i="1" lang="fr-CA" sz="2700" u="none" strike="noStrike">
                <a:solidFill>
                  <a:schemeClr val="lt1"/>
                </a:solidFill>
              </a:rPr>
              <a:t>eff</a:t>
            </a:r>
            <a:r>
              <a:rPr i="0" lang="fr-CA" sz="2700" u="none" strike="noStrike">
                <a:solidFill>
                  <a:schemeClr val="lt1"/>
                </a:solidFill>
              </a:rPr>
              <a:t> ≈ 4100 K</a:t>
            </a:r>
            <a:endParaRPr sz="2700"/>
          </a:p>
          <a:p>
            <a:pPr indent="-22225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i="1" lang="fr-CA" sz="2700" u="none" strike="noStrike">
                <a:solidFill>
                  <a:schemeClr val="lt1"/>
                </a:solidFill>
              </a:rPr>
              <a:t>M</a:t>
            </a:r>
            <a:r>
              <a:rPr baseline="-25000" i="1" lang="fr-CA" sz="2700">
                <a:solidFill>
                  <a:schemeClr val="lt1"/>
                </a:solidFill>
              </a:rPr>
              <a:t>★</a:t>
            </a:r>
            <a:r>
              <a:rPr i="0" lang="fr-CA" sz="2700" u="none" strike="noStrike">
                <a:solidFill>
                  <a:schemeClr val="lt1"/>
                </a:solidFill>
              </a:rPr>
              <a:t> ≈ 0.577 M</a:t>
            </a:r>
            <a:r>
              <a:rPr baseline="-25000" i="0" lang="fr-CA" sz="2700" u="none" strike="noStrike">
                <a:solidFill>
                  <a:schemeClr val="lt1"/>
                </a:solidFill>
              </a:rPr>
              <a:t>◉</a:t>
            </a:r>
            <a:endParaRPr i="0" sz="2700" u="none" strike="noStrike">
              <a:solidFill>
                <a:schemeClr val="lt1"/>
              </a:solidFill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i="1" lang="fr-CA" sz="2700" u="none" strike="noStrike">
                <a:solidFill>
                  <a:schemeClr val="lt1"/>
                </a:solidFill>
              </a:rPr>
              <a:t>R</a:t>
            </a:r>
            <a:r>
              <a:rPr baseline="-25000" i="1" lang="fr-CA" sz="2700">
                <a:solidFill>
                  <a:schemeClr val="lt1"/>
                </a:solidFill>
              </a:rPr>
              <a:t>★</a:t>
            </a:r>
            <a:r>
              <a:rPr i="0" lang="fr-CA" sz="2700" u="none" strike="noStrike">
                <a:solidFill>
                  <a:schemeClr val="lt1"/>
                </a:solidFill>
              </a:rPr>
              <a:t> ≈ 0.586 R</a:t>
            </a:r>
            <a:r>
              <a:rPr baseline="-25000" i="0" lang="fr-CA" sz="2700" u="none" strike="noStrike">
                <a:solidFill>
                  <a:schemeClr val="lt1"/>
                </a:solidFill>
              </a:rPr>
              <a:t>◉</a:t>
            </a:r>
            <a:endParaRPr sz="2700"/>
          </a:p>
          <a:p>
            <a:pPr indent="-2222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i="0" lang="fr-CA" sz="2700" u="none" strike="noStrike">
                <a:solidFill>
                  <a:schemeClr val="lt1"/>
                </a:solidFill>
              </a:rPr>
              <a:t>log </a:t>
            </a:r>
            <a:r>
              <a:rPr i="1" lang="fr-CA" sz="2700" u="none" strike="noStrike">
                <a:solidFill>
                  <a:schemeClr val="lt1"/>
                </a:solidFill>
              </a:rPr>
              <a:t>g</a:t>
            </a:r>
            <a:r>
              <a:rPr i="0" lang="fr-CA" sz="2700" u="none" strike="noStrike">
                <a:solidFill>
                  <a:schemeClr val="lt1"/>
                </a:solidFill>
              </a:rPr>
              <a:t> ≈ 4.663</a:t>
            </a:r>
            <a:endParaRPr i="0" sz="2700" u="none" strike="noStrike">
              <a:solidFill>
                <a:schemeClr val="lt1"/>
              </a:solidFill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fr-CA" sz="2700">
                <a:solidFill>
                  <a:schemeClr val="lt1"/>
                </a:solidFill>
              </a:rPr>
              <a:t>Subsolar metallicity</a:t>
            </a:r>
            <a:endParaRPr sz="2700">
              <a:solidFill>
                <a:schemeClr val="lt1"/>
              </a:solidFill>
            </a:endParaRPr>
          </a:p>
          <a:p>
            <a:pPr indent="-22225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</a:pPr>
            <a:r>
              <a:rPr lang="fr-CA" sz="2700">
                <a:solidFill>
                  <a:schemeClr val="lt1"/>
                </a:solidFill>
              </a:rPr>
              <a:t>Chromospherically active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6172200" y="555626"/>
            <a:ext cx="5181600" cy="787500"/>
          </a:xfrm>
          <a:prstGeom prst="rect">
            <a:avLst/>
          </a:prstGeom>
          <a:solidFill>
            <a:srgbClr val="FF652F">
              <a:alpha val="60784"/>
            </a:srgbClr>
          </a:solidFill>
          <a:ln cap="flat" cmpd="sng" w="12700">
            <a:solidFill>
              <a:schemeClr val="dk1">
                <a:alpha val="64705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</a:pPr>
            <a:r>
              <a:rPr lang="fr-CA" sz="4000">
                <a:solidFill>
                  <a:schemeClr val="lt1"/>
                </a:solidFill>
              </a:rPr>
              <a:t>WASP-80 </a:t>
            </a:r>
            <a:r>
              <a:rPr lang="fr-CA" sz="3200">
                <a:solidFill>
                  <a:schemeClr val="lt1"/>
                </a:solidFill>
              </a:rPr>
              <a:t>★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  <p:sp>
        <p:nvSpPr>
          <p:cNvPr id="107" name="Google Shape;107;p2"/>
          <p:cNvSpPr txBox="1"/>
          <p:nvPr/>
        </p:nvSpPr>
        <p:spPr>
          <a:xfrm>
            <a:off x="884900" y="6268075"/>
            <a:ext cx="35100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rgbClr val="999999"/>
                </a:solidFill>
              </a:rPr>
              <a:t>from Triaud et al. 2015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-1" y="0"/>
            <a:ext cx="5257801" cy="6688722"/>
          </a:xfrm>
          <a:prstGeom prst="rect">
            <a:avLst/>
          </a:prstGeom>
          <a:gradFill>
            <a:gsLst>
              <a:gs pos="0">
                <a:srgbClr val="216888">
                  <a:alpha val="74901"/>
                </a:srgbClr>
              </a:gs>
              <a:gs pos="50000">
                <a:srgbClr val="3097C5">
                  <a:alpha val="74901"/>
                </a:srgbClr>
              </a:gs>
              <a:gs pos="100000">
                <a:srgbClr val="3AB5EC">
                  <a:alpha val="74901"/>
                </a:srgbClr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>
            <p:ph type="title"/>
          </p:nvPr>
        </p:nvSpPr>
        <p:spPr>
          <a:xfrm>
            <a:off x="5711163" y="624224"/>
            <a:ext cx="6147462" cy="1248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</a:pPr>
            <a:r>
              <a:rPr lang="fr-CA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Previous Atmospheric Characterization from Transits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183743" y="1396343"/>
            <a:ext cx="4890300" cy="4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21716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r-CA" sz="2400">
                <a:solidFill>
                  <a:schemeClr val="lt1"/>
                </a:solidFill>
              </a:rPr>
              <a:t>Rayleigh scattering slope → hazes (Fukui et al. 2014, Wong et al. 2022)</a:t>
            </a:r>
            <a:endParaRPr sz="2400">
              <a:solidFill>
                <a:schemeClr val="lt1"/>
              </a:solidFill>
            </a:endParaRPr>
          </a:p>
          <a:p>
            <a:pPr indent="-21716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r-CA" sz="2400">
                <a:solidFill>
                  <a:schemeClr val="lt1"/>
                </a:solidFill>
              </a:rPr>
              <a:t>Between two regimes where either CO or CH</a:t>
            </a:r>
            <a:r>
              <a:rPr baseline="-25000" lang="fr-CA" sz="2400">
                <a:solidFill>
                  <a:schemeClr val="lt1"/>
                </a:solidFill>
              </a:rPr>
              <a:t>4</a:t>
            </a:r>
            <a:r>
              <a:rPr lang="fr-CA" sz="2400">
                <a:solidFill>
                  <a:schemeClr val="lt1"/>
                </a:solidFill>
              </a:rPr>
              <a:t> dominates carbon chemistry.</a:t>
            </a:r>
            <a:endParaRPr/>
          </a:p>
          <a:p>
            <a:pPr indent="-21716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b="1" lang="fr-CA" sz="2400">
                <a:solidFill>
                  <a:schemeClr val="lt1"/>
                </a:solidFill>
              </a:rPr>
              <a:t>Bell et al. 2023: Observations with JWST/NIRCam (F322W2)</a:t>
            </a:r>
            <a:endParaRPr/>
          </a:p>
          <a:p>
            <a:pPr indent="-21716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r-CA" sz="2400">
                <a:solidFill>
                  <a:schemeClr val="lt1"/>
                </a:solidFill>
              </a:rPr>
              <a:t>Detections of CH</a:t>
            </a:r>
            <a:r>
              <a:rPr baseline="-25000" lang="fr-CA" sz="2400">
                <a:solidFill>
                  <a:schemeClr val="lt1"/>
                </a:solidFill>
              </a:rPr>
              <a:t>4</a:t>
            </a:r>
            <a:r>
              <a:rPr lang="fr-CA" sz="2400">
                <a:solidFill>
                  <a:schemeClr val="lt1"/>
                </a:solidFill>
              </a:rPr>
              <a:t> and H</a:t>
            </a:r>
            <a:r>
              <a:rPr baseline="-25000" lang="fr-CA" sz="2400">
                <a:solidFill>
                  <a:schemeClr val="lt1"/>
                </a:solidFill>
              </a:rPr>
              <a:t>2</a:t>
            </a:r>
            <a:r>
              <a:rPr lang="fr-CA" sz="2400">
                <a:solidFill>
                  <a:schemeClr val="lt1"/>
                </a:solidFill>
              </a:rPr>
              <a:t>O</a:t>
            </a:r>
            <a:endParaRPr/>
          </a:p>
          <a:p>
            <a:pPr indent="-21716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r-CA" sz="2400">
                <a:solidFill>
                  <a:schemeClr val="lt1"/>
                </a:solidFill>
              </a:rPr>
              <a:t>Hazes not constrained</a:t>
            </a:r>
            <a:endParaRPr sz="2400">
              <a:solidFill>
                <a:schemeClr val="lt1"/>
              </a:solidFill>
            </a:endParaRPr>
          </a:p>
          <a:p>
            <a:pPr indent="-21716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fr-CA" sz="2400">
                <a:solidFill>
                  <a:schemeClr val="lt1"/>
                </a:solidFill>
              </a:rPr>
              <a:t>Presence of optically thick clouds at pressures </a:t>
            </a:r>
            <a:r>
              <a:rPr lang="fr-CA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≤ 0.2 mbar</a:t>
            </a:r>
            <a:endParaRPr/>
          </a:p>
        </p:txBody>
      </p:sp>
      <p:grpSp>
        <p:nvGrpSpPr>
          <p:cNvPr id="115" name="Google Shape;115;p3"/>
          <p:cNvGrpSpPr/>
          <p:nvPr/>
        </p:nvGrpSpPr>
        <p:grpSpPr>
          <a:xfrm>
            <a:off x="5676900" y="2121387"/>
            <a:ext cx="6181725" cy="3946038"/>
            <a:chOff x="6287005" y="906530"/>
            <a:chExt cx="5712398" cy="3616261"/>
          </a:xfrm>
        </p:grpSpPr>
        <p:grpSp>
          <p:nvGrpSpPr>
            <p:cNvPr id="116" name="Google Shape;116;p3"/>
            <p:cNvGrpSpPr/>
            <p:nvPr/>
          </p:nvGrpSpPr>
          <p:grpSpPr>
            <a:xfrm>
              <a:off x="6287005" y="906530"/>
              <a:ext cx="5710809" cy="3354914"/>
              <a:chOff x="6281674" y="921811"/>
              <a:chExt cx="5710809" cy="3354914"/>
            </a:xfrm>
          </p:grpSpPr>
          <p:pic>
            <p:nvPicPr>
              <p:cNvPr id="117" name="Google Shape;117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281674" y="921811"/>
                <a:ext cx="5710809" cy="3354914"/>
              </a:xfrm>
              <a:prstGeom prst="rect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18" name="Google Shape;118;p3"/>
              <p:cNvSpPr/>
              <p:nvPr/>
            </p:nvSpPr>
            <p:spPr>
              <a:xfrm>
                <a:off x="6286962" y="4103752"/>
                <a:ext cx="146020" cy="161925"/>
              </a:xfrm>
              <a:prstGeom prst="rect">
                <a:avLst/>
              </a:pr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3"/>
            <p:cNvSpPr txBox="1"/>
            <p:nvPr/>
          </p:nvSpPr>
          <p:spPr>
            <a:xfrm>
              <a:off x="10668000" y="4261444"/>
              <a:ext cx="1331403" cy="2613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Bell et al. 2023</a:t>
              </a:r>
              <a:endParaRPr/>
            </a:p>
          </p:txBody>
        </p:sp>
      </p:grpSp>
      <p:sp>
        <p:nvSpPr>
          <p:cNvPr id="120" name="Google Shape;120;p3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0" y="0"/>
            <a:ext cx="5257801" cy="6688722"/>
          </a:xfrm>
          <a:prstGeom prst="rect">
            <a:avLst/>
          </a:prstGeom>
          <a:gradFill>
            <a:gsLst>
              <a:gs pos="0">
                <a:srgbClr val="955100">
                  <a:alpha val="74901"/>
                </a:srgbClr>
              </a:gs>
              <a:gs pos="50000">
                <a:srgbClr val="D77700">
                  <a:alpha val="74901"/>
                </a:srgbClr>
              </a:gs>
              <a:gs pos="100000">
                <a:srgbClr val="FF8E00">
                  <a:alpha val="74901"/>
                </a:srgbClr>
              </a:gs>
            </a:gsLst>
            <a:lin ang="189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>
            <p:ph type="title"/>
          </p:nvPr>
        </p:nvSpPr>
        <p:spPr>
          <a:xfrm>
            <a:off x="5676900" y="624224"/>
            <a:ext cx="6181725" cy="1248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lay"/>
              <a:buNone/>
            </a:pPr>
            <a:r>
              <a:rPr lang="fr-CA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Previous Atmospheric Characterization from Transits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183819" y="2079331"/>
            <a:ext cx="4890161" cy="3129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fr-CA" sz="2200">
                <a:solidFill>
                  <a:schemeClr val="lt1"/>
                </a:solidFill>
              </a:rPr>
              <a:t>Several molecular species detected with high-resolution transit spectroscopy by Carleo et al. 2022: H</a:t>
            </a:r>
            <a:r>
              <a:rPr baseline="-25000" lang="fr-CA" sz="2200">
                <a:solidFill>
                  <a:schemeClr val="lt1"/>
                </a:solidFill>
              </a:rPr>
              <a:t>2</a:t>
            </a:r>
            <a:r>
              <a:rPr lang="fr-CA" sz="2200">
                <a:solidFill>
                  <a:schemeClr val="lt1"/>
                </a:solidFill>
              </a:rPr>
              <a:t>O, CH</a:t>
            </a:r>
            <a:r>
              <a:rPr baseline="-25000" lang="fr-CA" sz="2200">
                <a:solidFill>
                  <a:schemeClr val="lt1"/>
                </a:solidFill>
              </a:rPr>
              <a:t>4</a:t>
            </a:r>
            <a:r>
              <a:rPr lang="fr-CA" sz="2200">
                <a:solidFill>
                  <a:schemeClr val="lt1"/>
                </a:solidFill>
              </a:rPr>
              <a:t>, NH</a:t>
            </a:r>
            <a:r>
              <a:rPr baseline="-25000" lang="fr-CA" sz="2200">
                <a:solidFill>
                  <a:schemeClr val="lt1"/>
                </a:solidFill>
              </a:rPr>
              <a:t>3</a:t>
            </a:r>
            <a:r>
              <a:rPr lang="fr-CA" sz="2200">
                <a:solidFill>
                  <a:schemeClr val="lt1"/>
                </a:solidFill>
              </a:rPr>
              <a:t>, HCN, CO</a:t>
            </a:r>
            <a:r>
              <a:rPr baseline="-25000" lang="fr-CA" sz="2200">
                <a:solidFill>
                  <a:schemeClr val="lt1"/>
                </a:solidFill>
              </a:rPr>
              <a:t>2</a:t>
            </a:r>
            <a:r>
              <a:rPr lang="fr-CA" sz="2200">
                <a:solidFill>
                  <a:schemeClr val="lt1"/>
                </a:solidFill>
              </a:rPr>
              <a:t>(tentative)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fr-CA" sz="2200">
                <a:solidFill>
                  <a:schemeClr val="lt1"/>
                </a:solidFill>
              </a:rPr>
              <a:t>Low-resolution optical transmission spectrum mostly featureless (Mancini et al. 2014, Fukui et al. 2014)</a:t>
            </a:r>
            <a:endParaRPr/>
          </a:p>
        </p:txBody>
      </p:sp>
      <p:grpSp>
        <p:nvGrpSpPr>
          <p:cNvPr id="128" name="Google Shape;128;p4"/>
          <p:cNvGrpSpPr/>
          <p:nvPr/>
        </p:nvGrpSpPr>
        <p:grpSpPr>
          <a:xfrm>
            <a:off x="5711163" y="2314417"/>
            <a:ext cx="6147462" cy="3180136"/>
            <a:chOff x="6194205" y="496972"/>
            <a:chExt cx="5897304" cy="2892631"/>
          </a:xfrm>
        </p:grpSpPr>
        <p:pic>
          <p:nvPicPr>
            <p:cNvPr id="129" name="Google Shape;129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94205" y="496972"/>
              <a:ext cx="5897304" cy="2640675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30" name="Google Shape;130;p4"/>
            <p:cNvSpPr txBox="1"/>
            <p:nvPr/>
          </p:nvSpPr>
          <p:spPr>
            <a:xfrm>
              <a:off x="8319247" y="3137647"/>
              <a:ext cx="3772262" cy="2519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CA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Wong et al. 2022, HST/STIS &amp; WFC3 + Spitzer/IRAC</a:t>
              </a:r>
              <a:endParaRPr/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514349" y="277153"/>
            <a:ext cx="11153775" cy="1036713"/>
          </a:xfrm>
          <a:prstGeom prst="rect">
            <a:avLst/>
          </a:prstGeom>
          <a:solidFill>
            <a:srgbClr val="1A759E">
              <a:alpha val="60000"/>
            </a:srgbClr>
          </a:solidFill>
          <a:ln cap="flat" cmpd="sng" w="12700">
            <a:solidFill>
              <a:srgbClr val="32A9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fr-CA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Previous Secondary Eclipse Observations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4720"/>
          <a:stretch/>
        </p:blipFill>
        <p:spPr>
          <a:xfrm>
            <a:off x="506395" y="2043994"/>
            <a:ext cx="5513406" cy="2966156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8" name="Google Shape;138;p5"/>
          <p:cNvSpPr txBox="1"/>
          <p:nvPr>
            <p:ph idx="2" type="body"/>
          </p:nvPr>
        </p:nvSpPr>
        <p:spPr>
          <a:xfrm>
            <a:off x="6267450" y="1825625"/>
            <a:ext cx="50863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fr-CA" sz="2200">
                <a:solidFill>
                  <a:schemeClr val="lt1"/>
                </a:solidFill>
              </a:rPr>
              <a:t>Spitzer/IRAC (Triaud et al. 2015, Wong et al. 2022, 3.6 &amp; 4.5 μm)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r-CA" sz="1800">
                <a:solidFill>
                  <a:schemeClr val="lt1"/>
                </a:solidFill>
              </a:rPr>
              <a:t>Low bond albedo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fr-CA" sz="2200">
                <a:solidFill>
                  <a:schemeClr val="lt1"/>
                </a:solidFill>
              </a:rPr>
              <a:t>HST/WFC3 (Jacobs et al. 2023): Broadband eclipse depth of 34 ± 10 ppm (1.1 – 1.7 μm)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i="1" lang="fr-CA" sz="1800">
                <a:solidFill>
                  <a:schemeClr val="lt1"/>
                </a:solidFill>
              </a:rPr>
              <a:t>A</a:t>
            </a:r>
            <a:r>
              <a:rPr baseline="-25000" i="1" lang="fr-CA" sz="1800">
                <a:solidFill>
                  <a:schemeClr val="lt1"/>
                </a:solidFill>
              </a:rPr>
              <a:t>g</a:t>
            </a:r>
            <a:r>
              <a:rPr i="1" lang="fr-CA" sz="1800">
                <a:solidFill>
                  <a:schemeClr val="lt1"/>
                </a:solidFill>
              </a:rPr>
              <a:t> </a:t>
            </a:r>
            <a:r>
              <a:rPr lang="fr-CA" sz="1800">
                <a:solidFill>
                  <a:schemeClr val="lt1"/>
                </a:solidFill>
              </a:rPr>
              <a:t>&lt; 0.33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r-CA" sz="1800">
                <a:solidFill>
                  <a:schemeClr val="lt1"/>
                </a:solidFill>
              </a:rPr>
              <a:t>Longitudinal dissimilarity in the atmosphere’s aerosol composition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lt1"/>
                </a:solidFill>
              </a:rPr>
              <a:t>JWST/NIRCam (Bell et al. 2023):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fr-CA" sz="1800">
                <a:solidFill>
                  <a:schemeClr val="lt1"/>
                </a:solidFill>
              </a:rPr>
              <a:t>Detection of CH</a:t>
            </a:r>
            <a:r>
              <a:rPr baseline="-25000" lang="fr-CA" sz="1800">
                <a:solidFill>
                  <a:schemeClr val="lt1"/>
                </a:solidFill>
              </a:rPr>
              <a:t>4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8958" y="2163134"/>
            <a:ext cx="2310053" cy="18557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4579011" y="5036134"/>
            <a:ext cx="1440790" cy="28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Bell et al. 2023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idx="1" type="body"/>
          </p:nvPr>
        </p:nvSpPr>
        <p:spPr>
          <a:xfrm>
            <a:off x="514350" y="1676400"/>
            <a:ext cx="45906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CA" sz="2400">
                <a:solidFill>
                  <a:schemeClr val="lt1"/>
                </a:solidFill>
              </a:rPr>
              <a:t>Secondary eclipse observed in October 2023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CA" sz="2400">
                <a:solidFill>
                  <a:schemeClr val="lt1"/>
                </a:solidFill>
              </a:rPr>
              <a:t>NEAT GTO program cycle 1 (PI:D. Lafrenière)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CA" sz="2400">
                <a:solidFill>
                  <a:schemeClr val="lt1"/>
                </a:solidFill>
              </a:rPr>
              <a:t>0.7 - 2.8 μm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CA" sz="2400">
                <a:solidFill>
                  <a:schemeClr val="lt1"/>
                </a:solidFill>
              </a:rPr>
              <a:t>Data reduction pipeline: </a:t>
            </a:r>
            <a:r>
              <a:rPr lang="fr-CA" sz="2400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supreme-SPOON</a:t>
            </a:r>
            <a:r>
              <a:rPr lang="fr-CA" sz="2400">
                <a:solidFill>
                  <a:schemeClr val="lt1"/>
                </a:solidFill>
              </a:rPr>
              <a:t> (M. Radica)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7" name="Google Shape;147;p6"/>
          <p:cNvSpPr txBox="1"/>
          <p:nvPr>
            <p:ph type="title"/>
          </p:nvPr>
        </p:nvSpPr>
        <p:spPr>
          <a:xfrm>
            <a:off x="514349" y="277153"/>
            <a:ext cx="11153775" cy="1036713"/>
          </a:xfrm>
          <a:prstGeom prst="rect">
            <a:avLst/>
          </a:prstGeom>
          <a:solidFill>
            <a:srgbClr val="FF652F">
              <a:alpha val="60000"/>
            </a:srgbClr>
          </a:solidFill>
          <a:ln cap="flat" cmpd="sng" w="12700">
            <a:solidFill>
              <a:srgbClr val="E23B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fr-CA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JWST NIRISS/SOSS Observations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6"/>
          <p:cNvGrpSpPr/>
          <p:nvPr/>
        </p:nvGrpSpPr>
        <p:grpSpPr>
          <a:xfrm>
            <a:off x="0" y="5841581"/>
            <a:ext cx="847725" cy="847141"/>
            <a:chOff x="9945279" y="206627"/>
            <a:chExt cx="1368198" cy="1368198"/>
          </a:xfrm>
        </p:grpSpPr>
        <p:pic>
          <p:nvPicPr>
            <p:cNvPr descr="Appareil photo avec un remplissage uni" id="149" name="Google Shape;149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2225" y="41906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nneau d’interdiction contour" id="150" name="Google Shape;15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45279" y="206627"/>
              <a:ext cx="1368198" cy="1368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1" name="Google Shape;15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9196" y="3972782"/>
            <a:ext cx="6428927" cy="2452966"/>
          </a:xfrm>
          <a:prstGeom prst="rect">
            <a:avLst/>
          </a:prstGeom>
          <a:noFill/>
          <a:ln cap="flat" cmpd="sng" w="12700">
            <a:solidFill>
              <a:srgbClr val="E23B0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39196" y="1495147"/>
            <a:ext cx="6428927" cy="2394959"/>
          </a:xfrm>
          <a:prstGeom prst="rect">
            <a:avLst/>
          </a:prstGeom>
          <a:noFill/>
          <a:ln cap="flat" cmpd="sng" w="12700">
            <a:solidFill>
              <a:srgbClr val="E23B02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3" name="Google Shape;153;p6"/>
          <p:cNvCxnSpPr/>
          <p:nvPr/>
        </p:nvCxnSpPr>
        <p:spPr>
          <a:xfrm>
            <a:off x="6652009" y="4195188"/>
            <a:ext cx="0" cy="1848896"/>
          </a:xfrm>
          <a:prstGeom prst="straightConnector1">
            <a:avLst/>
          </a:prstGeom>
          <a:noFill/>
          <a:ln cap="flat" cmpd="sng" w="19050">
            <a:solidFill>
              <a:srgbClr val="E23B0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6"/>
          <p:cNvSpPr txBox="1"/>
          <p:nvPr/>
        </p:nvSpPr>
        <p:spPr>
          <a:xfrm>
            <a:off x="10363636" y="6418736"/>
            <a:ext cx="13638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Morel+ in prep.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  <p:sp>
        <p:nvSpPr>
          <p:cNvPr id="156" name="Google Shape;156;p6"/>
          <p:cNvSpPr txBox="1"/>
          <p:nvPr/>
        </p:nvSpPr>
        <p:spPr>
          <a:xfrm>
            <a:off x="514350" y="4582575"/>
            <a:ext cx="43833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fr-CA" sz="2400">
                <a:solidFill>
                  <a:schemeClr val="lt1"/>
                </a:solidFill>
              </a:rPr>
              <a:t>Tilt event removed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6934199" y="0"/>
            <a:ext cx="5257801" cy="6688722"/>
          </a:xfrm>
          <a:prstGeom prst="rect">
            <a:avLst/>
          </a:prstGeom>
          <a:gradFill>
            <a:gsLst>
              <a:gs pos="0">
                <a:srgbClr val="FF8C84"/>
              </a:gs>
              <a:gs pos="50000">
                <a:srgbClr val="FFB9B4"/>
              </a:gs>
              <a:gs pos="100000">
                <a:srgbClr val="FEDDD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625" y="983462"/>
            <a:ext cx="6100545" cy="2244242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3" name="Google Shape;163;p7"/>
          <p:cNvSpPr txBox="1"/>
          <p:nvPr/>
        </p:nvSpPr>
        <p:spPr>
          <a:xfrm>
            <a:off x="7363837" y="1809607"/>
            <a:ext cx="4250987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Systematics more prominent at shorter wavelengths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Instrumental: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fr-CA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fr-CA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Fine Guidance Sensor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Detrending with instrument components and a gaussian process</a:t>
            </a:r>
            <a:endParaRPr/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25" y="3359239"/>
            <a:ext cx="6100545" cy="2267907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7"/>
          <p:cNvSpPr txBox="1"/>
          <p:nvPr/>
        </p:nvSpPr>
        <p:spPr>
          <a:xfrm>
            <a:off x="7363838" y="573932"/>
            <a:ext cx="4250988" cy="707886"/>
          </a:xfrm>
          <a:prstGeom prst="rect">
            <a:avLst/>
          </a:prstGeom>
          <a:solidFill>
            <a:srgbClr val="FF652F">
              <a:alpha val="49803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Eclipse Fitting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5624" y="3356002"/>
            <a:ext cx="6100545" cy="22711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7"/>
          <p:cNvGrpSpPr/>
          <p:nvPr/>
        </p:nvGrpSpPr>
        <p:grpSpPr>
          <a:xfrm>
            <a:off x="0" y="5841581"/>
            <a:ext cx="847725" cy="847141"/>
            <a:chOff x="9945279" y="206627"/>
            <a:chExt cx="1368198" cy="1368198"/>
          </a:xfrm>
        </p:grpSpPr>
        <p:pic>
          <p:nvPicPr>
            <p:cNvPr descr="Appareil photo avec un remplissage uni" id="168" name="Google Shape;16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182225" y="41906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nneau d’interdiction contour" id="169" name="Google Shape;169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945279" y="206627"/>
              <a:ext cx="1368198" cy="1368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" name="Google Shape;170;p7"/>
          <p:cNvSpPr txBox="1"/>
          <p:nvPr/>
        </p:nvSpPr>
        <p:spPr>
          <a:xfrm>
            <a:off x="3340847" y="1009916"/>
            <a:ext cx="173318" cy="1017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3197412" y="927875"/>
            <a:ext cx="63350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0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0.85</a:t>
            </a:r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3892" y="697596"/>
            <a:ext cx="6100545" cy="258368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5257802" y="5627146"/>
            <a:ext cx="13638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Morel+ in prep.</a:t>
            </a: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"/>
          <p:cNvSpPr/>
          <p:nvPr/>
        </p:nvSpPr>
        <p:spPr>
          <a:xfrm>
            <a:off x="6934199" y="0"/>
            <a:ext cx="5257801" cy="6688722"/>
          </a:xfrm>
          <a:prstGeom prst="rect">
            <a:avLst/>
          </a:prstGeom>
          <a:gradFill>
            <a:gsLst>
              <a:gs pos="0">
                <a:srgbClr val="FF8C84"/>
              </a:gs>
              <a:gs pos="50000">
                <a:srgbClr val="FFB9B4"/>
              </a:gs>
              <a:gs pos="100000">
                <a:srgbClr val="FEDDD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7363838" y="1661504"/>
            <a:ext cx="4250987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Systematics more prominent at shorter wavelengths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Instrumental: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fr-CA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i="0" lang="fr-CA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Fine Guidance Sensor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Detrending with instrument components and a gaussian process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Broadband eclipse depth: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87 ± 21 ppm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agreement with two other data reductions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7363838" y="573932"/>
            <a:ext cx="4250988" cy="707886"/>
          </a:xfrm>
          <a:prstGeom prst="rect">
            <a:avLst/>
          </a:prstGeom>
          <a:solidFill>
            <a:srgbClr val="FF652F">
              <a:alpha val="49803"/>
            </a:srgbClr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Eclipse Fitting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862" y="822714"/>
            <a:ext cx="6100546" cy="2593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8"/>
          <p:cNvGrpSpPr/>
          <p:nvPr/>
        </p:nvGrpSpPr>
        <p:grpSpPr>
          <a:xfrm>
            <a:off x="0" y="5841581"/>
            <a:ext cx="847725" cy="847141"/>
            <a:chOff x="9945279" y="206627"/>
            <a:chExt cx="1368198" cy="1368198"/>
          </a:xfrm>
        </p:grpSpPr>
        <p:pic>
          <p:nvPicPr>
            <p:cNvPr descr="Appareil photo avec un remplissage uni" id="184" name="Google Shape;184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182225" y="41906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nneau d’interdiction contour" id="185" name="Google Shape;185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945279" y="206627"/>
              <a:ext cx="1368198" cy="13681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6" name="Google Shape;18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3862" y="3547932"/>
            <a:ext cx="6100546" cy="207342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5257802" y="5592972"/>
            <a:ext cx="13638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Morel+ in prep.</a:t>
            </a:r>
            <a:endParaRPr/>
          </a:p>
        </p:txBody>
      </p:sp>
      <p:sp>
        <p:nvSpPr>
          <p:cNvPr id="188" name="Google Shape;188;p8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3740" y="1675165"/>
            <a:ext cx="7464384" cy="3991318"/>
          </a:xfrm>
          <a:prstGeom prst="rect">
            <a:avLst/>
          </a:prstGeom>
          <a:noFill/>
          <a:ln cap="flat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03740" y="1647112"/>
            <a:ext cx="7464384" cy="4047424"/>
          </a:xfrm>
          <a:prstGeom prst="rect">
            <a:avLst/>
          </a:prstGeom>
          <a:noFill/>
          <a:ln cap="flat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p9"/>
          <p:cNvSpPr txBox="1"/>
          <p:nvPr>
            <p:ph type="title"/>
          </p:nvPr>
        </p:nvSpPr>
        <p:spPr>
          <a:xfrm>
            <a:off x="514349" y="277153"/>
            <a:ext cx="11153775" cy="1036713"/>
          </a:xfrm>
          <a:prstGeom prst="rect">
            <a:avLst/>
          </a:prstGeom>
          <a:solidFill>
            <a:srgbClr val="78206E">
              <a:alpha val="60000"/>
            </a:srgbClr>
          </a:solidFill>
          <a:ln cap="flat" cmpd="sng" w="127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lay"/>
              <a:buNone/>
            </a:pPr>
            <a:r>
              <a:rPr lang="fr-CA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Spectrum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9"/>
          <p:cNvGrpSpPr/>
          <p:nvPr/>
        </p:nvGrpSpPr>
        <p:grpSpPr>
          <a:xfrm>
            <a:off x="0" y="5841581"/>
            <a:ext cx="847725" cy="847141"/>
            <a:chOff x="9945279" y="206627"/>
            <a:chExt cx="1368198" cy="1368198"/>
          </a:xfrm>
        </p:grpSpPr>
        <p:pic>
          <p:nvPicPr>
            <p:cNvPr descr="Appareil photo avec un remplissage uni" id="197" name="Google Shape;197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182225" y="419066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Panneau d’interdiction contour" id="198" name="Google Shape;198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945279" y="206627"/>
              <a:ext cx="1368198" cy="13681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9"/>
          <p:cNvSpPr txBox="1"/>
          <p:nvPr/>
        </p:nvSpPr>
        <p:spPr>
          <a:xfrm>
            <a:off x="514348" y="1675165"/>
            <a:ext cx="336698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CA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Eclipse depths greater than previous studies (incl. NIRCam)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fr-CA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Reflected light</a:t>
            </a:r>
            <a:endParaRPr/>
          </a:p>
        </p:txBody>
      </p:sp>
      <p:sp>
        <p:nvSpPr>
          <p:cNvPr id="200" name="Google Shape;200;p9"/>
          <p:cNvSpPr txBox="1"/>
          <p:nvPr/>
        </p:nvSpPr>
        <p:spPr>
          <a:xfrm>
            <a:off x="10390530" y="5703081"/>
            <a:ext cx="136386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Morel+ in prep.</a:t>
            </a:r>
            <a:endParaRPr/>
          </a:p>
        </p:txBody>
      </p:sp>
      <p:sp>
        <p:nvSpPr>
          <p:cNvPr id="201" name="Google Shape;201;p9"/>
          <p:cNvSpPr/>
          <p:nvPr/>
        </p:nvSpPr>
        <p:spPr>
          <a:xfrm>
            <a:off x="-1" y="6688722"/>
            <a:ext cx="12192000" cy="169200"/>
          </a:xfrm>
          <a:prstGeom prst="rect">
            <a:avLst/>
          </a:prstGeom>
          <a:solidFill>
            <a:srgbClr val="F18C0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CRAQ annual meeting                                                                                                                                        Kim Morel                                                                                                                                                    May 7</a:t>
            </a:r>
            <a:r>
              <a:rPr b="0" baseline="3000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b="0" i="0" lang="fr-CA" sz="9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sz="13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2024-05-06T22:10:53Z</dcterms:created>
  <dc:creator>Kim Morel</dc:creator>
</cp:coreProperties>
</file>