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7" r:id="rId3"/>
    <p:sldId id="259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FCFF"/>
    <a:srgbClr val="79C7E0"/>
    <a:srgbClr val="FBC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1E269-02AC-445A-B717-89AB33D366A2}" type="datetimeFigureOut">
              <a:rPr lang="en-CA" smtClean="0"/>
              <a:t>2024-05-06</a:t>
            </a:fld>
            <a:endParaRPr lang="en-CA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CA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2B7AC-59A8-46F5-8E3B-15846CDACCC3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953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 I’m going to show you some results about…</a:t>
            </a:r>
            <a:endParaRPr lang="en-CA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2B7AC-59A8-46F5-8E3B-15846CDACCC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51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target is a low-mass star. Spectral type M8 with a rotational period of 0.7 days in the TESS light curve.</a:t>
            </a:r>
            <a:endParaRPr lang="en-CA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2B7AC-59A8-46F5-8E3B-15846CDACCC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3945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second star is an eruptive variable. Spectral type M7 with a rotational period of 1.04 days in the TESS light curve.</a:t>
            </a:r>
            <a:endParaRPr lang="en-CA" dirty="0"/>
          </a:p>
          <a:p>
            <a:endParaRPr lang="en-CA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2B7AC-59A8-46F5-8E3B-15846CDACCC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2005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NIRPS data, I found the same rotational periods for both stars and these RV profiles resemble the Rossiter-</a:t>
            </a:r>
            <a:r>
              <a:rPr lang="en-US" dirty="0" err="1"/>
              <a:t>Maclaglin</a:t>
            </a:r>
            <a:r>
              <a:rPr lang="en-US" dirty="0"/>
              <a:t> effect.</a:t>
            </a:r>
            <a:endParaRPr lang="en-CA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2B7AC-59A8-46F5-8E3B-15846CDACCC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3030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tough… We can detect… </a:t>
            </a:r>
            <a:endParaRPr lang="en-CA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2B7AC-59A8-46F5-8E3B-15846CDACCC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10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7574F0-4460-94D7-B738-299F1856F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C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D3407A-0C57-1FEC-BEFE-EF46C031D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CA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217B97-54BA-5BCE-954C-7FF70447A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AFB2-D1D6-43C1-9798-F23C315C32EF}" type="datetimeFigureOut">
              <a:rPr lang="en-CA" smtClean="0"/>
              <a:t>2024-05-06</a:t>
            </a:fld>
            <a:endParaRPr lang="en-CA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4D8D10-C07A-6DEF-E160-0720A50D1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078522-1430-57FD-D464-22FF9AAE8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6719-8DF7-472F-AD3C-8A4C8F9D5B4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678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72287-CAF4-5DE0-B23B-1A801257D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CA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B922104-2C48-A294-DB12-80B05E13E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CA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EEC262-7566-EEB6-2901-DEE5179A6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AFB2-D1D6-43C1-9798-F23C315C32EF}" type="datetimeFigureOut">
              <a:rPr lang="en-CA" smtClean="0"/>
              <a:t>2024-05-06</a:t>
            </a:fld>
            <a:endParaRPr lang="en-CA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9C8674-DC92-79A2-C8A5-79C019B47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3739A9-C3C9-5C1C-9BCA-0D6F0D3FF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6719-8DF7-472F-AD3C-8A4C8F9D5B4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62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256330-9F2C-C27E-9C01-642A0471C3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CA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F178C30-EE91-D130-7A71-A9A143BBA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CA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A3A201-1640-043E-8A75-599BDF68B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AFB2-D1D6-43C1-9798-F23C315C32EF}" type="datetimeFigureOut">
              <a:rPr lang="en-CA" smtClean="0"/>
              <a:t>2024-05-06</a:t>
            </a:fld>
            <a:endParaRPr lang="en-CA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AC9B34-CFC3-964F-CAB6-593F6AEB5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41B43E-98C6-90A1-7A39-25DB08A94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6719-8DF7-472F-AD3C-8A4C8F9D5B4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707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71522-F533-BDF4-B9EC-F9076D20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CA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D8AB9F-E861-C09A-3F29-91BE40F4E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CA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6D2E58-7E75-7E5E-5C89-2676ED4A8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AFB2-D1D6-43C1-9798-F23C315C32EF}" type="datetimeFigureOut">
              <a:rPr lang="en-CA" smtClean="0"/>
              <a:t>2024-05-06</a:t>
            </a:fld>
            <a:endParaRPr lang="en-CA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8DFE13-E1BB-58DF-D9F3-05685F62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7D4DFE-ECCA-3535-3BA4-A8DBC631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6719-8DF7-472F-AD3C-8A4C8F9D5B4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957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6B6DB-D6DB-C3ED-A6F3-28DE8B9B9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CA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675DB0-3099-9CD8-A7F9-E7E1A58E4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86D584-D239-699F-9DAB-7B972495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AFB2-D1D6-43C1-9798-F23C315C32EF}" type="datetimeFigureOut">
              <a:rPr lang="en-CA" smtClean="0"/>
              <a:t>2024-05-06</a:t>
            </a:fld>
            <a:endParaRPr lang="en-CA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435B4F-7D57-97EE-F05C-DC91DE09F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51294F-A46D-AD44-3088-BAECD46FD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6719-8DF7-472F-AD3C-8A4C8F9D5B4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324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060E6-B1E3-E5F2-3F0E-C489598A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CA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AA7FD5-5398-064B-8967-EE471A05A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CA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D04FE6F-A1BE-0F0A-E22F-F20A9BD98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CA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30C7D9-9545-CCA0-0000-00D63CA8D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AFB2-D1D6-43C1-9798-F23C315C32EF}" type="datetimeFigureOut">
              <a:rPr lang="en-CA" smtClean="0"/>
              <a:t>2024-05-06</a:t>
            </a:fld>
            <a:endParaRPr lang="en-CA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00BA497-4E80-7ACB-4D89-5D90D91DD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90512DD-B509-431F-D864-455310512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6719-8DF7-472F-AD3C-8A4C8F9D5B4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778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CF81C-1B27-4139-9237-E4E9C64F7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CA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51CBA0-DD55-D0AF-70A4-3544B04F5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B6B013E-0CD4-D22B-FBF8-15A07F996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CA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E08CB09-6332-FC23-C70B-E34E3AB464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141D2F1-AB0B-7B25-8364-8CBB095377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CA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AEE6CD2-D155-2CB4-F921-CDC99716E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AFB2-D1D6-43C1-9798-F23C315C32EF}" type="datetimeFigureOut">
              <a:rPr lang="en-CA" smtClean="0"/>
              <a:t>2024-05-06</a:t>
            </a:fld>
            <a:endParaRPr lang="en-CA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0EEA7E0-606D-B918-9B76-B3D96ED91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EB2BF04-7532-904F-D5DD-7262C1B1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6719-8DF7-472F-AD3C-8A4C8F9D5B4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788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1103B-8B77-673D-298E-CD4166B3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CA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67D5F18-890A-390A-DABD-C60B78614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AFB2-D1D6-43C1-9798-F23C315C32EF}" type="datetimeFigureOut">
              <a:rPr lang="en-CA" smtClean="0"/>
              <a:t>2024-05-06</a:t>
            </a:fld>
            <a:endParaRPr lang="en-CA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F159061-479C-0D2C-0185-E6558F7D6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D47A49D-D8EC-A676-4195-E4B6E9C37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6719-8DF7-472F-AD3C-8A4C8F9D5B4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816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A6680A4-335C-4CC0-4E8E-49440361A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AFB2-D1D6-43C1-9798-F23C315C32EF}" type="datetimeFigureOut">
              <a:rPr lang="en-CA" smtClean="0"/>
              <a:t>2024-05-06</a:t>
            </a:fld>
            <a:endParaRPr lang="en-CA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2D18A4C-3752-A2A1-7091-02E1B38B0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6E06E3-846C-06C4-4CC4-177200BEA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6719-8DF7-472F-AD3C-8A4C8F9D5B4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976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B8D39A-E093-7E46-BE34-E9F0C74F7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CA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52CE34-2048-4E3B-98AF-A3575385D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CA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0016305-D0CA-8CC2-828D-838F64A7C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BB03E3-3FB5-949F-94F4-2BD93FFB9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AFB2-D1D6-43C1-9798-F23C315C32EF}" type="datetimeFigureOut">
              <a:rPr lang="en-CA" smtClean="0"/>
              <a:t>2024-05-06</a:t>
            </a:fld>
            <a:endParaRPr lang="en-CA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8411DD-7A6C-ED5F-F2D0-E5883FECB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9327F6-1E29-342D-D6E3-5ABF5B7F7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6719-8DF7-472F-AD3C-8A4C8F9D5B4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634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D746B-2781-55C5-E010-E083D398F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CA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AA5C9F6-FAC1-12B6-B859-A4CF9DDDA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57E0B6-58F4-0DA8-B45F-7C87F18F0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83F844-9835-2B4A-12C4-16C408A1C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AFB2-D1D6-43C1-9798-F23C315C32EF}" type="datetimeFigureOut">
              <a:rPr lang="en-CA" smtClean="0"/>
              <a:t>2024-05-06</a:t>
            </a:fld>
            <a:endParaRPr lang="en-CA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EF9F94-0D9E-B61B-7479-228C9DA29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48CCFC-9436-E3F1-E235-D931E4C2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6719-8DF7-472F-AD3C-8A4C8F9D5B4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062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41419DC-88A0-3637-E6D6-7E9F31398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CA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4A83DC-C2FD-A3F8-03A9-6D34851C7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CA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164BC6-6E46-4D78-E5EC-07BAF59EB6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CEAFB2-D1D6-43C1-9798-F23C315C32EF}" type="datetimeFigureOut">
              <a:rPr lang="en-CA" smtClean="0"/>
              <a:t>2024-05-06</a:t>
            </a:fld>
            <a:endParaRPr lang="en-CA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6682D4-3F06-E1A1-917D-FD56D3447F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DB69ED-4358-52F4-A910-03CE7E1A2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7E6719-8DF7-472F-AD3C-8A4C8F9D5B4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724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microsoft.com/office/2007/relationships/hdphoto" Target="../media/hdphoto4.wdp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image" Target="../media/image9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Open star cluster and nebula NGC 3603 Photograph by NASA and ESA - Pixels">
            <a:extLst>
              <a:ext uri="{FF2B5EF4-FFF2-40B4-BE49-F238E27FC236}">
                <a16:creationId xmlns:a16="http://schemas.microsoft.com/office/drawing/2014/main" id="{20AA0A8D-B51C-A416-B0F7-EB2735909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0" r="1" b="2757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A79EC21-F8CB-D058-F260-E7B405B616D2}"/>
              </a:ext>
            </a:extLst>
          </p:cNvPr>
          <p:cNvSpPr/>
          <p:nvPr/>
        </p:nvSpPr>
        <p:spPr>
          <a:xfrm>
            <a:off x="1524" y="641"/>
            <a:ext cx="12188952" cy="6856718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61000">
                <a:schemeClr val="tx1"/>
              </a:gs>
              <a:gs pos="26000">
                <a:schemeClr val="tx1">
                  <a:alpha val="44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FE24218-1A44-47C9-60BA-29001F0B581F}"/>
              </a:ext>
            </a:extLst>
          </p:cNvPr>
          <p:cNvSpPr txBox="1"/>
          <p:nvPr/>
        </p:nvSpPr>
        <p:spPr>
          <a:xfrm>
            <a:off x="246598" y="28215"/>
            <a:ext cx="25234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BCB04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CRAQ</a:t>
            </a:r>
            <a:endParaRPr lang="en-CA" sz="6000" b="1" dirty="0">
              <a:solidFill>
                <a:srgbClr val="FBCB04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ua 5">
            <a:extLst>
              <a:ext uri="{FF2B5EF4-FFF2-40B4-BE49-F238E27FC236}">
                <a16:creationId xmlns:a16="http://schemas.microsoft.com/office/drawing/2014/main" id="{CCA40EF9-BB03-9BCE-BCB6-FC5BD69B7BF6}"/>
              </a:ext>
            </a:extLst>
          </p:cNvPr>
          <p:cNvSpPr/>
          <p:nvPr/>
        </p:nvSpPr>
        <p:spPr>
          <a:xfrm rot="5400000">
            <a:off x="1251955" y="-80611"/>
            <a:ext cx="512733" cy="2523449"/>
          </a:xfrm>
          <a:prstGeom prst="moon">
            <a:avLst>
              <a:gd name="adj" fmla="val 30824"/>
            </a:avLst>
          </a:prstGeom>
          <a:solidFill>
            <a:srgbClr val="FBCB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2C5D51A-9C91-A427-5E67-4D3C37138567}"/>
              </a:ext>
            </a:extLst>
          </p:cNvPr>
          <p:cNvSpPr txBox="1"/>
          <p:nvPr/>
        </p:nvSpPr>
        <p:spPr>
          <a:xfrm>
            <a:off x="431918" y="5339784"/>
            <a:ext cx="2791149" cy="11455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9FFC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Roseane Lima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9FFC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Post doctorate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5349294-4DE7-0B90-08FF-26F7EBA5FF39}"/>
              </a:ext>
            </a:extLst>
          </p:cNvPr>
          <p:cNvSpPr txBox="1"/>
          <p:nvPr/>
        </p:nvSpPr>
        <p:spPr>
          <a:xfrm>
            <a:off x="1508321" y="1752622"/>
            <a:ext cx="9456549" cy="240860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en-CA" sz="4000" b="1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Detection of </a:t>
            </a:r>
            <a:r>
              <a:rPr lang="en-CA" sz="4000" b="1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Rotational</a:t>
            </a:r>
            <a:r>
              <a:rPr lang="en-CA" sz="4000" b="1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Signatures </a:t>
            </a:r>
            <a:r>
              <a:rPr lang="en-CA" sz="3200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in Stars Candidates to Host Planets: </a:t>
            </a:r>
          </a:p>
          <a:p>
            <a:pPr algn="ctr">
              <a:lnSpc>
                <a:spcPct val="150000"/>
              </a:lnSpc>
            </a:pPr>
            <a:r>
              <a:rPr lang="en-CA" sz="3200" dirty="0">
                <a:solidFill>
                  <a:srgbClr val="FBCB04"/>
                </a:solidFill>
                <a:effectLst/>
                <a:latin typeface="Bookman Old Style" panose="02050604050505020204" pitchFamily="18" charset="0"/>
              </a:rPr>
              <a:t>Insights from </a:t>
            </a:r>
            <a:r>
              <a:rPr lang="en-CA" sz="3200" b="1" dirty="0">
                <a:solidFill>
                  <a:srgbClr val="FBCB04"/>
                </a:solidFill>
                <a:effectLst/>
                <a:latin typeface="Bookman Old Style" panose="02050604050505020204" pitchFamily="18" charset="0"/>
              </a:rPr>
              <a:t>NIRPS</a:t>
            </a:r>
            <a:r>
              <a:rPr lang="en-CA" sz="3200" dirty="0">
                <a:solidFill>
                  <a:srgbClr val="FBCB04"/>
                </a:solidFill>
                <a:effectLst/>
                <a:latin typeface="Bookman Old Style" panose="02050604050505020204" pitchFamily="18" charset="0"/>
              </a:rPr>
              <a:t> and </a:t>
            </a:r>
            <a:r>
              <a:rPr lang="en-CA" sz="3200" b="1" dirty="0">
                <a:solidFill>
                  <a:srgbClr val="FBCB04"/>
                </a:solidFill>
                <a:effectLst/>
                <a:latin typeface="Bookman Old Style" panose="02050604050505020204" pitchFamily="18" charset="0"/>
              </a:rPr>
              <a:t>TESS</a:t>
            </a:r>
            <a:r>
              <a:rPr lang="en-CA" sz="3200" dirty="0">
                <a:solidFill>
                  <a:srgbClr val="FBCB04"/>
                </a:solidFill>
                <a:effectLst/>
                <a:latin typeface="Bookman Old Style" panose="02050604050505020204" pitchFamily="18" charset="0"/>
              </a:rPr>
              <a:t> Observations</a:t>
            </a:r>
            <a:endParaRPr lang="en-CA" sz="3200" dirty="0">
              <a:solidFill>
                <a:srgbClr val="FBCB04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AutoShape 4" descr="Universite de Montreal Vector Logo - Download Free SVG Icon |  Worldvectorlogo">
            <a:extLst>
              <a:ext uri="{FF2B5EF4-FFF2-40B4-BE49-F238E27FC236}">
                <a16:creationId xmlns:a16="http://schemas.microsoft.com/office/drawing/2014/main" id="{2E01A306-34A3-B628-6480-54E908E68A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052A92B-CD52-6FA4-47DC-0827520115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79C7E0">
                <a:tint val="45000"/>
                <a:satMod val="400000"/>
              </a:srgbClr>
            </a:duotone>
          </a:blip>
          <a:srcRect l="10498" t="32543" r="9019" b="34577"/>
          <a:stretch/>
        </p:blipFill>
        <p:spPr>
          <a:xfrm>
            <a:off x="8758410" y="5250942"/>
            <a:ext cx="3238959" cy="132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8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NASA Astrophysics - NASA Science">
            <a:extLst>
              <a:ext uri="{FF2B5EF4-FFF2-40B4-BE49-F238E27FC236}">
                <a16:creationId xmlns:a16="http://schemas.microsoft.com/office/drawing/2014/main" id="{C3DD3125-709F-138C-8AA8-606EEADB1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22" b="32323"/>
          <a:stretch/>
        </p:blipFill>
        <p:spPr bwMode="auto">
          <a:xfrm flipV="1">
            <a:off x="20" y="0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 descr="Gráfico&#10;&#10;Descrição gerada automaticamente">
            <a:extLst>
              <a:ext uri="{FF2B5EF4-FFF2-40B4-BE49-F238E27FC236}">
                <a16:creationId xmlns:a16="http://schemas.microsoft.com/office/drawing/2014/main" id="{4CB30E4B-8BD5-DBC7-A05B-2F57943213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573" y="3605925"/>
            <a:ext cx="5365323" cy="2958873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2" name="Imagem 11" descr="Gráfico&#10;&#10;Descrição gerada automaticamente">
            <a:extLst>
              <a:ext uri="{FF2B5EF4-FFF2-40B4-BE49-F238E27FC236}">
                <a16:creationId xmlns:a16="http://schemas.microsoft.com/office/drawing/2014/main" id="{9531615D-B324-34C0-23E7-3CD707D9DA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104" y="920399"/>
            <a:ext cx="6038167" cy="271674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9B905E3B-7D37-33D6-B52B-81EFF8CA8E63}"/>
              </a:ext>
            </a:extLst>
          </p:cNvPr>
          <p:cNvSpPr txBox="1"/>
          <p:nvPr/>
        </p:nvSpPr>
        <p:spPr>
          <a:xfrm>
            <a:off x="475261" y="89402"/>
            <a:ext cx="1961235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4800" b="1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</a:rPr>
              <a:t>TESS</a:t>
            </a:r>
            <a:endParaRPr lang="en-CA" sz="48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65988BD-8951-793B-DB4D-F87E29406F38}"/>
              </a:ext>
            </a:extLst>
          </p:cNvPr>
          <p:cNvSpPr txBox="1"/>
          <p:nvPr/>
        </p:nvSpPr>
        <p:spPr>
          <a:xfrm>
            <a:off x="743104" y="4177190"/>
            <a:ext cx="24077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</a:rPr>
              <a:t>G</a:t>
            </a:r>
            <a:r>
              <a:rPr lang="en-CA" sz="2800" b="1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</a:rPr>
              <a:t>J 3252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77E522C-780D-881D-2467-A58A055FFF57}"/>
              </a:ext>
            </a:extLst>
          </p:cNvPr>
          <p:cNvSpPr txBox="1"/>
          <p:nvPr/>
        </p:nvSpPr>
        <p:spPr>
          <a:xfrm>
            <a:off x="793489" y="5464991"/>
            <a:ext cx="1820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</a:rPr>
              <a:t>M8.0V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EB52BDC-9264-A5F6-0B10-0D4777F6DA96}"/>
              </a:ext>
            </a:extLst>
          </p:cNvPr>
          <p:cNvSpPr txBox="1"/>
          <p:nvPr/>
        </p:nvSpPr>
        <p:spPr>
          <a:xfrm>
            <a:off x="793489" y="4805466"/>
            <a:ext cx="35122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CA" dirty="0"/>
              <a:t>Low-mass Star</a:t>
            </a:r>
          </a:p>
        </p:txBody>
      </p:sp>
      <p:pic>
        <p:nvPicPr>
          <p:cNvPr id="7" name="Imagem 6" descr="Código QR&#10;&#10;Descrição gerada automaticamente">
            <a:extLst>
              <a:ext uri="{FF2B5EF4-FFF2-40B4-BE49-F238E27FC236}">
                <a16:creationId xmlns:a16="http://schemas.microsoft.com/office/drawing/2014/main" id="{59C36083-8026-B066-5372-116407D82F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51" y="1169590"/>
            <a:ext cx="4125825" cy="275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3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JWST Pierces Through a Thick Nebula to Reveal Newly Forming Binary Stars -  Universe Today">
            <a:extLst>
              <a:ext uri="{FF2B5EF4-FFF2-40B4-BE49-F238E27FC236}">
                <a16:creationId xmlns:a16="http://schemas.microsoft.com/office/drawing/2014/main" id="{992B6BAD-8D82-E114-3428-216B564FE9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1"/>
          <a:stretch/>
        </p:blipFill>
        <p:spPr bwMode="auto">
          <a:xfrm flipH="1"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06B0884-D047-133F-15AB-AE9190846210}"/>
              </a:ext>
            </a:extLst>
          </p:cNvPr>
          <p:cNvSpPr/>
          <p:nvPr/>
        </p:nvSpPr>
        <p:spPr>
          <a:xfrm flipH="1">
            <a:off x="0" y="641"/>
            <a:ext cx="12188952" cy="6856718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55000">
                <a:schemeClr val="tx1"/>
              </a:gs>
              <a:gs pos="20000">
                <a:schemeClr val="tx1">
                  <a:alpha val="44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Imagem 12" descr="Linha do tempo&#10;&#10;Descrição gerada automaticamente">
            <a:extLst>
              <a:ext uri="{FF2B5EF4-FFF2-40B4-BE49-F238E27FC236}">
                <a16:creationId xmlns:a16="http://schemas.microsoft.com/office/drawing/2014/main" id="{AE05949C-D061-176F-5955-F9C7CA0318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136" y="920400"/>
            <a:ext cx="4925714" cy="2216224"/>
          </a:xfrm>
          <a:prstGeom prst="rect">
            <a:avLst/>
          </a:prstGeom>
        </p:spPr>
      </p:pic>
      <p:pic>
        <p:nvPicPr>
          <p:cNvPr id="15" name="Imagem 14" descr="Gráfico, Histograma&#10;&#10;Descrição gerada automaticamente">
            <a:extLst>
              <a:ext uri="{FF2B5EF4-FFF2-40B4-BE49-F238E27FC236}">
                <a16:creationId xmlns:a16="http://schemas.microsoft.com/office/drawing/2014/main" id="{36469485-9CF2-B2B5-B513-C2200C783A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838" y="3085729"/>
            <a:ext cx="6483109" cy="3575311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89845D87-BCBD-EA78-63A8-F9E43AE0C549}"/>
              </a:ext>
            </a:extLst>
          </p:cNvPr>
          <p:cNvSpPr txBox="1"/>
          <p:nvPr/>
        </p:nvSpPr>
        <p:spPr>
          <a:xfrm>
            <a:off x="679869" y="5333823"/>
            <a:ext cx="1820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</a:rPr>
              <a:t>M7.5V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477912C-CD3A-07FE-9D52-2DF3E6A7D8B8}"/>
              </a:ext>
            </a:extLst>
          </p:cNvPr>
          <p:cNvSpPr txBox="1"/>
          <p:nvPr/>
        </p:nvSpPr>
        <p:spPr>
          <a:xfrm>
            <a:off x="620734" y="4605262"/>
            <a:ext cx="35122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CA" dirty="0"/>
              <a:t>Eruptive Variable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08D62DA-4368-C8D1-45D5-612C3AD10F9F}"/>
              </a:ext>
            </a:extLst>
          </p:cNvPr>
          <p:cNvSpPr txBox="1"/>
          <p:nvPr/>
        </p:nvSpPr>
        <p:spPr>
          <a:xfrm>
            <a:off x="620734" y="3940620"/>
            <a:ext cx="24077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</a:rPr>
              <a:t>LP 888-18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705C071-665E-F445-6298-5AC1CF4FF54F}"/>
              </a:ext>
            </a:extLst>
          </p:cNvPr>
          <p:cNvSpPr txBox="1"/>
          <p:nvPr/>
        </p:nvSpPr>
        <p:spPr>
          <a:xfrm>
            <a:off x="475261" y="89402"/>
            <a:ext cx="1961235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4800" b="1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</a:rPr>
              <a:t>TESS</a:t>
            </a:r>
            <a:endParaRPr lang="en-CA" sz="4800" dirty="0"/>
          </a:p>
        </p:txBody>
      </p:sp>
      <p:pic>
        <p:nvPicPr>
          <p:cNvPr id="28" name="Imagem 27" descr="Código QR&#10;&#10;Descrição gerada automaticamente">
            <a:extLst>
              <a:ext uri="{FF2B5EF4-FFF2-40B4-BE49-F238E27FC236}">
                <a16:creationId xmlns:a16="http://schemas.microsoft.com/office/drawing/2014/main" id="{3FA6959B-C87C-C2C5-A721-1ECA10832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8" y="920400"/>
            <a:ext cx="3314866" cy="2216224"/>
          </a:xfrm>
          <a:prstGeom prst="rect">
            <a:avLst/>
          </a:prstGeom>
        </p:spPr>
      </p:pic>
      <p:pic>
        <p:nvPicPr>
          <p:cNvPr id="30" name="Imagem 29" descr="Tela de computador&#10;&#10;Descrição gerada automaticamente">
            <a:extLst>
              <a:ext uri="{FF2B5EF4-FFF2-40B4-BE49-F238E27FC236}">
                <a16:creationId xmlns:a16="http://schemas.microsoft.com/office/drawing/2014/main" id="{EE74441C-9B87-098E-D9ED-6C3922C53A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92" y="920400"/>
            <a:ext cx="3314866" cy="22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3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WST Pierces Through a Thick Nebula to Reveal Newly Forming Binary Stars -  Universe Today">
            <a:extLst>
              <a:ext uri="{FF2B5EF4-FFF2-40B4-BE49-F238E27FC236}">
                <a16:creationId xmlns:a16="http://schemas.microsoft.com/office/drawing/2014/main" id="{55F41858-57EB-CB58-5036-89FC9D9711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4" t="3451"/>
          <a:stretch/>
        </p:blipFill>
        <p:spPr bwMode="auto">
          <a:xfrm rot="16200000" flipV="1">
            <a:off x="3118751" y="-2215250"/>
            <a:ext cx="6858001" cy="1128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C44D4FC-6DD2-F0B4-B03F-7B9E8D7B9FE8}"/>
              </a:ext>
            </a:extLst>
          </p:cNvPr>
          <p:cNvSpPr/>
          <p:nvPr/>
        </p:nvSpPr>
        <p:spPr>
          <a:xfrm>
            <a:off x="1524" y="641"/>
            <a:ext cx="12188952" cy="6856718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66000">
                <a:schemeClr val="tx1"/>
              </a:gs>
              <a:gs pos="20000">
                <a:schemeClr val="tx1">
                  <a:alpha val="44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4" name="Imagem 3" descr="Gráfico&#10;&#10;Descrição gerada automaticamente">
            <a:extLst>
              <a:ext uri="{FF2B5EF4-FFF2-40B4-BE49-F238E27FC236}">
                <a16:creationId xmlns:a16="http://schemas.microsoft.com/office/drawing/2014/main" id="{B7FBB5FF-8E4A-1944-3FD0-2D1B34608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87" y="819120"/>
            <a:ext cx="6056712" cy="2160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C2D8E72-1FD4-CBC5-342E-F27BFC675D0D}"/>
              </a:ext>
            </a:extLst>
          </p:cNvPr>
          <p:cNvSpPr txBox="1"/>
          <p:nvPr/>
        </p:nvSpPr>
        <p:spPr>
          <a:xfrm>
            <a:off x="549681" y="120447"/>
            <a:ext cx="2189785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4800" b="1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</a:rPr>
              <a:t>NIRPS</a:t>
            </a:r>
            <a:endParaRPr lang="en-CA" sz="4800" dirty="0"/>
          </a:p>
        </p:txBody>
      </p:sp>
      <p:pic>
        <p:nvPicPr>
          <p:cNvPr id="8" name="Imagem 7" descr="Gráfico, Histograma&#10;&#10;Descrição gerada automaticamente">
            <a:extLst>
              <a:ext uri="{FF2B5EF4-FFF2-40B4-BE49-F238E27FC236}">
                <a16:creationId xmlns:a16="http://schemas.microsoft.com/office/drawing/2014/main" id="{CD50AE67-5573-A20A-C360-AC0ADF6F1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" b="5954"/>
          <a:stretch/>
        </p:blipFill>
        <p:spPr>
          <a:xfrm>
            <a:off x="461873" y="1140799"/>
            <a:ext cx="5189337" cy="15598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29991BD-C3D9-743C-C4BF-21B2C45FD093}"/>
                  </a:ext>
                </a:extLst>
              </p:cNvPr>
              <p:cNvSpPr txBox="1"/>
              <p:nvPr/>
            </p:nvSpPr>
            <p:spPr>
              <a:xfrm>
                <a:off x="7356892" y="2034364"/>
                <a:ext cx="14953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𝑟𝑜𝑡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=0.738 </m:t>
                      </m:r>
                      <m:r>
                        <a:rPr lang="en-US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CA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29991BD-C3D9-743C-C4BF-21B2C45FD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892" y="2034364"/>
                <a:ext cx="1495346" cy="276999"/>
              </a:xfrm>
              <a:prstGeom prst="rect">
                <a:avLst/>
              </a:prstGeom>
              <a:blipFill>
                <a:blip r:embed="rId6"/>
                <a:stretch>
                  <a:fillRect l="-3673" r="-3673" b="-155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10">
            <a:extLst>
              <a:ext uri="{FF2B5EF4-FFF2-40B4-BE49-F238E27FC236}">
                <a16:creationId xmlns:a16="http://schemas.microsoft.com/office/drawing/2014/main" id="{3C597BBA-904C-1AC5-9777-5A04E14E1B2F}"/>
              </a:ext>
            </a:extLst>
          </p:cNvPr>
          <p:cNvSpPr txBox="1"/>
          <p:nvPr/>
        </p:nvSpPr>
        <p:spPr>
          <a:xfrm>
            <a:off x="1421176" y="3109033"/>
            <a:ext cx="955896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>
              <a:defRPr sz="4800" b="1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</a:defRPr>
            </a:lvl1pPr>
          </a:lstStyle>
          <a:p>
            <a:pPr algn="ctr"/>
            <a:r>
              <a:rPr lang="en-CA" sz="4000" dirty="0"/>
              <a:t>Rossiter-McLaughlin effect</a:t>
            </a:r>
          </a:p>
        </p:txBody>
      </p:sp>
      <p:pic>
        <p:nvPicPr>
          <p:cNvPr id="5" name="Imagem 4" descr="Gráfico&#10;&#10;Descrição gerada automaticamente">
            <a:extLst>
              <a:ext uri="{FF2B5EF4-FFF2-40B4-BE49-F238E27FC236}">
                <a16:creationId xmlns:a16="http://schemas.microsoft.com/office/drawing/2014/main" id="{D8C28D8B-7C44-6E9D-0A86-30EC2F26C9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28" y="4157365"/>
            <a:ext cx="5189337" cy="1728000"/>
          </a:xfrm>
          <a:prstGeom prst="rect">
            <a:avLst/>
          </a:prstGeom>
        </p:spPr>
      </p:pic>
      <p:pic>
        <p:nvPicPr>
          <p:cNvPr id="7" name="Imagem 6" descr="Gráfico, Gráfico de linhas&#10;&#10;Descrição gerada automaticamente">
            <a:extLst>
              <a:ext uri="{FF2B5EF4-FFF2-40B4-BE49-F238E27FC236}">
                <a16:creationId xmlns:a16="http://schemas.microsoft.com/office/drawing/2014/main" id="{F21A7C4C-4BAC-6299-4E59-5FC81AA451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77" y="3946833"/>
            <a:ext cx="6056722" cy="2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BFDC654-A7A8-57CB-9A39-8206198C1930}"/>
                  </a:ext>
                </a:extLst>
              </p:cNvPr>
              <p:cNvSpPr txBox="1"/>
              <p:nvPr/>
            </p:nvSpPr>
            <p:spPr>
              <a:xfrm>
                <a:off x="7356892" y="5160793"/>
                <a:ext cx="14953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𝑟𝑜𝑡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=1.049 </m:t>
                      </m:r>
                      <m:r>
                        <a:rPr lang="en-US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CA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BFDC654-A7A8-57CB-9A39-8206198C1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892" y="5160793"/>
                <a:ext cx="1495346" cy="276999"/>
              </a:xfrm>
              <a:prstGeom prst="rect">
                <a:avLst/>
              </a:prstGeom>
              <a:blipFill>
                <a:blip r:embed="rId9"/>
                <a:stretch>
                  <a:fillRect l="-3673" r="-3673" b="-155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71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JWST Pierces Through a Thick Nebula to Reveal Newly Forming Binary Stars -  Universe Today">
            <a:extLst>
              <a:ext uri="{FF2B5EF4-FFF2-40B4-BE49-F238E27FC236}">
                <a16:creationId xmlns:a16="http://schemas.microsoft.com/office/drawing/2014/main" id="{992B6BAD-8D82-E114-3428-216B564FE9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06B0884-D047-133F-15AB-AE9190846210}"/>
              </a:ext>
            </a:extLst>
          </p:cNvPr>
          <p:cNvSpPr/>
          <p:nvPr/>
        </p:nvSpPr>
        <p:spPr>
          <a:xfrm>
            <a:off x="3048" y="-2"/>
            <a:ext cx="12188952" cy="6856718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55000">
                <a:schemeClr val="tx1"/>
              </a:gs>
              <a:gs pos="20000">
                <a:schemeClr val="tx1">
                  <a:alpha val="44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E83F814-EC1E-F444-07C2-47DC3C9C3E38}"/>
              </a:ext>
            </a:extLst>
          </p:cNvPr>
          <p:cNvSpPr txBox="1"/>
          <p:nvPr/>
        </p:nvSpPr>
        <p:spPr>
          <a:xfrm>
            <a:off x="549681" y="120447"/>
            <a:ext cx="418757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4800" b="1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</a:rPr>
              <a:t>Conclusions</a:t>
            </a:r>
            <a:endParaRPr lang="en-CA" sz="48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7D0DD7D-B8F7-5C4F-733C-E0768907539A}"/>
              </a:ext>
            </a:extLst>
          </p:cNvPr>
          <p:cNvSpPr txBox="1"/>
          <p:nvPr/>
        </p:nvSpPr>
        <p:spPr>
          <a:xfrm>
            <a:off x="6366697" y="1248855"/>
            <a:ext cx="51681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Low signal to noise in the TESS data</a:t>
            </a:r>
            <a:endParaRPr lang="en-CA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21B773E-E856-6A76-14C8-E245401E551F}"/>
              </a:ext>
            </a:extLst>
          </p:cNvPr>
          <p:cNvSpPr txBox="1"/>
          <p:nvPr/>
        </p:nvSpPr>
        <p:spPr>
          <a:xfrm>
            <a:off x="4842082" y="4121418"/>
            <a:ext cx="57234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The Prot are very consistent</a:t>
            </a:r>
            <a:endParaRPr lang="en-CA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AC9DB8B-4B81-657F-6D5D-5B714E8AB761}"/>
              </a:ext>
            </a:extLst>
          </p:cNvPr>
          <p:cNvSpPr txBox="1"/>
          <p:nvPr/>
        </p:nvSpPr>
        <p:spPr>
          <a:xfrm>
            <a:off x="5928241" y="4946145"/>
            <a:ext cx="40186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</a:defRPr>
            </a:lvl1pPr>
          </a:lstStyle>
          <a:p>
            <a:pPr algn="ctr"/>
            <a:r>
              <a:rPr lang="en-US" dirty="0"/>
              <a:t>The ∆RV resemble the RM effect:</a:t>
            </a:r>
            <a:endParaRPr lang="en-CA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5AB2079-7F1A-3CCD-5A0D-9B3C1529F688}"/>
              </a:ext>
            </a:extLst>
          </p:cNvPr>
          <p:cNvSpPr txBox="1"/>
          <p:nvPr/>
        </p:nvSpPr>
        <p:spPr>
          <a:xfrm>
            <a:off x="5254520" y="2650922"/>
            <a:ext cx="51681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Clear rotation signature with a small amplitude</a:t>
            </a:r>
            <a:endParaRPr lang="en-CA" dirty="0"/>
          </a:p>
        </p:txBody>
      </p:sp>
      <p:pic>
        <p:nvPicPr>
          <p:cNvPr id="17" name="Imagem 16" descr="Código QR&#10;&#10;Descrição gerada automaticamente">
            <a:extLst>
              <a:ext uri="{FF2B5EF4-FFF2-40B4-BE49-F238E27FC236}">
                <a16:creationId xmlns:a16="http://schemas.microsoft.com/office/drawing/2014/main" id="{CA33FAD6-DC2C-1F94-F8A3-7634E14A7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19" y="1101028"/>
            <a:ext cx="1776923" cy="1188000"/>
          </a:xfrm>
          <a:prstGeom prst="rect">
            <a:avLst/>
          </a:prstGeom>
        </p:spPr>
      </p:pic>
      <p:pic>
        <p:nvPicPr>
          <p:cNvPr id="18" name="Imagem 17" descr="Gráfico&#10;&#10;Descrição gerada automaticamente">
            <a:extLst>
              <a:ext uri="{FF2B5EF4-FFF2-40B4-BE49-F238E27FC236}">
                <a16:creationId xmlns:a16="http://schemas.microsoft.com/office/drawing/2014/main" id="{8871141E-1571-5A00-7B45-69C802342E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32" y="2533976"/>
            <a:ext cx="2154199" cy="1188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Imagem 18" descr="Gráfico&#10;&#10;Descrição gerada automaticamente">
            <a:extLst>
              <a:ext uri="{FF2B5EF4-FFF2-40B4-BE49-F238E27FC236}">
                <a16:creationId xmlns:a16="http://schemas.microsoft.com/office/drawing/2014/main" id="{FD3303DC-1571-3E77-6E10-3FC5EE3664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70" y="5325448"/>
            <a:ext cx="2725521" cy="9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B02EC7C-43DE-272D-DD76-76E0516A9184}"/>
                  </a:ext>
                </a:extLst>
              </p:cNvPr>
              <p:cNvSpPr txBox="1"/>
              <p:nvPr/>
            </p:nvSpPr>
            <p:spPr>
              <a:xfrm>
                <a:off x="2849006" y="4390494"/>
                <a:ext cx="14953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𝑟𝑜𝑡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=0.738 </m:t>
                      </m:r>
                      <m:r>
                        <a:rPr lang="en-US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CA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B02EC7C-43DE-272D-DD76-76E0516A9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006" y="4390494"/>
                <a:ext cx="1495346" cy="276999"/>
              </a:xfrm>
              <a:prstGeom prst="rect">
                <a:avLst/>
              </a:prstGeom>
              <a:blipFill>
                <a:blip r:embed="rId9"/>
                <a:stretch>
                  <a:fillRect l="-3252" r="-3252" b="-130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98EB7C1-4497-FB4B-E371-881A294A9DB7}"/>
                  </a:ext>
                </a:extLst>
              </p:cNvPr>
              <p:cNvSpPr txBox="1"/>
              <p:nvPr/>
            </p:nvSpPr>
            <p:spPr>
              <a:xfrm>
                <a:off x="2849006" y="4714414"/>
                <a:ext cx="14953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𝑟𝑜𝑡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=1.049 </m:t>
                      </m:r>
                      <m:r>
                        <a:rPr lang="en-US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CA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98EB7C1-4497-FB4B-E371-881A294A9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006" y="4714414"/>
                <a:ext cx="1495346" cy="276999"/>
              </a:xfrm>
              <a:prstGeom prst="rect">
                <a:avLst/>
              </a:prstGeom>
              <a:blipFill>
                <a:blip r:embed="rId10"/>
                <a:stretch>
                  <a:fillRect l="-3252" r="-3252" b="-130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6A33AABB-BF14-8AC3-A023-ECD3AA0B7B9A}"/>
                  </a:ext>
                </a:extLst>
              </p:cNvPr>
              <p:cNvSpPr txBox="1"/>
              <p:nvPr/>
            </p:nvSpPr>
            <p:spPr>
              <a:xfrm>
                <a:off x="1148507" y="4404763"/>
                <a:ext cx="14953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𝑟𝑜𝑡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=0.727 </m:t>
                      </m:r>
                      <m:r>
                        <a:rPr lang="en-US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CA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6A33AABB-BF14-8AC3-A023-ECD3AA0B7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507" y="4404763"/>
                <a:ext cx="1495346" cy="276999"/>
              </a:xfrm>
              <a:prstGeom prst="rect">
                <a:avLst/>
              </a:prstGeom>
              <a:blipFill>
                <a:blip r:embed="rId11"/>
                <a:stretch>
                  <a:fillRect l="-3252" r="-3252" b="-155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C8DB1130-1081-489E-E75B-5387A96AB640}"/>
                  </a:ext>
                </a:extLst>
              </p:cNvPr>
              <p:cNvSpPr txBox="1"/>
              <p:nvPr/>
            </p:nvSpPr>
            <p:spPr>
              <a:xfrm>
                <a:off x="1138653" y="4714414"/>
                <a:ext cx="14953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𝑟𝑜𝑡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=1.044 </m:t>
                      </m:r>
                      <m:r>
                        <a:rPr lang="en-US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CA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C8DB1130-1081-489E-E75B-5387A96AB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653" y="4714414"/>
                <a:ext cx="1495346" cy="276999"/>
              </a:xfrm>
              <a:prstGeom prst="rect">
                <a:avLst/>
              </a:prstGeom>
              <a:blipFill>
                <a:blip r:embed="rId12"/>
                <a:stretch>
                  <a:fillRect l="-3673" r="-3673" b="-130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aixaDeTexto 23">
            <a:extLst>
              <a:ext uri="{FF2B5EF4-FFF2-40B4-BE49-F238E27FC236}">
                <a16:creationId xmlns:a16="http://schemas.microsoft.com/office/drawing/2014/main" id="{66F99E73-F536-9CEB-6D99-B95BD7816C9D}"/>
              </a:ext>
            </a:extLst>
          </p:cNvPr>
          <p:cNvSpPr txBox="1"/>
          <p:nvPr/>
        </p:nvSpPr>
        <p:spPr>
          <a:xfrm>
            <a:off x="1425719" y="3980550"/>
            <a:ext cx="880474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2000" b="1" dirty="0">
                <a:solidFill>
                  <a:srgbClr val="FBCB04"/>
                </a:solidFill>
                <a:effectLst/>
                <a:latin typeface="Bookman Old Style" panose="02050604050505020204" pitchFamily="18" charset="0"/>
              </a:rPr>
              <a:t>TESS</a:t>
            </a:r>
            <a:endParaRPr lang="en-CA" sz="2000" dirty="0">
              <a:solidFill>
                <a:srgbClr val="FBCB04"/>
              </a:solidFill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0FA28EB-6D60-2AC6-4520-A7194FCB090E}"/>
              </a:ext>
            </a:extLst>
          </p:cNvPr>
          <p:cNvSpPr txBox="1"/>
          <p:nvPr/>
        </p:nvSpPr>
        <p:spPr>
          <a:xfrm>
            <a:off x="3124595" y="3966924"/>
            <a:ext cx="1095663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2000" b="1" dirty="0">
                <a:solidFill>
                  <a:srgbClr val="FBCB04"/>
                </a:solidFill>
                <a:effectLst/>
                <a:latin typeface="Bookman Old Style" panose="02050604050505020204" pitchFamily="18" charset="0"/>
              </a:rPr>
              <a:t>NIRPS</a:t>
            </a:r>
            <a:endParaRPr lang="en-CA" sz="2000" dirty="0">
              <a:solidFill>
                <a:srgbClr val="FBCB04"/>
              </a:solidFill>
            </a:endParaRPr>
          </a:p>
        </p:txBody>
      </p:sp>
      <p:pic>
        <p:nvPicPr>
          <p:cNvPr id="26" name="Imagem 25" descr="Código QR&#10;&#10;Descrição gerada automaticamente">
            <a:extLst>
              <a:ext uri="{FF2B5EF4-FFF2-40B4-BE49-F238E27FC236}">
                <a16:creationId xmlns:a16="http://schemas.microsoft.com/office/drawing/2014/main" id="{D30205E0-5A25-BDF4-806A-63A7242489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826" y="1101028"/>
            <a:ext cx="1776928" cy="1188000"/>
          </a:xfrm>
          <a:prstGeom prst="rect">
            <a:avLst/>
          </a:prstGeom>
        </p:spPr>
      </p:pic>
      <p:pic>
        <p:nvPicPr>
          <p:cNvPr id="27" name="Imagem 26" descr="Tela de computador&#10;&#10;Descrição gerada automaticamente">
            <a:extLst>
              <a:ext uri="{FF2B5EF4-FFF2-40B4-BE49-F238E27FC236}">
                <a16:creationId xmlns:a16="http://schemas.microsoft.com/office/drawing/2014/main" id="{BB48F172-6163-7559-3989-77C42019FC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072" y="1083391"/>
            <a:ext cx="1776928" cy="1188000"/>
          </a:xfrm>
          <a:prstGeom prst="rect">
            <a:avLst/>
          </a:prstGeom>
        </p:spPr>
      </p:pic>
      <p:pic>
        <p:nvPicPr>
          <p:cNvPr id="28" name="Imagem 27" descr="Gráfico, Histograma&#10;&#10;Descrição gerada automaticamente">
            <a:extLst>
              <a:ext uri="{FF2B5EF4-FFF2-40B4-BE49-F238E27FC236}">
                <a16:creationId xmlns:a16="http://schemas.microsoft.com/office/drawing/2014/main" id="{3479F3F1-91D8-EFCF-E7DB-568F8655574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84" y="2554971"/>
            <a:ext cx="2154191" cy="1188000"/>
          </a:xfrm>
          <a:prstGeom prst="rect">
            <a:avLst/>
          </a:prstGeom>
        </p:spPr>
      </p:pic>
      <p:pic>
        <p:nvPicPr>
          <p:cNvPr id="29" name="Imagem 28" descr="Gráfico, Gráfico de linhas&#10;&#10;Descrição gerada automaticamente">
            <a:extLst>
              <a:ext uri="{FF2B5EF4-FFF2-40B4-BE49-F238E27FC236}">
                <a16:creationId xmlns:a16="http://schemas.microsoft.com/office/drawing/2014/main" id="{E913ED65-A7D0-D7FC-3079-2689DD61D81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90" y="5335377"/>
            <a:ext cx="2725529" cy="972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9AE6B98-30C3-C003-5B8F-F4506031C0EA}"/>
              </a:ext>
            </a:extLst>
          </p:cNvPr>
          <p:cNvSpPr txBox="1"/>
          <p:nvPr/>
        </p:nvSpPr>
        <p:spPr>
          <a:xfrm>
            <a:off x="7703824" y="5777615"/>
            <a:ext cx="44093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</a:defRPr>
            </a:lvl1pPr>
          </a:lstStyle>
          <a:p>
            <a:pPr algn="ctr"/>
            <a:r>
              <a:rPr lang="en-US" dirty="0"/>
              <a:t>Spots are hidden during the rotation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111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250"/>
                            </p:stCondLst>
                            <p:childTnLst>
                              <p:par>
                                <p:cTn id="5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75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25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750"/>
                            </p:stCondLst>
                            <p:childTnLst>
                              <p:par>
                                <p:cTn id="6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250"/>
                            </p:stCondLst>
                            <p:childTnLst>
                              <p:par>
                                <p:cTn id="7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75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250"/>
                            </p:stCondLst>
                            <p:childTnLst>
                              <p:par>
                                <p:cTn id="80" presetID="2" presetClass="entr" presetSubtype="2" decel="10000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2" presetClass="entr" presetSubtype="2" decel="100000" fill="hold" grpId="0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  <p:bldP spid="15" grpId="0"/>
      <p:bldP spid="16" grpId="0"/>
      <p:bldP spid="20" grpId="0"/>
      <p:bldP spid="21" grpId="0"/>
      <p:bldP spid="22" grpId="0"/>
      <p:bldP spid="23" grpId="0"/>
      <p:bldP spid="24" grpId="0"/>
      <p:bldP spid="25" grpId="0"/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191</Words>
  <Application>Microsoft Office PowerPoint</Application>
  <PresentationFormat>Widescreen</PresentationFormat>
  <Paragraphs>39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Bookman Old Style</vt:lpstr>
      <vt:lpstr>Cambria Math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Roseane Lima Gomes</dc:creator>
  <cp:lastModifiedBy>Roseane Lima Gomes</cp:lastModifiedBy>
  <cp:revision>81</cp:revision>
  <dcterms:created xsi:type="dcterms:W3CDTF">2024-04-30T15:25:29Z</dcterms:created>
  <dcterms:modified xsi:type="dcterms:W3CDTF">2024-05-07T01:50:49Z</dcterms:modified>
</cp:coreProperties>
</file>