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embeddedFontLst>
    <p:embeddedFont>
      <p:font typeface="Comfortaa Light"/>
      <p:regular r:id="rId20"/>
      <p:bold r:id="rId21"/>
    </p:embeddedFont>
    <p:embeddedFont>
      <p:font typeface="Lexend Medium"/>
      <p:regular r:id="rId22"/>
      <p:bold r:id="rId23"/>
    </p:embeddedFont>
    <p:embeddedFont>
      <p:font typeface="Lexend"/>
      <p:regular r:id="rId24"/>
      <p:bold r:id="rId25"/>
    </p:embeddedFont>
    <p:embeddedFont>
      <p:font typeface="Comfortaa"/>
      <p:regular r:id="rId26"/>
      <p:bold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ComfortaaLight-regular.fntdata"/><Relationship Id="rId22" Type="http://schemas.openxmlformats.org/officeDocument/2006/relationships/font" Target="fonts/LexendMedium-regular.fntdata"/><Relationship Id="rId21" Type="http://schemas.openxmlformats.org/officeDocument/2006/relationships/font" Target="fonts/ComfortaaLight-bold.fntdata"/><Relationship Id="rId24" Type="http://schemas.openxmlformats.org/officeDocument/2006/relationships/font" Target="fonts/Lexend-regular.fntdata"/><Relationship Id="rId23" Type="http://schemas.openxmlformats.org/officeDocument/2006/relationships/font" Target="fonts/LexendMedium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Comfortaa-regular.fntdata"/><Relationship Id="rId25" Type="http://schemas.openxmlformats.org/officeDocument/2006/relationships/font" Target="fonts/Lexend-bold.fntdata"/><Relationship Id="rId27" Type="http://schemas.openxmlformats.org/officeDocument/2006/relationships/font" Target="fonts/Comfortaa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cfa1173e30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cfa1173e30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cfa1173e30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cfa1173e30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d21d82295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d21d82295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d21d822959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d21d822959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d21d822959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d21d822959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ce89eec694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ce89eec694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Plus gros 10^33 Erg/s, Luminosité du Soleil = 10^33 erg/s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ce9ccaffc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ce9ccaffc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Artist View.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d14c63ddba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d14c63ddba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Hyperliens plus clairs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ce9ccaffc4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ce9ccaffc4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Cartoon of magnetic reconnection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ce89eec694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ce89eec694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Observer champ magnétique dans la couronne?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ce9ccaffc4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ce9ccaffc4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MHD - Overdiffusive (Resolution)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Meteo Spatiale!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ce9ccaffc4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ce9ccaffc4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ce9ccaffc4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ce9ccaffc4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Loi de puissance Bifrost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7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7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Relationship Id="rId4" Type="http://schemas.openxmlformats.org/officeDocument/2006/relationships/image" Target="../media/image15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Relationship Id="rId4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Relationship Id="rId4" Type="http://schemas.openxmlformats.org/officeDocument/2006/relationships/image" Target="../media/image17.png"/><Relationship Id="rId5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g"/><Relationship Id="rId4" Type="http://schemas.openxmlformats.org/officeDocument/2006/relationships/image" Target="../media/image16.png"/><Relationship Id="rId5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311700" y="0"/>
            <a:ext cx="8520600" cy="13260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-CA" sz="3680"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rPr>
              <a:t>Overcoming the Challenges of Predicting Solar Flares</a:t>
            </a:r>
            <a:endParaRPr b="1" sz="3680">
              <a:solidFill>
                <a:schemeClr val="accen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1403100" y="3455700"/>
            <a:ext cx="6337800" cy="1687800"/>
          </a:xfrm>
          <a:prstGeom prst="rect">
            <a:avLst/>
          </a:prstGeom>
          <a:effectLst>
            <a:outerShdw blurRad="28575" rotWithShape="0" algn="bl" dir="5400000" dist="19050">
              <a:schemeClr val="lt2">
                <a:alpha val="74000"/>
              </a:schemeClr>
            </a:outerShdw>
          </a:effectLst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Henri Lamarre</a:t>
            </a:r>
            <a:endParaRPr b="1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Paul Charbonneau</a:t>
            </a:r>
            <a:endParaRPr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Antoine Strugarek</a:t>
            </a:r>
            <a:endParaRPr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67129" y="4462688"/>
            <a:ext cx="996646" cy="44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9450" y="4441164"/>
            <a:ext cx="1193651" cy="486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01825" y="4441175"/>
            <a:ext cx="486800" cy="48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07675" y="4428935"/>
            <a:ext cx="1193649" cy="51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2"/>
          <p:cNvPicPr preferRelativeResize="0"/>
          <p:nvPr/>
        </p:nvPicPr>
        <p:blipFill>
          <a:blip r:embed="rId3">
            <a:alphaModFix amt="43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2"/>
          <p:cNvSpPr txBox="1"/>
          <p:nvPr>
            <p:ph type="ctrTitle"/>
          </p:nvPr>
        </p:nvSpPr>
        <p:spPr>
          <a:xfrm>
            <a:off x="311700" y="110225"/>
            <a:ext cx="8520600" cy="6393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-CA" sz="2880"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rPr>
              <a:t>Conclusion</a:t>
            </a:r>
            <a:endParaRPr b="1" sz="2880">
              <a:solidFill>
                <a:schemeClr val="accen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6" name="Google Shape;146;p22"/>
          <p:cNvSpPr txBox="1"/>
          <p:nvPr/>
        </p:nvSpPr>
        <p:spPr>
          <a:xfrm>
            <a:off x="808275" y="1017550"/>
            <a:ext cx="7656600" cy="3798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Lexend"/>
              <a:buAutoNum type="arabicPeriod"/>
            </a:pPr>
            <a:r>
              <a:rPr lang="en-CA" sz="1800">
                <a:solidFill>
                  <a:schemeClr val="accent2"/>
                </a:solidFill>
                <a:latin typeface="Lexend"/>
                <a:ea typeface="Lexend"/>
                <a:cs typeface="Lexend"/>
                <a:sym typeface="Lexend"/>
              </a:rPr>
              <a:t>We want to predict solar flares.</a:t>
            </a:r>
            <a:endParaRPr sz="1800">
              <a:solidFill>
                <a:schemeClr val="accent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Lexend"/>
              <a:buAutoNum type="arabicPeriod"/>
            </a:pPr>
            <a:r>
              <a:rPr lang="en-CA" sz="1800">
                <a:solidFill>
                  <a:schemeClr val="accent2"/>
                </a:solidFill>
                <a:latin typeface="Lexend"/>
                <a:ea typeface="Lexend"/>
                <a:cs typeface="Lexend"/>
                <a:sym typeface="Lexend"/>
              </a:rPr>
              <a:t>We don’t fully grasp the physical process yet.</a:t>
            </a:r>
            <a:endParaRPr sz="1800">
              <a:solidFill>
                <a:schemeClr val="accent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Lexend"/>
              <a:buAutoNum type="arabicPeriod"/>
            </a:pPr>
            <a:r>
              <a:rPr lang="en-CA" sz="1800">
                <a:solidFill>
                  <a:schemeClr val="accent2"/>
                </a:solidFill>
                <a:latin typeface="Lexend"/>
                <a:ea typeface="Lexend"/>
                <a:cs typeface="Lexend"/>
                <a:sym typeface="Lexend"/>
              </a:rPr>
              <a:t>Avalanche models are fast and can be used for space Meteo forecasts.</a:t>
            </a:r>
            <a:endParaRPr sz="1800">
              <a:solidFill>
                <a:schemeClr val="accent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Lexend"/>
              <a:buAutoNum type="arabicPeriod"/>
            </a:pPr>
            <a:r>
              <a:rPr lang="en-CA" sz="1800">
                <a:solidFill>
                  <a:schemeClr val="accent2"/>
                </a:solidFill>
                <a:latin typeface="Lexend"/>
                <a:ea typeface="Lexend"/>
                <a:cs typeface="Lexend"/>
                <a:sym typeface="Lexend"/>
              </a:rPr>
              <a:t>MHD simulations teach us a lot about the physics behind solar flares.</a:t>
            </a:r>
            <a:endParaRPr sz="1800">
              <a:solidFill>
                <a:schemeClr val="accent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SzPts val="1800"/>
              <a:buFont typeface="Lexend"/>
              <a:buAutoNum type="arabicPeriod"/>
            </a:pPr>
            <a:r>
              <a:rPr lang="en-CA" sz="1800">
                <a:solidFill>
                  <a:schemeClr val="accent2"/>
                </a:solidFill>
                <a:latin typeface="Lexend"/>
                <a:ea typeface="Lexend"/>
                <a:cs typeface="Lexend"/>
                <a:sym typeface="Lexend"/>
              </a:rPr>
              <a:t>In my research, I enhance MHD simulations using avalanche models, and vice versa, in order to get closer to a real-time pipeline for solar flares forecast.</a:t>
            </a:r>
            <a:endParaRPr sz="1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3"/>
          <p:cNvPicPr preferRelativeResize="0"/>
          <p:nvPr/>
        </p:nvPicPr>
        <p:blipFill>
          <a:blip r:embed="rId3">
            <a:alphaModFix amt="43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3"/>
          <p:cNvSpPr txBox="1"/>
          <p:nvPr>
            <p:ph type="ctrTitle"/>
          </p:nvPr>
        </p:nvSpPr>
        <p:spPr>
          <a:xfrm>
            <a:off x="311700" y="595425"/>
            <a:ext cx="8520600" cy="1550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-CA" sz="5080"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rPr>
              <a:t>Questions?</a:t>
            </a:r>
            <a:endParaRPr b="1" sz="5080">
              <a:solidFill>
                <a:schemeClr val="accen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53" name="Google Shape;153;p23"/>
          <p:cNvSpPr txBox="1"/>
          <p:nvPr>
            <p:ph idx="1" type="subTitle"/>
          </p:nvPr>
        </p:nvSpPr>
        <p:spPr>
          <a:xfrm>
            <a:off x="1403100" y="3455700"/>
            <a:ext cx="6337800" cy="1687800"/>
          </a:xfrm>
          <a:prstGeom prst="rect">
            <a:avLst/>
          </a:prstGeom>
          <a:effectLst>
            <a:outerShdw blurRad="28575" rotWithShape="0" algn="bl" dir="5400000" dist="19050">
              <a:schemeClr val="lt2">
                <a:alpha val="74000"/>
              </a:schemeClr>
            </a:outerShdw>
          </a:effectLst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Henri Lamarre</a:t>
            </a:r>
            <a:endParaRPr b="1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Paul Charbonneau</a:t>
            </a:r>
            <a:endParaRPr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Antoine Strugarek</a:t>
            </a:r>
            <a:endParaRPr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54" name="Google Shape;154;p23"/>
          <p:cNvPicPr preferRelativeResize="0"/>
          <p:nvPr/>
        </p:nvPicPr>
        <p:blipFill>
          <a:blip r:embed="rId4">
            <a:alphaModFix amt="43000"/>
          </a:blip>
          <a:stretch>
            <a:fillRect/>
          </a:stretch>
        </p:blipFill>
        <p:spPr>
          <a:xfrm>
            <a:off x="8067129" y="4462688"/>
            <a:ext cx="996646" cy="44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3"/>
          <p:cNvPicPr preferRelativeResize="0"/>
          <p:nvPr/>
        </p:nvPicPr>
        <p:blipFill>
          <a:blip r:embed="rId5">
            <a:alphaModFix amt="43000"/>
          </a:blip>
          <a:stretch>
            <a:fillRect/>
          </a:stretch>
        </p:blipFill>
        <p:spPr>
          <a:xfrm>
            <a:off x="209450" y="4441164"/>
            <a:ext cx="1193651" cy="486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3"/>
          <p:cNvPicPr preferRelativeResize="0"/>
          <p:nvPr/>
        </p:nvPicPr>
        <p:blipFill>
          <a:blip r:embed="rId6">
            <a:alphaModFix amt="43000"/>
          </a:blip>
          <a:stretch>
            <a:fillRect/>
          </a:stretch>
        </p:blipFill>
        <p:spPr>
          <a:xfrm>
            <a:off x="1501825" y="4441175"/>
            <a:ext cx="486800" cy="48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3"/>
          <p:cNvPicPr preferRelativeResize="0"/>
          <p:nvPr/>
        </p:nvPicPr>
        <p:blipFill>
          <a:blip r:embed="rId7">
            <a:alphaModFix amt="43000"/>
          </a:blip>
          <a:stretch>
            <a:fillRect/>
          </a:stretch>
        </p:blipFill>
        <p:spPr>
          <a:xfrm>
            <a:off x="6807675" y="4428935"/>
            <a:ext cx="1193649" cy="51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4"/>
          <p:cNvPicPr preferRelativeResize="0"/>
          <p:nvPr/>
        </p:nvPicPr>
        <p:blipFill>
          <a:blip r:embed="rId3">
            <a:alphaModFix amt="43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65475" y="1251750"/>
            <a:ext cx="4413050" cy="320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4"/>
          <p:cNvSpPr txBox="1"/>
          <p:nvPr>
            <p:ph idx="4294967295" type="title"/>
          </p:nvPr>
        </p:nvSpPr>
        <p:spPr>
          <a:xfrm>
            <a:off x="311700" y="344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Comfortaa"/>
                <a:ea typeface="Comfortaa"/>
                <a:cs typeface="Comfortaa"/>
                <a:sym typeface="Comfortaa"/>
              </a:rPr>
              <a:t>Magnetic Reconnection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65" name="Google Shape;165;p24"/>
          <p:cNvSpPr txBox="1"/>
          <p:nvPr/>
        </p:nvSpPr>
        <p:spPr>
          <a:xfrm>
            <a:off x="1489050" y="4580575"/>
            <a:ext cx="6165900" cy="4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700">
                <a:solidFill>
                  <a:schemeClr val="lt2"/>
                </a:solidFill>
              </a:rPr>
              <a:t>https://en.wikipedia.org/wiki/Magnetic_reconnection</a:t>
            </a:r>
            <a:endParaRPr sz="17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5"/>
          <p:cNvPicPr preferRelativeResize="0"/>
          <p:nvPr/>
        </p:nvPicPr>
        <p:blipFill>
          <a:blip r:embed="rId3">
            <a:alphaModFix amt="43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5"/>
          <p:cNvSpPr txBox="1"/>
          <p:nvPr>
            <p:ph idx="4294967295" type="title"/>
          </p:nvPr>
        </p:nvSpPr>
        <p:spPr>
          <a:xfrm>
            <a:off x="311700" y="344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Comfortaa"/>
                <a:ea typeface="Comfortaa"/>
                <a:cs typeface="Comfortaa"/>
                <a:sym typeface="Comfortaa"/>
              </a:rPr>
              <a:t>Avalanche Models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72" name="Google Shape;17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9963" y="1175201"/>
            <a:ext cx="7364074" cy="3372351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5"/>
          <p:cNvSpPr txBox="1"/>
          <p:nvPr/>
        </p:nvSpPr>
        <p:spPr>
          <a:xfrm>
            <a:off x="4792325" y="4177800"/>
            <a:ext cx="2571900" cy="3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solidFill>
                  <a:schemeClr val="lt2"/>
                </a:solidFill>
              </a:rPr>
              <a:t>Farhang 2018</a:t>
            </a:r>
            <a:endParaRPr sz="1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26"/>
          <p:cNvPicPr preferRelativeResize="0"/>
          <p:nvPr/>
        </p:nvPicPr>
        <p:blipFill>
          <a:blip r:embed="rId3">
            <a:alphaModFix amt="43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6"/>
          <p:cNvSpPr txBox="1"/>
          <p:nvPr>
            <p:ph idx="4294967295" type="title"/>
          </p:nvPr>
        </p:nvSpPr>
        <p:spPr>
          <a:xfrm>
            <a:off x="311700" y="344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Comfortaa"/>
                <a:ea typeface="Comfortaa"/>
                <a:cs typeface="Comfortaa"/>
                <a:sym typeface="Comfortaa"/>
              </a:rPr>
              <a:t>Magnetic Storm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80" name="Google Shape;18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7188" y="1074800"/>
            <a:ext cx="6489624" cy="365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6"/>
          <p:cNvSpPr txBox="1"/>
          <p:nvPr/>
        </p:nvSpPr>
        <p:spPr>
          <a:xfrm>
            <a:off x="667950" y="4725200"/>
            <a:ext cx="78081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500">
                <a:solidFill>
                  <a:schemeClr val="lt2"/>
                </a:solidFill>
              </a:rPr>
              <a:t>https://eos.org/features/space-raindrops-splashing-on-earths-magnetic-umbrella</a:t>
            </a:r>
            <a:endParaRPr sz="15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title"/>
          </p:nvPr>
        </p:nvSpPr>
        <p:spPr>
          <a:xfrm>
            <a:off x="311700" y="204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rPr>
              <a:t>What is a Solar Flare?</a:t>
            </a:r>
            <a:endParaRPr b="1">
              <a:solidFill>
                <a:schemeClr val="accen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1962" y="777100"/>
            <a:ext cx="7300076" cy="41063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/>
          <p:nvPr/>
        </p:nvSpPr>
        <p:spPr>
          <a:xfrm>
            <a:off x="1307850" y="4792875"/>
            <a:ext cx="6528300" cy="2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500">
                <a:solidFill>
                  <a:schemeClr val="lt2"/>
                </a:solidFill>
              </a:rPr>
              <a:t>https://www.youtube.com/watch?v=g9owdmL2UWQ</a:t>
            </a:r>
            <a:endParaRPr sz="15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>
            <p:ph type="title"/>
          </p:nvPr>
        </p:nvSpPr>
        <p:spPr>
          <a:xfrm>
            <a:off x="311700" y="204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rPr>
              <a:t>Why are we Interested?</a:t>
            </a:r>
            <a:endParaRPr b="1">
              <a:solidFill>
                <a:schemeClr val="accen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1688" y="777100"/>
            <a:ext cx="7220623" cy="4061601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/>
          <p:nvPr/>
        </p:nvSpPr>
        <p:spPr>
          <a:xfrm>
            <a:off x="1483200" y="4783825"/>
            <a:ext cx="6177600" cy="3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500">
                <a:solidFill>
                  <a:schemeClr val="lt2"/>
                </a:solidFill>
              </a:rPr>
              <a:t>https://www.youtube.com/watch?v=HJfy8acFaOg&amp;t=190s</a:t>
            </a:r>
            <a:endParaRPr sz="15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>
            <p:ph type="title"/>
          </p:nvPr>
        </p:nvSpPr>
        <p:spPr>
          <a:xfrm>
            <a:off x="311700" y="191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Comfortaa"/>
                <a:ea typeface="Comfortaa"/>
                <a:cs typeface="Comfortaa"/>
                <a:sym typeface="Comfortaa"/>
              </a:rPr>
              <a:t>The Physics behind Solar Flares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80" name="Google Shape;80;p16"/>
          <p:cNvPicPr preferRelativeResize="0"/>
          <p:nvPr/>
        </p:nvPicPr>
        <p:blipFill rotWithShape="1">
          <a:blip r:embed="rId3">
            <a:alphaModFix/>
          </a:blip>
          <a:srcRect b="37589" l="0" r="7166" t="0"/>
          <a:stretch/>
        </p:blipFill>
        <p:spPr>
          <a:xfrm>
            <a:off x="4633038" y="1670500"/>
            <a:ext cx="4268075" cy="2869301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 txBox="1"/>
          <p:nvPr/>
        </p:nvSpPr>
        <p:spPr>
          <a:xfrm>
            <a:off x="5283750" y="4250600"/>
            <a:ext cx="3327600" cy="2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>
                <a:solidFill>
                  <a:schemeClr val="lt2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https://en.wikipedia.org/wiki/Coronal_loop</a:t>
            </a:r>
            <a:endParaRPr sz="1100">
              <a:solidFill>
                <a:schemeClr val="lt2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958" y="1670508"/>
            <a:ext cx="4268075" cy="28693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 txBox="1"/>
          <p:nvPr/>
        </p:nvSpPr>
        <p:spPr>
          <a:xfrm>
            <a:off x="187450" y="1227850"/>
            <a:ext cx="43971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7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Magnetic Fields in the Solar Corona</a:t>
            </a:r>
            <a:endParaRPr sz="17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4" name="Google Shape;84;p16"/>
          <p:cNvSpPr txBox="1"/>
          <p:nvPr/>
        </p:nvSpPr>
        <p:spPr>
          <a:xfrm>
            <a:off x="4737000" y="1227850"/>
            <a:ext cx="41163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7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Coronal Loops</a:t>
            </a:r>
            <a:endParaRPr sz="17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5" name="Google Shape;85;p16"/>
          <p:cNvSpPr txBox="1"/>
          <p:nvPr/>
        </p:nvSpPr>
        <p:spPr>
          <a:xfrm>
            <a:off x="339700" y="4174400"/>
            <a:ext cx="4116300" cy="2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lt2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https://new.nsf.gov/science-matters/exploring-science-sun-during-eclipse</a:t>
            </a:r>
            <a:endParaRPr sz="900">
              <a:solidFill>
                <a:schemeClr val="lt2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/>
          <p:nvPr>
            <p:ph type="title"/>
          </p:nvPr>
        </p:nvSpPr>
        <p:spPr>
          <a:xfrm>
            <a:off x="311700" y="115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Comfortaa"/>
                <a:ea typeface="Comfortaa"/>
                <a:cs typeface="Comfortaa"/>
                <a:sym typeface="Comfortaa"/>
              </a:rPr>
              <a:t>The Physics behind Solar Flares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91" name="Google Shape;91;p17"/>
          <p:cNvPicPr preferRelativeResize="0"/>
          <p:nvPr/>
        </p:nvPicPr>
        <p:blipFill rotWithShape="1">
          <a:blip r:embed="rId3">
            <a:alphaModFix/>
          </a:blip>
          <a:srcRect b="0" l="54420" r="4821" t="0"/>
          <a:stretch/>
        </p:blipFill>
        <p:spPr>
          <a:xfrm>
            <a:off x="772025" y="1925825"/>
            <a:ext cx="3368850" cy="268082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7"/>
          <p:cNvSpPr txBox="1"/>
          <p:nvPr/>
        </p:nvSpPr>
        <p:spPr>
          <a:xfrm>
            <a:off x="772025" y="4293313"/>
            <a:ext cx="21774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Strugarek 2014</a:t>
            </a:r>
            <a:endParaRPr sz="11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3" name="Google Shape;93;p17"/>
          <p:cNvSpPr txBox="1"/>
          <p:nvPr/>
        </p:nvSpPr>
        <p:spPr>
          <a:xfrm>
            <a:off x="311700" y="1283300"/>
            <a:ext cx="41163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7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Twisting of the Loops</a:t>
            </a:r>
            <a:endParaRPr sz="17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94" name="Google Shape;9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6175" y="1921496"/>
            <a:ext cx="3799974" cy="175743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7"/>
          <p:cNvSpPr txBox="1"/>
          <p:nvPr/>
        </p:nvSpPr>
        <p:spPr>
          <a:xfrm>
            <a:off x="4428000" y="1283300"/>
            <a:ext cx="41163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7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Magnetic Reconnection</a:t>
            </a:r>
            <a:endParaRPr sz="17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6" name="Google Shape;96;p17"/>
          <p:cNvSpPr txBox="1"/>
          <p:nvPr/>
        </p:nvSpPr>
        <p:spPr>
          <a:xfrm>
            <a:off x="4517863" y="3813125"/>
            <a:ext cx="3936600" cy="2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lt2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https://phys.org/news/2022-04-theory-mystery-fast-magnetic-reconnection.html</a:t>
            </a:r>
            <a:endParaRPr sz="1000">
              <a:solidFill>
                <a:schemeClr val="lt2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/>
          <p:nvPr>
            <p:ph type="title"/>
          </p:nvPr>
        </p:nvSpPr>
        <p:spPr>
          <a:xfrm>
            <a:off x="311700" y="126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Comfortaa"/>
                <a:ea typeface="Comfortaa"/>
                <a:cs typeface="Comfortaa"/>
                <a:sym typeface="Comfortaa"/>
              </a:rPr>
              <a:t>The Challenge of predicting Solar Flares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2" name="Google Shape;102;p18"/>
          <p:cNvSpPr txBox="1"/>
          <p:nvPr>
            <p:ph idx="1" type="body"/>
          </p:nvPr>
        </p:nvSpPr>
        <p:spPr>
          <a:xfrm>
            <a:off x="311700" y="925650"/>
            <a:ext cx="4093800" cy="139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exend"/>
              <a:buChar char="●"/>
            </a:pPr>
            <a:r>
              <a:rPr lang="en-CA">
                <a:latin typeface="Lexend"/>
                <a:ea typeface="Lexend"/>
                <a:cs typeface="Lexend"/>
                <a:sym typeface="Lexend"/>
              </a:rPr>
              <a:t>Event statistics.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exend"/>
              <a:buChar char="●"/>
            </a:pPr>
            <a:r>
              <a:rPr lang="en-CA">
                <a:latin typeface="Lexend"/>
                <a:ea typeface="Lexend"/>
                <a:cs typeface="Lexend"/>
                <a:sym typeface="Lexend"/>
              </a:rPr>
              <a:t>Observational</a:t>
            </a:r>
            <a:r>
              <a:rPr lang="en-CA">
                <a:latin typeface="Lexend"/>
                <a:ea typeface="Lexend"/>
                <a:cs typeface="Lexend"/>
                <a:sym typeface="Lexend"/>
              </a:rPr>
              <a:t> challenges.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exend"/>
              <a:buChar char="●"/>
            </a:pPr>
            <a:r>
              <a:rPr lang="en-CA">
                <a:latin typeface="Lexend"/>
                <a:ea typeface="Lexend"/>
                <a:cs typeface="Lexend"/>
                <a:sym typeface="Lexend"/>
              </a:rPr>
              <a:t>Understanding the physics behind the phenomena.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03" name="Google Shape;10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1975" y="925650"/>
            <a:ext cx="4152023" cy="4044548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8"/>
          <p:cNvSpPr txBox="1"/>
          <p:nvPr/>
        </p:nvSpPr>
        <p:spPr>
          <a:xfrm>
            <a:off x="7588200" y="4667200"/>
            <a:ext cx="1244100" cy="1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300">
                <a:solidFill>
                  <a:srgbClr val="595959"/>
                </a:solidFill>
              </a:rPr>
              <a:t>Sakurai2022</a:t>
            </a:r>
            <a:endParaRPr sz="1300">
              <a:solidFill>
                <a:srgbClr val="595959"/>
              </a:solidFill>
            </a:endParaRPr>
          </a:p>
        </p:txBody>
      </p:sp>
      <p:pic>
        <p:nvPicPr>
          <p:cNvPr id="105" name="Google Shape;105;p18"/>
          <p:cNvPicPr preferRelativeResize="0"/>
          <p:nvPr/>
        </p:nvPicPr>
        <p:blipFill rotWithShape="1">
          <a:blip r:embed="rId4">
            <a:alphaModFix/>
          </a:blip>
          <a:srcRect b="19816" l="12995" r="21764" t="22974"/>
          <a:stretch/>
        </p:blipFill>
        <p:spPr>
          <a:xfrm>
            <a:off x="523889" y="2392375"/>
            <a:ext cx="3669427" cy="2274826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8"/>
          <p:cNvSpPr txBox="1"/>
          <p:nvPr/>
        </p:nvSpPr>
        <p:spPr>
          <a:xfrm>
            <a:off x="462975" y="4442800"/>
            <a:ext cx="3508500" cy="2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lt2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https://sci.esa.int/web/soho/-/59363-solar-interior</a:t>
            </a:r>
            <a:endParaRPr sz="1000">
              <a:solidFill>
                <a:schemeClr val="lt2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9"/>
          <p:cNvPicPr preferRelativeResize="0"/>
          <p:nvPr/>
        </p:nvPicPr>
        <p:blipFill rotWithShape="1">
          <a:blip r:embed="rId3">
            <a:alphaModFix amt="20000"/>
          </a:blip>
          <a:srcRect b="0" l="12809" r="14574" t="0"/>
          <a:stretch/>
        </p:blipFill>
        <p:spPr>
          <a:xfrm>
            <a:off x="4542800" y="1490838"/>
            <a:ext cx="4449250" cy="344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 rotWithShape="1">
          <a:blip r:embed="rId4">
            <a:alphaModFix amt="41000"/>
          </a:blip>
          <a:srcRect b="5232" l="21167" r="12620" t="19375"/>
          <a:stretch/>
        </p:blipFill>
        <p:spPr>
          <a:xfrm>
            <a:off x="311700" y="1490825"/>
            <a:ext cx="4036200" cy="344672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9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Comfortaa"/>
                <a:ea typeface="Comfortaa"/>
                <a:cs typeface="Comfortaa"/>
                <a:sym typeface="Comfortaa"/>
              </a:rPr>
              <a:t>Two types of Models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14" name="Google Shape;114;p19"/>
          <p:cNvSpPr txBox="1"/>
          <p:nvPr>
            <p:ph idx="1" type="body"/>
          </p:nvPr>
        </p:nvSpPr>
        <p:spPr>
          <a:xfrm>
            <a:off x="311700" y="1490825"/>
            <a:ext cx="4036200" cy="34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500">
                <a:latin typeface="Lexend"/>
                <a:ea typeface="Lexend"/>
                <a:cs typeface="Lexend"/>
                <a:sym typeface="Lexend"/>
              </a:rPr>
              <a:t>Toy model with rules similar to magnetic reconnection.</a:t>
            </a:r>
            <a:endParaRPr sz="1500"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CA" sz="1500">
                <a:solidFill>
                  <a:schemeClr val="accent2"/>
                </a:solidFill>
                <a:latin typeface="Lexend"/>
                <a:ea typeface="Lexend"/>
                <a:cs typeface="Lexend"/>
                <a:sym typeface="Lexend"/>
              </a:rPr>
              <a:t>Pros</a:t>
            </a:r>
            <a:endParaRPr b="1" sz="1500">
              <a:solidFill>
                <a:schemeClr val="accent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exend"/>
              <a:buChar char="●"/>
            </a:pPr>
            <a:r>
              <a:rPr lang="en-CA" sz="1500">
                <a:solidFill>
                  <a:schemeClr val="accent2"/>
                </a:solidFill>
                <a:latin typeface="Lexend"/>
                <a:ea typeface="Lexend"/>
                <a:cs typeface="Lexend"/>
                <a:sym typeface="Lexend"/>
              </a:rPr>
              <a:t>Reproduces  solar statistics well.</a:t>
            </a:r>
            <a:endParaRPr sz="1500">
              <a:solidFill>
                <a:schemeClr val="accent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exend"/>
              <a:buChar char="●"/>
            </a:pPr>
            <a:r>
              <a:rPr lang="en-CA" sz="1500">
                <a:solidFill>
                  <a:schemeClr val="accent2"/>
                </a:solidFill>
                <a:latin typeface="Lexend"/>
                <a:ea typeface="Lexend"/>
                <a:cs typeface="Lexend"/>
                <a:sym typeface="Lexend"/>
              </a:rPr>
              <a:t>Simulations are fast, inexpensive.</a:t>
            </a:r>
            <a:endParaRPr sz="1500">
              <a:solidFill>
                <a:schemeClr val="accent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CA" sz="1500">
                <a:solidFill>
                  <a:schemeClr val="accent2"/>
                </a:solidFill>
                <a:latin typeface="Lexend"/>
                <a:ea typeface="Lexend"/>
                <a:cs typeface="Lexend"/>
                <a:sym typeface="Lexend"/>
              </a:rPr>
              <a:t>Cons</a:t>
            </a:r>
            <a:endParaRPr b="1" sz="1500">
              <a:solidFill>
                <a:schemeClr val="accent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23850" lvl="0" marL="457200" rtl="0" algn="l">
              <a:spcBef>
                <a:spcPts val="1200"/>
              </a:spcBef>
              <a:spcAft>
                <a:spcPts val="1000"/>
              </a:spcAft>
              <a:buClr>
                <a:schemeClr val="accent2"/>
              </a:buClr>
              <a:buSzPts val="1500"/>
              <a:buFont typeface="Lexend"/>
              <a:buChar char="●"/>
            </a:pPr>
            <a:r>
              <a:rPr lang="en-CA" sz="1500">
                <a:solidFill>
                  <a:schemeClr val="accent2"/>
                </a:solidFill>
                <a:latin typeface="Lexend"/>
                <a:ea typeface="Lexend"/>
                <a:cs typeface="Lexend"/>
                <a:sym typeface="Lexend"/>
              </a:rPr>
              <a:t>Ambiguous physical interpretation.</a:t>
            </a:r>
            <a:endParaRPr sz="1500">
              <a:solidFill>
                <a:schemeClr val="accent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15" name="Google Shape;115;p19"/>
          <p:cNvSpPr txBox="1"/>
          <p:nvPr>
            <p:ph idx="1" type="body"/>
          </p:nvPr>
        </p:nvSpPr>
        <p:spPr>
          <a:xfrm>
            <a:off x="4507650" y="1490850"/>
            <a:ext cx="4484400" cy="34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500">
                <a:latin typeface="Lexend"/>
                <a:ea typeface="Lexend"/>
                <a:cs typeface="Lexend"/>
                <a:sym typeface="Lexend"/>
              </a:rPr>
              <a:t>3D Hydro Simulations where we solve Electromagnetic Equations.</a:t>
            </a:r>
            <a:endParaRPr sz="1500">
              <a:latin typeface="Lexend"/>
              <a:ea typeface="Lexend"/>
              <a:cs typeface="Lexend"/>
              <a:sym typeface="Lexend"/>
            </a:endParaRPr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CA" sz="1500">
                <a:solidFill>
                  <a:schemeClr val="accent2"/>
                </a:solidFill>
                <a:latin typeface="Lexend"/>
                <a:ea typeface="Lexend"/>
                <a:cs typeface="Lexend"/>
                <a:sym typeface="Lexend"/>
              </a:rPr>
              <a:t>Pros</a:t>
            </a:r>
            <a:endParaRPr sz="1500">
              <a:solidFill>
                <a:schemeClr val="accent2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exend"/>
              <a:buChar char="●"/>
            </a:pPr>
            <a:r>
              <a:rPr lang="en-CA" sz="1500">
                <a:solidFill>
                  <a:schemeClr val="accent2"/>
                </a:solidFill>
                <a:latin typeface="Lexend"/>
                <a:ea typeface="Lexend"/>
                <a:cs typeface="Lexend"/>
                <a:sym typeface="Lexend"/>
              </a:rPr>
              <a:t>Non-ambiguous physical interpretation.</a:t>
            </a:r>
            <a:endParaRPr sz="1500">
              <a:solidFill>
                <a:schemeClr val="accent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exend"/>
              <a:buChar char="●"/>
            </a:pPr>
            <a:r>
              <a:rPr lang="en-CA" sz="1500">
                <a:solidFill>
                  <a:schemeClr val="accent2"/>
                </a:solidFill>
                <a:latin typeface="Lexend"/>
                <a:ea typeface="Lexend"/>
                <a:cs typeface="Lexend"/>
                <a:sym typeface="Lexend"/>
              </a:rPr>
              <a:t>Great for deepening understanding of the phenomena.</a:t>
            </a:r>
            <a:endParaRPr sz="1500">
              <a:solidFill>
                <a:schemeClr val="accent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CA" sz="1500">
                <a:solidFill>
                  <a:schemeClr val="accent2"/>
                </a:solidFill>
                <a:latin typeface="Lexend"/>
                <a:ea typeface="Lexend"/>
                <a:cs typeface="Lexend"/>
                <a:sym typeface="Lexend"/>
              </a:rPr>
              <a:t>Cons</a:t>
            </a:r>
            <a:endParaRPr b="1" sz="1500">
              <a:solidFill>
                <a:schemeClr val="accent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exend"/>
              <a:buChar char="●"/>
            </a:pPr>
            <a:r>
              <a:rPr lang="en-CA" sz="1500">
                <a:solidFill>
                  <a:schemeClr val="accent2"/>
                </a:solidFill>
                <a:latin typeface="Lexend"/>
                <a:ea typeface="Lexend"/>
                <a:cs typeface="Lexend"/>
                <a:sym typeface="Lexend"/>
              </a:rPr>
              <a:t>Simulations are Overdiffusive</a:t>
            </a:r>
            <a:endParaRPr sz="1500">
              <a:solidFill>
                <a:schemeClr val="accent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2385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SzPts val="1500"/>
              <a:buFont typeface="Lexend"/>
              <a:buChar char="●"/>
            </a:pPr>
            <a:r>
              <a:rPr lang="en-CA" sz="1500">
                <a:solidFill>
                  <a:schemeClr val="accent2"/>
                </a:solidFill>
                <a:latin typeface="Lexend"/>
                <a:ea typeface="Lexend"/>
                <a:cs typeface="Lexend"/>
                <a:sym typeface="Lexend"/>
              </a:rPr>
              <a:t>Does not reproduce solar statistics (yet!).</a:t>
            </a:r>
            <a:endParaRPr sz="15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16" name="Google Shape;116;p19"/>
          <p:cNvSpPr txBox="1"/>
          <p:nvPr/>
        </p:nvSpPr>
        <p:spPr>
          <a:xfrm>
            <a:off x="600450" y="712925"/>
            <a:ext cx="3407400" cy="5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-CA" sz="21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Avalanche Models</a:t>
            </a:r>
            <a:endParaRPr sz="1800">
              <a:solidFill>
                <a:schemeClr val="lt2"/>
              </a:solidFill>
            </a:endParaRPr>
          </a:p>
        </p:txBody>
      </p:sp>
      <p:sp>
        <p:nvSpPr>
          <p:cNvPr id="117" name="Google Shape;117;p19"/>
          <p:cNvSpPr txBox="1"/>
          <p:nvPr/>
        </p:nvSpPr>
        <p:spPr>
          <a:xfrm>
            <a:off x="4007850" y="560525"/>
            <a:ext cx="5208600" cy="7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-CA" sz="21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Magneto hydrodynamical</a:t>
            </a:r>
            <a:r>
              <a:rPr b="1" lang="en-CA" sz="21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 simulations (MHD)</a:t>
            </a:r>
            <a:endParaRPr sz="1800">
              <a:solidFill>
                <a:schemeClr val="lt2"/>
              </a:solidFill>
            </a:endParaRPr>
          </a:p>
        </p:txBody>
      </p:sp>
      <p:pic>
        <p:nvPicPr>
          <p:cNvPr id="118" name="Google Shape;118;p19"/>
          <p:cNvPicPr preferRelativeResize="0"/>
          <p:nvPr/>
        </p:nvPicPr>
        <p:blipFill rotWithShape="1">
          <a:blip r:embed="rId5">
            <a:alphaModFix/>
          </a:blip>
          <a:srcRect b="5232" l="21167" r="12620" t="19375"/>
          <a:stretch/>
        </p:blipFill>
        <p:spPr>
          <a:xfrm>
            <a:off x="311700" y="1490825"/>
            <a:ext cx="4036200" cy="344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9"/>
          <p:cNvPicPr preferRelativeResize="0"/>
          <p:nvPr/>
        </p:nvPicPr>
        <p:blipFill rotWithShape="1">
          <a:blip r:embed="rId3">
            <a:alphaModFix/>
          </a:blip>
          <a:srcRect b="0" l="12809" r="14574" t="0"/>
          <a:stretch/>
        </p:blipFill>
        <p:spPr>
          <a:xfrm>
            <a:off x="4542800" y="1490838"/>
            <a:ext cx="4449250" cy="344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0"/>
          <p:cNvPicPr preferRelativeResize="0"/>
          <p:nvPr/>
        </p:nvPicPr>
        <p:blipFill rotWithShape="1">
          <a:blip r:embed="rId3">
            <a:alphaModFix/>
          </a:blip>
          <a:srcRect b="8288" l="0" r="0" t="7223"/>
          <a:stretch/>
        </p:blipFill>
        <p:spPr>
          <a:xfrm>
            <a:off x="4039075" y="874325"/>
            <a:ext cx="4793226" cy="4049833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0"/>
          <p:cNvSpPr txBox="1"/>
          <p:nvPr>
            <p:ph type="title"/>
          </p:nvPr>
        </p:nvSpPr>
        <p:spPr>
          <a:xfrm>
            <a:off x="311700" y="292625"/>
            <a:ext cx="8520600" cy="5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Comfortaa"/>
                <a:ea typeface="Comfortaa"/>
                <a:cs typeface="Comfortaa"/>
                <a:sym typeface="Comfortaa"/>
              </a:rPr>
              <a:t>What can we learn from MHD Simulations?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20"/>
          <p:cNvSpPr txBox="1"/>
          <p:nvPr>
            <p:ph idx="1" type="body"/>
          </p:nvPr>
        </p:nvSpPr>
        <p:spPr>
          <a:xfrm>
            <a:off x="311700" y="1152475"/>
            <a:ext cx="3450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Lexend"/>
              <a:buChar char="●"/>
            </a:pPr>
            <a:r>
              <a:rPr lang="en-CA">
                <a:latin typeface="Lexend"/>
                <a:ea typeface="Lexend"/>
                <a:cs typeface="Lexend"/>
                <a:sym typeface="Lexend"/>
              </a:rPr>
              <a:t>How, where and when does the reconnection happen?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Lexend"/>
              <a:buChar char="●"/>
            </a:pPr>
            <a:r>
              <a:rPr lang="en-CA">
                <a:latin typeface="Lexend"/>
                <a:ea typeface="Lexend"/>
                <a:cs typeface="Lexend"/>
                <a:sym typeface="Lexend"/>
              </a:rPr>
              <a:t>Study the energy transfer during the reconnection.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Lexend"/>
              <a:buChar char="●"/>
            </a:pPr>
            <a:r>
              <a:rPr lang="en-CA">
                <a:latin typeface="Lexend"/>
                <a:ea typeface="Lexend"/>
                <a:cs typeface="Lexend"/>
                <a:sym typeface="Lexend"/>
              </a:rPr>
              <a:t>Are the event statistics similar in MHD models and in the Sun?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SzPts val="1800"/>
              <a:buFont typeface="Lexend"/>
              <a:buChar char="●"/>
            </a:pPr>
            <a:r>
              <a:rPr lang="en-CA">
                <a:latin typeface="Lexend"/>
                <a:ea typeface="Lexend"/>
                <a:cs typeface="Lexend"/>
                <a:sym typeface="Lexend"/>
              </a:rPr>
              <a:t>Are our assumptions in avalanche models solid?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27" name="Google Shape;127;p20"/>
          <p:cNvSpPr txBox="1"/>
          <p:nvPr/>
        </p:nvSpPr>
        <p:spPr>
          <a:xfrm>
            <a:off x="7478000" y="4568875"/>
            <a:ext cx="2409000" cy="2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>
                <a:solidFill>
                  <a:schemeClr val="dk2"/>
                </a:solidFill>
              </a:rPr>
              <a:t>Noraz (Preliminary)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1"/>
          <p:cNvSpPr txBox="1"/>
          <p:nvPr>
            <p:ph type="title"/>
          </p:nvPr>
        </p:nvSpPr>
        <p:spPr>
          <a:xfrm>
            <a:off x="311700" y="2352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latin typeface="Comfortaa"/>
                <a:ea typeface="Comfortaa"/>
                <a:cs typeface="Comfortaa"/>
                <a:sym typeface="Comfortaa"/>
              </a:rPr>
              <a:t>How can we</a:t>
            </a:r>
            <a:r>
              <a:rPr b="1" lang="en-CA">
                <a:latin typeface="Comfortaa"/>
                <a:ea typeface="Comfortaa"/>
                <a:cs typeface="Comfortaa"/>
                <a:sym typeface="Comfortaa"/>
              </a:rPr>
              <a:t> enhance Avalanche Models?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33" name="Google Shape;133;p21"/>
          <p:cNvPicPr preferRelativeResize="0"/>
          <p:nvPr/>
        </p:nvPicPr>
        <p:blipFill rotWithShape="1">
          <a:blip r:embed="rId3">
            <a:alphaModFix/>
          </a:blip>
          <a:srcRect b="0" l="0" r="17287" t="0"/>
          <a:stretch/>
        </p:blipFill>
        <p:spPr>
          <a:xfrm>
            <a:off x="136825" y="1265150"/>
            <a:ext cx="2533975" cy="298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1"/>
          <p:cNvSpPr txBox="1"/>
          <p:nvPr/>
        </p:nvSpPr>
        <p:spPr>
          <a:xfrm>
            <a:off x="2607100" y="4212750"/>
            <a:ext cx="27849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>
                <a:solidFill>
                  <a:schemeClr val="lt2"/>
                </a:solidFill>
                <a:latin typeface="Lexend"/>
                <a:ea typeface="Lexend"/>
                <a:cs typeface="Lexend"/>
                <a:sym typeface="Lexend"/>
              </a:rPr>
              <a:t>Avalanche Models (Lamarre 2024)</a:t>
            </a:r>
            <a:endParaRPr sz="1100">
              <a:solidFill>
                <a:schemeClr val="lt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35" name="Google Shape;135;p21"/>
          <p:cNvSpPr txBox="1"/>
          <p:nvPr/>
        </p:nvSpPr>
        <p:spPr>
          <a:xfrm>
            <a:off x="47588" y="4212750"/>
            <a:ext cx="27849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>
                <a:solidFill>
                  <a:schemeClr val="lt2"/>
                </a:solidFill>
                <a:latin typeface="Lexend"/>
                <a:ea typeface="Lexend"/>
                <a:cs typeface="Lexend"/>
                <a:sym typeface="Lexend"/>
              </a:rPr>
              <a:t>Observations </a:t>
            </a:r>
            <a:r>
              <a:rPr lang="en-CA" sz="1100">
                <a:solidFill>
                  <a:schemeClr val="lt2"/>
                </a:solidFill>
                <a:latin typeface="Lexend"/>
                <a:ea typeface="Lexend"/>
                <a:cs typeface="Lexend"/>
                <a:sym typeface="Lexend"/>
              </a:rPr>
              <a:t>(Sakurai 2022)</a:t>
            </a:r>
            <a:endParaRPr sz="1100">
              <a:solidFill>
                <a:schemeClr val="lt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36" name="Google Shape;136;p21"/>
          <p:cNvSpPr txBox="1"/>
          <p:nvPr>
            <p:ph idx="1" type="body"/>
          </p:nvPr>
        </p:nvSpPr>
        <p:spPr>
          <a:xfrm>
            <a:off x="5198025" y="1049100"/>
            <a:ext cx="3773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Lexend"/>
              <a:buChar char="●"/>
            </a:pPr>
            <a:r>
              <a:rPr lang="en-CA">
                <a:latin typeface="Lexend"/>
                <a:ea typeface="Lexend"/>
                <a:cs typeface="Lexend"/>
                <a:sym typeface="Lexend"/>
              </a:rPr>
              <a:t>What set of rules reproduce solar statistics best?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Lexend"/>
              <a:buChar char="●"/>
            </a:pPr>
            <a:r>
              <a:rPr lang="en-CA">
                <a:latin typeface="Lexend"/>
                <a:ea typeface="Lexend"/>
                <a:cs typeface="Lexend"/>
                <a:sym typeface="Lexend"/>
              </a:rPr>
              <a:t>How energy is defined in the models.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Lexend"/>
              <a:buChar char="●"/>
            </a:pPr>
            <a:r>
              <a:rPr lang="en-CA">
                <a:latin typeface="Lexend"/>
                <a:ea typeface="Lexend"/>
                <a:cs typeface="Lexend"/>
                <a:sym typeface="Lexend"/>
              </a:rPr>
              <a:t>How to compare the models with observations?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800"/>
              <a:buFont typeface="Lexend"/>
              <a:buChar char="●"/>
            </a:pPr>
            <a:r>
              <a:rPr lang="en-CA">
                <a:latin typeface="Lexend"/>
                <a:ea typeface="Lexend"/>
                <a:cs typeface="Lexend"/>
                <a:sym typeface="Lexend"/>
              </a:rPr>
              <a:t>How can we enhance predictions?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37" name="Google Shape;137;p21"/>
          <p:cNvPicPr preferRelativeResize="0"/>
          <p:nvPr/>
        </p:nvPicPr>
        <p:blipFill rotWithShape="1">
          <a:blip r:embed="rId4">
            <a:alphaModFix/>
          </a:blip>
          <a:srcRect b="0" l="0" r="66118" t="0"/>
          <a:stretch/>
        </p:blipFill>
        <p:spPr>
          <a:xfrm>
            <a:off x="2967350" y="1265138"/>
            <a:ext cx="2064395" cy="29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1"/>
          <p:cNvPicPr preferRelativeResize="0"/>
          <p:nvPr/>
        </p:nvPicPr>
        <p:blipFill rotWithShape="1">
          <a:blip r:embed="rId5">
            <a:alphaModFix/>
          </a:blip>
          <a:srcRect b="0" l="0" r="66265" t="0"/>
          <a:stretch/>
        </p:blipFill>
        <p:spPr>
          <a:xfrm>
            <a:off x="5576800" y="1242897"/>
            <a:ext cx="2064402" cy="302881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1"/>
          <p:cNvSpPr txBox="1"/>
          <p:nvPr/>
        </p:nvSpPr>
        <p:spPr>
          <a:xfrm>
            <a:off x="5031750" y="4212750"/>
            <a:ext cx="3154500" cy="3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>
                <a:solidFill>
                  <a:schemeClr val="lt2"/>
                </a:solidFill>
                <a:latin typeface="Lexend"/>
                <a:ea typeface="Lexend"/>
                <a:cs typeface="Lexend"/>
                <a:sym typeface="Lexend"/>
              </a:rPr>
              <a:t>Bifrost MHD Simulations</a:t>
            </a:r>
            <a:r>
              <a:rPr lang="en-CA" sz="1100">
                <a:solidFill>
                  <a:schemeClr val="lt2"/>
                </a:solidFill>
                <a:latin typeface="Lexend"/>
                <a:ea typeface="Lexend"/>
                <a:cs typeface="Lexend"/>
                <a:sym typeface="Lexend"/>
              </a:rPr>
              <a:t> (Unpublished)</a:t>
            </a:r>
            <a:endParaRPr sz="1100">
              <a:solidFill>
                <a:schemeClr val="lt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