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y="6858000" cx="12192000"/>
  <p:notesSz cx="6858000" cy="9144000"/>
  <p:embeddedFontLst>
    <p:embeddedFont>
      <p:font typeface="Lustria"/>
      <p:regular r:id="rId43"/>
    </p:embeddedFont>
    <p:embeddedFont>
      <p:font typeface="Open Sans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8" roundtripDataSignature="AMtx7mhvenfa5t+bAWcxdGBBeG92mBk/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font" Target="fonts/OpenSans-regular.fntdata"/><Relationship Id="rId21" Type="http://schemas.openxmlformats.org/officeDocument/2006/relationships/slide" Target="slides/slide15.xml"/><Relationship Id="rId43" Type="http://schemas.openxmlformats.org/officeDocument/2006/relationships/font" Target="fonts/Lustria-regular.fntdata"/><Relationship Id="rId24" Type="http://schemas.openxmlformats.org/officeDocument/2006/relationships/slide" Target="slides/slide18.xml"/><Relationship Id="rId46" Type="http://schemas.openxmlformats.org/officeDocument/2006/relationships/font" Target="fonts/OpenSans-italic.fntdata"/><Relationship Id="rId23" Type="http://schemas.openxmlformats.org/officeDocument/2006/relationships/slide" Target="slides/slide17.xml"/><Relationship Id="rId45" Type="http://schemas.openxmlformats.org/officeDocument/2006/relationships/font" Target="fonts/OpenSans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customschemas.google.com/relationships/presentationmetadata" Target="metadata"/><Relationship Id="rId25" Type="http://schemas.openxmlformats.org/officeDocument/2006/relationships/slide" Target="slides/slide19.xml"/><Relationship Id="rId47" Type="http://schemas.openxmlformats.org/officeDocument/2006/relationships/font" Target="fonts/OpenSans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1"/>
          <p:cNvSpPr txBox="1"/>
          <p:nvPr>
            <p:ph type="ctrTitle"/>
          </p:nvPr>
        </p:nvSpPr>
        <p:spPr>
          <a:xfrm>
            <a:off x="678426" y="889820"/>
            <a:ext cx="9989574" cy="3598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1"/>
          <p:cNvSpPr txBox="1"/>
          <p:nvPr>
            <p:ph idx="1" type="subTitle"/>
          </p:nvPr>
        </p:nvSpPr>
        <p:spPr>
          <a:xfrm>
            <a:off x="678426" y="4488426"/>
            <a:ext cx="6991776" cy="13027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41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1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1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4"/>
          <p:cNvSpPr txBox="1"/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4"/>
          <p:cNvSpPr txBox="1"/>
          <p:nvPr>
            <p:ph idx="1" type="body"/>
          </p:nvPr>
        </p:nvSpPr>
        <p:spPr>
          <a:xfrm rot="5400000">
            <a:off x="4228224" y="-1234462"/>
            <a:ext cx="3636088" cy="106912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64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4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64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5"/>
          <p:cNvSpPr txBox="1"/>
          <p:nvPr>
            <p:ph type="title"/>
          </p:nvPr>
        </p:nvSpPr>
        <p:spPr>
          <a:xfrm rot="5400000">
            <a:off x="7924366" y="2315931"/>
            <a:ext cx="4984956" cy="23490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5"/>
          <p:cNvSpPr txBox="1"/>
          <p:nvPr>
            <p:ph idx="1" type="body"/>
          </p:nvPr>
        </p:nvSpPr>
        <p:spPr>
          <a:xfrm rot="5400000">
            <a:off x="2547783" y="-711610"/>
            <a:ext cx="4984956" cy="84041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65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5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65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7" name="Google Shape;97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3" name="Google Shape;103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4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4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4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p4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4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4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5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4" name="Google Shape;134;p5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5" name="Google Shape;135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6"/>
          <p:cNvSpPr txBox="1"/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6"/>
          <p:cNvSpPr txBox="1"/>
          <p:nvPr>
            <p:ph idx="1" type="body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56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6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6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5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5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2" name="Google Shape;142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5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5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45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p4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4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4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6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66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2" name="Google Shape;172;p6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6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6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7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67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8" name="Google Shape;178;p6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6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6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68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84" name="Google Shape;184;p68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85" name="Google Shape;185;p6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6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6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69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1" name="Google Shape;191;p69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92" name="Google Shape;192;p69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3" name="Google Shape;193;p69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94" name="Google Shape;194;p6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6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6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7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7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7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7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7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7"/>
          <p:cNvSpPr txBox="1"/>
          <p:nvPr>
            <p:ph type="title"/>
          </p:nvPr>
        </p:nvSpPr>
        <p:spPr>
          <a:xfrm>
            <a:off x="715383" y="1709738"/>
            <a:ext cx="10632067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7"/>
          <p:cNvSpPr txBox="1"/>
          <p:nvPr>
            <p:ph idx="1" type="body"/>
          </p:nvPr>
        </p:nvSpPr>
        <p:spPr>
          <a:xfrm>
            <a:off x="715383" y="4589463"/>
            <a:ext cx="10632067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57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7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7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2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72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09" name="Google Shape;209;p72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10" name="Google Shape;210;p7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7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7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3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73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73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17" name="Google Shape;217;p7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7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7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74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p7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7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7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5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75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" name="Google Shape;229;p7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7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7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8"/>
          <p:cNvSpPr txBox="1"/>
          <p:nvPr>
            <p:ph type="title"/>
          </p:nvPr>
        </p:nvSpPr>
        <p:spPr>
          <a:xfrm>
            <a:off x="700635" y="922096"/>
            <a:ext cx="10691265" cy="112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8"/>
          <p:cNvSpPr txBox="1"/>
          <p:nvPr>
            <p:ph idx="1" type="body"/>
          </p:nvPr>
        </p:nvSpPr>
        <p:spPr>
          <a:xfrm>
            <a:off x="715383" y="2128684"/>
            <a:ext cx="5304417" cy="38444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8"/>
          <p:cNvSpPr txBox="1"/>
          <p:nvPr>
            <p:ph idx="2" type="body"/>
          </p:nvPr>
        </p:nvSpPr>
        <p:spPr>
          <a:xfrm>
            <a:off x="6172200" y="2128684"/>
            <a:ext cx="5219700" cy="38444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8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8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8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9"/>
          <p:cNvSpPr txBox="1"/>
          <p:nvPr>
            <p:ph type="title"/>
          </p:nvPr>
        </p:nvSpPr>
        <p:spPr>
          <a:xfrm>
            <a:off x="685887" y="929148"/>
            <a:ext cx="10640005" cy="761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9"/>
          <p:cNvSpPr txBox="1"/>
          <p:nvPr>
            <p:ph idx="1" type="body"/>
          </p:nvPr>
        </p:nvSpPr>
        <p:spPr>
          <a:xfrm>
            <a:off x="715384" y="1681163"/>
            <a:ext cx="5282192" cy="657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59"/>
          <p:cNvSpPr txBox="1"/>
          <p:nvPr>
            <p:ph idx="2" type="body"/>
          </p:nvPr>
        </p:nvSpPr>
        <p:spPr>
          <a:xfrm>
            <a:off x="715384" y="2505075"/>
            <a:ext cx="5282192" cy="3423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59"/>
          <p:cNvSpPr txBox="1"/>
          <p:nvPr>
            <p:ph idx="3" type="body"/>
          </p:nvPr>
        </p:nvSpPr>
        <p:spPr>
          <a:xfrm>
            <a:off x="6172200" y="1681163"/>
            <a:ext cx="5183188" cy="657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59"/>
          <p:cNvSpPr txBox="1"/>
          <p:nvPr>
            <p:ph idx="4" type="body"/>
          </p:nvPr>
        </p:nvSpPr>
        <p:spPr>
          <a:xfrm>
            <a:off x="6172200" y="2505075"/>
            <a:ext cx="5183188" cy="3423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59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9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9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0"/>
          <p:cNvSpPr txBox="1"/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0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0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0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1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61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1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2"/>
          <p:cNvSpPr txBox="1"/>
          <p:nvPr>
            <p:ph type="title"/>
          </p:nvPr>
        </p:nvSpPr>
        <p:spPr>
          <a:xfrm>
            <a:off x="678426" y="781665"/>
            <a:ext cx="4093599" cy="12234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" name="Google Shape;59;p62"/>
          <p:cNvSpPr txBox="1"/>
          <p:nvPr>
            <p:ph idx="2" type="body"/>
          </p:nvPr>
        </p:nvSpPr>
        <p:spPr>
          <a:xfrm>
            <a:off x="688258" y="2315497"/>
            <a:ext cx="4093599" cy="3553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62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2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2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3"/>
          <p:cNvSpPr txBox="1"/>
          <p:nvPr>
            <p:ph type="title"/>
          </p:nvPr>
        </p:nvSpPr>
        <p:spPr>
          <a:xfrm>
            <a:off x="683342" y="1066800"/>
            <a:ext cx="4103431" cy="13175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63"/>
          <p:cNvSpPr/>
          <p:nvPr>
            <p:ph idx="2" type="pic"/>
          </p:nvPr>
        </p:nvSpPr>
        <p:spPr>
          <a:xfrm>
            <a:off x="5183188" y="1066800"/>
            <a:ext cx="6172200" cy="479425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63"/>
          <p:cNvSpPr txBox="1"/>
          <p:nvPr>
            <p:ph idx="1" type="body"/>
          </p:nvPr>
        </p:nvSpPr>
        <p:spPr>
          <a:xfrm>
            <a:off x="683342" y="2552700"/>
            <a:ext cx="4103431" cy="3316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63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3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63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/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b="0" i="0" sz="4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40"/>
          <p:cNvSpPr txBox="1"/>
          <p:nvPr>
            <p:ph idx="1" type="body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" name="Google Shape;8;p40"/>
          <p:cNvSpPr txBox="1"/>
          <p:nvPr>
            <p:ph idx="10" type="dt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" name="Google Shape;9;p40"/>
          <p:cNvSpPr txBox="1"/>
          <p:nvPr>
            <p:ph idx="11" type="ftr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0" name="Google Shape;10;p40"/>
          <p:cNvSpPr txBox="1"/>
          <p:nvPr>
            <p:ph idx="12" type="sldNum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" name="Google Shape;11;p40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" name="Google Shape;12;p40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4" name="Google Shape;84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9" name="Google Shape;159;p44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Google Shape;160;p4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4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4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jpg"/><Relationship Id="rId4" Type="http://schemas.openxmlformats.org/officeDocument/2006/relationships/image" Target="../media/image9.jpg"/><Relationship Id="rId5" Type="http://schemas.openxmlformats.org/officeDocument/2006/relationships/image" Target="../media/image3.png"/><Relationship Id="rId6" Type="http://schemas.openxmlformats.org/officeDocument/2006/relationships/image" Target="../media/image10.png"/><Relationship Id="rId7" Type="http://schemas.openxmlformats.org/officeDocument/2006/relationships/image" Target="../media/image1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Relationship Id="rId4" Type="http://schemas.openxmlformats.org/officeDocument/2006/relationships/image" Target="../media/image11.png"/><Relationship Id="rId5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Relationship Id="rId7" Type="http://schemas.openxmlformats.org/officeDocument/2006/relationships/image" Target="../media/image31.jpg"/><Relationship Id="rId8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Relationship Id="rId4" Type="http://schemas.openxmlformats.org/officeDocument/2006/relationships/image" Target="../media/image3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gif"/><Relationship Id="rId4" Type="http://schemas.openxmlformats.org/officeDocument/2006/relationships/image" Target="../media/image65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Relationship Id="rId4" Type="http://schemas.openxmlformats.org/officeDocument/2006/relationships/image" Target="../media/image25.jpg"/><Relationship Id="rId5" Type="http://schemas.openxmlformats.org/officeDocument/2006/relationships/image" Target="../media/image43.jpg"/><Relationship Id="rId6" Type="http://schemas.openxmlformats.org/officeDocument/2006/relationships/image" Target="../media/image2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gif"/><Relationship Id="rId4" Type="http://schemas.openxmlformats.org/officeDocument/2006/relationships/image" Target="../media/image61.gif"/><Relationship Id="rId5" Type="http://schemas.openxmlformats.org/officeDocument/2006/relationships/image" Target="../media/image34.png"/><Relationship Id="rId6" Type="http://schemas.openxmlformats.org/officeDocument/2006/relationships/image" Target="../media/image48.jpg"/><Relationship Id="rId7" Type="http://schemas.openxmlformats.org/officeDocument/2006/relationships/image" Target="../media/image33.jpg"/><Relationship Id="rId8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4.gif"/><Relationship Id="rId4" Type="http://schemas.openxmlformats.org/officeDocument/2006/relationships/image" Target="../media/image36.jpg"/><Relationship Id="rId5" Type="http://schemas.openxmlformats.org/officeDocument/2006/relationships/image" Target="../media/image60.gif"/><Relationship Id="rId6" Type="http://schemas.openxmlformats.org/officeDocument/2006/relationships/image" Target="../media/image4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Relationship Id="rId4" Type="http://schemas.openxmlformats.org/officeDocument/2006/relationships/image" Target="../media/image46.png"/><Relationship Id="rId5" Type="http://schemas.openxmlformats.org/officeDocument/2006/relationships/image" Target="../media/image39.png"/><Relationship Id="rId6" Type="http://schemas.openxmlformats.org/officeDocument/2006/relationships/image" Target="../media/image52.png"/><Relationship Id="rId7" Type="http://schemas.openxmlformats.org/officeDocument/2006/relationships/image" Target="../media/image40.png"/><Relationship Id="rId8" Type="http://schemas.openxmlformats.org/officeDocument/2006/relationships/image" Target="../media/image4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Relationship Id="rId4" Type="http://schemas.openxmlformats.org/officeDocument/2006/relationships/image" Target="../media/image46.png"/><Relationship Id="rId5" Type="http://schemas.openxmlformats.org/officeDocument/2006/relationships/image" Target="../media/image39.png"/><Relationship Id="rId6" Type="http://schemas.openxmlformats.org/officeDocument/2006/relationships/image" Target="../media/image52.png"/><Relationship Id="rId7" Type="http://schemas.openxmlformats.org/officeDocument/2006/relationships/image" Target="../media/image40.png"/><Relationship Id="rId8" Type="http://schemas.openxmlformats.org/officeDocument/2006/relationships/image" Target="../media/image4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jpg"/><Relationship Id="rId4" Type="http://schemas.openxmlformats.org/officeDocument/2006/relationships/image" Target="../media/image56.jpg"/><Relationship Id="rId5" Type="http://schemas.openxmlformats.org/officeDocument/2006/relationships/image" Target="../media/image62.png"/><Relationship Id="rId6" Type="http://schemas.openxmlformats.org/officeDocument/2006/relationships/image" Target="../media/image5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237" name="Google Shape;237;p1"/>
          <p:cNvSpPr txBox="1"/>
          <p:nvPr>
            <p:ph type="ctrTitle"/>
          </p:nvPr>
        </p:nvSpPr>
        <p:spPr>
          <a:xfrm>
            <a:off x="5604552" y="727241"/>
            <a:ext cx="6069863" cy="4086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</a:pPr>
            <a:r>
              <a:rPr lang="en-US" sz="4000"/>
              <a:t>HELLRAISERS - THE </a:t>
            </a:r>
            <a:r>
              <a:rPr lang="en-US" sz="4000"/>
              <a:t>THERMAL EVOLUTION OF LAVA PLANETS</a:t>
            </a:r>
            <a:endParaRPr sz="4000"/>
          </a:p>
        </p:txBody>
      </p:sp>
      <p:pic>
        <p:nvPicPr>
          <p:cNvPr id="238" name="Google Shape;238;p1"/>
          <p:cNvPicPr preferRelativeResize="0"/>
          <p:nvPr/>
        </p:nvPicPr>
        <p:blipFill rotWithShape="1">
          <a:blip r:embed="rId3">
            <a:alphaModFix/>
          </a:blip>
          <a:srcRect b="0" l="23889" r="23889" t="0"/>
          <a:stretch/>
        </p:blipFill>
        <p:spPr>
          <a:xfrm>
            <a:off x="1" y="10"/>
            <a:ext cx="5372099" cy="68579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1"/>
          <p:cNvCxnSpPr/>
          <p:nvPr/>
        </p:nvCxnSpPr>
        <p:spPr>
          <a:xfrm>
            <a:off x="5723776" y="723900"/>
            <a:ext cx="5706224" cy="0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0" name="Google Shape;240;p1"/>
          <p:cNvCxnSpPr/>
          <p:nvPr/>
        </p:nvCxnSpPr>
        <p:spPr>
          <a:xfrm>
            <a:off x="5723776" y="6134100"/>
            <a:ext cx="5668124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1" name="Google Shape;241;p1"/>
          <p:cNvSpPr txBox="1"/>
          <p:nvPr/>
        </p:nvSpPr>
        <p:spPr>
          <a:xfrm>
            <a:off x="5598510" y="3285796"/>
            <a:ext cx="613776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Mahesh Herath, Charles-Édouard Boukaré, Nicolas Cowan </a:t>
            </a:r>
            <a:endParaRPr/>
          </a:p>
        </p:txBody>
      </p:sp>
      <p:pic>
        <p:nvPicPr>
          <p:cNvPr descr="Logo, company name&#10;&#10;Description automatically generated" id="242" name="Google Shape;24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8433" y="4107950"/>
            <a:ext cx="1643217" cy="9104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43" name="Google Shape;24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5798" y="4149240"/>
            <a:ext cx="1652008" cy="8147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244" name="Google Shape;244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98572" y="4153074"/>
            <a:ext cx="2125718" cy="9298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245" name="Google Shape;245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43297" y="4960882"/>
            <a:ext cx="1087822" cy="108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"/>
          <p:cNvSpPr txBox="1"/>
          <p:nvPr/>
        </p:nvSpPr>
        <p:spPr>
          <a:xfrm>
            <a:off x="7726855" y="198382"/>
            <a:ext cx="240659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circle with black background&#10;&#10;Description automatically generated" id="351" name="Google Shape;35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4241" y="1298411"/>
            <a:ext cx="3764044" cy="3860129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grey rectangular object&#10;&#10;Description automatically generated" id="352" name="Google Shape;35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1316" y="1293564"/>
            <a:ext cx="1831473" cy="386982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3"/>
          <p:cNvSpPr txBox="1"/>
          <p:nvPr/>
        </p:nvSpPr>
        <p:spPr>
          <a:xfrm>
            <a:off x="9002128" y="2002833"/>
            <a:ext cx="2738609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 planet radius affect the results significantly?</a:t>
            </a:r>
            <a:endParaRPr/>
          </a:p>
        </p:txBody>
      </p:sp>
      <p:sp>
        <p:nvSpPr>
          <p:cNvPr id="354" name="Google Shape;354;p13"/>
          <p:cNvSpPr txBox="1"/>
          <p:nvPr/>
        </p:nvSpPr>
        <p:spPr>
          <a:xfrm>
            <a:off x="446341" y="452093"/>
            <a:ext cx="63976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1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yellow circle with black background&#10;&#10;Description automatically generated" id="355" name="Google Shape;3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9609" y="2060410"/>
            <a:ext cx="2293518" cy="2349498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grey rectangular object&#10;&#10;Description automatically generated" id="356" name="Google Shape;35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6684" y="2055563"/>
            <a:ext cx="1109579" cy="235919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3"/>
          <p:cNvSpPr txBox="1"/>
          <p:nvPr/>
        </p:nvSpPr>
        <p:spPr>
          <a:xfrm>
            <a:off x="2197604" y="2831672"/>
            <a:ext cx="100071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R</a:t>
            </a:r>
            <a:r>
              <a:rPr baseline="-2500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358" name="Google Shape;358;p13"/>
          <p:cNvSpPr txBox="1"/>
          <p:nvPr/>
        </p:nvSpPr>
        <p:spPr>
          <a:xfrm>
            <a:off x="5927393" y="2831672"/>
            <a:ext cx="145524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 R</a:t>
            </a:r>
            <a:r>
              <a:rPr baseline="-2500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4"/>
          <p:cNvSpPr txBox="1"/>
          <p:nvPr>
            <p:ph type="title"/>
          </p:nvPr>
        </p:nvSpPr>
        <p:spPr>
          <a:xfrm>
            <a:off x="3441415" y="2276236"/>
            <a:ext cx="5315870" cy="11483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lang="en-US" sz="4800"/>
              <a:t>The thermal model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5"/>
          <p:cNvSpPr txBox="1"/>
          <p:nvPr/>
        </p:nvSpPr>
        <p:spPr>
          <a:xfrm>
            <a:off x="3042642" y="1349215"/>
            <a:ext cx="203763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Upper Mantle </a:t>
            </a:r>
            <a:endParaRPr/>
          </a:p>
        </p:txBody>
      </p:sp>
      <p:sp>
        <p:nvSpPr>
          <p:cNvPr id="369" name="Google Shape;369;p15"/>
          <p:cNvSpPr txBox="1"/>
          <p:nvPr/>
        </p:nvSpPr>
        <p:spPr>
          <a:xfrm>
            <a:off x="3042641" y="1852422"/>
            <a:ext cx="203763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Lower Mantle </a:t>
            </a:r>
            <a:endParaRPr/>
          </a:p>
        </p:txBody>
      </p:sp>
      <p:sp>
        <p:nvSpPr>
          <p:cNvPr id="370" name="Google Shape;370;p15"/>
          <p:cNvSpPr txBox="1"/>
          <p:nvPr/>
        </p:nvSpPr>
        <p:spPr>
          <a:xfrm>
            <a:off x="2654453" y="2743819"/>
            <a:ext cx="279963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(molten/solid) </a:t>
            </a:r>
            <a:endParaRPr/>
          </a:p>
        </p:txBody>
      </p:sp>
      <p:pic>
        <p:nvPicPr>
          <p:cNvPr descr="Diagram&#10;&#10;Description automatically generated" id="371" name="Google Shape;37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1495" y="149188"/>
            <a:ext cx="7689010" cy="655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6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diagram of a liquid mantle&#10;&#10;Description automatically generated" id="377" name="Google Shape;377;p16"/>
          <p:cNvPicPr preferRelativeResize="0"/>
          <p:nvPr/>
        </p:nvPicPr>
        <p:blipFill rotWithShape="1">
          <a:blip r:embed="rId3">
            <a:alphaModFix/>
          </a:blip>
          <a:srcRect b="-2" l="10467" r="-2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6"/>
          <p:cNvSpPr/>
          <p:nvPr/>
        </p:nvSpPr>
        <p:spPr>
          <a:xfrm>
            <a:off x="387906" y="3992114"/>
            <a:ext cx="733245" cy="162464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6"/>
          <p:cNvSpPr/>
          <p:nvPr/>
        </p:nvSpPr>
        <p:spPr>
          <a:xfrm>
            <a:off x="2112433" y="88532"/>
            <a:ext cx="7965559" cy="10364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7"/>
          <p:cNvSpPr txBox="1"/>
          <p:nvPr/>
        </p:nvSpPr>
        <p:spPr>
          <a:xfrm>
            <a:off x="3042642" y="1349215"/>
            <a:ext cx="203763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Upper Mantle </a:t>
            </a:r>
            <a:endParaRPr/>
          </a:p>
        </p:txBody>
      </p:sp>
      <p:sp>
        <p:nvSpPr>
          <p:cNvPr id="385" name="Google Shape;385;p17"/>
          <p:cNvSpPr txBox="1"/>
          <p:nvPr/>
        </p:nvSpPr>
        <p:spPr>
          <a:xfrm>
            <a:off x="3042641" y="1852422"/>
            <a:ext cx="203763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Lower Mantle </a:t>
            </a:r>
            <a:endParaRPr/>
          </a:p>
        </p:txBody>
      </p:sp>
      <p:sp>
        <p:nvSpPr>
          <p:cNvPr id="386" name="Google Shape;386;p17"/>
          <p:cNvSpPr txBox="1"/>
          <p:nvPr/>
        </p:nvSpPr>
        <p:spPr>
          <a:xfrm>
            <a:off x="2654453" y="2743819"/>
            <a:ext cx="279963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(molten/solid) </a:t>
            </a:r>
            <a:endParaRPr/>
          </a:p>
        </p:txBody>
      </p:sp>
      <p:pic>
        <p:nvPicPr>
          <p:cNvPr descr="Diagram&#10;&#10;Description automatically generated" id="387" name="Google Shape;38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495" y="109082"/>
            <a:ext cx="5255958" cy="54366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liquid mantle&#10;&#10;Description automatically generated" id="388" name="Google Shape;388;p17"/>
          <p:cNvPicPr preferRelativeResize="0"/>
          <p:nvPr/>
        </p:nvPicPr>
        <p:blipFill rotWithShape="1">
          <a:blip r:embed="rId4">
            <a:alphaModFix/>
          </a:blip>
          <a:srcRect b="-2" l="10467" r="-2" t="0"/>
          <a:stretch/>
        </p:blipFill>
        <p:spPr>
          <a:xfrm>
            <a:off x="5454336" y="108229"/>
            <a:ext cx="6269770" cy="3527982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7"/>
          <p:cNvSpPr/>
          <p:nvPr/>
        </p:nvSpPr>
        <p:spPr>
          <a:xfrm>
            <a:off x="5561485" y="2174009"/>
            <a:ext cx="532719" cy="162464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17"/>
          <p:cNvSpPr txBox="1"/>
          <p:nvPr/>
        </p:nvSpPr>
        <p:spPr>
          <a:xfrm>
            <a:off x="6228411" y="4004536"/>
            <a:ext cx="522159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Adiabat meets liquidus and solidus </a:t>
            </a:r>
            <a:endParaRPr/>
          </a:p>
        </p:txBody>
      </p:sp>
      <p:pic>
        <p:nvPicPr>
          <p:cNvPr descr="Close-up of hands shaking&#10;&#10;Description automatically generated" id="391" name="Google Shape;39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36862" y="4456410"/>
            <a:ext cx="3384884" cy="1903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6346" y="777041"/>
            <a:ext cx="5221202" cy="529055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yellow square with black dots&#10;&#10;Description automatically generated" id="397" name="Google Shape;39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3320" y="2338638"/>
            <a:ext cx="2067257" cy="2087143"/>
          </a:xfrm>
          <a:prstGeom prst="ellipse">
            <a:avLst/>
          </a:prstGeom>
          <a:noFill/>
          <a:ln>
            <a:noFill/>
          </a:ln>
        </p:spPr>
      </p:pic>
      <p:sp>
        <p:nvSpPr>
          <p:cNvPr id="398" name="Google Shape;398;p18"/>
          <p:cNvSpPr txBox="1"/>
          <p:nvPr/>
        </p:nvSpPr>
        <p:spPr>
          <a:xfrm>
            <a:off x="4577182" y="2992095"/>
            <a:ext cx="121461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</a:t>
            </a:r>
            <a:endParaRPr/>
          </a:p>
        </p:txBody>
      </p:sp>
      <p:sp>
        <p:nvSpPr>
          <p:cNvPr id="399" name="Google Shape;399;p18"/>
          <p:cNvSpPr txBox="1"/>
          <p:nvPr/>
        </p:nvSpPr>
        <p:spPr>
          <a:xfrm>
            <a:off x="3882023" y="1347778"/>
            <a:ext cx="30861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Liquid Mantle</a:t>
            </a:r>
            <a:endParaRPr/>
          </a:p>
        </p:txBody>
      </p:sp>
      <p:cxnSp>
        <p:nvCxnSpPr>
          <p:cNvPr id="400" name="Google Shape;400;p18"/>
          <p:cNvCxnSpPr/>
          <p:nvPr/>
        </p:nvCxnSpPr>
        <p:spPr>
          <a:xfrm flipH="1" rot="10800000">
            <a:off x="8312485" y="4621463"/>
            <a:ext cx="3387559" cy="48126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01" name="Google Shape;401;p18"/>
          <p:cNvCxnSpPr/>
          <p:nvPr/>
        </p:nvCxnSpPr>
        <p:spPr>
          <a:xfrm rot="10800000">
            <a:off x="8331202" y="1707147"/>
            <a:ext cx="8020" cy="296244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02" name="Google Shape;402;p18"/>
          <p:cNvCxnSpPr/>
          <p:nvPr/>
        </p:nvCxnSpPr>
        <p:spPr>
          <a:xfrm flipH="1" rot="10800000">
            <a:off x="8451182" y="1992898"/>
            <a:ext cx="3026611" cy="2374231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3" name="Google Shape;403;p18"/>
          <p:cNvCxnSpPr/>
          <p:nvPr/>
        </p:nvCxnSpPr>
        <p:spPr>
          <a:xfrm flipH="1" rot="10800000">
            <a:off x="8518026" y="2674685"/>
            <a:ext cx="3267239" cy="1906338"/>
          </a:xfrm>
          <a:prstGeom prst="straightConnector1">
            <a:avLst/>
          </a:prstGeom>
          <a:noFill/>
          <a:ln cap="flat" cmpd="sng" w="5715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04" name="Google Shape;404;p18"/>
          <p:cNvSpPr txBox="1"/>
          <p:nvPr/>
        </p:nvSpPr>
        <p:spPr>
          <a:xfrm>
            <a:off x="7785602" y="1187357"/>
            <a:ext cx="204345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/>
          </a:p>
        </p:txBody>
      </p:sp>
      <p:sp>
        <p:nvSpPr>
          <p:cNvPr id="405" name="Google Shape;405;p18"/>
          <p:cNvSpPr txBox="1"/>
          <p:nvPr/>
        </p:nvSpPr>
        <p:spPr>
          <a:xfrm>
            <a:off x="9296233" y="4663146"/>
            <a:ext cx="204345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/>
          </a:p>
        </p:txBody>
      </p:sp>
      <p:sp>
        <p:nvSpPr>
          <p:cNvPr id="406" name="Google Shape;406;p18"/>
          <p:cNvSpPr txBox="1"/>
          <p:nvPr/>
        </p:nvSpPr>
        <p:spPr>
          <a:xfrm>
            <a:off x="10873707" y="1628515"/>
            <a:ext cx="12948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Liquidus</a:t>
            </a:r>
            <a:endParaRPr/>
          </a:p>
        </p:txBody>
      </p:sp>
      <p:sp>
        <p:nvSpPr>
          <p:cNvPr id="407" name="Google Shape;407;p18"/>
          <p:cNvSpPr txBox="1"/>
          <p:nvPr/>
        </p:nvSpPr>
        <p:spPr>
          <a:xfrm>
            <a:off x="10526127" y="3312935"/>
            <a:ext cx="12948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Solidus</a:t>
            </a:r>
            <a:endParaRPr/>
          </a:p>
        </p:txBody>
      </p:sp>
      <p:cxnSp>
        <p:nvCxnSpPr>
          <p:cNvPr id="408" name="Google Shape;408;p18"/>
          <p:cNvCxnSpPr/>
          <p:nvPr/>
        </p:nvCxnSpPr>
        <p:spPr>
          <a:xfrm flipH="1">
            <a:off x="8416423" y="1666710"/>
            <a:ext cx="2187069" cy="2531975"/>
          </a:xfrm>
          <a:prstGeom prst="straightConnector1">
            <a:avLst/>
          </a:prstGeom>
          <a:noFill/>
          <a:ln cap="flat" cmpd="sng" w="571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09" name="Google Shape;409;p18"/>
          <p:cNvSpPr txBox="1"/>
          <p:nvPr/>
        </p:nvSpPr>
        <p:spPr>
          <a:xfrm>
            <a:off x="8708022" y="2216725"/>
            <a:ext cx="12948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Geotherm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6346" y="777041"/>
            <a:ext cx="5221202" cy="529055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red square with a white border&#10;&#10;Description automatically generated" id="415" name="Google Shape;41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66549" y="1314701"/>
            <a:ext cx="4214060" cy="4228595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yellow square with black dots&#10;&#10;Description automatically generated" id="416" name="Google Shape;416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3484" y="2372644"/>
            <a:ext cx="2066925" cy="208597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9"/>
          <p:cNvSpPr txBox="1"/>
          <p:nvPr/>
        </p:nvSpPr>
        <p:spPr>
          <a:xfrm>
            <a:off x="4577182" y="2992095"/>
            <a:ext cx="121461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</a:t>
            </a:r>
            <a:endParaRPr/>
          </a:p>
        </p:txBody>
      </p:sp>
      <p:sp>
        <p:nvSpPr>
          <p:cNvPr id="418" name="Google Shape;418;p19"/>
          <p:cNvSpPr txBox="1"/>
          <p:nvPr/>
        </p:nvSpPr>
        <p:spPr>
          <a:xfrm>
            <a:off x="3882023" y="198094"/>
            <a:ext cx="30861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Liquid Mantle</a:t>
            </a:r>
            <a:endParaRPr/>
          </a:p>
        </p:txBody>
      </p:sp>
      <p:sp>
        <p:nvSpPr>
          <p:cNvPr id="419" name="Google Shape;419;p19"/>
          <p:cNvSpPr txBox="1"/>
          <p:nvPr/>
        </p:nvSpPr>
        <p:spPr>
          <a:xfrm>
            <a:off x="4577182" y="1615147"/>
            <a:ext cx="1495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Mush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420" name="Google Shape;420;p19"/>
          <p:cNvCxnSpPr/>
          <p:nvPr/>
        </p:nvCxnSpPr>
        <p:spPr>
          <a:xfrm flipH="1" rot="10800000">
            <a:off x="8312485" y="4621463"/>
            <a:ext cx="3387559" cy="48126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21" name="Google Shape;421;p19"/>
          <p:cNvCxnSpPr/>
          <p:nvPr/>
        </p:nvCxnSpPr>
        <p:spPr>
          <a:xfrm rot="10800000">
            <a:off x="8331202" y="1707147"/>
            <a:ext cx="8020" cy="296244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22" name="Google Shape;422;p19"/>
          <p:cNvCxnSpPr/>
          <p:nvPr/>
        </p:nvCxnSpPr>
        <p:spPr>
          <a:xfrm flipH="1" rot="10800000">
            <a:off x="8451182" y="1992898"/>
            <a:ext cx="3026611" cy="2374231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3" name="Google Shape;423;p19"/>
          <p:cNvCxnSpPr/>
          <p:nvPr/>
        </p:nvCxnSpPr>
        <p:spPr>
          <a:xfrm flipH="1" rot="10800000">
            <a:off x="8518026" y="2674685"/>
            <a:ext cx="3267239" cy="1906338"/>
          </a:xfrm>
          <a:prstGeom prst="straightConnector1">
            <a:avLst/>
          </a:prstGeom>
          <a:noFill/>
          <a:ln cap="flat" cmpd="sng" w="5715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4" name="Google Shape;424;p19"/>
          <p:cNvSpPr txBox="1"/>
          <p:nvPr/>
        </p:nvSpPr>
        <p:spPr>
          <a:xfrm>
            <a:off x="7785602" y="1187357"/>
            <a:ext cx="204345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/>
          </a:p>
        </p:txBody>
      </p:sp>
      <p:sp>
        <p:nvSpPr>
          <p:cNvPr id="425" name="Google Shape;425;p19"/>
          <p:cNvSpPr txBox="1"/>
          <p:nvPr/>
        </p:nvSpPr>
        <p:spPr>
          <a:xfrm>
            <a:off x="9296233" y="4663146"/>
            <a:ext cx="204345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/>
          </a:p>
        </p:txBody>
      </p:sp>
      <p:sp>
        <p:nvSpPr>
          <p:cNvPr id="426" name="Google Shape;426;p19"/>
          <p:cNvSpPr txBox="1"/>
          <p:nvPr/>
        </p:nvSpPr>
        <p:spPr>
          <a:xfrm>
            <a:off x="10873707" y="1628515"/>
            <a:ext cx="12948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Liquidus</a:t>
            </a:r>
            <a:endParaRPr/>
          </a:p>
        </p:txBody>
      </p:sp>
      <p:sp>
        <p:nvSpPr>
          <p:cNvPr id="427" name="Google Shape;427;p19"/>
          <p:cNvSpPr txBox="1"/>
          <p:nvPr/>
        </p:nvSpPr>
        <p:spPr>
          <a:xfrm>
            <a:off x="10526127" y="3312935"/>
            <a:ext cx="12948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Solidus</a:t>
            </a:r>
            <a:endParaRPr/>
          </a:p>
        </p:txBody>
      </p:sp>
      <p:cxnSp>
        <p:nvCxnSpPr>
          <p:cNvPr id="428" name="Google Shape;428;p19"/>
          <p:cNvCxnSpPr/>
          <p:nvPr/>
        </p:nvCxnSpPr>
        <p:spPr>
          <a:xfrm flipH="1">
            <a:off x="8429791" y="2335131"/>
            <a:ext cx="3229805" cy="1890291"/>
          </a:xfrm>
          <a:prstGeom prst="straightConnector1">
            <a:avLst/>
          </a:prstGeom>
          <a:noFill/>
          <a:ln cap="flat" cmpd="sng" w="571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9" name="Google Shape;429;p19"/>
          <p:cNvSpPr txBox="1"/>
          <p:nvPr/>
        </p:nvSpPr>
        <p:spPr>
          <a:xfrm>
            <a:off x="8305456" y="3309404"/>
            <a:ext cx="12948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Geotherm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6346" y="777041"/>
            <a:ext cx="5221202" cy="529055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red square with a white border&#10;&#10;Description automatically generated" id="435" name="Google Shape;43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66549" y="1314701"/>
            <a:ext cx="4214060" cy="4228595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grey rectangular object&#10;&#10;Description automatically generated" id="436" name="Google Shape;43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6374" y="1961902"/>
            <a:ext cx="3014412" cy="293420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yellow square with black dots&#10;&#10;Description automatically generated" id="437" name="Google Shape;437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53484" y="2376487"/>
            <a:ext cx="2066925" cy="210502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0"/>
          <p:cNvSpPr txBox="1"/>
          <p:nvPr/>
        </p:nvSpPr>
        <p:spPr>
          <a:xfrm>
            <a:off x="4577182" y="2992095"/>
            <a:ext cx="121461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</a:t>
            </a:r>
            <a:endParaRPr/>
          </a:p>
        </p:txBody>
      </p:sp>
      <p:sp>
        <p:nvSpPr>
          <p:cNvPr id="439" name="Google Shape;439;p20"/>
          <p:cNvSpPr txBox="1"/>
          <p:nvPr/>
        </p:nvSpPr>
        <p:spPr>
          <a:xfrm>
            <a:off x="3882023" y="184725"/>
            <a:ext cx="30861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Liquid Mantle</a:t>
            </a:r>
            <a:endParaRPr/>
          </a:p>
        </p:txBody>
      </p:sp>
      <p:sp>
        <p:nvSpPr>
          <p:cNvPr id="440" name="Google Shape;440;p20"/>
          <p:cNvSpPr txBox="1"/>
          <p:nvPr/>
        </p:nvSpPr>
        <p:spPr>
          <a:xfrm>
            <a:off x="4577182" y="1321041"/>
            <a:ext cx="1495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Mush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41" name="Google Shape;441;p20"/>
          <p:cNvSpPr txBox="1"/>
          <p:nvPr/>
        </p:nvSpPr>
        <p:spPr>
          <a:xfrm>
            <a:off x="4670761" y="1842410"/>
            <a:ext cx="14953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Solid</a:t>
            </a:r>
            <a:endParaRPr/>
          </a:p>
        </p:txBody>
      </p:sp>
      <p:cxnSp>
        <p:nvCxnSpPr>
          <p:cNvPr id="442" name="Google Shape;442;p20"/>
          <p:cNvCxnSpPr/>
          <p:nvPr/>
        </p:nvCxnSpPr>
        <p:spPr>
          <a:xfrm flipH="1" rot="10800000">
            <a:off x="8312485" y="4621463"/>
            <a:ext cx="3387559" cy="48126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43" name="Google Shape;443;p20"/>
          <p:cNvCxnSpPr/>
          <p:nvPr/>
        </p:nvCxnSpPr>
        <p:spPr>
          <a:xfrm rot="10800000">
            <a:off x="8331202" y="1707147"/>
            <a:ext cx="8020" cy="296244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44" name="Google Shape;444;p20"/>
          <p:cNvCxnSpPr/>
          <p:nvPr/>
        </p:nvCxnSpPr>
        <p:spPr>
          <a:xfrm flipH="1" rot="10800000">
            <a:off x="8451182" y="1992898"/>
            <a:ext cx="3026611" cy="2374231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5" name="Google Shape;445;p20"/>
          <p:cNvCxnSpPr/>
          <p:nvPr/>
        </p:nvCxnSpPr>
        <p:spPr>
          <a:xfrm flipH="1" rot="10800000">
            <a:off x="8518026" y="2674685"/>
            <a:ext cx="3267239" cy="1906338"/>
          </a:xfrm>
          <a:prstGeom prst="straightConnector1">
            <a:avLst/>
          </a:prstGeom>
          <a:noFill/>
          <a:ln cap="flat" cmpd="sng" w="5715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6" name="Google Shape;446;p20"/>
          <p:cNvSpPr txBox="1"/>
          <p:nvPr/>
        </p:nvSpPr>
        <p:spPr>
          <a:xfrm>
            <a:off x="7785602" y="1187357"/>
            <a:ext cx="204345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/>
          </a:p>
        </p:txBody>
      </p:sp>
      <p:sp>
        <p:nvSpPr>
          <p:cNvPr id="447" name="Google Shape;447;p20"/>
          <p:cNvSpPr txBox="1"/>
          <p:nvPr/>
        </p:nvSpPr>
        <p:spPr>
          <a:xfrm>
            <a:off x="9296233" y="4663146"/>
            <a:ext cx="204345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/>
          </a:p>
        </p:txBody>
      </p:sp>
      <p:sp>
        <p:nvSpPr>
          <p:cNvPr id="448" name="Google Shape;448;p20"/>
          <p:cNvSpPr txBox="1"/>
          <p:nvPr/>
        </p:nvSpPr>
        <p:spPr>
          <a:xfrm>
            <a:off x="10873707" y="1628515"/>
            <a:ext cx="12948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Liquidus</a:t>
            </a:r>
            <a:endParaRPr/>
          </a:p>
        </p:txBody>
      </p:sp>
      <p:sp>
        <p:nvSpPr>
          <p:cNvPr id="449" name="Google Shape;449;p20"/>
          <p:cNvSpPr txBox="1"/>
          <p:nvPr/>
        </p:nvSpPr>
        <p:spPr>
          <a:xfrm>
            <a:off x="10526127" y="3312935"/>
            <a:ext cx="12948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Solidus</a:t>
            </a:r>
            <a:endParaRPr/>
          </a:p>
        </p:txBody>
      </p:sp>
      <p:cxnSp>
        <p:nvCxnSpPr>
          <p:cNvPr id="450" name="Google Shape;450;p20"/>
          <p:cNvCxnSpPr/>
          <p:nvPr/>
        </p:nvCxnSpPr>
        <p:spPr>
          <a:xfrm flipH="1">
            <a:off x="8389686" y="3658604"/>
            <a:ext cx="3537279" cy="580186"/>
          </a:xfrm>
          <a:prstGeom prst="straightConnector1">
            <a:avLst/>
          </a:prstGeom>
          <a:noFill/>
          <a:ln cap="flat" cmpd="sng" w="571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1" name="Google Shape;451;p20"/>
          <p:cNvSpPr txBox="1"/>
          <p:nvPr/>
        </p:nvSpPr>
        <p:spPr>
          <a:xfrm>
            <a:off x="10226271" y="3921880"/>
            <a:ext cx="12948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Geotherm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6346" y="777041"/>
            <a:ext cx="5221202" cy="529055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red square with a white border&#10;&#10;Description automatically generated" id="457" name="Google Shape;45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66549" y="1314701"/>
            <a:ext cx="4214060" cy="4228595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grey rectangular object&#10;&#10;Description automatically generated" id="458" name="Google Shape;45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6374" y="1961902"/>
            <a:ext cx="3014412" cy="293420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yellow square with black dots&#10;&#10;Description automatically generated" id="459" name="Google Shape;459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53484" y="2376487"/>
            <a:ext cx="2066925" cy="210502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21"/>
          <p:cNvSpPr txBox="1"/>
          <p:nvPr/>
        </p:nvSpPr>
        <p:spPr>
          <a:xfrm>
            <a:off x="4577182" y="2992095"/>
            <a:ext cx="121461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</a:t>
            </a:r>
            <a:endParaRPr/>
          </a:p>
        </p:txBody>
      </p:sp>
      <p:sp>
        <p:nvSpPr>
          <p:cNvPr id="461" name="Google Shape;461;p21"/>
          <p:cNvSpPr txBox="1"/>
          <p:nvPr/>
        </p:nvSpPr>
        <p:spPr>
          <a:xfrm>
            <a:off x="3882023" y="184725"/>
            <a:ext cx="30861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Liquid Mantle</a:t>
            </a:r>
            <a:endParaRPr/>
          </a:p>
        </p:txBody>
      </p:sp>
      <p:sp>
        <p:nvSpPr>
          <p:cNvPr id="462" name="Google Shape;462;p21"/>
          <p:cNvSpPr txBox="1"/>
          <p:nvPr/>
        </p:nvSpPr>
        <p:spPr>
          <a:xfrm>
            <a:off x="4577182" y="1321041"/>
            <a:ext cx="1495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Mush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63" name="Google Shape;463;p21"/>
          <p:cNvSpPr txBox="1"/>
          <p:nvPr/>
        </p:nvSpPr>
        <p:spPr>
          <a:xfrm>
            <a:off x="4670761" y="1842410"/>
            <a:ext cx="14953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Solid</a:t>
            </a:r>
            <a:endParaRPr/>
          </a:p>
        </p:txBody>
      </p:sp>
      <p:cxnSp>
        <p:nvCxnSpPr>
          <p:cNvPr id="464" name="Google Shape;464;p21"/>
          <p:cNvCxnSpPr/>
          <p:nvPr/>
        </p:nvCxnSpPr>
        <p:spPr>
          <a:xfrm flipH="1" rot="10800000">
            <a:off x="8312485" y="4621463"/>
            <a:ext cx="3387559" cy="48126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65" name="Google Shape;465;p21"/>
          <p:cNvCxnSpPr/>
          <p:nvPr/>
        </p:nvCxnSpPr>
        <p:spPr>
          <a:xfrm rot="10800000">
            <a:off x="8331202" y="1707147"/>
            <a:ext cx="8020" cy="296244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66" name="Google Shape;466;p21"/>
          <p:cNvCxnSpPr/>
          <p:nvPr/>
        </p:nvCxnSpPr>
        <p:spPr>
          <a:xfrm flipH="1" rot="10800000">
            <a:off x="8451182" y="1992898"/>
            <a:ext cx="3026611" cy="2374231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7" name="Google Shape;467;p21"/>
          <p:cNvCxnSpPr/>
          <p:nvPr/>
        </p:nvCxnSpPr>
        <p:spPr>
          <a:xfrm flipH="1" rot="10800000">
            <a:off x="8518026" y="2674685"/>
            <a:ext cx="3267239" cy="1906338"/>
          </a:xfrm>
          <a:prstGeom prst="straightConnector1">
            <a:avLst/>
          </a:prstGeom>
          <a:noFill/>
          <a:ln cap="flat" cmpd="sng" w="5715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68" name="Google Shape;468;p21"/>
          <p:cNvSpPr txBox="1"/>
          <p:nvPr/>
        </p:nvSpPr>
        <p:spPr>
          <a:xfrm>
            <a:off x="7785602" y="1187357"/>
            <a:ext cx="204345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/>
          </a:p>
        </p:txBody>
      </p:sp>
      <p:sp>
        <p:nvSpPr>
          <p:cNvPr id="469" name="Google Shape;469;p21"/>
          <p:cNvSpPr txBox="1"/>
          <p:nvPr/>
        </p:nvSpPr>
        <p:spPr>
          <a:xfrm>
            <a:off x="9296233" y="4663146"/>
            <a:ext cx="204345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/>
          </a:p>
        </p:txBody>
      </p:sp>
      <p:sp>
        <p:nvSpPr>
          <p:cNvPr id="470" name="Google Shape;470;p21"/>
          <p:cNvSpPr txBox="1"/>
          <p:nvPr/>
        </p:nvSpPr>
        <p:spPr>
          <a:xfrm>
            <a:off x="10873707" y="1628515"/>
            <a:ext cx="12948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Liquidus</a:t>
            </a:r>
            <a:endParaRPr/>
          </a:p>
        </p:txBody>
      </p:sp>
      <p:sp>
        <p:nvSpPr>
          <p:cNvPr id="471" name="Google Shape;471;p21"/>
          <p:cNvSpPr txBox="1"/>
          <p:nvPr/>
        </p:nvSpPr>
        <p:spPr>
          <a:xfrm>
            <a:off x="10526127" y="3312935"/>
            <a:ext cx="12948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Solidus</a:t>
            </a:r>
            <a:endParaRPr/>
          </a:p>
        </p:txBody>
      </p:sp>
      <p:cxnSp>
        <p:nvCxnSpPr>
          <p:cNvPr id="472" name="Google Shape;472;p21"/>
          <p:cNvCxnSpPr/>
          <p:nvPr/>
        </p:nvCxnSpPr>
        <p:spPr>
          <a:xfrm flipH="1">
            <a:off x="8389686" y="3658604"/>
            <a:ext cx="3537279" cy="580186"/>
          </a:xfrm>
          <a:prstGeom prst="straightConnector1">
            <a:avLst/>
          </a:prstGeom>
          <a:noFill/>
          <a:ln cap="flat" cmpd="sng" w="571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73" name="Google Shape;473;p21"/>
          <p:cNvSpPr txBox="1"/>
          <p:nvPr/>
        </p:nvSpPr>
        <p:spPr>
          <a:xfrm>
            <a:off x="8708022" y="2216725"/>
            <a:ext cx="12948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Geotherm</a:t>
            </a:r>
            <a:endParaRPr/>
          </a:p>
        </p:txBody>
      </p:sp>
      <p:sp>
        <p:nvSpPr>
          <p:cNvPr id="474" name="Google Shape;474;p21"/>
          <p:cNvSpPr/>
          <p:nvPr/>
        </p:nvSpPr>
        <p:spPr>
          <a:xfrm>
            <a:off x="374318" y="2954420"/>
            <a:ext cx="4251155" cy="762000"/>
          </a:xfrm>
          <a:prstGeom prst="rect">
            <a:avLst/>
          </a:prstGeom>
          <a:solidFill>
            <a:srgbClr val="92D050">
              <a:alpha val="4784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1"/>
          <p:cNvSpPr txBox="1"/>
          <p:nvPr/>
        </p:nvSpPr>
        <p:spPr>
          <a:xfrm>
            <a:off x="419602" y="3045567"/>
            <a:ext cx="252471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Cross-Section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4240" y="964198"/>
            <a:ext cx="5581912" cy="14628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square with a white border&#10;&#10;Description automatically generated" id="481" name="Google Shape;48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53180" y="2303963"/>
            <a:ext cx="5577639" cy="1287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51425" y="3579241"/>
            <a:ext cx="5581147" cy="112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30134" y="4704848"/>
            <a:ext cx="5596281" cy="990933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22"/>
          <p:cNvSpPr txBox="1"/>
          <p:nvPr/>
        </p:nvSpPr>
        <p:spPr>
          <a:xfrm>
            <a:off x="6502234" y="4609673"/>
            <a:ext cx="53282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22"/>
          <p:cNvSpPr txBox="1"/>
          <p:nvPr/>
        </p:nvSpPr>
        <p:spPr>
          <a:xfrm>
            <a:off x="6488865" y="4115041"/>
            <a:ext cx="82692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22"/>
          <p:cNvSpPr txBox="1"/>
          <p:nvPr/>
        </p:nvSpPr>
        <p:spPr>
          <a:xfrm>
            <a:off x="6503241" y="3594681"/>
            <a:ext cx="81002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2"/>
          <p:cNvSpPr txBox="1"/>
          <p:nvPr/>
        </p:nvSpPr>
        <p:spPr>
          <a:xfrm>
            <a:off x="6488865" y="3005462"/>
            <a:ext cx="532821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2"/>
          <p:cNvSpPr txBox="1"/>
          <p:nvPr/>
        </p:nvSpPr>
        <p:spPr>
          <a:xfrm>
            <a:off x="6488865" y="2350409"/>
            <a:ext cx="50608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22"/>
          <p:cNvSpPr txBox="1"/>
          <p:nvPr/>
        </p:nvSpPr>
        <p:spPr>
          <a:xfrm>
            <a:off x="6488866" y="1695357"/>
            <a:ext cx="532821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2"/>
          <p:cNvSpPr txBox="1"/>
          <p:nvPr/>
        </p:nvSpPr>
        <p:spPr>
          <a:xfrm>
            <a:off x="6488865" y="906619"/>
            <a:ext cx="53282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22"/>
          <p:cNvSpPr txBox="1"/>
          <p:nvPr/>
        </p:nvSpPr>
        <p:spPr>
          <a:xfrm>
            <a:off x="6488865" y="478831"/>
            <a:ext cx="53282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22"/>
          <p:cNvSpPr txBox="1"/>
          <p:nvPr/>
        </p:nvSpPr>
        <p:spPr>
          <a:xfrm>
            <a:off x="8734761" y="4836937"/>
            <a:ext cx="1107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</a:t>
            </a:r>
            <a:endParaRPr/>
          </a:p>
        </p:txBody>
      </p:sp>
      <p:sp>
        <p:nvSpPr>
          <p:cNvPr id="493" name="Google Shape;493;p22"/>
          <p:cNvSpPr txBox="1"/>
          <p:nvPr/>
        </p:nvSpPr>
        <p:spPr>
          <a:xfrm>
            <a:off x="8774866" y="3780831"/>
            <a:ext cx="1107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Solid</a:t>
            </a:r>
            <a:endParaRPr/>
          </a:p>
        </p:txBody>
      </p:sp>
      <p:sp>
        <p:nvSpPr>
          <p:cNvPr id="494" name="Google Shape;494;p22"/>
          <p:cNvSpPr txBox="1"/>
          <p:nvPr/>
        </p:nvSpPr>
        <p:spPr>
          <a:xfrm>
            <a:off x="8734761" y="2577674"/>
            <a:ext cx="144187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Mush</a:t>
            </a:r>
            <a:endParaRPr/>
          </a:p>
        </p:txBody>
      </p:sp>
      <p:sp>
        <p:nvSpPr>
          <p:cNvPr id="495" name="Google Shape;495;p22"/>
          <p:cNvSpPr txBox="1"/>
          <p:nvPr/>
        </p:nvSpPr>
        <p:spPr>
          <a:xfrm>
            <a:off x="8774865" y="1307673"/>
            <a:ext cx="177608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Liquid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22"/>
          <p:cNvSpPr txBox="1"/>
          <p:nvPr/>
        </p:nvSpPr>
        <p:spPr>
          <a:xfrm>
            <a:off x="2999708" y="438725"/>
            <a:ext cx="532821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22"/>
          <p:cNvSpPr txBox="1"/>
          <p:nvPr/>
        </p:nvSpPr>
        <p:spPr>
          <a:xfrm>
            <a:off x="3039812" y="4623039"/>
            <a:ext cx="53282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8" name="Google Shape;498;p22"/>
          <p:cNvCxnSpPr/>
          <p:nvPr/>
        </p:nvCxnSpPr>
        <p:spPr>
          <a:xfrm>
            <a:off x="3058694" y="2196431"/>
            <a:ext cx="5486399" cy="18717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499" name="Google Shape;499;p22"/>
          <p:cNvCxnSpPr/>
          <p:nvPr/>
        </p:nvCxnSpPr>
        <p:spPr>
          <a:xfrm>
            <a:off x="3058693" y="2410326"/>
            <a:ext cx="5486399" cy="18717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00" name="Google Shape;500;p22"/>
          <p:cNvCxnSpPr/>
          <p:nvPr/>
        </p:nvCxnSpPr>
        <p:spPr>
          <a:xfrm>
            <a:off x="3098799" y="3506536"/>
            <a:ext cx="5486399" cy="18717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01" name="Google Shape;501;p22"/>
          <p:cNvCxnSpPr/>
          <p:nvPr/>
        </p:nvCxnSpPr>
        <p:spPr>
          <a:xfrm>
            <a:off x="3098798" y="3666957"/>
            <a:ext cx="5486399" cy="18717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02" name="Google Shape;502;p22"/>
          <p:cNvCxnSpPr/>
          <p:nvPr/>
        </p:nvCxnSpPr>
        <p:spPr>
          <a:xfrm>
            <a:off x="3098799" y="4602747"/>
            <a:ext cx="5486399" cy="18717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503" name="Google Shape;503;p22"/>
          <p:cNvSpPr txBox="1"/>
          <p:nvPr/>
        </p:nvSpPr>
        <p:spPr>
          <a:xfrm>
            <a:off x="2692234" y="1802303"/>
            <a:ext cx="53282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22"/>
          <p:cNvSpPr txBox="1"/>
          <p:nvPr/>
        </p:nvSpPr>
        <p:spPr>
          <a:xfrm>
            <a:off x="2678865" y="2163250"/>
            <a:ext cx="53282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22"/>
          <p:cNvSpPr txBox="1"/>
          <p:nvPr/>
        </p:nvSpPr>
        <p:spPr>
          <a:xfrm>
            <a:off x="2665497" y="3099040"/>
            <a:ext cx="53282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22"/>
          <p:cNvSpPr txBox="1"/>
          <p:nvPr/>
        </p:nvSpPr>
        <p:spPr>
          <a:xfrm>
            <a:off x="2652128" y="3433250"/>
            <a:ext cx="53282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22"/>
          <p:cNvSpPr txBox="1"/>
          <p:nvPr/>
        </p:nvSpPr>
        <p:spPr>
          <a:xfrm>
            <a:off x="2652128" y="4248724"/>
            <a:ext cx="53282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22"/>
          <p:cNvSpPr/>
          <p:nvPr/>
        </p:nvSpPr>
        <p:spPr>
          <a:xfrm>
            <a:off x="6109368" y="414421"/>
            <a:ext cx="320841" cy="49463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22"/>
          <p:cNvSpPr/>
          <p:nvPr/>
        </p:nvSpPr>
        <p:spPr>
          <a:xfrm>
            <a:off x="6109367" y="1630947"/>
            <a:ext cx="320841" cy="49463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22"/>
          <p:cNvSpPr/>
          <p:nvPr/>
        </p:nvSpPr>
        <p:spPr>
          <a:xfrm>
            <a:off x="6109368" y="2941052"/>
            <a:ext cx="320841" cy="49463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22"/>
          <p:cNvSpPr/>
          <p:nvPr/>
        </p:nvSpPr>
        <p:spPr>
          <a:xfrm>
            <a:off x="6109367" y="4037262"/>
            <a:ext cx="320841" cy="49463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2"/>
          <p:cNvSpPr/>
          <p:nvPr/>
        </p:nvSpPr>
        <p:spPr>
          <a:xfrm>
            <a:off x="2232526" y="1470527"/>
            <a:ext cx="534736" cy="32084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22"/>
          <p:cNvSpPr txBox="1"/>
          <p:nvPr/>
        </p:nvSpPr>
        <p:spPr>
          <a:xfrm>
            <a:off x="5609175" y="371884"/>
            <a:ext cx="90713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22"/>
          <p:cNvSpPr txBox="1"/>
          <p:nvPr/>
        </p:nvSpPr>
        <p:spPr>
          <a:xfrm>
            <a:off x="5512969" y="1561673"/>
            <a:ext cx="90713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2"/>
          <p:cNvSpPr txBox="1"/>
          <p:nvPr/>
        </p:nvSpPr>
        <p:spPr>
          <a:xfrm>
            <a:off x="5606548" y="2871778"/>
            <a:ext cx="90713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22"/>
          <p:cNvSpPr txBox="1"/>
          <p:nvPr/>
        </p:nvSpPr>
        <p:spPr>
          <a:xfrm>
            <a:off x="5619916" y="3967988"/>
            <a:ext cx="90713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22"/>
          <p:cNvSpPr txBox="1"/>
          <p:nvPr/>
        </p:nvSpPr>
        <p:spPr>
          <a:xfrm>
            <a:off x="2170865" y="1080410"/>
            <a:ext cx="65313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22"/>
          <p:cNvSpPr/>
          <p:nvPr/>
        </p:nvSpPr>
        <p:spPr>
          <a:xfrm>
            <a:off x="7419473" y="2660317"/>
            <a:ext cx="320841" cy="49463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22"/>
          <p:cNvSpPr txBox="1"/>
          <p:nvPr/>
        </p:nvSpPr>
        <p:spPr>
          <a:xfrm>
            <a:off x="7665286" y="2657884"/>
            <a:ext cx="66650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0" name="Google Shape;520;p22"/>
          <p:cNvCxnSpPr/>
          <p:nvPr/>
        </p:nvCxnSpPr>
        <p:spPr>
          <a:xfrm>
            <a:off x="3103813" y="944814"/>
            <a:ext cx="2197768" cy="3735134"/>
          </a:xfrm>
          <a:prstGeom prst="straightConnector1">
            <a:avLst/>
          </a:pr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1" name="Google Shape;521;p22"/>
          <p:cNvCxnSpPr/>
          <p:nvPr/>
        </p:nvCxnSpPr>
        <p:spPr>
          <a:xfrm>
            <a:off x="3063707" y="1238917"/>
            <a:ext cx="1582821" cy="3507873"/>
          </a:xfrm>
          <a:prstGeom prst="straightConnector1">
            <a:avLst/>
          </a:prstGeom>
          <a:noFill/>
          <a:ln cap="flat" cmpd="sng" w="5715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2" name="Google Shape;522;p22"/>
          <p:cNvCxnSpPr/>
          <p:nvPr/>
        </p:nvCxnSpPr>
        <p:spPr>
          <a:xfrm>
            <a:off x="3651915" y="971551"/>
            <a:ext cx="192508" cy="1235239"/>
          </a:xfrm>
          <a:prstGeom prst="straightConnector1">
            <a:avLst/>
          </a:prstGeom>
          <a:noFill/>
          <a:ln cap="flat" cmpd="sng" w="571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23" name="Google Shape;523;p22"/>
          <p:cNvSpPr txBox="1"/>
          <p:nvPr/>
        </p:nvSpPr>
        <p:spPr>
          <a:xfrm>
            <a:off x="3708231" y="1214094"/>
            <a:ext cx="16958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Geotherm </a:t>
            </a:r>
            <a:endParaRPr baseline="3000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22"/>
          <p:cNvSpPr txBox="1"/>
          <p:nvPr/>
        </p:nvSpPr>
        <p:spPr>
          <a:xfrm>
            <a:off x="4283075" y="2604409"/>
            <a:ext cx="35903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22"/>
          <p:cNvSpPr txBox="1"/>
          <p:nvPr/>
        </p:nvSpPr>
        <p:spPr>
          <a:xfrm>
            <a:off x="3374022" y="2591041"/>
            <a:ext cx="31892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6" name="Google Shape;526;p22"/>
          <p:cNvCxnSpPr/>
          <p:nvPr/>
        </p:nvCxnSpPr>
        <p:spPr>
          <a:xfrm flipH="1" rot="10800000">
            <a:off x="1975854" y="6332621"/>
            <a:ext cx="6809873" cy="802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27" name="Google Shape;527;p22"/>
          <p:cNvCxnSpPr/>
          <p:nvPr/>
        </p:nvCxnSpPr>
        <p:spPr>
          <a:xfrm>
            <a:off x="2042694" y="1167062"/>
            <a:ext cx="5348" cy="4670926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28" name="Google Shape;528;p22"/>
          <p:cNvSpPr txBox="1"/>
          <p:nvPr/>
        </p:nvSpPr>
        <p:spPr>
          <a:xfrm>
            <a:off x="85391" y="2657882"/>
            <a:ext cx="212366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Pressure (increasing downwards)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22"/>
          <p:cNvSpPr txBox="1"/>
          <p:nvPr/>
        </p:nvSpPr>
        <p:spPr>
          <a:xfrm>
            <a:off x="3521074" y="5759355"/>
            <a:ext cx="47572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 (increasing right) </a:t>
            </a:r>
            <a:endParaRPr baseline="30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0" name="Google Shape;530;p22"/>
          <p:cNvCxnSpPr/>
          <p:nvPr/>
        </p:nvCxnSpPr>
        <p:spPr>
          <a:xfrm>
            <a:off x="3825704" y="2161339"/>
            <a:ext cx="259349" cy="1355554"/>
          </a:xfrm>
          <a:prstGeom prst="straightConnector1">
            <a:avLst/>
          </a:prstGeom>
          <a:noFill/>
          <a:ln cap="flat" cmpd="sng" w="571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1" name="Google Shape;531;p22"/>
          <p:cNvCxnSpPr/>
          <p:nvPr/>
        </p:nvCxnSpPr>
        <p:spPr>
          <a:xfrm>
            <a:off x="4079704" y="3524919"/>
            <a:ext cx="352928" cy="1168398"/>
          </a:xfrm>
          <a:prstGeom prst="straightConnector1">
            <a:avLst/>
          </a:prstGeom>
          <a:noFill/>
          <a:ln cap="flat" cmpd="sng" w="571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32" name="Google Shape;532;p22"/>
          <p:cNvSpPr txBox="1"/>
          <p:nvPr/>
        </p:nvSpPr>
        <p:spPr>
          <a:xfrm>
            <a:off x="5473103" y="888955"/>
            <a:ext cx="90713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aseline="30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22"/>
          <p:cNvSpPr/>
          <p:nvPr/>
        </p:nvSpPr>
        <p:spPr>
          <a:xfrm>
            <a:off x="6126794" y="986638"/>
            <a:ext cx="320841" cy="49463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0" y="0"/>
            <a:ext cx="11416414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889000" sx="90000" rotWithShape="0" algn="t" dir="21540000" dist="406400" sy="90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4"/>
          <p:cNvSpPr txBox="1"/>
          <p:nvPr>
            <p:ph type="title"/>
          </p:nvPr>
        </p:nvSpPr>
        <p:spPr>
          <a:xfrm>
            <a:off x="6875296" y="74663"/>
            <a:ext cx="4156512" cy="17082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b="1" lang="en-US" sz="3700"/>
              <a:t>Introduction – What are Lava Planets?</a:t>
            </a:r>
            <a:endParaRPr/>
          </a:p>
        </p:txBody>
      </p:sp>
      <p:pic>
        <p:nvPicPr>
          <p:cNvPr descr="A planet with lava in the middle&#10;&#10;Description automatically generated" id="254" name="Google Shape;254;p4"/>
          <p:cNvPicPr preferRelativeResize="0"/>
          <p:nvPr/>
        </p:nvPicPr>
        <p:blipFill rotWithShape="1">
          <a:blip r:embed="rId3">
            <a:alphaModFix/>
          </a:blip>
          <a:srcRect b="0" l="13242" r="36758" t="0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"/>
          <p:cNvSpPr txBox="1"/>
          <p:nvPr/>
        </p:nvSpPr>
        <p:spPr>
          <a:xfrm>
            <a:off x="6589515" y="3065013"/>
            <a:ext cx="4431195" cy="329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Orbiting at very short distances from the host star.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Hot day-side, cool night-side. 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 test-beds for thermodynamic and interior structure models for terrestrial planets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2065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2065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2065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2065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3"/>
          <p:cNvSpPr txBox="1"/>
          <p:nvPr>
            <p:ph type="title"/>
          </p:nvPr>
        </p:nvSpPr>
        <p:spPr>
          <a:xfrm>
            <a:off x="2780056" y="2707556"/>
            <a:ext cx="6638587" cy="11483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lang="en-US" sz="4800"/>
              <a:t>The energy budget of the planet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4"/>
          <p:cNvSpPr txBox="1"/>
          <p:nvPr>
            <p:ph type="title"/>
          </p:nvPr>
        </p:nvSpPr>
        <p:spPr>
          <a:xfrm>
            <a:off x="2165693" y="814609"/>
            <a:ext cx="78606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lang="en-US" sz="4800"/>
              <a:t>Those who balance the budget </a:t>
            </a:r>
            <a:endParaRPr/>
          </a:p>
        </p:txBody>
      </p:sp>
      <p:pic>
        <p:nvPicPr>
          <p:cNvPr descr="A black text on a white background&#10;&#10;Description automatically generated" id="544" name="Google Shape;54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6635" y="1510433"/>
            <a:ext cx="10889410" cy="2140608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4"/>
          <p:cNvSpPr/>
          <p:nvPr/>
        </p:nvSpPr>
        <p:spPr>
          <a:xfrm>
            <a:off x="2414553" y="1862261"/>
            <a:ext cx="1017320" cy="1075576"/>
          </a:xfrm>
          <a:prstGeom prst="ellipse">
            <a:avLst/>
          </a:prstGeom>
          <a:noFill/>
          <a:ln cap="flat" cmpd="sng" w="571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6" name="Google Shape;546;p24"/>
          <p:cNvCxnSpPr/>
          <p:nvPr/>
        </p:nvCxnSpPr>
        <p:spPr>
          <a:xfrm flipH="1" rot="10800000">
            <a:off x="2373977" y="3027873"/>
            <a:ext cx="471303" cy="178279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547" name="Google Shape;547;p24"/>
          <p:cNvSpPr txBox="1"/>
          <p:nvPr/>
        </p:nvSpPr>
        <p:spPr>
          <a:xfrm>
            <a:off x="1284262" y="4686352"/>
            <a:ext cx="202049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Radiated heat</a:t>
            </a:r>
            <a:endParaRPr/>
          </a:p>
        </p:txBody>
      </p:sp>
      <p:sp>
        <p:nvSpPr>
          <p:cNvPr id="548" name="Google Shape;548;p24"/>
          <p:cNvSpPr/>
          <p:nvPr/>
        </p:nvSpPr>
        <p:spPr>
          <a:xfrm>
            <a:off x="6253308" y="1517204"/>
            <a:ext cx="2656337" cy="1506896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24"/>
          <p:cNvSpPr/>
          <p:nvPr/>
        </p:nvSpPr>
        <p:spPr>
          <a:xfrm>
            <a:off x="9128779" y="1948525"/>
            <a:ext cx="1017320" cy="1075576"/>
          </a:xfrm>
          <a:prstGeom prst="ellipse">
            <a:avLst/>
          </a:prstGeom>
          <a:noFill/>
          <a:ln cap="flat" cmpd="sng" w="5715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24"/>
          <p:cNvSpPr/>
          <p:nvPr/>
        </p:nvSpPr>
        <p:spPr>
          <a:xfrm>
            <a:off x="10365232" y="1948524"/>
            <a:ext cx="1017320" cy="1075576"/>
          </a:xfrm>
          <a:prstGeom prst="ellipse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24"/>
          <p:cNvSpPr txBox="1"/>
          <p:nvPr/>
        </p:nvSpPr>
        <p:spPr>
          <a:xfrm>
            <a:off x="4662941" y="4686351"/>
            <a:ext cx="143102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Latent heat</a:t>
            </a:r>
            <a:endParaRPr/>
          </a:p>
        </p:txBody>
      </p:sp>
      <p:sp>
        <p:nvSpPr>
          <p:cNvPr id="552" name="Google Shape;552;p24"/>
          <p:cNvSpPr txBox="1"/>
          <p:nvPr/>
        </p:nvSpPr>
        <p:spPr>
          <a:xfrm>
            <a:off x="6819545" y="4686352"/>
            <a:ext cx="230804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Horizontal heating</a:t>
            </a:r>
            <a:endParaRPr sz="36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"/>
          <p:cNvSpPr txBox="1"/>
          <p:nvPr/>
        </p:nvSpPr>
        <p:spPr>
          <a:xfrm>
            <a:off x="9134299" y="4686351"/>
            <a:ext cx="263872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Tidal heating</a:t>
            </a:r>
            <a:endParaRPr/>
          </a:p>
        </p:txBody>
      </p:sp>
      <p:cxnSp>
        <p:nvCxnSpPr>
          <p:cNvPr id="554" name="Google Shape;554;p24"/>
          <p:cNvCxnSpPr/>
          <p:nvPr/>
        </p:nvCxnSpPr>
        <p:spPr>
          <a:xfrm flipH="1" rot="10800000">
            <a:off x="5321335" y="2711571"/>
            <a:ext cx="715718" cy="2012827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55" name="Google Shape;555;p24"/>
          <p:cNvCxnSpPr/>
          <p:nvPr/>
        </p:nvCxnSpPr>
        <p:spPr>
          <a:xfrm flipH="1" rot="10800000">
            <a:off x="8671260" y="2941609"/>
            <a:ext cx="471303" cy="178279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56" name="Google Shape;556;p24"/>
          <p:cNvCxnSpPr/>
          <p:nvPr/>
        </p:nvCxnSpPr>
        <p:spPr>
          <a:xfrm flipH="1" rot="10800000">
            <a:off x="10799107" y="3128512"/>
            <a:ext cx="39984" cy="1653396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5"/>
          <p:cNvSpPr txBox="1"/>
          <p:nvPr/>
        </p:nvSpPr>
        <p:spPr>
          <a:xfrm>
            <a:off x="2213033" y="105776"/>
            <a:ext cx="7876127" cy="9407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HORIZONTAL HEAT TRANSFER</a:t>
            </a:r>
            <a:endParaRPr b="1"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2" name="Google Shape;56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2029" y="1953464"/>
            <a:ext cx="4325280" cy="11329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square with a white border&#10;&#10;Description automatically generated" id="563" name="Google Shape;56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4337" y="3092702"/>
            <a:ext cx="4307639" cy="10870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y rectangular object&#10;&#10;Description automatically generated" id="564" name="Google Shape;56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02583" y="4140713"/>
            <a:ext cx="4311147" cy="1009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square with black dots&#10;&#10;Description automatically generated" id="565" name="Google Shape;565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94661" y="5132641"/>
            <a:ext cx="4326281" cy="1084509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25"/>
          <p:cNvSpPr txBox="1"/>
          <p:nvPr/>
        </p:nvSpPr>
        <p:spPr>
          <a:xfrm>
            <a:off x="8761498" y="5264727"/>
            <a:ext cx="1107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</a:t>
            </a:r>
            <a:endParaRPr/>
          </a:p>
        </p:txBody>
      </p:sp>
      <p:sp>
        <p:nvSpPr>
          <p:cNvPr id="567" name="Google Shape;567;p25"/>
          <p:cNvSpPr txBox="1"/>
          <p:nvPr/>
        </p:nvSpPr>
        <p:spPr>
          <a:xfrm>
            <a:off x="8761498" y="4275463"/>
            <a:ext cx="1107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Solid</a:t>
            </a:r>
            <a:endParaRPr/>
          </a:p>
        </p:txBody>
      </p:sp>
      <p:sp>
        <p:nvSpPr>
          <p:cNvPr id="568" name="Google Shape;568;p25"/>
          <p:cNvSpPr txBox="1"/>
          <p:nvPr/>
        </p:nvSpPr>
        <p:spPr>
          <a:xfrm>
            <a:off x="8681288" y="3246095"/>
            <a:ext cx="144187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Mush</a:t>
            </a:r>
            <a:endParaRPr/>
          </a:p>
        </p:txBody>
      </p:sp>
      <p:sp>
        <p:nvSpPr>
          <p:cNvPr id="569" name="Google Shape;569;p25"/>
          <p:cNvSpPr txBox="1"/>
          <p:nvPr/>
        </p:nvSpPr>
        <p:spPr>
          <a:xfrm>
            <a:off x="8614444" y="2203359"/>
            <a:ext cx="177608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Liquid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0" name="Google Shape;57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343" y="1953464"/>
            <a:ext cx="4298543" cy="18414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square with a white border&#10;&#10;Description automatically generated" id="571" name="Google Shape;57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3284" y="3774491"/>
            <a:ext cx="4294271" cy="6993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y rectangular object&#10;&#10;Description automatically generated" id="572" name="Google Shape;572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1530" y="4461552"/>
            <a:ext cx="4311147" cy="6885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square with black dots&#10;&#10;Description automatically generated" id="573" name="Google Shape;573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3607" y="5132641"/>
            <a:ext cx="4326281" cy="1084509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25"/>
          <p:cNvSpPr txBox="1"/>
          <p:nvPr/>
        </p:nvSpPr>
        <p:spPr>
          <a:xfrm>
            <a:off x="1997075" y="5291463"/>
            <a:ext cx="1107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</a:t>
            </a:r>
            <a:endParaRPr/>
          </a:p>
        </p:txBody>
      </p:sp>
      <p:sp>
        <p:nvSpPr>
          <p:cNvPr id="575" name="Google Shape;575;p25"/>
          <p:cNvSpPr txBox="1"/>
          <p:nvPr/>
        </p:nvSpPr>
        <p:spPr>
          <a:xfrm>
            <a:off x="1997075" y="4462620"/>
            <a:ext cx="1107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Solid</a:t>
            </a:r>
            <a:endParaRPr/>
          </a:p>
        </p:txBody>
      </p:sp>
      <p:sp>
        <p:nvSpPr>
          <p:cNvPr id="576" name="Google Shape;576;p25"/>
          <p:cNvSpPr txBox="1"/>
          <p:nvPr/>
        </p:nvSpPr>
        <p:spPr>
          <a:xfrm>
            <a:off x="1970339" y="3754094"/>
            <a:ext cx="144187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Mush</a:t>
            </a:r>
            <a:endParaRPr/>
          </a:p>
        </p:txBody>
      </p:sp>
      <p:sp>
        <p:nvSpPr>
          <p:cNvPr id="577" name="Google Shape;577;p25"/>
          <p:cNvSpPr txBox="1"/>
          <p:nvPr/>
        </p:nvSpPr>
        <p:spPr>
          <a:xfrm>
            <a:off x="1983706" y="2203358"/>
            <a:ext cx="177608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Liquid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25"/>
          <p:cNvSpPr txBox="1"/>
          <p:nvPr/>
        </p:nvSpPr>
        <p:spPr>
          <a:xfrm>
            <a:off x="1796548" y="1294304"/>
            <a:ext cx="20835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Day-side</a:t>
            </a:r>
            <a:endParaRPr/>
          </a:p>
        </p:txBody>
      </p:sp>
      <p:sp>
        <p:nvSpPr>
          <p:cNvPr id="579" name="Google Shape;579;p25"/>
          <p:cNvSpPr txBox="1"/>
          <p:nvPr/>
        </p:nvSpPr>
        <p:spPr>
          <a:xfrm>
            <a:off x="8306969" y="1294304"/>
            <a:ext cx="22439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Night-side</a:t>
            </a:r>
            <a:endParaRPr/>
          </a:p>
        </p:txBody>
      </p:sp>
      <p:sp>
        <p:nvSpPr>
          <p:cNvPr id="580" name="Google Shape;580;p25"/>
          <p:cNvSpPr/>
          <p:nvPr/>
        </p:nvSpPr>
        <p:spPr>
          <a:xfrm rot="10800000">
            <a:off x="4986423" y="2232528"/>
            <a:ext cx="2138945" cy="360946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25"/>
          <p:cNvSpPr txBox="1"/>
          <p:nvPr/>
        </p:nvSpPr>
        <p:spPr>
          <a:xfrm>
            <a:off x="5660024" y="2484094"/>
            <a:ext cx="8803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aseline="-2500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/>
          </a:p>
        </p:txBody>
      </p:sp>
      <p:pic>
        <p:nvPicPr>
          <p:cNvPr descr="A black text on a white background&#10;&#10;Description automatically generated" id="582" name="Google Shape;582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77383" y="3365669"/>
            <a:ext cx="2423863" cy="741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thematical equation with black text&#10;&#10;Description automatically generated" id="583" name="Google Shape;583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85491" y="4293604"/>
            <a:ext cx="2367548" cy="623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6"/>
          <p:cNvSpPr txBox="1"/>
          <p:nvPr/>
        </p:nvSpPr>
        <p:spPr>
          <a:xfrm>
            <a:off x="2213033" y="105776"/>
            <a:ext cx="7876127" cy="9407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TIDAL HEATING</a:t>
            </a:r>
            <a:endParaRPr b="1"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diagram of an orange circle with arrows&#10;&#10;Description automatically generated" id="589" name="Google Shape;58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022" y="1125030"/>
            <a:ext cx="8038560" cy="55280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and white planet&#10;&#10;Description automatically generated" id="590" name="Google Shape;59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31153" y="1120267"/>
            <a:ext cx="3179732" cy="3165355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26"/>
          <p:cNvSpPr txBox="1"/>
          <p:nvPr/>
        </p:nvSpPr>
        <p:spPr>
          <a:xfrm>
            <a:off x="8311552" y="4541258"/>
            <a:ext cx="342922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use the quantity of tidal energy that has been quantified to be dissipated inside Io based on observations of thermal flux from this moon, and numerical simulations. 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7"/>
          <p:cNvSpPr txBox="1"/>
          <p:nvPr>
            <p:ph type="title"/>
          </p:nvPr>
        </p:nvSpPr>
        <p:spPr>
          <a:xfrm>
            <a:off x="4805485" y="2561036"/>
            <a:ext cx="2057759" cy="11483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lang="en-US" sz="4800"/>
              <a:t>Results</a:t>
            </a:r>
            <a:endParaRPr/>
          </a:p>
        </p:txBody>
      </p:sp>
      <p:sp>
        <p:nvSpPr>
          <p:cNvPr id="597" name="Google Shape;597;p27"/>
          <p:cNvSpPr txBox="1"/>
          <p:nvPr/>
        </p:nvSpPr>
        <p:spPr>
          <a:xfrm>
            <a:off x="8037838" y="576192"/>
            <a:ext cx="2267434" cy="5693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day-night heat transport (Watts)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total tidal dissipation (Watts)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tidal dissipation per unit mass (W/kg)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8"/>
          <p:cNvSpPr txBox="1"/>
          <p:nvPr>
            <p:ph type="title"/>
          </p:nvPr>
        </p:nvSpPr>
        <p:spPr>
          <a:xfrm>
            <a:off x="2807032" y="3251150"/>
            <a:ext cx="6586626" cy="11483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lang="en-US" sz="4800"/>
              <a:t>Results – How does the two sides of a lava plant evolve?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circle with a yellow center&#10;&#10;Description automatically generated" id="607" name="Google Shape;60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3064" y="1371600"/>
            <a:ext cx="4129873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29"/>
          <p:cNvSpPr txBox="1"/>
          <p:nvPr/>
        </p:nvSpPr>
        <p:spPr>
          <a:xfrm>
            <a:off x="2328761" y="405683"/>
            <a:ext cx="143884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1R</a:t>
            </a:r>
            <a:r>
              <a:rPr b="1" baseline="-25000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       </a:t>
            </a:r>
            <a:br>
              <a:rPr b="1" baseline="-25000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= 0 yrs</a:t>
            </a:r>
            <a:endParaRPr b="1" baseline="-25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yellow circle with a yellow center&#10;&#10;Description automatically generated" id="609" name="Google Shape;60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9667" y="1371600"/>
            <a:ext cx="4129873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29"/>
          <p:cNvSpPr txBox="1"/>
          <p:nvPr/>
        </p:nvSpPr>
        <p:spPr>
          <a:xfrm>
            <a:off x="8295365" y="405683"/>
            <a:ext cx="143884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1.5R</a:t>
            </a:r>
            <a:r>
              <a:rPr b="1" baseline="-25000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       </a:t>
            </a:r>
            <a:br>
              <a:rPr b="1" baseline="-25000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= 0 yrs</a:t>
            </a:r>
            <a:endParaRPr b="1" baseline="-2500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2" y="1053591"/>
            <a:ext cx="6689065" cy="4908969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30"/>
          <p:cNvSpPr txBox="1"/>
          <p:nvPr/>
        </p:nvSpPr>
        <p:spPr>
          <a:xfrm>
            <a:off x="3047629" y="405683"/>
            <a:ext cx="143884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1R</a:t>
            </a:r>
            <a:r>
              <a:rPr b="1" baseline="-25000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       </a:t>
            </a:r>
            <a:br>
              <a:rPr b="1" baseline="-25000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7" name="Google Shape;61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8826" y="1053592"/>
            <a:ext cx="6487782" cy="4908968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30"/>
          <p:cNvSpPr txBox="1"/>
          <p:nvPr/>
        </p:nvSpPr>
        <p:spPr>
          <a:xfrm>
            <a:off x="8223477" y="405683"/>
            <a:ext cx="143884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1.5R</a:t>
            </a:r>
            <a:r>
              <a:rPr b="1" baseline="-25000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       </a:t>
            </a:r>
            <a:br>
              <a:rPr b="1" baseline="-25000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iagram of a surface and surface&#10;&#10;Description automatically generated" id="623" name="Google Shape;62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170" y="564312"/>
            <a:ext cx="6096000" cy="3414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surface&#10;&#10;Description automatically generated" id="624" name="Google Shape;62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26425" y="553530"/>
            <a:ext cx="6096000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different layers&#10;&#10;Description automatically generated" id="625" name="Google Shape;625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9112" y="3633877"/>
            <a:ext cx="6081623" cy="32277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surface&#10;&#10;Description automatically generated" id="626" name="Google Shape;626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33611" y="3637472"/>
            <a:ext cx="6096000" cy="321334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31"/>
          <p:cNvSpPr txBox="1"/>
          <p:nvPr/>
        </p:nvSpPr>
        <p:spPr>
          <a:xfrm>
            <a:off x="1638648" y="420060"/>
            <a:ext cx="107941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R</a:t>
            </a:r>
            <a:r>
              <a:rPr b="1"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628" name="Google Shape;628;p31"/>
          <p:cNvSpPr txBox="1"/>
          <p:nvPr/>
        </p:nvSpPr>
        <p:spPr>
          <a:xfrm>
            <a:off x="9723265" y="420060"/>
            <a:ext cx="117601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 R</a:t>
            </a:r>
            <a:r>
              <a:rPr b="1"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31"/>
          <p:cNvSpPr txBox="1"/>
          <p:nvPr/>
        </p:nvSpPr>
        <p:spPr>
          <a:xfrm>
            <a:off x="3075882" y="148655"/>
            <a:ext cx="605927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Temporal variation of internal structure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2"/>
          <p:cNvSpPr txBox="1"/>
          <p:nvPr/>
        </p:nvSpPr>
        <p:spPr>
          <a:xfrm>
            <a:off x="171656" y="651862"/>
            <a:ext cx="1947349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higher the quantity of horizontal heat transfer, the more likely there would be a night-side magma ocean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yellow and red circle with a red circle in the middle&#10;&#10;Description automatically generated" id="635" name="Google Shape;63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2599" y="3425856"/>
            <a:ext cx="4748122" cy="342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6193" y="22016"/>
            <a:ext cx="4762500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32"/>
          <p:cNvSpPr txBox="1"/>
          <p:nvPr/>
        </p:nvSpPr>
        <p:spPr>
          <a:xfrm>
            <a:off x="2285629" y="650098"/>
            <a:ext cx="107941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R</a:t>
            </a:r>
            <a:r>
              <a:rPr b="1"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pic>
        <p:nvPicPr>
          <p:cNvPr descr="A black and white symbol&#10;&#10;Description automatically generated" id="638" name="Google Shape;638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5906" y="3866970"/>
            <a:ext cx="370755" cy="2473984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32"/>
          <p:cNvSpPr txBox="1"/>
          <p:nvPr/>
        </p:nvSpPr>
        <p:spPr>
          <a:xfrm>
            <a:off x="4232970" y="1557389"/>
            <a:ext cx="991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/>
          </a:p>
        </p:txBody>
      </p:sp>
      <p:pic>
        <p:nvPicPr>
          <p:cNvPr descr="A diagram of different types of surface&#10;&#10;Description automatically generated" id="640" name="Google Shape;640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10378" y="219256"/>
            <a:ext cx="5607170" cy="3155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different layers&#10;&#10;Description automatically generated" id="641" name="Google Shape;641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17567" y="3518858"/>
            <a:ext cx="5607170" cy="3155831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32"/>
          <p:cNvSpPr txBox="1"/>
          <p:nvPr/>
        </p:nvSpPr>
        <p:spPr>
          <a:xfrm>
            <a:off x="8626044" y="60626"/>
            <a:ext cx="92125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1R</a:t>
            </a:r>
            <a:r>
              <a:rPr b="1" baseline="-25000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       </a:t>
            </a:r>
            <a:br>
              <a:rPr b="1" baseline="-25000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symbol&#10;&#10;Description automatically generated" id="643" name="Google Shape;643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253878" y="628021"/>
            <a:ext cx="381000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ymbol&#10;&#10;Description automatically generated" id="644" name="Google Shape;644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59001" y="3895725"/>
            <a:ext cx="370755" cy="247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5" name="Google Shape;645;p32"/>
          <p:cNvCxnSpPr/>
          <p:nvPr/>
        </p:nvCxnSpPr>
        <p:spPr>
          <a:xfrm flipH="1">
            <a:off x="3875200" y="1872600"/>
            <a:ext cx="1084500" cy="1530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46" name="Google Shape;646;p32"/>
          <p:cNvSpPr txBox="1"/>
          <p:nvPr/>
        </p:nvSpPr>
        <p:spPr>
          <a:xfrm>
            <a:off x="4232958" y="4884539"/>
            <a:ext cx="991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/>
          </a:p>
        </p:txBody>
      </p:sp>
      <p:cxnSp>
        <p:nvCxnSpPr>
          <p:cNvPr id="647" name="Google Shape;647;p32"/>
          <p:cNvCxnSpPr/>
          <p:nvPr/>
        </p:nvCxnSpPr>
        <p:spPr>
          <a:xfrm flipH="1">
            <a:off x="3875188" y="5199750"/>
            <a:ext cx="1084500" cy="1530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circle with black background&#10;&#10;Description automatically generated" id="260" name="Google Shape;26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3504" y="322516"/>
            <a:ext cx="6050044" cy="621297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grey rectangular object&#10;&#10;Description automatically generated" id="261" name="Google Shape;26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60579" y="317669"/>
            <a:ext cx="2941051" cy="62226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Google Shape;262;p5"/>
          <p:cNvCxnSpPr/>
          <p:nvPr/>
        </p:nvCxnSpPr>
        <p:spPr>
          <a:xfrm flipH="1">
            <a:off x="9119936" y="1862220"/>
            <a:ext cx="2040020" cy="5347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3" name="Google Shape;263;p5"/>
          <p:cNvCxnSpPr/>
          <p:nvPr/>
        </p:nvCxnSpPr>
        <p:spPr>
          <a:xfrm flipH="1">
            <a:off x="9119935" y="3560009"/>
            <a:ext cx="2040020" cy="5347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4" name="Google Shape;264;p5"/>
          <p:cNvCxnSpPr/>
          <p:nvPr/>
        </p:nvCxnSpPr>
        <p:spPr>
          <a:xfrm flipH="1">
            <a:off x="9119935" y="5471693"/>
            <a:ext cx="2040020" cy="5347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65" name="Google Shape;265;p5"/>
          <p:cNvSpPr txBox="1"/>
          <p:nvPr/>
        </p:nvSpPr>
        <p:spPr>
          <a:xfrm>
            <a:off x="6475498" y="3005464"/>
            <a:ext cx="176271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Day-side</a:t>
            </a:r>
            <a:endParaRPr/>
          </a:p>
        </p:txBody>
      </p:sp>
      <p:sp>
        <p:nvSpPr>
          <p:cNvPr id="266" name="Google Shape;266;p5"/>
          <p:cNvSpPr txBox="1"/>
          <p:nvPr/>
        </p:nvSpPr>
        <p:spPr>
          <a:xfrm>
            <a:off x="700340" y="3005464"/>
            <a:ext cx="248460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Night-side</a:t>
            </a:r>
            <a:endParaRPr/>
          </a:p>
        </p:txBody>
      </p:sp>
      <p:sp>
        <p:nvSpPr>
          <p:cNvPr id="267" name="Google Shape;267;p5"/>
          <p:cNvSpPr txBox="1"/>
          <p:nvPr/>
        </p:nvSpPr>
        <p:spPr>
          <a:xfrm>
            <a:off x="4630656" y="3005463"/>
            <a:ext cx="599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/>
          </a:p>
        </p:txBody>
      </p:sp>
      <p:sp>
        <p:nvSpPr>
          <p:cNvPr id="268" name="Google Shape;268;p5"/>
          <p:cNvSpPr txBox="1"/>
          <p:nvPr/>
        </p:nvSpPr>
        <p:spPr>
          <a:xfrm>
            <a:off x="3561182" y="3005462"/>
            <a:ext cx="599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269" name="Google Shape;269;p5"/>
          <p:cNvSpPr txBox="1"/>
          <p:nvPr/>
        </p:nvSpPr>
        <p:spPr>
          <a:xfrm>
            <a:off x="9122445" y="478832"/>
            <a:ext cx="273860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Stellar Flux</a:t>
            </a:r>
            <a:endParaRPr/>
          </a:p>
        </p:txBody>
      </p:sp>
      <p:sp>
        <p:nvSpPr>
          <p:cNvPr id="270" name="Google Shape;270;p5"/>
          <p:cNvSpPr txBox="1"/>
          <p:nvPr/>
        </p:nvSpPr>
        <p:spPr>
          <a:xfrm>
            <a:off x="6248235" y="2256831"/>
            <a:ext cx="288566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aseline="-2500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 </a:t>
            </a: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3000K</a:t>
            </a:r>
            <a:endParaRPr/>
          </a:p>
        </p:txBody>
      </p:sp>
      <p:sp>
        <p:nvSpPr>
          <p:cNvPr id="271" name="Google Shape;271;p5"/>
          <p:cNvSpPr txBox="1"/>
          <p:nvPr/>
        </p:nvSpPr>
        <p:spPr>
          <a:xfrm>
            <a:off x="887497" y="2256831"/>
            <a:ext cx="181618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aseline="-2500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 </a:t>
            </a: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0K</a:t>
            </a:r>
            <a:endParaRPr/>
          </a:p>
        </p:txBody>
      </p:sp>
      <p:sp>
        <p:nvSpPr>
          <p:cNvPr id="272" name="Google Shape;272;p5"/>
          <p:cNvSpPr txBox="1"/>
          <p:nvPr/>
        </p:nvSpPr>
        <p:spPr>
          <a:xfrm>
            <a:off x="9015499" y="4141778"/>
            <a:ext cx="288566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Day-side kept molten due to irradiation</a:t>
            </a:r>
            <a:endParaRPr/>
          </a:p>
        </p:txBody>
      </p:sp>
      <p:sp>
        <p:nvSpPr>
          <p:cNvPr id="273" name="Google Shape;273;p5"/>
          <p:cNvSpPr txBox="1"/>
          <p:nvPr/>
        </p:nvSpPr>
        <p:spPr>
          <a:xfrm>
            <a:off x="700341" y="3914515"/>
            <a:ext cx="248460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Night-side solid due to a low equilibrium temperature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/>
          <p:nvPr/>
        </p:nvSpPr>
        <p:spPr>
          <a:xfrm>
            <a:off x="171656" y="651862"/>
            <a:ext cx="1947349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higher the quantity of horizontal heat transfer, the more likely there would be a night-side magma ocean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3" name="Google Shape;65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4486" y="205327"/>
            <a:ext cx="4719368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33"/>
          <p:cNvSpPr txBox="1"/>
          <p:nvPr/>
        </p:nvSpPr>
        <p:spPr>
          <a:xfrm>
            <a:off x="2127479" y="880135"/>
            <a:ext cx="107941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 R</a:t>
            </a:r>
            <a:r>
              <a:rPr b="1"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pic>
        <p:nvPicPr>
          <p:cNvPr descr="A diagram of a surface&#10;&#10;Description automatically generated" id="655" name="Google Shape;65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4613" y="424132"/>
            <a:ext cx="5607170" cy="3155831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33"/>
          <p:cNvSpPr txBox="1"/>
          <p:nvPr/>
        </p:nvSpPr>
        <p:spPr>
          <a:xfrm>
            <a:off x="8554157" y="204400"/>
            <a:ext cx="921259" cy="1149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1.5R</a:t>
            </a:r>
            <a:r>
              <a:rPr b="1" baseline="-25000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       </a:t>
            </a:r>
            <a:br>
              <a:rPr b="1" baseline="-25000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yellow and red circle with a red circle in the middle&#10;&#10;Description automatically generated" id="657" name="Google Shape;657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04485" y="3425855"/>
            <a:ext cx="4719367" cy="3428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surface&#10;&#10;Description automatically generated" id="658" name="Google Shape;658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09492" y="3568370"/>
            <a:ext cx="5610225" cy="31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33"/>
          <p:cNvSpPr txBox="1"/>
          <p:nvPr/>
        </p:nvSpPr>
        <p:spPr>
          <a:xfrm>
            <a:off x="4309170" y="1709789"/>
            <a:ext cx="991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/>
          </a:p>
        </p:txBody>
      </p:sp>
      <p:cxnSp>
        <p:nvCxnSpPr>
          <p:cNvPr id="660" name="Google Shape;660;p33"/>
          <p:cNvCxnSpPr/>
          <p:nvPr/>
        </p:nvCxnSpPr>
        <p:spPr>
          <a:xfrm flipH="1">
            <a:off x="3951400" y="2025000"/>
            <a:ext cx="1084500" cy="1530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61" name="Google Shape;661;p33"/>
          <p:cNvSpPr txBox="1"/>
          <p:nvPr/>
        </p:nvSpPr>
        <p:spPr>
          <a:xfrm>
            <a:off x="4329183" y="4892677"/>
            <a:ext cx="991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endParaRPr/>
          </a:p>
        </p:txBody>
      </p:sp>
      <p:cxnSp>
        <p:nvCxnSpPr>
          <p:cNvPr id="662" name="Google Shape;662;p33"/>
          <p:cNvCxnSpPr/>
          <p:nvPr/>
        </p:nvCxnSpPr>
        <p:spPr>
          <a:xfrm flipH="1">
            <a:off x="3971413" y="5207888"/>
            <a:ext cx="1084500" cy="1530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ircle with a yellow circle in the middle&#10;&#10;Description automatically generated" id="667" name="Google Shape;66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269" y="163902"/>
            <a:ext cx="2039501" cy="2030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ircle with a yellow center&#10;&#10;Description automatically generated" id="668" name="Google Shape;66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735" y="2421146"/>
            <a:ext cx="2034568" cy="19150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ircular object with a yellow circle in the middle&#10;&#10;Description automatically generated" id="669" name="Google Shape;669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2482" y="4620884"/>
            <a:ext cx="2180471" cy="203008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34"/>
          <p:cNvSpPr txBox="1"/>
          <p:nvPr/>
        </p:nvSpPr>
        <p:spPr>
          <a:xfrm>
            <a:off x="919780" y="937645"/>
            <a:ext cx="107941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R</a:t>
            </a:r>
            <a:r>
              <a:rPr b="1"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pic>
        <p:nvPicPr>
          <p:cNvPr descr="A yellow and grey circle&#10;&#10;Description automatically generated" id="671" name="Google Shape;671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30713" y="106392"/>
            <a:ext cx="2031746" cy="21738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circle with red edges&#10;&#10;Description automatically generated" id="672" name="Google Shape;672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15694" y="2362552"/>
            <a:ext cx="2146764" cy="2118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circle with red border&#10;&#10;Description automatically generated" id="673" name="Google Shape;673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15693" y="4599632"/>
            <a:ext cx="2146764" cy="2158847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34"/>
          <p:cNvSpPr txBox="1"/>
          <p:nvPr/>
        </p:nvSpPr>
        <p:spPr>
          <a:xfrm>
            <a:off x="3407064" y="923267"/>
            <a:ext cx="107941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 R</a:t>
            </a:r>
            <a:r>
              <a:rPr b="1"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cxnSp>
        <p:nvCxnSpPr>
          <p:cNvPr id="675" name="Google Shape;675;p34"/>
          <p:cNvCxnSpPr/>
          <p:nvPr/>
        </p:nvCxnSpPr>
        <p:spPr>
          <a:xfrm>
            <a:off x="7232920" y="160647"/>
            <a:ext cx="5348" cy="649685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76" name="Google Shape;676;p34"/>
          <p:cNvSpPr txBox="1"/>
          <p:nvPr/>
        </p:nvSpPr>
        <p:spPr>
          <a:xfrm>
            <a:off x="7302825" y="2916674"/>
            <a:ext cx="1505434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Magma viscosity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34"/>
          <p:cNvSpPr txBox="1"/>
          <p:nvPr/>
        </p:nvSpPr>
        <p:spPr>
          <a:xfrm>
            <a:off x="5209281" y="1552340"/>
            <a:ext cx="1107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Solid</a:t>
            </a:r>
            <a:endParaRPr/>
          </a:p>
        </p:txBody>
      </p:sp>
      <p:sp>
        <p:nvSpPr>
          <p:cNvPr id="678" name="Google Shape;678;p34"/>
          <p:cNvSpPr txBox="1"/>
          <p:nvPr/>
        </p:nvSpPr>
        <p:spPr>
          <a:xfrm>
            <a:off x="5212308" y="3842881"/>
            <a:ext cx="144187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Mush</a:t>
            </a:r>
            <a:endParaRPr/>
          </a:p>
        </p:txBody>
      </p:sp>
      <p:sp>
        <p:nvSpPr>
          <p:cNvPr id="679" name="Google Shape;679;p34"/>
          <p:cNvSpPr txBox="1"/>
          <p:nvPr/>
        </p:nvSpPr>
        <p:spPr>
          <a:xfrm>
            <a:off x="5209280" y="6109711"/>
            <a:ext cx="177608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Liquid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34"/>
          <p:cNvSpPr txBox="1"/>
          <p:nvPr/>
        </p:nvSpPr>
        <p:spPr>
          <a:xfrm>
            <a:off x="5218611" y="103758"/>
            <a:ext cx="166888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 of night-side is...</a:t>
            </a:r>
            <a:endParaRPr b="1" baseline="-25000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1" name="Google Shape;681;p34"/>
          <p:cNvCxnSpPr/>
          <p:nvPr/>
        </p:nvCxnSpPr>
        <p:spPr>
          <a:xfrm flipH="1">
            <a:off x="9119936" y="1862220"/>
            <a:ext cx="2040020" cy="5347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82" name="Google Shape;682;p34"/>
          <p:cNvCxnSpPr/>
          <p:nvPr/>
        </p:nvCxnSpPr>
        <p:spPr>
          <a:xfrm flipH="1">
            <a:off x="9119935" y="3560009"/>
            <a:ext cx="2040020" cy="5347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83" name="Google Shape;683;p34"/>
          <p:cNvCxnSpPr/>
          <p:nvPr/>
        </p:nvCxnSpPr>
        <p:spPr>
          <a:xfrm flipH="1">
            <a:off x="9119935" y="5471693"/>
            <a:ext cx="2040020" cy="5347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84" name="Google Shape;684;p34"/>
          <p:cNvSpPr txBox="1"/>
          <p:nvPr/>
        </p:nvSpPr>
        <p:spPr>
          <a:xfrm>
            <a:off x="9122445" y="478832"/>
            <a:ext cx="273860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Stellar Flux</a:t>
            </a:r>
            <a:endParaRPr/>
          </a:p>
        </p:txBody>
      </p:sp>
      <p:sp>
        <p:nvSpPr>
          <p:cNvPr id="685" name="Google Shape;685;p34"/>
          <p:cNvSpPr txBox="1"/>
          <p:nvPr/>
        </p:nvSpPr>
        <p:spPr>
          <a:xfrm>
            <a:off x="9346178" y="3983626"/>
            <a:ext cx="226743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Day-side kept molten due to irradiation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ircle with a yellow circle in the middle&#10;&#10;Description automatically generated" id="690" name="Google Shape;69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269" y="163902"/>
            <a:ext cx="2039501" cy="2030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ircle with a yellow center&#10;&#10;Description automatically generated" id="691" name="Google Shape;69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735" y="2421146"/>
            <a:ext cx="2034568" cy="19150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ircular object with a yellow circle in the middle&#10;&#10;Description automatically generated" id="692" name="Google Shape;69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2482" y="4620884"/>
            <a:ext cx="2180471" cy="2030084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35"/>
          <p:cNvSpPr txBox="1"/>
          <p:nvPr/>
        </p:nvSpPr>
        <p:spPr>
          <a:xfrm>
            <a:off x="919780" y="937645"/>
            <a:ext cx="107941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R</a:t>
            </a:r>
            <a:r>
              <a:rPr b="1"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pic>
        <p:nvPicPr>
          <p:cNvPr descr="A yellow and grey circle&#10;&#10;Description automatically generated" id="694" name="Google Shape;694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30713" y="106392"/>
            <a:ext cx="2031746" cy="21738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circle with red edges&#10;&#10;Description automatically generated" id="695" name="Google Shape;695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15694" y="2362552"/>
            <a:ext cx="2146764" cy="2118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circle with red border&#10;&#10;Description automatically generated" id="696" name="Google Shape;696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15693" y="4599632"/>
            <a:ext cx="2146764" cy="2158847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35"/>
          <p:cNvSpPr txBox="1"/>
          <p:nvPr/>
        </p:nvSpPr>
        <p:spPr>
          <a:xfrm>
            <a:off x="3407064" y="923267"/>
            <a:ext cx="107941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 R</a:t>
            </a:r>
            <a:r>
              <a:rPr b="1"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cxnSp>
        <p:nvCxnSpPr>
          <p:cNvPr id="698" name="Google Shape;698;p35"/>
          <p:cNvCxnSpPr/>
          <p:nvPr/>
        </p:nvCxnSpPr>
        <p:spPr>
          <a:xfrm>
            <a:off x="7232920" y="160647"/>
            <a:ext cx="5348" cy="649685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99" name="Google Shape;699;p35"/>
          <p:cNvSpPr txBox="1"/>
          <p:nvPr/>
        </p:nvSpPr>
        <p:spPr>
          <a:xfrm>
            <a:off x="7302825" y="2916674"/>
            <a:ext cx="1505434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Magma viscosity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35"/>
          <p:cNvSpPr txBox="1"/>
          <p:nvPr/>
        </p:nvSpPr>
        <p:spPr>
          <a:xfrm>
            <a:off x="5209281" y="1552340"/>
            <a:ext cx="1107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Solid</a:t>
            </a:r>
            <a:endParaRPr/>
          </a:p>
        </p:txBody>
      </p:sp>
      <p:sp>
        <p:nvSpPr>
          <p:cNvPr id="701" name="Google Shape;701;p35"/>
          <p:cNvSpPr txBox="1"/>
          <p:nvPr/>
        </p:nvSpPr>
        <p:spPr>
          <a:xfrm>
            <a:off x="5212308" y="3842881"/>
            <a:ext cx="144187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Mush</a:t>
            </a:r>
            <a:endParaRPr/>
          </a:p>
        </p:txBody>
      </p:sp>
      <p:sp>
        <p:nvSpPr>
          <p:cNvPr id="702" name="Google Shape;702;p35"/>
          <p:cNvSpPr txBox="1"/>
          <p:nvPr/>
        </p:nvSpPr>
        <p:spPr>
          <a:xfrm>
            <a:off x="5209280" y="6109711"/>
            <a:ext cx="177608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Liquid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35"/>
          <p:cNvSpPr txBox="1"/>
          <p:nvPr/>
        </p:nvSpPr>
        <p:spPr>
          <a:xfrm>
            <a:off x="5218611" y="103758"/>
            <a:ext cx="166888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 of night-side is...</a:t>
            </a:r>
            <a:endParaRPr b="1" baseline="-25000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35"/>
          <p:cNvSpPr/>
          <p:nvPr/>
        </p:nvSpPr>
        <p:spPr>
          <a:xfrm>
            <a:off x="8875530" y="2392724"/>
            <a:ext cx="862641" cy="1768415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35"/>
          <p:cNvSpPr txBox="1"/>
          <p:nvPr/>
        </p:nvSpPr>
        <p:spPr>
          <a:xfrm>
            <a:off x="9849386" y="1712003"/>
            <a:ext cx="2267434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TIDAL HEATING extends the time period of magma oceans, but experience runaway cooling at billion year timescales because the tidal heating amount is tied to the mush mass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iagram of a graph&#10;&#10;Description automatically generated" id="710" name="Google Shape;71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0" y="-6029"/>
            <a:ext cx="6091879" cy="3448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graph&#10;&#10;Description automatically generated" id="711" name="Google Shape;71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4142" y="-16813"/>
            <a:ext cx="6409319" cy="353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86888" y="3552365"/>
            <a:ext cx="6311659" cy="32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594" y="3555961"/>
            <a:ext cx="6096000" cy="32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aph of different colored lines&#10;&#10;Description automatically generated" id="718" name="Google Shape;71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600" y="931190"/>
            <a:ext cx="11227327" cy="5930148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37"/>
          <p:cNvSpPr txBox="1"/>
          <p:nvPr/>
        </p:nvSpPr>
        <p:spPr>
          <a:xfrm>
            <a:off x="401693" y="76767"/>
            <a:ext cx="1162330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kind of orbital eccentricity is required for the quantities of tidal heating needed for night-side melting?</a:t>
            </a:r>
            <a:endParaRPr/>
          </a:p>
        </p:txBody>
      </p:sp>
      <p:sp>
        <p:nvSpPr>
          <p:cNvPr id="720" name="Google Shape;720;p37"/>
          <p:cNvSpPr txBox="1"/>
          <p:nvPr/>
        </p:nvSpPr>
        <p:spPr>
          <a:xfrm>
            <a:off x="4806462" y="2016703"/>
            <a:ext cx="12948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K2-141 b</a:t>
            </a:r>
            <a:endParaRPr/>
          </a:p>
        </p:txBody>
      </p:sp>
      <p:sp>
        <p:nvSpPr>
          <p:cNvPr id="721" name="Google Shape;721;p37"/>
          <p:cNvSpPr txBox="1"/>
          <p:nvPr/>
        </p:nvSpPr>
        <p:spPr>
          <a:xfrm>
            <a:off x="4921480" y="2649306"/>
            <a:ext cx="297697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K2-141 b (Earth-sized)</a:t>
            </a:r>
            <a:endParaRPr/>
          </a:p>
        </p:txBody>
      </p:sp>
      <p:sp>
        <p:nvSpPr>
          <p:cNvPr id="722" name="Google Shape;722;p37"/>
          <p:cNvSpPr txBox="1"/>
          <p:nvPr/>
        </p:nvSpPr>
        <p:spPr>
          <a:xfrm>
            <a:off x="5237782" y="3885759"/>
            <a:ext cx="44655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</a:t>
            </a:r>
            <a:endParaRPr/>
          </a:p>
        </p:txBody>
      </p:sp>
      <p:sp>
        <p:nvSpPr>
          <p:cNvPr id="723" name="Google Shape;723;p37"/>
          <p:cNvSpPr txBox="1"/>
          <p:nvPr/>
        </p:nvSpPr>
        <p:spPr>
          <a:xfrm>
            <a:off x="5309669" y="5323495"/>
            <a:ext cx="73410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Earth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38"/>
          <p:cNvSpPr txBox="1"/>
          <p:nvPr>
            <p:ph type="title"/>
          </p:nvPr>
        </p:nvSpPr>
        <p:spPr>
          <a:xfrm>
            <a:off x="221991" y="144420"/>
            <a:ext cx="3006583" cy="10811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lang="en-US" sz="4800"/>
              <a:t>SUMMARY</a:t>
            </a:r>
            <a:endParaRPr/>
          </a:p>
        </p:txBody>
      </p:sp>
      <p:sp>
        <p:nvSpPr>
          <p:cNvPr id="729" name="Google Shape;729;p38"/>
          <p:cNvSpPr/>
          <p:nvPr/>
        </p:nvSpPr>
        <p:spPr>
          <a:xfrm>
            <a:off x="3505789" y="149562"/>
            <a:ext cx="8341945" cy="6246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225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1R</a:t>
            </a:r>
            <a:r>
              <a:rPr baseline="-25000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 </a:t>
            </a: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1.5R</a:t>
            </a:r>
            <a:r>
              <a:rPr baseline="-25000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planets require an amount of Q</a:t>
            </a:r>
            <a:r>
              <a:rPr baseline="-25000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is 20% and 23% of the instellation flux respectively to maintain a night-side magma ocean if day-night heating is the only heat source. 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5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 Earth-sized planets and Super-Earth's can experience tidal heating for billions of years before undergoing runaway cooling once the mush starts solidifying. This is unless the tidal dissipation per kg is beyond a threshold value of 8 x 10</a:t>
            </a:r>
            <a:r>
              <a:rPr baseline="30000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-4</a:t>
            </a: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W/kg. 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5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amounts of tidal heating is possible at low eccentricities which is to be expected for tidally locked lava planets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5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night-side thermal phase curve can tell us about the temperature distribution and thermal history of lava planets (K2-141b hopefully??).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5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 will appear in Herath et al. (2024)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9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39"/>
          <p:cNvSpPr txBox="1"/>
          <p:nvPr>
            <p:ph type="title"/>
          </p:nvPr>
        </p:nvSpPr>
        <p:spPr>
          <a:xfrm>
            <a:off x="8528174" y="3997582"/>
            <a:ext cx="2976589" cy="16554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sz="3200"/>
              <a:t>Thank you for your attention. Question time.</a:t>
            </a:r>
            <a:br>
              <a:rPr b="1" lang="en-US" sz="3200"/>
            </a:br>
            <a:br>
              <a:rPr b="1" lang="en-US" sz="3200"/>
            </a:br>
            <a:br>
              <a:rPr b="1" lang="en-US" sz="3200"/>
            </a:br>
            <a:r>
              <a:rPr b="1" lang="en-US" sz="32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Merci pour votre attention. Heure des questions</a:t>
            </a:r>
            <a:endParaRPr b="1" sz="3200"/>
          </a:p>
        </p:txBody>
      </p:sp>
      <p:pic>
        <p:nvPicPr>
          <p:cNvPr descr="A picture containing sky, outdoor, mountain, nature&#10;&#10;Description automatically generated" id="736" name="Google Shape;736;p39"/>
          <p:cNvPicPr preferRelativeResize="0"/>
          <p:nvPr/>
        </p:nvPicPr>
        <p:blipFill rotWithShape="1">
          <a:blip r:embed="rId3">
            <a:alphaModFix/>
          </a:blip>
          <a:srcRect b="10516" l="0" r="0" t="10517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39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39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366092">
                  <a:alpha val="58823"/>
                </a:srgbClr>
              </a:gs>
              <a:gs pos="28000">
                <a:srgbClr val="366092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"/>
          <p:cNvSpPr txBox="1"/>
          <p:nvPr>
            <p:ph type="title"/>
          </p:nvPr>
        </p:nvSpPr>
        <p:spPr>
          <a:xfrm>
            <a:off x="3209359" y="2688639"/>
            <a:ext cx="5157719" cy="10620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lang="en-US" sz="4800"/>
              <a:t>Research objectives 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circle with black background&#10;&#10;Description automatically generated" id="283" name="Google Shape;28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3504" y="322516"/>
            <a:ext cx="6050044" cy="621297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grey rectangular object&#10;&#10;Description automatically generated" id="284" name="Google Shape;28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60579" y="317669"/>
            <a:ext cx="2941051" cy="6222663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8"/>
          <p:cNvSpPr txBox="1"/>
          <p:nvPr/>
        </p:nvSpPr>
        <p:spPr>
          <a:xfrm>
            <a:off x="4630656" y="3005463"/>
            <a:ext cx="599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/>
          </a:p>
        </p:txBody>
      </p:sp>
      <p:sp>
        <p:nvSpPr>
          <p:cNvPr id="286" name="Google Shape;286;p8"/>
          <p:cNvSpPr txBox="1"/>
          <p:nvPr/>
        </p:nvSpPr>
        <p:spPr>
          <a:xfrm>
            <a:off x="3561182" y="3005462"/>
            <a:ext cx="599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287" name="Google Shape;287;p8"/>
          <p:cNvSpPr txBox="1"/>
          <p:nvPr/>
        </p:nvSpPr>
        <p:spPr>
          <a:xfrm>
            <a:off x="9002129" y="1093780"/>
            <a:ext cx="2738609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deep are these magma oceans?</a:t>
            </a:r>
            <a:endParaRPr/>
          </a:p>
        </p:txBody>
      </p:sp>
      <p:sp>
        <p:nvSpPr>
          <p:cNvPr id="288" name="Google Shape;288;p8"/>
          <p:cNvSpPr txBox="1"/>
          <p:nvPr/>
        </p:nvSpPr>
        <p:spPr>
          <a:xfrm>
            <a:off x="9002131" y="3807567"/>
            <a:ext cx="288566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the magma oceans thin or do they occupy a significant portion of the mantle?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9" name="Google Shape;289;p8"/>
          <p:cNvCxnSpPr/>
          <p:nvPr/>
        </p:nvCxnSpPr>
        <p:spPr>
          <a:xfrm flipH="1" rot="10800000">
            <a:off x="6227010" y="3338095"/>
            <a:ext cx="2545347" cy="802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290" name="Google Shape;290;p8"/>
          <p:cNvSpPr txBox="1"/>
          <p:nvPr/>
        </p:nvSpPr>
        <p:spPr>
          <a:xfrm>
            <a:off x="6983498" y="2617777"/>
            <a:ext cx="142850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 =?</a:t>
            </a:r>
            <a:endParaRPr/>
          </a:p>
        </p:txBody>
      </p:sp>
      <p:sp>
        <p:nvSpPr>
          <p:cNvPr id="291" name="Google Shape;291;p8"/>
          <p:cNvSpPr txBox="1"/>
          <p:nvPr/>
        </p:nvSpPr>
        <p:spPr>
          <a:xfrm>
            <a:off x="446341" y="452093"/>
            <a:ext cx="63976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circle with black background&#10;&#10;Description automatically generated" id="296" name="Google Shape;29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3504" y="322516"/>
            <a:ext cx="6050044" cy="621297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grey rectangular object&#10;&#10;Description automatically generated" id="297" name="Google Shape;29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60579" y="317669"/>
            <a:ext cx="2941051" cy="622266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9"/>
          <p:cNvSpPr txBox="1"/>
          <p:nvPr/>
        </p:nvSpPr>
        <p:spPr>
          <a:xfrm>
            <a:off x="4630656" y="3005463"/>
            <a:ext cx="599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/>
          </a:p>
        </p:txBody>
      </p:sp>
      <p:sp>
        <p:nvSpPr>
          <p:cNvPr id="299" name="Google Shape;299;p9"/>
          <p:cNvSpPr txBox="1"/>
          <p:nvPr/>
        </p:nvSpPr>
        <p:spPr>
          <a:xfrm>
            <a:off x="3561182" y="3005462"/>
            <a:ext cx="599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300" name="Google Shape;300;p9"/>
          <p:cNvSpPr txBox="1"/>
          <p:nvPr/>
        </p:nvSpPr>
        <p:spPr>
          <a:xfrm>
            <a:off x="9002129" y="1093780"/>
            <a:ext cx="2738609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timescale for the night-side to solidify?</a:t>
            </a:r>
            <a:endParaRPr/>
          </a:p>
        </p:txBody>
      </p:sp>
      <p:sp>
        <p:nvSpPr>
          <p:cNvPr id="301" name="Google Shape;301;p9"/>
          <p:cNvSpPr txBox="1"/>
          <p:nvPr/>
        </p:nvSpPr>
        <p:spPr>
          <a:xfrm>
            <a:off x="9002131" y="3807567"/>
            <a:ext cx="288566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Would one side of a Lava Planet solidify completely in under 1 billion years in the absence of external heating?</a:t>
            </a:r>
            <a:endParaRPr/>
          </a:p>
        </p:txBody>
      </p:sp>
      <p:cxnSp>
        <p:nvCxnSpPr>
          <p:cNvPr id="302" name="Google Shape;302;p9"/>
          <p:cNvCxnSpPr/>
          <p:nvPr/>
        </p:nvCxnSpPr>
        <p:spPr>
          <a:xfrm>
            <a:off x="2804694" y="3880852"/>
            <a:ext cx="1435769" cy="5347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303" name="Google Shape;303;p9"/>
          <p:cNvSpPr txBox="1"/>
          <p:nvPr/>
        </p:nvSpPr>
        <p:spPr>
          <a:xfrm>
            <a:off x="994445" y="3459988"/>
            <a:ext cx="231081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aseline="-25000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solid</a:t>
            </a: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=?</a:t>
            </a:r>
            <a:endParaRPr/>
          </a:p>
        </p:txBody>
      </p:sp>
      <p:sp>
        <p:nvSpPr>
          <p:cNvPr id="304" name="Google Shape;304;p9"/>
          <p:cNvSpPr txBox="1"/>
          <p:nvPr/>
        </p:nvSpPr>
        <p:spPr>
          <a:xfrm>
            <a:off x="446341" y="452093"/>
            <a:ext cx="63976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circle with black background&#10;&#10;Description automatically generated" id="309" name="Google Shape;30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3504" y="322516"/>
            <a:ext cx="6050044" cy="621297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grey rectangular object&#10;&#10;Description automatically generated" id="310" name="Google Shape;31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60579" y="317669"/>
            <a:ext cx="2941051" cy="622266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0"/>
          <p:cNvSpPr txBox="1"/>
          <p:nvPr/>
        </p:nvSpPr>
        <p:spPr>
          <a:xfrm>
            <a:off x="9162549" y="345149"/>
            <a:ext cx="2738609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much horizontal heat transport is needed to keep the night-side molten?</a:t>
            </a:r>
            <a:endParaRPr/>
          </a:p>
        </p:txBody>
      </p:sp>
      <p:sp>
        <p:nvSpPr>
          <p:cNvPr id="312" name="Google Shape;312;p10"/>
          <p:cNvSpPr txBox="1"/>
          <p:nvPr/>
        </p:nvSpPr>
        <p:spPr>
          <a:xfrm>
            <a:off x="9082342" y="4917146"/>
            <a:ext cx="288566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Would the flow of heat from the day-side to the night-side act as a heat source to keep a night-side magma ocean?</a:t>
            </a:r>
            <a:endParaRPr/>
          </a:p>
        </p:txBody>
      </p:sp>
      <p:sp>
        <p:nvSpPr>
          <p:cNvPr id="313" name="Google Shape;313;p10"/>
          <p:cNvSpPr txBox="1"/>
          <p:nvPr/>
        </p:nvSpPr>
        <p:spPr>
          <a:xfrm>
            <a:off x="446341" y="452093"/>
            <a:ext cx="63976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0"/>
          <p:cNvSpPr/>
          <p:nvPr/>
        </p:nvSpPr>
        <p:spPr>
          <a:xfrm>
            <a:off x="4558631" y="1951790"/>
            <a:ext cx="975894" cy="34757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0"/>
          <p:cNvSpPr/>
          <p:nvPr/>
        </p:nvSpPr>
        <p:spPr>
          <a:xfrm>
            <a:off x="4558630" y="3208421"/>
            <a:ext cx="975894" cy="34757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0"/>
          <p:cNvSpPr/>
          <p:nvPr/>
        </p:nvSpPr>
        <p:spPr>
          <a:xfrm>
            <a:off x="4558629" y="4518526"/>
            <a:ext cx="975894" cy="34757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0"/>
          <p:cNvSpPr txBox="1"/>
          <p:nvPr/>
        </p:nvSpPr>
        <p:spPr>
          <a:xfrm>
            <a:off x="5940761" y="3058936"/>
            <a:ext cx="8803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aseline="-2500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/>
          </a:p>
        </p:txBody>
      </p:sp>
      <p:sp>
        <p:nvSpPr>
          <p:cNvPr id="318" name="Google Shape;318;p10"/>
          <p:cNvSpPr txBox="1"/>
          <p:nvPr/>
        </p:nvSpPr>
        <p:spPr>
          <a:xfrm>
            <a:off x="4176130" y="3032200"/>
            <a:ext cx="599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/>
          </a:p>
        </p:txBody>
      </p:sp>
      <p:sp>
        <p:nvSpPr>
          <p:cNvPr id="319" name="Google Shape;319;p10"/>
          <p:cNvSpPr txBox="1"/>
          <p:nvPr/>
        </p:nvSpPr>
        <p:spPr>
          <a:xfrm>
            <a:off x="3801814" y="3032199"/>
            <a:ext cx="599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circle with black background&#10;&#10;Description automatically generated" id="324" name="Google Shape;32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3504" y="322516"/>
            <a:ext cx="6050044" cy="6212971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5" name="Google Shape;325;p11"/>
          <p:cNvSpPr txBox="1"/>
          <p:nvPr/>
        </p:nvSpPr>
        <p:spPr>
          <a:xfrm>
            <a:off x="9162549" y="345149"/>
            <a:ext cx="2738609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much horizontal heat transport is needed to keep the night-side molten?</a:t>
            </a:r>
            <a:endParaRPr/>
          </a:p>
        </p:txBody>
      </p:sp>
      <p:sp>
        <p:nvSpPr>
          <p:cNvPr id="326" name="Google Shape;326;p11"/>
          <p:cNvSpPr txBox="1"/>
          <p:nvPr/>
        </p:nvSpPr>
        <p:spPr>
          <a:xfrm>
            <a:off x="9082342" y="4917146"/>
            <a:ext cx="288566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Would the flow of heat from the day-side to the night-side act as a heat source to keep a night-side magma ocean?</a:t>
            </a:r>
            <a:endParaRPr/>
          </a:p>
        </p:txBody>
      </p:sp>
      <p:sp>
        <p:nvSpPr>
          <p:cNvPr id="327" name="Google Shape;327;p11"/>
          <p:cNvSpPr txBox="1"/>
          <p:nvPr/>
        </p:nvSpPr>
        <p:spPr>
          <a:xfrm>
            <a:off x="446341" y="452093"/>
            <a:ext cx="63976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4558631" y="1951790"/>
            <a:ext cx="975894" cy="34757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4558630" y="3208421"/>
            <a:ext cx="975894" cy="34757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558629" y="4518526"/>
            <a:ext cx="975894" cy="34757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1"/>
          <p:cNvSpPr txBox="1"/>
          <p:nvPr/>
        </p:nvSpPr>
        <p:spPr>
          <a:xfrm>
            <a:off x="5940761" y="3058936"/>
            <a:ext cx="8803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aseline="-2500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/>
          </a:p>
        </p:txBody>
      </p:sp>
      <p:sp>
        <p:nvSpPr>
          <p:cNvPr id="332" name="Google Shape;332;p11"/>
          <p:cNvSpPr txBox="1"/>
          <p:nvPr/>
        </p:nvSpPr>
        <p:spPr>
          <a:xfrm>
            <a:off x="4176130" y="3032200"/>
            <a:ext cx="599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circle with black background&#10;&#10;Description automatically generated" id="337" name="Google Shape;33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3504" y="322516"/>
            <a:ext cx="6050044" cy="621297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A grey rectangular object&#10;&#10;Description automatically generated" id="338" name="Google Shape;33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60579" y="317669"/>
            <a:ext cx="2941051" cy="622266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2"/>
          <p:cNvSpPr txBox="1"/>
          <p:nvPr/>
        </p:nvSpPr>
        <p:spPr>
          <a:xfrm>
            <a:off x="9162549" y="345149"/>
            <a:ext cx="2738609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 tidal heating contribute towards having a molten night-side?</a:t>
            </a:r>
            <a:endParaRPr/>
          </a:p>
        </p:txBody>
      </p:sp>
      <p:sp>
        <p:nvSpPr>
          <p:cNvPr id="340" name="Google Shape;340;p12"/>
          <p:cNvSpPr txBox="1"/>
          <p:nvPr/>
        </p:nvSpPr>
        <p:spPr>
          <a:xfrm>
            <a:off x="9082342" y="4422514"/>
            <a:ext cx="288566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tidal flexing of a Lava Planet will generate large amounts of tidal dissipation in the interior</a:t>
            </a:r>
            <a:endParaRPr/>
          </a:p>
        </p:txBody>
      </p:sp>
      <p:sp>
        <p:nvSpPr>
          <p:cNvPr id="341" name="Google Shape;341;p12"/>
          <p:cNvSpPr txBox="1"/>
          <p:nvPr/>
        </p:nvSpPr>
        <p:spPr>
          <a:xfrm>
            <a:off x="446341" y="452093"/>
            <a:ext cx="63976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1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2"/>
          <p:cNvSpPr txBox="1"/>
          <p:nvPr/>
        </p:nvSpPr>
        <p:spPr>
          <a:xfrm>
            <a:off x="5940761" y="3058936"/>
            <a:ext cx="8803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aseline="-2500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/>
          </a:p>
        </p:txBody>
      </p:sp>
      <p:sp>
        <p:nvSpPr>
          <p:cNvPr id="343" name="Google Shape;343;p12"/>
          <p:cNvSpPr txBox="1"/>
          <p:nvPr/>
        </p:nvSpPr>
        <p:spPr>
          <a:xfrm>
            <a:off x="4176130" y="3032200"/>
            <a:ext cx="599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/>
          </a:p>
        </p:txBody>
      </p:sp>
      <p:sp>
        <p:nvSpPr>
          <p:cNvPr id="344" name="Google Shape;344;p12"/>
          <p:cNvSpPr txBox="1"/>
          <p:nvPr/>
        </p:nvSpPr>
        <p:spPr>
          <a:xfrm>
            <a:off x="3801814" y="3032199"/>
            <a:ext cx="5996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cxnSp>
        <p:nvCxnSpPr>
          <p:cNvPr id="345" name="Google Shape;345;p12"/>
          <p:cNvCxnSpPr/>
          <p:nvPr/>
        </p:nvCxnSpPr>
        <p:spPr>
          <a:xfrm flipH="1" rot="10800000">
            <a:off x="5491745" y="2789988"/>
            <a:ext cx="5348" cy="1251285"/>
          </a:xfrm>
          <a:prstGeom prst="straightConnector1">
            <a:avLst/>
          </a:pr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46" name="Google Shape;346;p12"/>
          <p:cNvCxnSpPr/>
          <p:nvPr/>
        </p:nvCxnSpPr>
        <p:spPr>
          <a:xfrm flipH="1" rot="10800000">
            <a:off x="6975639" y="2789987"/>
            <a:ext cx="5348" cy="1251285"/>
          </a:xfrm>
          <a:prstGeom prst="straightConnector1">
            <a:avLst/>
          </a:pr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2023-05-03T22:51:06Z</dcterms:created>
</cp:coreProperties>
</file>