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64" r:id="rId3"/>
    <p:sldId id="315" r:id="rId4"/>
    <p:sldId id="309" r:id="rId5"/>
    <p:sldId id="323" r:id="rId6"/>
    <p:sldId id="336" r:id="rId7"/>
    <p:sldId id="317" r:id="rId8"/>
    <p:sldId id="326" r:id="rId9"/>
    <p:sldId id="340" r:id="rId10"/>
    <p:sldId id="321" r:id="rId11"/>
    <p:sldId id="329" r:id="rId12"/>
    <p:sldId id="330" r:id="rId13"/>
    <p:sldId id="331" r:id="rId14"/>
    <p:sldId id="332" r:id="rId15"/>
    <p:sldId id="333" r:id="rId16"/>
    <p:sldId id="325" r:id="rId17"/>
    <p:sldId id="341" r:id="rId18"/>
    <p:sldId id="342" r:id="rId19"/>
    <p:sldId id="343" r:id="rId20"/>
    <p:sldId id="345" r:id="rId21"/>
    <p:sldId id="344" r:id="rId22"/>
    <p:sldId id="346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érie" initials="V" lastIdx="7" clrIdx="0">
    <p:extLst>
      <p:ext uri="{19B8F6BF-5375-455C-9EA6-DF929625EA0E}">
        <p15:presenceInfo xmlns:p15="http://schemas.microsoft.com/office/powerpoint/2012/main" userId="S::VAGEN16@ulaval.ca::d26e5e53-e7b6-4f59-89c9-265dbac21f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00"/>
    <a:srgbClr val="DC4848"/>
    <a:srgbClr val="FF8C26"/>
    <a:srgbClr val="1DC4FC"/>
    <a:srgbClr val="9708D4"/>
    <a:srgbClr val="636101"/>
    <a:srgbClr val="999501"/>
    <a:srgbClr val="BABA02"/>
    <a:srgbClr val="C7016D"/>
    <a:srgbClr val="FE1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2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9T20:55:16.599" idx="3">
    <p:pos x="10" y="10"/>
    <p:text>Mentionner stellar formation, feedback, chemical enrichment first. Ensuite dire qu'avec ça, on peut simuler une galaxie (parler des conditions initiales, i.e. qu'est-ce qu'on peut contrôler de la galaxie). Ensuite, mentionner qu'une nouvelle modification (NEW!) permet aussi de semi-analytiquement inclure l'effet d'un champ de marée causé par une galaxie massive. On fait donc des runs avec marées et des runs isolées, pour comparer.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B04EC-48C5-4FDC-A2D7-DDBDAC5D516D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F2938-CDB3-403B-A83C-50BFF1EA4E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0801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Mécanismes de formation </a:t>
            </a:r>
            <a:r>
              <a:rPr lang="fr-CA" b="1" dirty="0"/>
              <a:t>directs</a:t>
            </a:r>
            <a:r>
              <a:rPr lang="fr-CA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4585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Run: TIDES8_h_p_mm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3970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Run: TIDES8_h_p3_mm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5216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Run: TIDES8_h_p3_mm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5822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Runs: TIDES8_h_p2_mm (gauche) et ISOL_A (droite)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506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Run: ISOL8_h/TIDES8_h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378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Run: TIDES8_h_r2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597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Run: TIDES6_h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4483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0793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Position du péricentre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5961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7992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301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F2938-CDB3-403B-A83C-50BFF1EA4ED1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823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5DCC5-A85A-8053-EFF6-C28DC1751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A6779B4-FF61-4AAF-6240-D393AB9432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CF6F77-53D2-5E78-7401-7BA1B5683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F5BD9B-5B34-8311-D0CD-4E95EF040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21727D-0428-93D6-75DE-FA7102F3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078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56D052-8574-82CC-01D4-C821824B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B314C0-417C-6A78-E6C4-1B95D4AAC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CAE342-F39E-9329-7CE1-D3F11BC5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C3776D-5DAB-3B95-9A3B-0119B2C5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E51977-8768-C748-DD13-C1B35454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113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B043E5-1F84-C963-3FF3-91C2B152C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77F354-C823-741C-D1B7-CA97DB3C6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882D0F-6BE7-F44E-A7CD-1E54BFBB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EBB7C2-790A-C2DA-ADB0-C83BE7348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EC7439-2A90-8620-2206-96726C8C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135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55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06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03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7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16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38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8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7A505-3173-AC37-96AD-8BD4C18FD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624681-A3B4-ABB2-33D7-8DB9B7D60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6C647C-B72A-A9C5-61B4-EDEB8274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837E18-3D65-7058-BA78-99F713FE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505A6-5B47-7750-9675-8EA5F450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7699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5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18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25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E95B5-D0E2-984B-BD1B-8CCBBD10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3026B8-EF71-319F-837A-63DBA93B2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4F0F0E-F1A4-F7E2-22C2-C34DA006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8EC476-E895-E4E0-7F30-C8CE322D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77B443-4F9E-5068-9E93-6433B66F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493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F1872-CC57-A5CA-920D-2AB2AC9A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460140-5A70-4744-F4FB-022645C9F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2322DC-7700-1DCD-4D34-59F4C1D4C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CBB545-C9EB-0C7D-FD85-7A961C3F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B5362F-729E-F919-412E-833CBB01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9C4616-A45E-5A02-6B9D-4737DFA3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390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20C676-425C-AFF0-ACD9-89F6B4D83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D5050A-49A5-56C1-9425-4A88FD30B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45FEB4-0C81-E5BF-34C6-AE0A41AEF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C7B91F-7511-C635-6309-CF2994AAE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3A88FC2-2308-4235-D58A-5BD8565146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56274DF-9520-E7D1-4F23-2808DCB5E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A578B8A-9902-5EB4-0B1C-502BDC9B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41D1CA-6C1A-A5C7-BBC2-F1BDBEFF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946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77FB3B-E76A-94BE-9A9D-D6BA79A63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85CB31-CA67-C8E4-1A83-79729E18C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3F9075-F715-6687-0412-8BEEE244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289005-4BDB-DAA6-8613-B9A1F6516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93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B0EA581-3BC7-1409-B80D-2F0507BC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F21515-4FC9-97EB-4086-279C760F8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200C49-3C41-2D4A-6DC6-76D00EC50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572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75D109-0D3D-98CB-008F-693DF8FC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DC667F-C5A8-A83A-8C96-D8005A06F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97FAAE-BB00-9966-15DE-FB8072F84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CF0483-3B6B-590C-AB45-DBB3AAED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1EA412-266E-2B85-040F-D6A5523C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FF2704-017F-0908-6996-6B22FC5F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549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D7B1E-538E-C6E9-5B21-9D87360AD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81BD79C-0941-03C2-C9CE-4BF828CA55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6DD8E3-BFB9-C6FB-9172-82C62B409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6394D0-386F-EEF8-B7AA-2724A519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EB6F03-B732-3BD4-9EB9-679C4574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5CFF47-8E21-858A-3346-0EB9E038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536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3AFC7DA-1FD4-2213-5A3C-ECD930E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397E85-8BFF-4D0A-FFDE-00BA5DDFF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C604B6-16A6-A280-215A-3436B7B31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0C698-634A-48EA-837A-FF5312D42DF6}" type="datetimeFigureOut">
              <a:rPr lang="fr-CA" smtClean="0"/>
              <a:t>2024-05-04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99F260-E3CC-AE4A-4F2F-0A5D03374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B5724-6EF2-E220-2C3A-6255F5230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631E9-8BC0-487D-942A-7575A3D9B2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841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8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plein air, ciel, léger, temps&#10;&#10;Description générée automatiquement">
            <a:extLst>
              <a:ext uri="{FF2B5EF4-FFF2-40B4-BE49-F238E27FC236}">
                <a16:creationId xmlns:a16="http://schemas.microsoft.com/office/drawing/2014/main" id="{66467FC3-B22F-E0CD-D955-D805064B5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81" r="-1" b="12300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7" name="Image 5" descr="Une image contenant étoile, nuit, ciel de nuit&#10;&#10;Description générée automatiquement">
            <a:extLst>
              <a:ext uri="{FF2B5EF4-FFF2-40B4-BE49-F238E27FC236}">
                <a16:creationId xmlns:a16="http://schemas.microsoft.com/office/drawing/2014/main" id="{70F7E61D-C211-B581-BFC8-2F21D1083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0148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0B37CA-E514-0C74-7B5D-3FE9DC94C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15219"/>
            <a:ext cx="5823857" cy="2387600"/>
          </a:xfrm>
        </p:spPr>
        <p:txBody>
          <a:bodyPr>
            <a:normAutofit/>
          </a:bodyPr>
          <a:lstStyle/>
          <a:p>
            <a:pPr algn="l"/>
            <a:r>
              <a:rPr lang="fr-FR" sz="5000" dirty="0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Impact of </a:t>
            </a:r>
            <a:r>
              <a:rPr lang="fr-FR" sz="5000" dirty="0" err="1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tides</a:t>
            </a:r>
            <a:br>
              <a:rPr lang="fr-FR" sz="5000" dirty="0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</a:br>
            <a:r>
              <a:rPr lang="fr-FR" sz="5000" dirty="0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on </a:t>
            </a:r>
            <a:r>
              <a:rPr lang="fr-FR" sz="5000" dirty="0" err="1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intracluster</a:t>
            </a:r>
            <a:r>
              <a:rPr lang="fr-FR" sz="5000" dirty="0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light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57CE69-1B32-B6AF-2454-48B6B41A9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fr-FR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Supervisor</a:t>
            </a:r>
            <a:r>
              <a:rPr lang="fr-FR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: Hugo Martel</a:t>
            </a:r>
            <a:endParaRPr lang="fr-FR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1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9" descr="Une image contenant logo&#10;&#10;Description générée automatiquement">
            <a:extLst>
              <a:ext uri="{FF2B5EF4-FFF2-40B4-BE49-F238E27FC236}">
                <a16:creationId xmlns:a16="http://schemas.microsoft.com/office/drawing/2014/main" id="{14B1E07B-498E-9E1F-E2BA-E2A51F617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17" y="5595417"/>
            <a:ext cx="2124974" cy="9484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56D6605-14EE-FE47-5CA8-AD4B12D30D47}"/>
              </a:ext>
            </a:extLst>
          </p:cNvPr>
          <p:cNvSpPr txBox="1"/>
          <p:nvPr/>
        </p:nvSpPr>
        <p:spPr>
          <a:xfrm>
            <a:off x="10166470" y="3390333"/>
            <a:ext cx="20228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Source: ESA/Hubble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2BDE18D-2AE0-5C70-956A-7C593CCD3755}"/>
              </a:ext>
            </a:extLst>
          </p:cNvPr>
          <p:cNvSpPr txBox="1"/>
          <p:nvPr/>
        </p:nvSpPr>
        <p:spPr>
          <a:xfrm>
            <a:off x="8328868" y="6548514"/>
            <a:ext cx="386313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Mice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Galaxies NGC 4676. Source: NASA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pic>
        <p:nvPicPr>
          <p:cNvPr id="15" name="Image 18" descr="Une image contenant logo&#10;&#10;Description générée automatiquement">
            <a:extLst>
              <a:ext uri="{FF2B5EF4-FFF2-40B4-BE49-F238E27FC236}">
                <a16:creationId xmlns:a16="http://schemas.microsoft.com/office/drawing/2014/main" id="{A7DE5E47-EE91-3385-2619-685B5C515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734" y="5340929"/>
            <a:ext cx="1416757" cy="1312585"/>
          </a:xfrm>
          <a:prstGeom prst="rect">
            <a:avLst/>
          </a:prstGeom>
        </p:spPr>
      </p:pic>
      <p:pic>
        <p:nvPicPr>
          <p:cNvPr id="19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A6EC66E-F8DE-FF4E-2F93-FBCBD296D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845" y="5344473"/>
            <a:ext cx="1882423" cy="1460721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0F13E7D8-7D12-8228-00E9-00180F8B2E06}"/>
              </a:ext>
            </a:extLst>
          </p:cNvPr>
          <p:cNvSpPr txBox="1">
            <a:spLocks/>
          </p:cNvSpPr>
          <p:nvPr/>
        </p:nvSpPr>
        <p:spPr>
          <a:xfrm>
            <a:off x="838200" y="1591948"/>
            <a:ext cx="5395912" cy="4263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Valérie Gendron</a:t>
            </a:r>
          </a:p>
        </p:txBody>
      </p:sp>
    </p:spTree>
    <p:extLst>
      <p:ext uri="{BB962C8B-B14F-4D97-AF65-F5344CB8AC3E}">
        <p14:creationId xmlns:p14="http://schemas.microsoft.com/office/powerpoint/2010/main" val="4159167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E2B98A3-41C9-42C7-2661-A48865D6CA5B}"/>
              </a:ext>
            </a:extLst>
          </p:cNvPr>
          <p:cNvSpPr txBox="1"/>
          <p:nvPr/>
        </p:nvSpPr>
        <p:spPr>
          <a:xfrm>
            <a:off x="9102436" y="492126"/>
            <a:ext cx="2384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Isolated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simulation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9B57F1-E767-1C49-33FD-3FF0DDE70367}"/>
              </a:ext>
            </a:extLst>
          </p:cNvPr>
          <p:cNvSpPr txBox="1"/>
          <p:nvPr/>
        </p:nvSpPr>
        <p:spPr>
          <a:xfrm>
            <a:off x="9102437" y="905332"/>
            <a:ext cx="1856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Simulations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with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tides</a:t>
            </a:r>
            <a:endParaRPr kumimoji="0" lang="fr-C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68EF6EC1-CD31-EB43-F081-7EE34A666C43}"/>
              </a:ext>
            </a:extLst>
          </p:cNvPr>
          <p:cNvSpPr/>
          <p:nvPr/>
        </p:nvSpPr>
        <p:spPr>
          <a:xfrm>
            <a:off x="8754688" y="843455"/>
            <a:ext cx="223057" cy="5697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8BAEDF4-309C-2318-557A-CB012FBA2427}"/>
              </a:ext>
            </a:extLst>
          </p:cNvPr>
          <p:cNvCxnSpPr>
            <a:cxnSpLocks/>
          </p:cNvCxnSpPr>
          <p:nvPr/>
        </p:nvCxnSpPr>
        <p:spPr>
          <a:xfrm>
            <a:off x="8035636" y="692181"/>
            <a:ext cx="10668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C32B1EE5-FD66-CD8D-6E83-D72100183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317566"/>
            <a:ext cx="8399846" cy="62998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0FB99A-8EE9-3A83-C893-3635B211F264}"/>
              </a:ext>
            </a:extLst>
          </p:cNvPr>
          <p:cNvSpPr txBox="1"/>
          <p:nvPr/>
        </p:nvSpPr>
        <p:spPr>
          <a:xfrm>
            <a:off x="9405253" y="3551652"/>
            <a:ext cx="223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Smallest</a:t>
            </a:r>
            <a:r>
              <a:rPr lang="fr-CA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distance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1FA815-1E34-6357-A1E5-052BC2B9014B}"/>
              </a:ext>
            </a:extLst>
          </p:cNvPr>
          <p:cNvSpPr txBox="1"/>
          <p:nvPr/>
        </p:nvSpPr>
        <p:spPr>
          <a:xfrm>
            <a:off x="9405254" y="4149982"/>
            <a:ext cx="2233221" cy="369332"/>
          </a:xfrm>
          <a:prstGeom prst="rect">
            <a:avLst/>
          </a:prstGeom>
          <a:noFill/>
          <a:ln w="38100">
            <a:solidFill>
              <a:srgbClr val="FF8C2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24.7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kpc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0.4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3A8121-D283-2A78-93F5-FC282FECA777}"/>
              </a:ext>
            </a:extLst>
          </p:cNvPr>
          <p:cNvSpPr txBox="1"/>
          <p:nvPr/>
        </p:nvSpPr>
        <p:spPr>
          <a:xfrm>
            <a:off x="9405255" y="4717534"/>
            <a:ext cx="2233221" cy="369332"/>
          </a:xfrm>
          <a:prstGeom prst="rect">
            <a:avLst/>
          </a:prstGeom>
          <a:noFill/>
          <a:ln w="38100">
            <a:solidFill>
              <a:srgbClr val="DC484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24.0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kpc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0.79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89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E2B98A3-41C9-42C7-2661-A48865D6CA5B}"/>
              </a:ext>
            </a:extLst>
          </p:cNvPr>
          <p:cNvSpPr txBox="1"/>
          <p:nvPr/>
        </p:nvSpPr>
        <p:spPr>
          <a:xfrm>
            <a:off x="9102436" y="492126"/>
            <a:ext cx="2384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Isolated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simulation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9B57F1-E767-1C49-33FD-3FF0DDE70367}"/>
              </a:ext>
            </a:extLst>
          </p:cNvPr>
          <p:cNvSpPr txBox="1"/>
          <p:nvPr/>
        </p:nvSpPr>
        <p:spPr>
          <a:xfrm>
            <a:off x="9102437" y="905332"/>
            <a:ext cx="1856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Simulations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with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tides</a:t>
            </a:r>
            <a:endParaRPr kumimoji="0" lang="fr-C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68EF6EC1-CD31-EB43-F081-7EE34A666C43}"/>
              </a:ext>
            </a:extLst>
          </p:cNvPr>
          <p:cNvSpPr/>
          <p:nvPr/>
        </p:nvSpPr>
        <p:spPr>
          <a:xfrm>
            <a:off x="8754688" y="843455"/>
            <a:ext cx="223057" cy="5697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8BAEDF4-309C-2318-557A-CB012FBA2427}"/>
              </a:ext>
            </a:extLst>
          </p:cNvPr>
          <p:cNvCxnSpPr>
            <a:cxnSpLocks/>
          </p:cNvCxnSpPr>
          <p:nvPr/>
        </p:nvCxnSpPr>
        <p:spPr>
          <a:xfrm>
            <a:off x="8035636" y="692181"/>
            <a:ext cx="10668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C32B1EE5-FD66-CD8D-6E83-D72100183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317566"/>
            <a:ext cx="8399846" cy="62998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0FB99A-8EE9-3A83-C893-3635B211F264}"/>
              </a:ext>
            </a:extLst>
          </p:cNvPr>
          <p:cNvSpPr txBox="1"/>
          <p:nvPr/>
        </p:nvSpPr>
        <p:spPr>
          <a:xfrm>
            <a:off x="9405253" y="3551652"/>
            <a:ext cx="223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Smallest</a:t>
            </a:r>
            <a:r>
              <a:rPr lang="fr-CA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distance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1FA815-1E34-6357-A1E5-052BC2B9014B}"/>
              </a:ext>
            </a:extLst>
          </p:cNvPr>
          <p:cNvSpPr txBox="1"/>
          <p:nvPr/>
        </p:nvSpPr>
        <p:spPr>
          <a:xfrm>
            <a:off x="9405254" y="4149982"/>
            <a:ext cx="2233221" cy="369332"/>
          </a:xfrm>
          <a:prstGeom prst="rect">
            <a:avLst/>
          </a:prstGeom>
          <a:noFill/>
          <a:ln w="38100">
            <a:solidFill>
              <a:srgbClr val="FF8C2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24.7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kpc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0.4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3A8121-D283-2A78-93F5-FC282FECA777}"/>
              </a:ext>
            </a:extLst>
          </p:cNvPr>
          <p:cNvSpPr txBox="1"/>
          <p:nvPr/>
        </p:nvSpPr>
        <p:spPr>
          <a:xfrm>
            <a:off x="9405255" y="4717534"/>
            <a:ext cx="2233221" cy="369332"/>
          </a:xfrm>
          <a:prstGeom prst="rect">
            <a:avLst/>
          </a:prstGeom>
          <a:noFill/>
          <a:ln w="38100">
            <a:solidFill>
              <a:srgbClr val="DC484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24.0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kpc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0.79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8D90E6B8-2BF7-3074-FC66-FBBE53DD5B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9" t="3048" r="65346" b="12209"/>
          <a:stretch/>
        </p:blipFill>
        <p:spPr>
          <a:xfrm>
            <a:off x="2409370" y="509591"/>
            <a:ext cx="856344" cy="53387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4864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E2B98A3-41C9-42C7-2661-A48865D6CA5B}"/>
              </a:ext>
            </a:extLst>
          </p:cNvPr>
          <p:cNvSpPr txBox="1"/>
          <p:nvPr/>
        </p:nvSpPr>
        <p:spPr>
          <a:xfrm>
            <a:off x="9102436" y="492126"/>
            <a:ext cx="2384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Isolated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simulation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9B57F1-E767-1C49-33FD-3FF0DDE70367}"/>
              </a:ext>
            </a:extLst>
          </p:cNvPr>
          <p:cNvSpPr txBox="1"/>
          <p:nvPr/>
        </p:nvSpPr>
        <p:spPr>
          <a:xfrm>
            <a:off x="9102437" y="905332"/>
            <a:ext cx="1856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Simulations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with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tides</a:t>
            </a:r>
            <a:endParaRPr kumimoji="0" lang="fr-C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68EF6EC1-CD31-EB43-F081-7EE34A666C43}"/>
              </a:ext>
            </a:extLst>
          </p:cNvPr>
          <p:cNvSpPr/>
          <p:nvPr/>
        </p:nvSpPr>
        <p:spPr>
          <a:xfrm>
            <a:off x="8754688" y="843455"/>
            <a:ext cx="223057" cy="5697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8BAEDF4-309C-2318-557A-CB012FBA2427}"/>
              </a:ext>
            </a:extLst>
          </p:cNvPr>
          <p:cNvCxnSpPr>
            <a:cxnSpLocks/>
          </p:cNvCxnSpPr>
          <p:nvPr/>
        </p:nvCxnSpPr>
        <p:spPr>
          <a:xfrm>
            <a:off x="8035636" y="692181"/>
            <a:ext cx="10668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C32B1EE5-FD66-CD8D-6E83-D72100183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317566"/>
            <a:ext cx="8399846" cy="62998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0FB99A-8EE9-3A83-C893-3635B211F264}"/>
              </a:ext>
            </a:extLst>
          </p:cNvPr>
          <p:cNvSpPr txBox="1"/>
          <p:nvPr/>
        </p:nvSpPr>
        <p:spPr>
          <a:xfrm>
            <a:off x="9405253" y="3551652"/>
            <a:ext cx="223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Smallest</a:t>
            </a:r>
            <a:r>
              <a:rPr lang="fr-CA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distance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1FA815-1E34-6357-A1E5-052BC2B9014B}"/>
              </a:ext>
            </a:extLst>
          </p:cNvPr>
          <p:cNvSpPr txBox="1"/>
          <p:nvPr/>
        </p:nvSpPr>
        <p:spPr>
          <a:xfrm>
            <a:off x="9405254" y="4149982"/>
            <a:ext cx="2233221" cy="369332"/>
          </a:xfrm>
          <a:prstGeom prst="rect">
            <a:avLst/>
          </a:prstGeom>
          <a:noFill/>
          <a:ln w="38100">
            <a:solidFill>
              <a:srgbClr val="FF8C2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24.7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kpc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0.4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3A8121-D283-2A78-93F5-FC282FECA777}"/>
              </a:ext>
            </a:extLst>
          </p:cNvPr>
          <p:cNvSpPr txBox="1"/>
          <p:nvPr/>
        </p:nvSpPr>
        <p:spPr>
          <a:xfrm>
            <a:off x="9405255" y="4717534"/>
            <a:ext cx="2233221" cy="369332"/>
          </a:xfrm>
          <a:prstGeom prst="rect">
            <a:avLst/>
          </a:prstGeom>
          <a:noFill/>
          <a:ln w="38100">
            <a:solidFill>
              <a:srgbClr val="DC484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24.0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kpc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0.79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B2BA5B4E-19E5-86C7-AD17-32AA6696D6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7" t="3048" r="58206" b="12133"/>
          <a:stretch/>
        </p:blipFill>
        <p:spPr>
          <a:xfrm>
            <a:off x="2917370" y="509589"/>
            <a:ext cx="948114" cy="534352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271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E2B98A3-41C9-42C7-2661-A48865D6CA5B}"/>
              </a:ext>
            </a:extLst>
          </p:cNvPr>
          <p:cNvSpPr txBox="1"/>
          <p:nvPr/>
        </p:nvSpPr>
        <p:spPr>
          <a:xfrm>
            <a:off x="9102436" y="492126"/>
            <a:ext cx="2384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Isolated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simulation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9B57F1-E767-1C49-33FD-3FF0DDE70367}"/>
              </a:ext>
            </a:extLst>
          </p:cNvPr>
          <p:cNvSpPr txBox="1"/>
          <p:nvPr/>
        </p:nvSpPr>
        <p:spPr>
          <a:xfrm>
            <a:off x="9102437" y="905332"/>
            <a:ext cx="1856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Simulations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with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tides</a:t>
            </a:r>
            <a:endParaRPr kumimoji="0" lang="fr-C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68EF6EC1-CD31-EB43-F081-7EE34A666C43}"/>
              </a:ext>
            </a:extLst>
          </p:cNvPr>
          <p:cNvSpPr/>
          <p:nvPr/>
        </p:nvSpPr>
        <p:spPr>
          <a:xfrm>
            <a:off x="8754688" y="843455"/>
            <a:ext cx="223057" cy="5697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8BAEDF4-309C-2318-557A-CB012FBA2427}"/>
              </a:ext>
            </a:extLst>
          </p:cNvPr>
          <p:cNvCxnSpPr>
            <a:cxnSpLocks/>
          </p:cNvCxnSpPr>
          <p:nvPr/>
        </p:nvCxnSpPr>
        <p:spPr>
          <a:xfrm>
            <a:off x="8035636" y="692181"/>
            <a:ext cx="10668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C32B1EE5-FD66-CD8D-6E83-D72100183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317566"/>
            <a:ext cx="8399846" cy="62998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0FB99A-8EE9-3A83-C893-3635B211F264}"/>
              </a:ext>
            </a:extLst>
          </p:cNvPr>
          <p:cNvSpPr txBox="1"/>
          <p:nvPr/>
        </p:nvSpPr>
        <p:spPr>
          <a:xfrm>
            <a:off x="9405253" y="3551652"/>
            <a:ext cx="223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Smallest</a:t>
            </a:r>
            <a:r>
              <a:rPr lang="fr-CA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distance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1FA815-1E34-6357-A1E5-052BC2B9014B}"/>
              </a:ext>
            </a:extLst>
          </p:cNvPr>
          <p:cNvSpPr txBox="1"/>
          <p:nvPr/>
        </p:nvSpPr>
        <p:spPr>
          <a:xfrm>
            <a:off x="9405254" y="4149982"/>
            <a:ext cx="2233221" cy="369332"/>
          </a:xfrm>
          <a:prstGeom prst="rect">
            <a:avLst/>
          </a:prstGeom>
          <a:noFill/>
          <a:ln w="38100">
            <a:solidFill>
              <a:srgbClr val="FF8C2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24.7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kpc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0.4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3A8121-D283-2A78-93F5-FC282FECA777}"/>
              </a:ext>
            </a:extLst>
          </p:cNvPr>
          <p:cNvSpPr txBox="1"/>
          <p:nvPr/>
        </p:nvSpPr>
        <p:spPr>
          <a:xfrm>
            <a:off x="9405255" y="4717534"/>
            <a:ext cx="2233221" cy="369332"/>
          </a:xfrm>
          <a:prstGeom prst="rect">
            <a:avLst/>
          </a:prstGeom>
          <a:noFill/>
          <a:ln w="38100">
            <a:solidFill>
              <a:srgbClr val="DC484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24.0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kpc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0.79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50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axy_map_xy_anim_zoom70_ICL_changed">
            <a:hlinkClick r:id="" action="ppaction://media"/>
            <a:extLst>
              <a:ext uri="{FF2B5EF4-FFF2-40B4-BE49-F238E27FC236}">
                <a16:creationId xmlns:a16="http://schemas.microsoft.com/office/drawing/2014/main" id="{781CEEA8-7835-3874-D586-4D5BB9B584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24" y="23196"/>
            <a:ext cx="8681884" cy="651141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01A0FF-7C2E-E560-BED8-FCA0B87A72DF}"/>
              </a:ext>
            </a:extLst>
          </p:cNvPr>
          <p:cNvSpPr/>
          <p:nvPr/>
        </p:nvSpPr>
        <p:spPr>
          <a:xfrm>
            <a:off x="7518400" y="4644775"/>
            <a:ext cx="4398790" cy="101566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E8A049D-C745-74A9-98CB-066212667BA7}"/>
              </a:ext>
            </a:extLst>
          </p:cNvPr>
          <p:cNvGrpSpPr/>
          <p:nvPr/>
        </p:nvGrpSpPr>
        <p:grpSpPr>
          <a:xfrm>
            <a:off x="5030206" y="5777619"/>
            <a:ext cx="3504692" cy="458644"/>
            <a:chOff x="6671695" y="5894532"/>
            <a:chExt cx="3504692" cy="4586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94BCAF-5414-B9AB-2007-6FA0D31CB2C9}"/>
                </a:ext>
              </a:extLst>
            </p:cNvPr>
            <p:cNvSpPr/>
            <p:nvPr/>
          </p:nvSpPr>
          <p:spPr>
            <a:xfrm>
              <a:off x="7211961" y="5976938"/>
              <a:ext cx="2964426" cy="3762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75B3FC6-79AE-AB48-1C2E-9CFD8A53D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1695" y="5894532"/>
              <a:ext cx="2123056" cy="376238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18CA43-95BC-4FDB-589F-EFC7AC26942E}"/>
              </a:ext>
            </a:extLst>
          </p:cNvPr>
          <p:cNvGrpSpPr/>
          <p:nvPr/>
        </p:nvGrpSpPr>
        <p:grpSpPr>
          <a:xfrm>
            <a:off x="8374400" y="2770208"/>
            <a:ext cx="2379662" cy="707886"/>
            <a:chOff x="9580110" y="3041872"/>
            <a:chExt cx="2379662" cy="707886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A5914CD-F5F6-E8AB-5177-90798BA503D4}"/>
                </a:ext>
              </a:extLst>
            </p:cNvPr>
            <p:cNvSpPr txBox="1"/>
            <p:nvPr/>
          </p:nvSpPr>
          <p:spPr>
            <a:xfrm>
              <a:off x="9826172" y="304187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Bound stars</a:t>
              </a:r>
            </a:p>
            <a:p>
              <a:r>
                <a:rPr lang="fr-CA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Intracluster</a:t>
              </a:r>
              <a:r>
                <a:rPr lang="fr-CA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stars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44C5CB1-8B3F-15CE-9A86-6598782EDC71}"/>
                </a:ext>
              </a:extLst>
            </p:cNvPr>
            <p:cNvSpPr/>
            <p:nvPr/>
          </p:nvSpPr>
          <p:spPr>
            <a:xfrm>
              <a:off x="9580110" y="3171825"/>
              <a:ext cx="192541" cy="172985"/>
            </a:xfrm>
            <a:prstGeom prst="ellipse">
              <a:avLst/>
            </a:prstGeom>
            <a:solidFill>
              <a:srgbClr val="FE1392"/>
            </a:solidFill>
            <a:ln>
              <a:solidFill>
                <a:srgbClr val="C70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C59A8BC0-6C69-3437-5594-003A3D11814F}"/>
                </a:ext>
              </a:extLst>
            </p:cNvPr>
            <p:cNvSpPr/>
            <p:nvPr/>
          </p:nvSpPr>
          <p:spPr>
            <a:xfrm>
              <a:off x="9580110" y="3465877"/>
              <a:ext cx="192541" cy="172985"/>
            </a:xfrm>
            <a:prstGeom prst="ellipse">
              <a:avLst/>
            </a:prstGeom>
            <a:solidFill>
              <a:srgbClr val="BABA02"/>
            </a:solidFill>
            <a:ln>
              <a:solidFill>
                <a:srgbClr val="9995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1C5568D-6780-AA2E-90C9-EECDFBC9F9EB}"/>
              </a:ext>
            </a:extLst>
          </p:cNvPr>
          <p:cNvCxnSpPr>
            <a:cxnSpLocks/>
          </p:cNvCxnSpPr>
          <p:nvPr/>
        </p:nvCxnSpPr>
        <p:spPr>
          <a:xfrm flipH="1" flipV="1">
            <a:off x="9361714" y="3478094"/>
            <a:ext cx="170484" cy="116668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8510B4C-17B6-94EF-AB9B-637C2DEA46E5}"/>
              </a:ext>
            </a:extLst>
          </p:cNvPr>
          <p:cNvSpPr txBox="1"/>
          <p:nvPr/>
        </p:nvSpPr>
        <p:spPr>
          <a:xfrm>
            <a:off x="7409141" y="4784081"/>
            <a:ext cx="2123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Kinetic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energy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particle</a:t>
            </a:r>
            <a:endParaRPr lang="fr-CA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8E3EA7-ACF3-B0C6-265B-AB0D5F1A0E5C}"/>
              </a:ext>
            </a:extLst>
          </p:cNvPr>
          <p:cNvSpPr txBox="1"/>
          <p:nvPr/>
        </p:nvSpPr>
        <p:spPr>
          <a:xfrm>
            <a:off x="9794133" y="4644775"/>
            <a:ext cx="2123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Gravitational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potential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energy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galaxy</a:t>
            </a:r>
            <a:endParaRPr lang="fr-CA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00BAAD1-E1ED-477C-B096-62923EB97EFB}"/>
                  </a:ext>
                </a:extLst>
              </p:cNvPr>
              <p:cNvSpPr txBox="1"/>
              <p:nvPr/>
            </p:nvSpPr>
            <p:spPr>
              <a:xfrm>
                <a:off x="9227319" y="4952552"/>
                <a:ext cx="7414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fr-CA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00BAAD1-E1ED-477C-B096-62923EB97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319" y="4952552"/>
                <a:ext cx="741421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68BD5CA7-FE20-5AE6-4E4E-47E94EF30E17}"/>
              </a:ext>
            </a:extLst>
          </p:cNvPr>
          <p:cNvSpPr txBox="1"/>
          <p:nvPr/>
        </p:nvSpPr>
        <p:spPr>
          <a:xfrm>
            <a:off x="5256364" y="5506549"/>
            <a:ext cx="1796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 TIDES8_h_p_mm</a:t>
            </a:r>
          </a:p>
        </p:txBody>
      </p:sp>
    </p:spTree>
    <p:extLst>
      <p:ext uri="{BB962C8B-B14F-4D97-AF65-F5344CB8AC3E}">
        <p14:creationId xmlns:p14="http://schemas.microsoft.com/office/powerpoint/2010/main" val="246346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754F84B-92D7-E1D0-B266-E68ADA64B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16"/>
          <a:stretch/>
        </p:blipFill>
        <p:spPr>
          <a:xfrm>
            <a:off x="170480" y="3907653"/>
            <a:ext cx="7424765" cy="274441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E66782-FEC3-56C9-DDEF-42B7BC2BD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22" y="2373022"/>
            <a:ext cx="4484978" cy="44849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B883E0-3EA7-D29C-411D-859D00620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07" y="0"/>
            <a:ext cx="3701716" cy="3701716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02F67B40-CD1D-EF2B-B09A-8862FF004F7D}"/>
              </a:ext>
            </a:extLst>
          </p:cNvPr>
          <p:cNvGrpSpPr/>
          <p:nvPr/>
        </p:nvGrpSpPr>
        <p:grpSpPr>
          <a:xfrm>
            <a:off x="1058778" y="2378277"/>
            <a:ext cx="2653603" cy="1323439"/>
            <a:chOff x="1058779" y="4655581"/>
            <a:chExt cx="2653603" cy="132343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2F5B601-39C7-8D12-87B3-1CD2B199B462}"/>
                </a:ext>
              </a:extLst>
            </p:cNvPr>
            <p:cNvSpPr txBox="1"/>
            <p:nvPr/>
          </p:nvSpPr>
          <p:spPr>
            <a:xfrm>
              <a:off x="1498572" y="4655581"/>
              <a:ext cx="22138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Old and </a:t>
              </a:r>
              <a:r>
                <a:rPr lang="fr-CA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bound</a:t>
              </a:r>
              <a:endPara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fr-CA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New and </a:t>
              </a:r>
              <a:r>
                <a:rPr lang="fr-CA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bound</a:t>
              </a:r>
              <a:endPara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fr-CA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Old and ICL</a:t>
              </a:r>
            </a:p>
            <a:p>
              <a:r>
                <a:rPr lang="fr-CA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New and ICL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4ABCEE-7874-BA9A-9F25-13B5EA2B98D7}"/>
                </a:ext>
              </a:extLst>
            </p:cNvPr>
            <p:cNvSpPr/>
            <p:nvPr/>
          </p:nvSpPr>
          <p:spPr>
            <a:xfrm>
              <a:off x="1058779" y="4764505"/>
              <a:ext cx="385010" cy="148994"/>
            </a:xfrm>
            <a:prstGeom prst="rect">
              <a:avLst/>
            </a:prstGeom>
            <a:noFill/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89382F-B8AB-DBF5-E588-92583B7C6011}"/>
                </a:ext>
              </a:extLst>
            </p:cNvPr>
            <p:cNvSpPr/>
            <p:nvPr/>
          </p:nvSpPr>
          <p:spPr>
            <a:xfrm>
              <a:off x="1058779" y="5094392"/>
              <a:ext cx="385010" cy="148994"/>
            </a:xfrm>
            <a:prstGeom prst="rect">
              <a:avLst/>
            </a:prstGeom>
            <a:noFill/>
            <a:ln w="38100">
              <a:solidFill>
                <a:srgbClr val="9708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54DA5B-3308-E142-C185-3434A71D3CEB}"/>
                </a:ext>
              </a:extLst>
            </p:cNvPr>
            <p:cNvSpPr/>
            <p:nvPr/>
          </p:nvSpPr>
          <p:spPr>
            <a:xfrm>
              <a:off x="1058779" y="5400000"/>
              <a:ext cx="385010" cy="148994"/>
            </a:xfrm>
            <a:prstGeom prst="rect">
              <a:avLst/>
            </a:prstGeom>
            <a:noFill/>
            <a:ln w="38100">
              <a:solidFill>
                <a:srgbClr val="1DC4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067575-3B8E-01ED-0B26-119049793912}"/>
                </a:ext>
              </a:extLst>
            </p:cNvPr>
            <p:cNvSpPr/>
            <p:nvPr/>
          </p:nvSpPr>
          <p:spPr>
            <a:xfrm>
              <a:off x="1058779" y="5705608"/>
              <a:ext cx="385010" cy="148994"/>
            </a:xfrm>
            <a:prstGeom prst="rect">
              <a:avLst/>
            </a:prstGeom>
            <a:noFill/>
            <a:ln w="38100">
              <a:solidFill>
                <a:srgbClr val="FFD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B5BA021-E97D-1BAE-78DD-1EAD164DEA5D}"/>
              </a:ext>
            </a:extLst>
          </p:cNvPr>
          <p:cNvSpPr txBox="1"/>
          <p:nvPr/>
        </p:nvSpPr>
        <p:spPr>
          <a:xfrm>
            <a:off x="7465246" y="142437"/>
            <a:ext cx="20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Side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view</a:t>
            </a:r>
            <a:endParaRPr lang="fr-CA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D242A10-80CB-713F-77C8-4F2455EC66DA}"/>
              </a:ext>
            </a:extLst>
          </p:cNvPr>
          <p:cNvSpPr txBox="1"/>
          <p:nvPr/>
        </p:nvSpPr>
        <p:spPr>
          <a:xfrm>
            <a:off x="10381231" y="2541400"/>
            <a:ext cx="20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view</a:t>
            </a:r>
            <a:endParaRPr lang="fr-CA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DA0C50-DA74-8315-CB22-32A5BC936320}"/>
              </a:ext>
            </a:extLst>
          </p:cNvPr>
          <p:cNvSpPr/>
          <p:nvPr/>
        </p:nvSpPr>
        <p:spPr>
          <a:xfrm>
            <a:off x="538246" y="542547"/>
            <a:ext cx="2261061" cy="734131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0CEB95-1397-6D11-800E-DE7A8471BE8A}"/>
              </a:ext>
            </a:extLst>
          </p:cNvPr>
          <p:cNvSpPr txBox="1"/>
          <p:nvPr/>
        </p:nvSpPr>
        <p:spPr>
          <a:xfrm>
            <a:off x="421174" y="578535"/>
            <a:ext cx="2495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Metallicity</a:t>
            </a:r>
            <a:endParaRPr kumimoji="0" lang="fr-C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75CE55-CE5E-E7A8-15BE-A4F9CAE811DF}"/>
              </a:ext>
            </a:extLst>
          </p:cNvPr>
          <p:cNvSpPr txBox="1"/>
          <p:nvPr/>
        </p:nvSpPr>
        <p:spPr>
          <a:xfrm>
            <a:off x="8087908" y="6239943"/>
            <a:ext cx="2014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 TIDES8_h_p3_mm</a:t>
            </a:r>
          </a:p>
        </p:txBody>
      </p:sp>
    </p:spTree>
    <p:extLst>
      <p:ext uri="{BB962C8B-B14F-4D97-AF65-F5344CB8AC3E}">
        <p14:creationId xmlns:p14="http://schemas.microsoft.com/office/powerpoint/2010/main" val="1995284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DA0C50-DA74-8315-CB22-32A5BC936320}"/>
              </a:ext>
            </a:extLst>
          </p:cNvPr>
          <p:cNvSpPr/>
          <p:nvPr/>
        </p:nvSpPr>
        <p:spPr>
          <a:xfrm>
            <a:off x="538246" y="542547"/>
            <a:ext cx="2261061" cy="734131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0CEB95-1397-6D11-800E-DE7A8471BE8A}"/>
              </a:ext>
            </a:extLst>
          </p:cNvPr>
          <p:cNvSpPr txBox="1"/>
          <p:nvPr/>
        </p:nvSpPr>
        <p:spPr>
          <a:xfrm>
            <a:off x="421174" y="578535"/>
            <a:ext cx="2495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Metallicity</a:t>
            </a:r>
            <a:endParaRPr kumimoji="0" lang="fr-C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D7BDD23-12FB-CD7E-0C98-A2B21999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82" y="1684664"/>
            <a:ext cx="9926435" cy="47441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1FEAAE1-96B1-0B3D-158C-937DE90700D5}"/>
              </a:ext>
            </a:extLst>
          </p:cNvPr>
          <p:cNvSpPr/>
          <p:nvPr/>
        </p:nvSpPr>
        <p:spPr>
          <a:xfrm>
            <a:off x="7875639" y="4026310"/>
            <a:ext cx="1430593" cy="707922"/>
          </a:xfrm>
          <a:prstGeom prst="rect">
            <a:avLst/>
          </a:prstGeom>
          <a:noFill/>
          <a:ln w="38100">
            <a:solidFill>
              <a:srgbClr val="1DC4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F73983-64C9-AACE-EC5F-B0D07FD36047}"/>
              </a:ext>
            </a:extLst>
          </p:cNvPr>
          <p:cNvSpPr/>
          <p:nvPr/>
        </p:nvSpPr>
        <p:spPr>
          <a:xfrm>
            <a:off x="7875638" y="5200504"/>
            <a:ext cx="1430593" cy="1111806"/>
          </a:xfrm>
          <a:prstGeom prst="rect">
            <a:avLst/>
          </a:prstGeom>
          <a:noFill/>
          <a:ln w="38100">
            <a:solidFill>
              <a:srgbClr val="1DC4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1BE515-7151-B65F-43B0-45C5746BEC4D}"/>
              </a:ext>
            </a:extLst>
          </p:cNvPr>
          <p:cNvSpPr/>
          <p:nvPr/>
        </p:nvSpPr>
        <p:spPr>
          <a:xfrm>
            <a:off x="9340850" y="6076334"/>
            <a:ext cx="1557170" cy="235975"/>
          </a:xfrm>
          <a:prstGeom prst="rect">
            <a:avLst/>
          </a:prstGeom>
          <a:noFill/>
          <a:ln w="38100">
            <a:solidFill>
              <a:srgbClr val="FFD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C97929-B2B1-EA8D-3761-94EAFA8E9DBA}"/>
              </a:ext>
            </a:extLst>
          </p:cNvPr>
          <p:cNvSpPr/>
          <p:nvPr/>
        </p:nvSpPr>
        <p:spPr>
          <a:xfrm>
            <a:off x="5123544" y="1232556"/>
            <a:ext cx="740228" cy="2445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C4744C-9937-D749-E616-BE2E4A5FB5F0}"/>
              </a:ext>
            </a:extLst>
          </p:cNvPr>
          <p:cNvSpPr/>
          <p:nvPr/>
        </p:nvSpPr>
        <p:spPr>
          <a:xfrm>
            <a:off x="6640286" y="1232556"/>
            <a:ext cx="740228" cy="244576"/>
          </a:xfrm>
          <a:prstGeom prst="rect">
            <a:avLst/>
          </a:prstGeom>
          <a:solidFill>
            <a:srgbClr val="9708D4"/>
          </a:solidFill>
          <a:ln>
            <a:solidFill>
              <a:srgbClr val="9708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9708D4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75BA2B-DACE-8894-9510-C0995C04EC67}"/>
              </a:ext>
            </a:extLst>
          </p:cNvPr>
          <p:cNvSpPr/>
          <p:nvPr/>
        </p:nvSpPr>
        <p:spPr>
          <a:xfrm>
            <a:off x="8220820" y="1232556"/>
            <a:ext cx="740228" cy="244576"/>
          </a:xfrm>
          <a:prstGeom prst="rect">
            <a:avLst/>
          </a:prstGeom>
          <a:solidFill>
            <a:srgbClr val="1DC4FC"/>
          </a:solidFill>
          <a:ln>
            <a:solidFill>
              <a:srgbClr val="1DC4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E912E0-3A31-40A2-2718-5E264F06F7B8}"/>
              </a:ext>
            </a:extLst>
          </p:cNvPr>
          <p:cNvSpPr/>
          <p:nvPr/>
        </p:nvSpPr>
        <p:spPr>
          <a:xfrm>
            <a:off x="9749321" y="1232556"/>
            <a:ext cx="740228" cy="244576"/>
          </a:xfrm>
          <a:prstGeom prst="rect">
            <a:avLst/>
          </a:prstGeom>
          <a:solidFill>
            <a:srgbClr val="FFD700"/>
          </a:solidFill>
          <a:ln>
            <a:solidFill>
              <a:srgbClr val="FFD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3885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FA1FBBC-252D-BC01-CE2B-D9EE1062B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85" y="1190169"/>
            <a:ext cx="5058229" cy="50582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D93D1E-32E1-BC13-A355-6587D3F7B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2" y="1175653"/>
            <a:ext cx="5072745" cy="50727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18084C4-7C33-9BCA-D4EB-BF647615321F}"/>
                  </a:ext>
                </a:extLst>
              </p:cNvPr>
              <p:cNvSpPr txBox="1"/>
              <p:nvPr/>
            </p:nvSpPr>
            <p:spPr>
              <a:xfrm>
                <a:off x="1553030" y="6248398"/>
                <a:ext cx="3178628" cy="481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C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fr-C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=8.99</m:t>
                      </m:r>
                      <m:r>
                        <a:rPr lang="fr-C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C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C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sSub>
                        <m:sSubPr>
                          <m:ctrlPr>
                            <a:rPr lang="fr-CA" sz="2400" b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CA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CA" sz="2400">
                              <a:solidFill>
                                <a:schemeClr val="bg1"/>
                              </a:solidFill>
                            </a:rPr>
                            <m:t>☉</m:t>
                          </m:r>
                        </m:sub>
                      </m:sSub>
                    </m:oMath>
                  </m:oMathPara>
                </a14:m>
                <a:endParaRPr lang="fr-CA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18084C4-7C33-9BCA-D4EB-BF6476153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030" y="6248398"/>
                <a:ext cx="3178628" cy="481670"/>
              </a:xfrm>
              <a:prstGeom prst="rect">
                <a:avLst/>
              </a:prstGeom>
              <a:blipFill>
                <a:blip r:embed="rId5"/>
                <a:stretch>
                  <a:fillRect b="-1012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3092AF9-570C-1CB3-1B26-ADC3469A645D}"/>
                  </a:ext>
                </a:extLst>
              </p:cNvPr>
              <p:cNvSpPr txBox="1"/>
              <p:nvPr/>
            </p:nvSpPr>
            <p:spPr>
              <a:xfrm>
                <a:off x="7583712" y="6248398"/>
                <a:ext cx="3055258" cy="481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C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fr-C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=8.91</m:t>
                      </m:r>
                      <m:r>
                        <a:rPr lang="fr-C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C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C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sSub>
                        <m:sSubPr>
                          <m:ctrlPr>
                            <a:rPr lang="fr-CA" sz="2400" b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CA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CA" sz="2400">
                              <a:solidFill>
                                <a:schemeClr val="bg1"/>
                              </a:solidFill>
                            </a:rPr>
                            <m:t>☉</m:t>
                          </m:r>
                        </m:sub>
                      </m:sSub>
                    </m:oMath>
                  </m:oMathPara>
                </a14:m>
                <a:endParaRPr lang="fr-CA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3092AF9-570C-1CB3-1B26-ADC3469A6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712" y="6248398"/>
                <a:ext cx="3055258" cy="481670"/>
              </a:xfrm>
              <a:prstGeom prst="rect">
                <a:avLst/>
              </a:prstGeom>
              <a:blipFill>
                <a:blip r:embed="rId6"/>
                <a:stretch>
                  <a:fillRect b="-1012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2C3BC50A-BBF0-285B-1785-29A1C987F093}"/>
              </a:ext>
            </a:extLst>
          </p:cNvPr>
          <p:cNvSpPr txBox="1"/>
          <p:nvPr/>
        </p:nvSpPr>
        <p:spPr>
          <a:xfrm>
            <a:off x="1342572" y="359172"/>
            <a:ext cx="3853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Remanent</a:t>
            </a:r>
            <a:r>
              <a:rPr lang="fr-CA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run </a:t>
            </a:r>
            <a:r>
              <a:rPr lang="fr-CA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</a:t>
            </a:r>
            <a:r>
              <a:rPr lang="fr-CA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2400" b="1" dirty="0" err="1">
                <a:solidFill>
                  <a:srgbClr val="FFD7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tides</a:t>
            </a:r>
            <a:r>
              <a:rPr lang="fr-CA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at 5 </a:t>
            </a:r>
            <a:r>
              <a:rPr lang="fr-CA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75E7C1-969A-2A55-F468-2AD2B0CCE1FA}"/>
              </a:ext>
            </a:extLst>
          </p:cNvPr>
          <p:cNvSpPr txBox="1"/>
          <p:nvPr/>
        </p:nvSpPr>
        <p:spPr>
          <a:xfrm>
            <a:off x="7917541" y="344656"/>
            <a:ext cx="2931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Other</a:t>
            </a:r>
            <a:r>
              <a:rPr lang="fr-CA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2400" b="1" dirty="0" err="1">
                <a:solidFill>
                  <a:srgbClr val="FFD7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isolated</a:t>
            </a:r>
            <a:r>
              <a:rPr lang="fr-CA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run, at 5 </a:t>
            </a:r>
            <a:r>
              <a:rPr lang="fr-CA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D8D4B36-C3ED-2CB8-0B5A-AB5D3E3E74D7}"/>
              </a:ext>
            </a:extLst>
          </p:cNvPr>
          <p:cNvSpPr txBox="1"/>
          <p:nvPr/>
        </p:nvSpPr>
        <p:spPr>
          <a:xfrm>
            <a:off x="975907" y="5580000"/>
            <a:ext cx="1897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 TIDES8_h_p2_mm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826D8E7-2B2E-9835-B750-D9BCD5B1917C}"/>
              </a:ext>
            </a:extLst>
          </p:cNvPr>
          <p:cNvSpPr txBox="1"/>
          <p:nvPr/>
        </p:nvSpPr>
        <p:spPr>
          <a:xfrm>
            <a:off x="6876000" y="5566231"/>
            <a:ext cx="1537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 ISOL_A</a:t>
            </a:r>
          </a:p>
        </p:txBody>
      </p:sp>
    </p:spTree>
    <p:extLst>
      <p:ext uri="{BB962C8B-B14F-4D97-AF65-F5344CB8AC3E}">
        <p14:creationId xmlns:p14="http://schemas.microsoft.com/office/powerpoint/2010/main" val="3114139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plein air, ciel, léger, temps&#10;&#10;Description générée automatiquement">
            <a:extLst>
              <a:ext uri="{FF2B5EF4-FFF2-40B4-BE49-F238E27FC236}">
                <a16:creationId xmlns:a16="http://schemas.microsoft.com/office/drawing/2014/main" id="{66467FC3-B22F-E0CD-D955-D805064B5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81" r="-1" b="12300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7" name="Image 5" descr="Une image contenant étoile, nuit, ciel de nuit&#10;&#10;Description générée automatiquement">
            <a:extLst>
              <a:ext uri="{FF2B5EF4-FFF2-40B4-BE49-F238E27FC236}">
                <a16:creationId xmlns:a16="http://schemas.microsoft.com/office/drawing/2014/main" id="{70F7E61D-C211-B581-BFC8-2F21D1083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0148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0B37CA-E514-0C74-7B5D-3FE9DC94C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15219"/>
            <a:ext cx="5823857" cy="2387600"/>
          </a:xfrm>
        </p:spPr>
        <p:txBody>
          <a:bodyPr>
            <a:normAutofit/>
          </a:bodyPr>
          <a:lstStyle/>
          <a:p>
            <a:pPr algn="l"/>
            <a:r>
              <a:rPr lang="fr-FR" sz="5000" dirty="0" err="1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Thank</a:t>
            </a:r>
            <a:r>
              <a:rPr lang="fr-FR" sz="5000" dirty="0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</a:t>
            </a:r>
            <a:r>
              <a:rPr lang="fr-FR" sz="5000" dirty="0" err="1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you</a:t>
            </a:r>
            <a:r>
              <a:rPr lang="fr-FR" sz="5000" dirty="0">
                <a:solidFill>
                  <a:schemeClr val="bg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!</a:t>
            </a:r>
          </a:p>
        </p:txBody>
      </p:sp>
      <p:cxnSp>
        <p:nvCxnSpPr>
          <p:cNvPr id="28" name="Straight Connector 1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9" descr="Une image contenant logo&#10;&#10;Description générée automatiquement">
            <a:extLst>
              <a:ext uri="{FF2B5EF4-FFF2-40B4-BE49-F238E27FC236}">
                <a16:creationId xmlns:a16="http://schemas.microsoft.com/office/drawing/2014/main" id="{14B1E07B-498E-9E1F-E2BA-E2A51F617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17" y="5595417"/>
            <a:ext cx="2124974" cy="948446"/>
          </a:xfrm>
          <a:prstGeom prst="rect">
            <a:avLst/>
          </a:prstGeom>
        </p:spPr>
      </p:pic>
      <p:pic>
        <p:nvPicPr>
          <p:cNvPr id="15" name="Image 18" descr="Une image contenant logo&#10;&#10;Description générée automatiquement">
            <a:extLst>
              <a:ext uri="{FF2B5EF4-FFF2-40B4-BE49-F238E27FC236}">
                <a16:creationId xmlns:a16="http://schemas.microsoft.com/office/drawing/2014/main" id="{A7DE5E47-EE91-3385-2619-685B5C515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734" y="5340929"/>
            <a:ext cx="1416757" cy="1312585"/>
          </a:xfrm>
          <a:prstGeom prst="rect">
            <a:avLst/>
          </a:prstGeom>
        </p:spPr>
      </p:pic>
      <p:pic>
        <p:nvPicPr>
          <p:cNvPr id="19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A6EC66E-F8DE-FF4E-2F93-FBCBD296D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845" y="5344473"/>
            <a:ext cx="1882423" cy="1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1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895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5B4F1-CE2C-BDAC-CBAF-8790A820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Origin of </a:t>
            </a:r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intracluster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light (ICL)</a:t>
            </a:r>
          </a:p>
        </p:txBody>
      </p:sp>
      <p:pic>
        <p:nvPicPr>
          <p:cNvPr id="4" name="Picture 2" descr="A pair of sparkling galaxies in the beginning stages of merging together">
            <a:extLst>
              <a:ext uri="{FF2B5EF4-FFF2-40B4-BE49-F238E27FC236}">
                <a16:creationId xmlns:a16="http://schemas.microsoft.com/office/drawing/2014/main" id="{A8545D71-79FE-40D1-CE4A-22DE4C8F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78" y="1827164"/>
            <a:ext cx="5284644" cy="297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6D7B9917-0D22-46B9-644A-BE380B1F4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/>
          <a:stretch/>
        </p:blipFill>
        <p:spPr bwMode="auto">
          <a:xfrm>
            <a:off x="436728" y="1827165"/>
            <a:ext cx="5731784" cy="29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2259295-5367-51D4-B3BC-6FE6AF8705C8}"/>
              </a:ext>
            </a:extLst>
          </p:cNvPr>
          <p:cNvSpPr/>
          <p:nvPr/>
        </p:nvSpPr>
        <p:spPr>
          <a:xfrm>
            <a:off x="842239" y="5175664"/>
            <a:ext cx="4920761" cy="967255"/>
          </a:xfrm>
          <a:prstGeom prst="roundRect">
            <a:avLst/>
          </a:prstGeom>
          <a:solidFill>
            <a:srgbClr val="CC0099"/>
          </a:solidFill>
          <a:ln w="3810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DA3579A-ED5B-1BB5-110D-9F6AC91229CB}"/>
              </a:ext>
            </a:extLst>
          </p:cNvPr>
          <p:cNvSpPr/>
          <p:nvPr/>
        </p:nvSpPr>
        <p:spPr>
          <a:xfrm>
            <a:off x="6638615" y="5175664"/>
            <a:ext cx="4920762" cy="9672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66D88A1-AEE9-8637-FE03-46B5A569A78A}"/>
              </a:ext>
            </a:extLst>
          </p:cNvPr>
          <p:cNvGrpSpPr/>
          <p:nvPr/>
        </p:nvGrpSpPr>
        <p:grpSpPr>
          <a:xfrm>
            <a:off x="6849523" y="5364484"/>
            <a:ext cx="713209" cy="670696"/>
            <a:chOff x="6721186" y="5109233"/>
            <a:chExt cx="713209" cy="670696"/>
          </a:xfrm>
        </p:grpSpPr>
        <p:sp>
          <p:nvSpPr>
            <p:cNvPr id="9" name="Étoile : 10 branches 8">
              <a:extLst>
                <a:ext uri="{FF2B5EF4-FFF2-40B4-BE49-F238E27FC236}">
                  <a16:creationId xmlns:a16="http://schemas.microsoft.com/office/drawing/2014/main" id="{28DD8238-6A9B-E9AE-1BE6-9E1D4A48B4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21186" y="5109233"/>
              <a:ext cx="713209" cy="670696"/>
            </a:xfrm>
            <a:prstGeom prst="star10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37F5135-424B-7C26-5D1B-43A027F0B690}"/>
                </a:ext>
              </a:extLst>
            </p:cNvPr>
            <p:cNvSpPr txBox="1"/>
            <p:nvPr/>
          </p:nvSpPr>
          <p:spPr>
            <a:xfrm>
              <a:off x="6890329" y="5197627"/>
              <a:ext cx="374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24C345D-71E1-D39C-B566-1FB167A90FD5}"/>
              </a:ext>
            </a:extLst>
          </p:cNvPr>
          <p:cNvGrpSpPr/>
          <p:nvPr/>
        </p:nvGrpSpPr>
        <p:grpSpPr>
          <a:xfrm>
            <a:off x="1053149" y="5361321"/>
            <a:ext cx="713209" cy="670696"/>
            <a:chOff x="805353" y="5106070"/>
            <a:chExt cx="713209" cy="670696"/>
          </a:xfrm>
        </p:grpSpPr>
        <p:sp>
          <p:nvSpPr>
            <p:cNvPr id="8" name="Étoile : 10 branches 7">
              <a:extLst>
                <a:ext uri="{FF2B5EF4-FFF2-40B4-BE49-F238E27FC236}">
                  <a16:creationId xmlns:a16="http://schemas.microsoft.com/office/drawing/2014/main" id="{211F0990-37D4-87E5-6E96-62F64BA65F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353" y="5106070"/>
              <a:ext cx="713209" cy="670696"/>
            </a:xfrm>
            <a:prstGeom prst="star10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AC4D8DD-A78B-B012-0F71-0D676B112F17}"/>
                </a:ext>
              </a:extLst>
            </p:cNvPr>
            <p:cNvSpPr txBox="1"/>
            <p:nvPr/>
          </p:nvSpPr>
          <p:spPr>
            <a:xfrm>
              <a:off x="974496" y="5214818"/>
              <a:ext cx="374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8203F9D0-E82B-C094-FE84-C5D024B6DB92}"/>
              </a:ext>
            </a:extLst>
          </p:cNvPr>
          <p:cNvSpPr txBox="1"/>
          <p:nvPr/>
        </p:nvSpPr>
        <p:spPr>
          <a:xfrm>
            <a:off x="1999186" y="5361321"/>
            <a:ext cx="2944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Tidal forces</a:t>
            </a:r>
            <a:endParaRPr kumimoji="0" lang="fr-C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A8CCBDD-8528-0CFA-7B1F-6E91D038C956}"/>
              </a:ext>
            </a:extLst>
          </p:cNvPr>
          <p:cNvSpPr txBox="1"/>
          <p:nvPr/>
        </p:nvSpPr>
        <p:spPr>
          <a:xfrm>
            <a:off x="7795560" y="5361321"/>
            <a:ext cx="3283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Galaxy mergers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6CB3930-CF23-7B52-2E90-C6FA7CA42B01}"/>
              </a:ext>
            </a:extLst>
          </p:cNvPr>
          <p:cNvSpPr txBox="1"/>
          <p:nvPr/>
        </p:nvSpPr>
        <p:spPr>
          <a:xfrm>
            <a:off x="4580332" y="4501734"/>
            <a:ext cx="1594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Souce</a:t>
            </a:r>
            <a:r>
              <a:rPr lang="fr-CA" sz="1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NASA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5DA03E2-8D81-044E-46DD-E1E603ECF41F}"/>
              </a:ext>
            </a:extLst>
          </p:cNvPr>
          <p:cNvSpPr txBox="1"/>
          <p:nvPr/>
        </p:nvSpPr>
        <p:spPr>
          <a:xfrm>
            <a:off x="7851572" y="4485901"/>
            <a:ext cx="3943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Source: International Gemini </a:t>
            </a:r>
            <a:r>
              <a:rPr lang="fr-CA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Observatory</a:t>
            </a:r>
            <a:endParaRPr lang="fr-CA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08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AFBC825-BD02-2A68-A43E-FFB244C2E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2160432"/>
            <a:ext cx="5801784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2A2B3D-C94A-2571-CB97-42F0AE252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88" y="2160432"/>
            <a:ext cx="5801784" cy="43513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CCE2FED-6B08-8EB1-7EC9-9A43D2E5E2C9}"/>
              </a:ext>
            </a:extLst>
          </p:cNvPr>
          <p:cNvSpPr txBox="1"/>
          <p:nvPr/>
        </p:nvSpPr>
        <p:spPr>
          <a:xfrm>
            <a:off x="1990834" y="1320801"/>
            <a:ext cx="2307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FF8C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TIDES8_h_a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A6B246-197C-3F07-ABB9-FE6DF57C76F9}"/>
              </a:ext>
            </a:extLst>
          </p:cNvPr>
          <p:cNvSpPr txBox="1"/>
          <p:nvPr/>
        </p:nvSpPr>
        <p:spPr>
          <a:xfrm>
            <a:off x="7893394" y="1320801"/>
            <a:ext cx="2307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DC48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TIDES8_h_a2</a:t>
            </a:r>
          </a:p>
        </p:txBody>
      </p:sp>
    </p:spTree>
    <p:extLst>
      <p:ext uri="{BB962C8B-B14F-4D97-AF65-F5344CB8AC3E}">
        <p14:creationId xmlns:p14="http://schemas.microsoft.com/office/powerpoint/2010/main" val="2728159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BB192ED-6F73-546F-CC88-4546F5EEB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94"/>
          <a:stretch/>
        </p:blipFill>
        <p:spPr>
          <a:xfrm>
            <a:off x="161620" y="170996"/>
            <a:ext cx="5866802" cy="2160721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F831F9C-6C7E-3A47-AE66-459EB8D2A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61620" y="2355663"/>
            <a:ext cx="5852172" cy="21945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E5EB42-3CC8-2C8D-5082-45BE404FB1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61622" y="4550228"/>
            <a:ext cx="5852172" cy="219456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A9F5F1-48D2-8340-AC73-65FC97BA7C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178208" y="170996"/>
            <a:ext cx="5852172" cy="219456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0C97E4B-2B65-66D1-74D1-E7BFFBDEE7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178206" y="2365561"/>
            <a:ext cx="5852172" cy="219456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85FAFD6-0CEE-08F5-9941-0A6A5DA8B5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178206" y="4560126"/>
            <a:ext cx="5852172" cy="219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1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990C67-41AC-28D5-3D8F-7E9157C6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771"/>
            <a:ext cx="10515600" cy="1325563"/>
          </a:xfrm>
        </p:spPr>
        <p:txBody>
          <a:bodyPr/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Contributions to ICL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101C240-FCBA-7251-C1C9-6C3EEBBEB38A}"/>
              </a:ext>
            </a:extLst>
          </p:cNvPr>
          <p:cNvSpPr/>
          <p:nvPr/>
        </p:nvSpPr>
        <p:spPr>
          <a:xfrm>
            <a:off x="1115164" y="2285675"/>
            <a:ext cx="9376012" cy="1231710"/>
          </a:xfrm>
          <a:prstGeom prst="roundRect">
            <a:avLst/>
          </a:prstGeom>
          <a:solidFill>
            <a:srgbClr val="CC0099"/>
          </a:solidFill>
          <a:ln w="3810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9F3B1FF-714A-860B-3FD7-D91F788D7B8E}"/>
              </a:ext>
            </a:extLst>
          </p:cNvPr>
          <p:cNvSpPr/>
          <p:nvPr/>
        </p:nvSpPr>
        <p:spPr>
          <a:xfrm>
            <a:off x="1115164" y="4086726"/>
            <a:ext cx="9376012" cy="123171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6CFBB7D-B9E2-F2ED-2D26-BAB521F8F74A}"/>
              </a:ext>
            </a:extLst>
          </p:cNvPr>
          <p:cNvGrpSpPr/>
          <p:nvPr/>
        </p:nvGrpSpPr>
        <p:grpSpPr>
          <a:xfrm>
            <a:off x="1326073" y="4275546"/>
            <a:ext cx="908207" cy="854070"/>
            <a:chOff x="1326073" y="4275546"/>
            <a:chExt cx="908207" cy="854070"/>
          </a:xfrm>
        </p:grpSpPr>
        <p:sp>
          <p:nvSpPr>
            <p:cNvPr id="8" name="Étoile : 10 branches 7">
              <a:extLst>
                <a:ext uri="{FF2B5EF4-FFF2-40B4-BE49-F238E27FC236}">
                  <a16:creationId xmlns:a16="http://schemas.microsoft.com/office/drawing/2014/main" id="{21836055-9CED-7E54-DD4D-8FBD737F53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6073" y="4275546"/>
              <a:ext cx="908207" cy="854070"/>
            </a:xfrm>
            <a:prstGeom prst="star10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F31E182-4F8E-8FDC-3146-D27E2CAC9430}"/>
                </a:ext>
              </a:extLst>
            </p:cNvPr>
            <p:cNvSpPr txBox="1"/>
            <p:nvPr/>
          </p:nvSpPr>
          <p:spPr>
            <a:xfrm>
              <a:off x="1422987" y="4379415"/>
              <a:ext cx="714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7DE8E5F-51D3-CE50-0E10-108848FAEAFC}"/>
              </a:ext>
            </a:extLst>
          </p:cNvPr>
          <p:cNvGrpSpPr/>
          <p:nvPr/>
        </p:nvGrpSpPr>
        <p:grpSpPr>
          <a:xfrm>
            <a:off x="1326074" y="2471332"/>
            <a:ext cx="908207" cy="854070"/>
            <a:chOff x="1326074" y="2471332"/>
            <a:chExt cx="908207" cy="854070"/>
          </a:xfrm>
        </p:grpSpPr>
        <p:sp>
          <p:nvSpPr>
            <p:cNvPr id="7" name="Étoile : 10 branches 6">
              <a:extLst>
                <a:ext uri="{FF2B5EF4-FFF2-40B4-BE49-F238E27FC236}">
                  <a16:creationId xmlns:a16="http://schemas.microsoft.com/office/drawing/2014/main" id="{EE66DC69-1F44-27E2-3587-E90F19C3AA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6074" y="2471332"/>
              <a:ext cx="908207" cy="854070"/>
            </a:xfrm>
            <a:prstGeom prst="star10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0B67812-0EC4-0087-0BCB-CEDC344A3546}"/>
                </a:ext>
              </a:extLst>
            </p:cNvPr>
            <p:cNvSpPr txBox="1"/>
            <p:nvPr/>
          </p:nvSpPr>
          <p:spPr>
            <a:xfrm>
              <a:off x="1422986" y="2575201"/>
              <a:ext cx="714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A24148D-0153-B56E-3610-E148575B9245}"/>
              </a:ext>
            </a:extLst>
          </p:cNvPr>
          <p:cNvSpPr txBox="1"/>
          <p:nvPr/>
        </p:nvSpPr>
        <p:spPr>
          <a:xfrm>
            <a:off x="9960589" y="6467229"/>
            <a:ext cx="235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Contini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 (2023)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F249EAB-739F-9060-6893-9705C3664882}"/>
              </a:ext>
            </a:extLst>
          </p:cNvPr>
          <p:cNvSpPr txBox="1"/>
          <p:nvPr/>
        </p:nvSpPr>
        <p:spPr>
          <a:xfrm>
            <a:off x="3290799" y="2513646"/>
            <a:ext cx="561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Tidal forces</a:t>
            </a:r>
            <a:endParaRPr kumimoji="0" lang="fr-C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6713A0E-74A6-8071-BC1C-91901A2D5181}"/>
              </a:ext>
            </a:extLst>
          </p:cNvPr>
          <p:cNvSpPr txBox="1"/>
          <p:nvPr/>
        </p:nvSpPr>
        <p:spPr>
          <a:xfrm>
            <a:off x="2987971" y="4317860"/>
            <a:ext cx="5630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Galaxy mergers</a:t>
            </a:r>
          </a:p>
        </p:txBody>
      </p:sp>
    </p:spTree>
    <p:extLst>
      <p:ext uri="{BB962C8B-B14F-4D97-AF65-F5344CB8AC3E}">
        <p14:creationId xmlns:p14="http://schemas.microsoft.com/office/powerpoint/2010/main" val="26998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990C67-41AC-28D5-3D8F-7E9157C6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771"/>
            <a:ext cx="10515600" cy="1325563"/>
          </a:xfrm>
        </p:spPr>
        <p:txBody>
          <a:bodyPr/>
          <a:lstStyle/>
          <a:p>
            <a:pPr algn="ctr"/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Contributions to ICL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101C240-FCBA-7251-C1C9-6C3EEBBEB38A}"/>
              </a:ext>
            </a:extLst>
          </p:cNvPr>
          <p:cNvSpPr/>
          <p:nvPr/>
        </p:nvSpPr>
        <p:spPr>
          <a:xfrm>
            <a:off x="1115164" y="2285675"/>
            <a:ext cx="8654478" cy="1231710"/>
          </a:xfrm>
          <a:prstGeom prst="roundRect">
            <a:avLst/>
          </a:prstGeom>
          <a:solidFill>
            <a:srgbClr val="CC0099"/>
          </a:solidFill>
          <a:ln w="3810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9F3B1FF-714A-860B-3FD7-D91F788D7B8E}"/>
              </a:ext>
            </a:extLst>
          </p:cNvPr>
          <p:cNvSpPr/>
          <p:nvPr/>
        </p:nvSpPr>
        <p:spPr>
          <a:xfrm>
            <a:off x="1115164" y="4086726"/>
            <a:ext cx="2764723" cy="123171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122212E-2E57-35B2-945E-E908C84DC207}"/>
              </a:ext>
            </a:extLst>
          </p:cNvPr>
          <p:cNvGrpSpPr/>
          <p:nvPr/>
        </p:nvGrpSpPr>
        <p:grpSpPr>
          <a:xfrm>
            <a:off x="1326073" y="4275546"/>
            <a:ext cx="908207" cy="854070"/>
            <a:chOff x="1326073" y="4275546"/>
            <a:chExt cx="908207" cy="854070"/>
          </a:xfrm>
        </p:grpSpPr>
        <p:sp>
          <p:nvSpPr>
            <p:cNvPr id="8" name="Étoile : 10 branches 7">
              <a:extLst>
                <a:ext uri="{FF2B5EF4-FFF2-40B4-BE49-F238E27FC236}">
                  <a16:creationId xmlns:a16="http://schemas.microsoft.com/office/drawing/2014/main" id="{21836055-9CED-7E54-DD4D-8FBD737F53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6073" y="4275546"/>
              <a:ext cx="908207" cy="854070"/>
            </a:xfrm>
            <a:prstGeom prst="star10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F31E182-4F8E-8FDC-3146-D27E2CAC9430}"/>
                </a:ext>
              </a:extLst>
            </p:cNvPr>
            <p:cNvSpPr txBox="1"/>
            <p:nvPr/>
          </p:nvSpPr>
          <p:spPr>
            <a:xfrm>
              <a:off x="1422987" y="4379415"/>
              <a:ext cx="714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FE85675-D32F-0B9E-F38D-D0097EE50013}"/>
              </a:ext>
            </a:extLst>
          </p:cNvPr>
          <p:cNvGrpSpPr/>
          <p:nvPr/>
        </p:nvGrpSpPr>
        <p:grpSpPr>
          <a:xfrm>
            <a:off x="1326074" y="2471332"/>
            <a:ext cx="908207" cy="854070"/>
            <a:chOff x="1326074" y="2471332"/>
            <a:chExt cx="908207" cy="854070"/>
          </a:xfrm>
        </p:grpSpPr>
        <p:sp>
          <p:nvSpPr>
            <p:cNvPr id="7" name="Étoile : 10 branches 6">
              <a:extLst>
                <a:ext uri="{FF2B5EF4-FFF2-40B4-BE49-F238E27FC236}">
                  <a16:creationId xmlns:a16="http://schemas.microsoft.com/office/drawing/2014/main" id="{EE66DC69-1F44-27E2-3587-E90F19C3AA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6074" y="2471332"/>
              <a:ext cx="908207" cy="854070"/>
            </a:xfrm>
            <a:prstGeom prst="star10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0B67812-0EC4-0087-0BCB-CEDC344A3546}"/>
                </a:ext>
              </a:extLst>
            </p:cNvPr>
            <p:cNvSpPr txBox="1"/>
            <p:nvPr/>
          </p:nvSpPr>
          <p:spPr>
            <a:xfrm>
              <a:off x="1422986" y="2575201"/>
              <a:ext cx="714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A24148D-0153-B56E-3610-E148575B9245}"/>
              </a:ext>
            </a:extLst>
          </p:cNvPr>
          <p:cNvSpPr txBox="1"/>
          <p:nvPr/>
        </p:nvSpPr>
        <p:spPr>
          <a:xfrm>
            <a:off x="9960589" y="6467229"/>
            <a:ext cx="235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Contini</a:t>
            </a:r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574BF69-0BB8-6E38-EA7E-FE46E89EBA67}"/>
                  </a:ext>
                </a:extLst>
              </p:cNvPr>
              <p:cNvSpPr txBox="1"/>
              <p:nvPr/>
            </p:nvSpPr>
            <p:spPr>
              <a:xfrm>
                <a:off x="2331194" y="4379414"/>
                <a:ext cx="16456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CA" sz="3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kumimoji="0" lang="fr-CA" sz="3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kumimoji="0" lang="fr-CA" sz="3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0" lang="fr-C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574BF69-0BB8-6E38-EA7E-FE46E89EB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194" y="4379414"/>
                <a:ext cx="1645611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A6B1CC8-0F3A-3C70-1A82-A8BEA0F313D1}"/>
                  </a:ext>
                </a:extLst>
              </p:cNvPr>
              <p:cNvSpPr txBox="1"/>
              <p:nvPr/>
            </p:nvSpPr>
            <p:spPr>
              <a:xfrm>
                <a:off x="8124031" y="2532569"/>
                <a:ext cx="16456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CA" sz="3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kumimoji="0" lang="fr-CA" sz="3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𝟗𝟎</m:t>
                      </m:r>
                      <m:r>
                        <a:rPr kumimoji="0" lang="fr-CA" sz="3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0" lang="fr-C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A6B1CC8-0F3A-3C70-1A82-A8BEA0F31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4031" y="2532569"/>
                <a:ext cx="1645611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618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7EDB4-21C6-4B32-3B88-B791D3CE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Objectives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CDAF7-F694-EE5A-9215-A97221A9F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617839"/>
          </a:xfr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 it mostly made up of stars that were already formed before the interaction?</a:t>
            </a:r>
            <a:b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Could the interaction trigger a starburst and add younger stars to the ICL?</a:t>
            </a:r>
            <a:b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these </a:t>
            </a:r>
            <a:r>
              <a:rPr lang="en-US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intracluster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stars have a discernible chemical signature?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Detectable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observations?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12101A-C08B-EA99-BE14-789520C0E350}"/>
              </a:ext>
            </a:extLst>
          </p:cNvPr>
          <p:cNvSpPr txBox="1"/>
          <p:nvPr/>
        </p:nvSpPr>
        <p:spPr>
          <a:xfrm>
            <a:off x="838199" y="2082789"/>
            <a:ext cx="10515599" cy="954107"/>
          </a:xfrm>
          <a:prstGeom prst="rect">
            <a:avLst/>
          </a:prstGeom>
          <a:noFill/>
          <a:ln w="57150">
            <a:solidFill>
              <a:srgbClr val="DC4848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Understanding the details of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intracluster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light production through tidal interaction</a:t>
            </a:r>
          </a:p>
        </p:txBody>
      </p:sp>
    </p:spTree>
    <p:extLst>
      <p:ext uri="{BB962C8B-B14F-4D97-AF65-F5344CB8AC3E}">
        <p14:creationId xmlns:p14="http://schemas.microsoft.com/office/powerpoint/2010/main" val="339243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>
            <a:extLst>
              <a:ext uri="{FF2B5EF4-FFF2-40B4-BE49-F238E27FC236}">
                <a16:creationId xmlns:a16="http://schemas.microsoft.com/office/drawing/2014/main" id="{AF85F7A1-2194-8FC2-5418-A3D3FCE297F7}"/>
              </a:ext>
            </a:extLst>
          </p:cNvPr>
          <p:cNvSpPr/>
          <p:nvPr/>
        </p:nvSpPr>
        <p:spPr>
          <a:xfrm>
            <a:off x="481263" y="3113908"/>
            <a:ext cx="2646948" cy="23422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26510A-AD38-B83C-A072-7E4F7B91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Simulations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7017B4-FDFB-3549-7B94-669C5AB9E356}"/>
              </a:ext>
            </a:extLst>
          </p:cNvPr>
          <p:cNvSpPr txBox="1"/>
          <p:nvPr/>
        </p:nvSpPr>
        <p:spPr>
          <a:xfrm>
            <a:off x="1176999" y="3342624"/>
            <a:ext cx="140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GCD+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580F62-97BB-12F3-5B6B-05AFA14A3D03}"/>
              </a:ext>
            </a:extLst>
          </p:cNvPr>
          <p:cNvSpPr txBox="1"/>
          <p:nvPr/>
        </p:nvSpPr>
        <p:spPr>
          <a:xfrm>
            <a:off x="631507" y="3927399"/>
            <a:ext cx="2380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Simulates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dynamical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chemical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evolution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isolated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interacting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galaxies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6E2523-1C51-22E6-28E0-CF377CFE06F8}"/>
              </a:ext>
            </a:extLst>
          </p:cNvPr>
          <p:cNvSpPr txBox="1"/>
          <p:nvPr/>
        </p:nvSpPr>
        <p:spPr>
          <a:xfrm>
            <a:off x="3502213" y="1604286"/>
            <a:ext cx="1760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Stellar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formation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CB38A5-82C7-03CA-0A03-26D925A9D73D}"/>
              </a:ext>
            </a:extLst>
          </p:cNvPr>
          <p:cNvSpPr txBox="1"/>
          <p:nvPr/>
        </p:nvSpPr>
        <p:spPr>
          <a:xfrm>
            <a:off x="3925468" y="2843447"/>
            <a:ext cx="1405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Stellar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feedback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6399C4-1551-009A-2216-0995206E2599}"/>
              </a:ext>
            </a:extLst>
          </p:cNvPr>
          <p:cNvSpPr txBox="1"/>
          <p:nvPr/>
        </p:nvSpPr>
        <p:spPr>
          <a:xfrm>
            <a:off x="3713753" y="4123739"/>
            <a:ext cx="1549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Chemical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enrichment</a:t>
            </a:r>
            <a:endParaRPr lang="fr-CA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F06703CE-634C-0697-F822-7C7DE746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/>
          <a:stretch/>
        </p:blipFill>
        <p:spPr>
          <a:xfrm>
            <a:off x="5331188" y="1948942"/>
            <a:ext cx="4628438" cy="4783818"/>
          </a:xfrm>
          <a:prstGeom prst="rect">
            <a:avLst/>
          </a:prstGeom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BE02AE2D-FEEB-2BA5-9934-E33B447EDEF2}"/>
              </a:ext>
            </a:extLst>
          </p:cNvPr>
          <p:cNvSpPr/>
          <p:nvPr/>
        </p:nvSpPr>
        <p:spPr>
          <a:xfrm>
            <a:off x="3373132" y="5456172"/>
            <a:ext cx="2801258" cy="1200329"/>
          </a:xfrm>
          <a:prstGeom prst="roundRect">
            <a:avLst/>
          </a:prstGeom>
          <a:solidFill>
            <a:srgbClr val="6CA62C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B85920-33D4-C1DB-BFB5-8047FCAA570D}"/>
              </a:ext>
            </a:extLst>
          </p:cNvPr>
          <p:cNvSpPr txBox="1"/>
          <p:nvPr/>
        </p:nvSpPr>
        <p:spPr>
          <a:xfrm>
            <a:off x="4137405" y="5526268"/>
            <a:ext cx="2036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Tidal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field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caused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by massive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galaxy</a:t>
            </a:r>
            <a:endParaRPr lang="fr-CA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84AF18-BED1-482A-06B9-9DFA60428DE3}"/>
              </a:ext>
            </a:extLst>
          </p:cNvPr>
          <p:cNvSpPr txBox="1"/>
          <p:nvPr/>
        </p:nvSpPr>
        <p:spPr>
          <a:xfrm>
            <a:off x="3410466" y="5834044"/>
            <a:ext cx="941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NEW!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192B354-BE24-1F79-C75F-7431EBD5896A}"/>
              </a:ext>
            </a:extLst>
          </p:cNvPr>
          <p:cNvCxnSpPr>
            <a:stCxn id="24" idx="7"/>
          </p:cNvCxnSpPr>
          <p:nvPr/>
        </p:nvCxnSpPr>
        <p:spPr>
          <a:xfrm flipV="1">
            <a:off x="2740574" y="2147135"/>
            <a:ext cx="869262" cy="1309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2761ADB-FE0D-86A9-A128-761BED8F48DB}"/>
              </a:ext>
            </a:extLst>
          </p:cNvPr>
          <p:cNvCxnSpPr>
            <a:stCxn id="24" idx="7"/>
            <a:endCxn id="8" idx="1"/>
          </p:cNvCxnSpPr>
          <p:nvPr/>
        </p:nvCxnSpPr>
        <p:spPr>
          <a:xfrm flipV="1">
            <a:off x="2740574" y="3197390"/>
            <a:ext cx="1184894" cy="259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F7A090D-5057-0F2C-73D2-A5A656FA1E4B}"/>
              </a:ext>
            </a:extLst>
          </p:cNvPr>
          <p:cNvCxnSpPr>
            <a:stCxn id="24" idx="7"/>
            <a:endCxn id="9" idx="1"/>
          </p:cNvCxnSpPr>
          <p:nvPr/>
        </p:nvCxnSpPr>
        <p:spPr>
          <a:xfrm>
            <a:off x="2740574" y="3456925"/>
            <a:ext cx="973179" cy="1020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018FF2FD-E9E6-DD1A-1D50-E9D14FF84B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7500" r="3072" b="2885"/>
          <a:stretch/>
        </p:blipFill>
        <p:spPr>
          <a:xfrm>
            <a:off x="8107349" y="106871"/>
            <a:ext cx="4008090" cy="380197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714CC27-0EF1-E90C-069A-1DB9B5A12ED3}"/>
              </a:ext>
            </a:extLst>
          </p:cNvPr>
          <p:cNvSpPr/>
          <p:nvPr/>
        </p:nvSpPr>
        <p:spPr>
          <a:xfrm>
            <a:off x="7255885" y="4034486"/>
            <a:ext cx="739140" cy="69523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E95E4855-1B5B-02B9-4FE5-A65DE08140F8}"/>
              </a:ext>
            </a:extLst>
          </p:cNvPr>
          <p:cNvCxnSpPr>
            <a:cxnSpLocks/>
          </p:cNvCxnSpPr>
          <p:nvPr/>
        </p:nvCxnSpPr>
        <p:spPr>
          <a:xfrm flipV="1">
            <a:off x="7255885" y="106871"/>
            <a:ext cx="818140" cy="392761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884EA96-AF5C-051D-0529-319B749F3A06}"/>
              </a:ext>
            </a:extLst>
          </p:cNvPr>
          <p:cNvCxnSpPr/>
          <p:nvPr/>
        </p:nvCxnSpPr>
        <p:spPr>
          <a:xfrm flipV="1">
            <a:off x="7995025" y="3927399"/>
            <a:ext cx="4167578" cy="80232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5CAD3DB-E602-F87A-7087-3F861FA785CC}"/>
              </a:ext>
            </a:extLst>
          </p:cNvPr>
          <p:cNvGrpSpPr/>
          <p:nvPr/>
        </p:nvGrpSpPr>
        <p:grpSpPr>
          <a:xfrm>
            <a:off x="9814201" y="5332621"/>
            <a:ext cx="1652745" cy="923330"/>
            <a:chOff x="10197751" y="4748269"/>
            <a:chExt cx="1652745" cy="923330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5CF05B82-6D7E-A84C-1820-0D1E51C0B75B}"/>
                </a:ext>
              </a:extLst>
            </p:cNvPr>
            <p:cNvSpPr txBox="1"/>
            <p:nvPr/>
          </p:nvSpPr>
          <p:spPr>
            <a:xfrm>
              <a:off x="10456322" y="4748269"/>
              <a:ext cx="13941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Dark</a:t>
              </a:r>
              <a:r>
                <a:rPr lang="fr-CA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fr-CA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matter</a:t>
              </a:r>
              <a:br>
                <a:rPr lang="fr-CA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fr-CA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Gas</a:t>
              </a:r>
            </a:p>
            <a:p>
              <a:r>
                <a:rPr lang="fr-CA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Stars</a:t>
              </a: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4C8EAFB2-5389-A774-7210-C2539C4B7EEB}"/>
                </a:ext>
              </a:extLst>
            </p:cNvPr>
            <p:cNvSpPr/>
            <p:nvPr/>
          </p:nvSpPr>
          <p:spPr>
            <a:xfrm>
              <a:off x="10197751" y="4861581"/>
              <a:ext cx="151162" cy="156349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C6DA60D-73C0-B7FF-36B4-9B28ACAEDDFB}"/>
                </a:ext>
              </a:extLst>
            </p:cNvPr>
            <p:cNvSpPr/>
            <p:nvPr/>
          </p:nvSpPr>
          <p:spPr>
            <a:xfrm>
              <a:off x="10197751" y="5139180"/>
              <a:ext cx="151162" cy="1563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93452C1A-D250-FF40-E253-023674A88305}"/>
                </a:ext>
              </a:extLst>
            </p:cNvPr>
            <p:cNvSpPr/>
            <p:nvPr/>
          </p:nvSpPr>
          <p:spPr>
            <a:xfrm>
              <a:off x="10197751" y="5416779"/>
              <a:ext cx="151162" cy="15634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57FD83B-9E13-381E-4AF9-8FB06450D979}"/>
              </a:ext>
            </a:extLst>
          </p:cNvPr>
          <p:cNvSpPr txBox="1"/>
          <p:nvPr/>
        </p:nvSpPr>
        <p:spPr>
          <a:xfrm>
            <a:off x="5784166" y="2530049"/>
            <a:ext cx="1537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 ISOL8_h</a:t>
            </a:r>
          </a:p>
        </p:txBody>
      </p:sp>
    </p:spTree>
    <p:extLst>
      <p:ext uri="{BB962C8B-B14F-4D97-AF65-F5344CB8AC3E}">
        <p14:creationId xmlns:p14="http://schemas.microsoft.com/office/powerpoint/2010/main" val="87005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/>
      <p:bldP spid="11" grpId="0"/>
      <p:bldP spid="3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E0294CF-5E06-19C9-CF4A-A956A3B54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34" y="1291771"/>
            <a:ext cx="6793268" cy="5094951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AF85F7A1-2194-8FC2-5418-A3D3FCE297F7}"/>
              </a:ext>
            </a:extLst>
          </p:cNvPr>
          <p:cNvSpPr/>
          <p:nvPr/>
        </p:nvSpPr>
        <p:spPr>
          <a:xfrm>
            <a:off x="481263" y="3113908"/>
            <a:ext cx="2646948" cy="23422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26510A-AD38-B83C-A072-7E4F7B91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Simulations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7017B4-FDFB-3549-7B94-669C5AB9E356}"/>
              </a:ext>
            </a:extLst>
          </p:cNvPr>
          <p:cNvSpPr txBox="1"/>
          <p:nvPr/>
        </p:nvSpPr>
        <p:spPr>
          <a:xfrm>
            <a:off x="1176999" y="3342624"/>
            <a:ext cx="140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GCD+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580F62-97BB-12F3-5B6B-05AFA14A3D03}"/>
              </a:ext>
            </a:extLst>
          </p:cNvPr>
          <p:cNvSpPr txBox="1"/>
          <p:nvPr/>
        </p:nvSpPr>
        <p:spPr>
          <a:xfrm>
            <a:off x="631507" y="3927399"/>
            <a:ext cx="2380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Simulates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dynamical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chemical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evolution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isolated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fr-CA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interacting</a:t>
            </a:r>
            <a:r>
              <a:rPr lang="fr-CA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galaxies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6E2523-1C51-22E6-28E0-CF377CFE06F8}"/>
              </a:ext>
            </a:extLst>
          </p:cNvPr>
          <p:cNvSpPr txBox="1"/>
          <p:nvPr/>
        </p:nvSpPr>
        <p:spPr>
          <a:xfrm>
            <a:off x="3502213" y="1604286"/>
            <a:ext cx="1760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Stellar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formation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CB38A5-82C7-03CA-0A03-26D925A9D73D}"/>
              </a:ext>
            </a:extLst>
          </p:cNvPr>
          <p:cNvSpPr txBox="1"/>
          <p:nvPr/>
        </p:nvSpPr>
        <p:spPr>
          <a:xfrm>
            <a:off x="3925468" y="2843447"/>
            <a:ext cx="1405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Stellar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feedback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6399C4-1551-009A-2216-0995206E2599}"/>
              </a:ext>
            </a:extLst>
          </p:cNvPr>
          <p:cNvSpPr txBox="1"/>
          <p:nvPr/>
        </p:nvSpPr>
        <p:spPr>
          <a:xfrm>
            <a:off x="3713753" y="4123739"/>
            <a:ext cx="1549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Chemical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enrichment</a:t>
            </a:r>
            <a:endParaRPr lang="fr-CA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BE02AE2D-FEEB-2BA5-9934-E33B447EDEF2}"/>
              </a:ext>
            </a:extLst>
          </p:cNvPr>
          <p:cNvSpPr/>
          <p:nvPr/>
        </p:nvSpPr>
        <p:spPr>
          <a:xfrm>
            <a:off x="3373132" y="5456172"/>
            <a:ext cx="2801258" cy="1200329"/>
          </a:xfrm>
          <a:prstGeom prst="roundRect">
            <a:avLst/>
          </a:prstGeom>
          <a:solidFill>
            <a:srgbClr val="6CA62C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B85920-33D4-C1DB-BFB5-8047FCAA570D}"/>
              </a:ext>
            </a:extLst>
          </p:cNvPr>
          <p:cNvSpPr txBox="1"/>
          <p:nvPr/>
        </p:nvSpPr>
        <p:spPr>
          <a:xfrm>
            <a:off x="4137405" y="5526268"/>
            <a:ext cx="2036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Tidal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field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caused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by massive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galaxy</a:t>
            </a:r>
            <a:endParaRPr lang="fr-CA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84AF18-BED1-482A-06B9-9DFA60428DE3}"/>
              </a:ext>
            </a:extLst>
          </p:cNvPr>
          <p:cNvSpPr txBox="1"/>
          <p:nvPr/>
        </p:nvSpPr>
        <p:spPr>
          <a:xfrm>
            <a:off x="3410466" y="5834044"/>
            <a:ext cx="941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NEW!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192B354-BE24-1F79-C75F-7431EBD5896A}"/>
              </a:ext>
            </a:extLst>
          </p:cNvPr>
          <p:cNvCxnSpPr>
            <a:stCxn id="24" idx="7"/>
          </p:cNvCxnSpPr>
          <p:nvPr/>
        </p:nvCxnSpPr>
        <p:spPr>
          <a:xfrm flipV="1">
            <a:off x="2740574" y="2147135"/>
            <a:ext cx="869262" cy="1309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2761ADB-FE0D-86A9-A128-761BED8F48DB}"/>
              </a:ext>
            </a:extLst>
          </p:cNvPr>
          <p:cNvCxnSpPr>
            <a:stCxn id="24" idx="7"/>
            <a:endCxn id="8" idx="1"/>
          </p:cNvCxnSpPr>
          <p:nvPr/>
        </p:nvCxnSpPr>
        <p:spPr>
          <a:xfrm flipV="1">
            <a:off x="2740574" y="3197390"/>
            <a:ext cx="1184894" cy="259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F7A090D-5057-0F2C-73D2-A5A656FA1E4B}"/>
              </a:ext>
            </a:extLst>
          </p:cNvPr>
          <p:cNvCxnSpPr>
            <a:stCxn id="24" idx="7"/>
            <a:endCxn id="9" idx="1"/>
          </p:cNvCxnSpPr>
          <p:nvPr/>
        </p:nvCxnSpPr>
        <p:spPr>
          <a:xfrm>
            <a:off x="2740574" y="3456925"/>
            <a:ext cx="973179" cy="1020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633AB7CE-081A-8C7D-0AF7-D9553A75CE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19468" r="18514" b="18625"/>
          <a:stretch/>
        </p:blipFill>
        <p:spPr>
          <a:xfrm>
            <a:off x="9100458" y="2345090"/>
            <a:ext cx="599658" cy="6008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EED2E90-6132-EFB6-5944-94AC0363A32A}"/>
              </a:ext>
            </a:extLst>
          </p:cNvPr>
          <p:cNvSpPr txBox="1"/>
          <p:nvPr/>
        </p:nvSpPr>
        <p:spPr>
          <a:xfrm>
            <a:off x="7375625" y="773705"/>
            <a:ext cx="272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Evolution</a:t>
            </a:r>
            <a:r>
              <a:rPr lang="fr-CA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 5 </a:t>
            </a:r>
            <a:r>
              <a:rPr lang="fr-CA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Gyr</a:t>
            </a:r>
            <a:endParaRPr lang="fr-CA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F6AB11-B14F-8AB3-7B3D-61802960C376}"/>
              </a:ext>
            </a:extLst>
          </p:cNvPr>
          <p:cNvSpPr txBox="1"/>
          <p:nvPr/>
        </p:nvSpPr>
        <p:spPr>
          <a:xfrm>
            <a:off x="6186536" y="5456172"/>
            <a:ext cx="1537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 TIDES8_h_r2</a:t>
            </a:r>
          </a:p>
        </p:txBody>
      </p:sp>
    </p:spTree>
    <p:extLst>
      <p:ext uri="{BB962C8B-B14F-4D97-AF65-F5344CB8AC3E}">
        <p14:creationId xmlns:p14="http://schemas.microsoft.com/office/powerpoint/2010/main" val="2478273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laxy_map_yz_anim_changed">
            <a:hlinkClick r:id="" action="ppaction://media"/>
            <a:extLst>
              <a:ext uri="{FF2B5EF4-FFF2-40B4-BE49-F238E27FC236}">
                <a16:creationId xmlns:a16="http://schemas.microsoft.com/office/drawing/2014/main" id="{45C7A894-17F2-613D-21C6-0D415B0AB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079" t="3516" r="9423"/>
          <a:stretch/>
        </p:blipFill>
        <p:spPr>
          <a:xfrm>
            <a:off x="5741192" y="1516096"/>
            <a:ext cx="6116980" cy="5238542"/>
          </a:xfrm>
          <a:prstGeom prst="rect">
            <a:avLst/>
          </a:prstGeom>
        </p:spPr>
      </p:pic>
      <p:pic>
        <p:nvPicPr>
          <p:cNvPr id="10" name="galaxy_map_xy_anim_s_zoom_dark_changed">
            <a:hlinkClick r:id="" action="ppaction://media"/>
            <a:extLst>
              <a:ext uri="{FF2B5EF4-FFF2-40B4-BE49-F238E27FC236}">
                <a16:creationId xmlns:a16="http://schemas.microsoft.com/office/drawing/2014/main" id="{DFA46810-E76E-D8EB-1FD2-F7A19ACB379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393" t="2426" r="1515"/>
          <a:stretch/>
        </p:blipFill>
        <p:spPr>
          <a:xfrm>
            <a:off x="49545" y="50554"/>
            <a:ext cx="5857795" cy="4461092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BBFE88-4025-4C0D-4A53-AB5C957E8674}"/>
              </a:ext>
            </a:extLst>
          </p:cNvPr>
          <p:cNvSpPr/>
          <p:nvPr/>
        </p:nvSpPr>
        <p:spPr>
          <a:xfrm>
            <a:off x="9828719" y="6197600"/>
            <a:ext cx="2029453" cy="346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1A51B9-9299-EDC2-0F13-323C1433BB24}"/>
              </a:ext>
            </a:extLst>
          </p:cNvPr>
          <p:cNvSpPr/>
          <p:nvPr/>
        </p:nvSpPr>
        <p:spPr>
          <a:xfrm>
            <a:off x="3821651" y="4064665"/>
            <a:ext cx="2077787" cy="41208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9BD6C2-DCCE-5365-7462-99FC48A15973}"/>
              </a:ext>
            </a:extLst>
          </p:cNvPr>
          <p:cNvSpPr/>
          <p:nvPr/>
        </p:nvSpPr>
        <p:spPr>
          <a:xfrm>
            <a:off x="8920163" y="4012149"/>
            <a:ext cx="138113" cy="1050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7FB9188-9DED-A81F-1B52-0DF966DE3CBA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5968495" y="4117181"/>
            <a:ext cx="3020725" cy="440532"/>
          </a:xfrm>
          <a:prstGeom prst="line">
            <a:avLst/>
          </a:prstGeom>
          <a:ln w="1905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30E8041-CADC-F58A-ACCE-14DFC3D7968C}"/>
              </a:ext>
            </a:extLst>
          </p:cNvPr>
          <p:cNvCxnSpPr>
            <a:cxnSpLocks/>
            <a:endCxn id="22" idx="3"/>
          </p:cNvCxnSpPr>
          <p:nvPr/>
        </p:nvCxnSpPr>
        <p:spPr>
          <a:xfrm>
            <a:off x="5968495" y="-27781"/>
            <a:ext cx="3089781" cy="4092446"/>
          </a:xfrm>
          <a:prstGeom prst="line">
            <a:avLst/>
          </a:prstGeom>
          <a:ln w="1905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9AD6EFB3-16AE-5E04-4A20-460639FF7113}"/>
              </a:ext>
            </a:extLst>
          </p:cNvPr>
          <p:cNvSpPr txBox="1"/>
          <p:nvPr/>
        </p:nvSpPr>
        <p:spPr>
          <a:xfrm>
            <a:off x="2398156" y="0"/>
            <a:ext cx="154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Top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view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188B302-CED0-47FA-46CD-AEE1281ECD92}"/>
              </a:ext>
            </a:extLst>
          </p:cNvPr>
          <p:cNvSpPr txBox="1"/>
          <p:nvPr/>
        </p:nvSpPr>
        <p:spPr>
          <a:xfrm>
            <a:off x="8287833" y="1516098"/>
            <a:ext cx="154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Side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view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01D9675-D994-3769-D947-3155C1C660C0}"/>
              </a:ext>
            </a:extLst>
          </p:cNvPr>
          <p:cNvGrpSpPr/>
          <p:nvPr/>
        </p:nvGrpSpPr>
        <p:grpSpPr>
          <a:xfrm>
            <a:off x="7146937" y="5127159"/>
            <a:ext cx="1652745" cy="923330"/>
            <a:chOff x="10197751" y="4748269"/>
            <a:chExt cx="1652745" cy="923330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94EF492-653F-D466-741E-10158412D244}"/>
                </a:ext>
              </a:extLst>
            </p:cNvPr>
            <p:cNvSpPr txBox="1"/>
            <p:nvPr/>
          </p:nvSpPr>
          <p:spPr>
            <a:xfrm>
              <a:off x="10456322" y="4748269"/>
              <a:ext cx="13941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latin typeface="Cambria" panose="02040503050406030204" pitchFamily="18" charset="0"/>
                  <a:ea typeface="Cambria" panose="02040503050406030204" pitchFamily="18" charset="0"/>
                </a:rPr>
                <a:t>Dark</a:t>
              </a:r>
              <a:r>
                <a:rPr lang="fr-CA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fr-CA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matter</a:t>
              </a:r>
              <a:br>
                <a:rPr lang="fr-CA" dirty="0"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fr-CA" dirty="0">
                  <a:latin typeface="Cambria" panose="02040503050406030204" pitchFamily="18" charset="0"/>
                  <a:ea typeface="Cambria" panose="02040503050406030204" pitchFamily="18" charset="0"/>
                </a:rPr>
                <a:t>Gas</a:t>
              </a:r>
            </a:p>
            <a:p>
              <a:r>
                <a:rPr lang="fr-CA" dirty="0">
                  <a:latin typeface="Cambria" panose="02040503050406030204" pitchFamily="18" charset="0"/>
                  <a:ea typeface="Cambria" panose="02040503050406030204" pitchFamily="18" charset="0"/>
                </a:rPr>
                <a:t>Stars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E55271A-0460-4855-BF4D-8F35DF332DA4}"/>
                </a:ext>
              </a:extLst>
            </p:cNvPr>
            <p:cNvSpPr/>
            <p:nvPr/>
          </p:nvSpPr>
          <p:spPr>
            <a:xfrm>
              <a:off x="10197751" y="4861581"/>
              <a:ext cx="151162" cy="15634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D66DBD1B-A929-5B5C-F6E3-03FBE7F72161}"/>
                </a:ext>
              </a:extLst>
            </p:cNvPr>
            <p:cNvSpPr/>
            <p:nvPr/>
          </p:nvSpPr>
          <p:spPr>
            <a:xfrm>
              <a:off x="10197751" y="5139180"/>
              <a:ext cx="151162" cy="1563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B56BA5E2-659F-3424-B234-D9DDE5F1065A}"/>
                </a:ext>
              </a:extLst>
            </p:cNvPr>
            <p:cNvSpPr/>
            <p:nvPr/>
          </p:nvSpPr>
          <p:spPr>
            <a:xfrm>
              <a:off x="10197751" y="5416779"/>
              <a:ext cx="151162" cy="15634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50A5D410-EDFE-2364-E09E-D084BDE74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9200" y="3981600"/>
            <a:ext cx="1667669" cy="28426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4064B14-D444-1254-2E11-DB4A8CB863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0375" y="6116400"/>
            <a:ext cx="1962150" cy="32952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F092F77-AA53-DD94-4CA0-EDC5CF376262}"/>
              </a:ext>
            </a:extLst>
          </p:cNvPr>
          <p:cNvSpPr txBox="1"/>
          <p:nvPr/>
        </p:nvSpPr>
        <p:spPr>
          <a:xfrm>
            <a:off x="3591075" y="3715355"/>
            <a:ext cx="1537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 TIDES6_h</a:t>
            </a:r>
          </a:p>
        </p:txBody>
      </p:sp>
    </p:spTree>
    <p:extLst>
      <p:ext uri="{BB962C8B-B14F-4D97-AF65-F5344CB8AC3E}">
        <p14:creationId xmlns:p14="http://schemas.microsoft.com/office/powerpoint/2010/main" val="339613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E8D5C3B-FA65-4C8B-8100-B774BEAA6643}"/>
              </a:ext>
            </a:extLst>
          </p:cNvPr>
          <p:cNvSpPr/>
          <p:nvPr/>
        </p:nvSpPr>
        <p:spPr>
          <a:xfrm>
            <a:off x="9225741" y="3657601"/>
            <a:ext cx="2261061" cy="2033516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2B98A3-41C9-42C7-2661-A48865D6CA5B}"/>
              </a:ext>
            </a:extLst>
          </p:cNvPr>
          <p:cNvSpPr txBox="1"/>
          <p:nvPr/>
        </p:nvSpPr>
        <p:spPr>
          <a:xfrm>
            <a:off x="9102436" y="492126"/>
            <a:ext cx="2384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Isolated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simulation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9B57F1-E767-1C49-33FD-3FF0DDE70367}"/>
              </a:ext>
            </a:extLst>
          </p:cNvPr>
          <p:cNvSpPr txBox="1"/>
          <p:nvPr/>
        </p:nvSpPr>
        <p:spPr>
          <a:xfrm>
            <a:off x="9102437" y="905332"/>
            <a:ext cx="1856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Simulations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with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tides</a:t>
            </a:r>
            <a:endParaRPr kumimoji="0" lang="fr-C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68EF6EC1-CD31-EB43-F081-7EE34A666C43}"/>
              </a:ext>
            </a:extLst>
          </p:cNvPr>
          <p:cNvSpPr/>
          <p:nvPr/>
        </p:nvSpPr>
        <p:spPr>
          <a:xfrm>
            <a:off x="8754688" y="843455"/>
            <a:ext cx="223057" cy="5697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8BAEDF4-309C-2318-557A-CB012FBA2427}"/>
              </a:ext>
            </a:extLst>
          </p:cNvPr>
          <p:cNvCxnSpPr>
            <a:cxnSpLocks/>
          </p:cNvCxnSpPr>
          <p:nvPr/>
        </p:nvCxnSpPr>
        <p:spPr>
          <a:xfrm>
            <a:off x="8035636" y="692181"/>
            <a:ext cx="10668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86354002-FDED-216D-7069-83AB1AB059A5}"/>
              </a:ext>
            </a:extLst>
          </p:cNvPr>
          <p:cNvSpPr txBox="1"/>
          <p:nvPr/>
        </p:nvSpPr>
        <p:spPr>
          <a:xfrm>
            <a:off x="9108669" y="3889529"/>
            <a:ext cx="2495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Star formation rate</a:t>
            </a:r>
          </a:p>
        </p:txBody>
      </p: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C32B1EE5-FD66-CD8D-6E83-D72100183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317566"/>
            <a:ext cx="8399846" cy="62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897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13253</TotalTime>
  <Words>490</Words>
  <Application>Microsoft Office PowerPoint</Application>
  <PresentationFormat>Grand écran</PresentationFormat>
  <Paragraphs>125</Paragraphs>
  <Slides>21</Slides>
  <Notes>13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Arial</vt:lpstr>
      <vt:lpstr>Avenir Next LT Pro</vt:lpstr>
      <vt:lpstr>Calibri</vt:lpstr>
      <vt:lpstr>Calibri Light</vt:lpstr>
      <vt:lpstr>Cambria</vt:lpstr>
      <vt:lpstr>Cambria Math</vt:lpstr>
      <vt:lpstr>Sabon Next LT</vt:lpstr>
      <vt:lpstr>Wingdings</vt:lpstr>
      <vt:lpstr>Thème Office</vt:lpstr>
      <vt:lpstr>Office Theme</vt:lpstr>
      <vt:lpstr>Impact of tides on intracluster light</vt:lpstr>
      <vt:lpstr>Origin of intracluster light (ICL)</vt:lpstr>
      <vt:lpstr>Contributions to ICL</vt:lpstr>
      <vt:lpstr>Contributions to ICL</vt:lpstr>
      <vt:lpstr>Objectives</vt:lpstr>
      <vt:lpstr>Simulations</vt:lpstr>
      <vt:lpstr>Simulations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you!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Valérie</dc:creator>
  <cp:lastModifiedBy>Valérie</cp:lastModifiedBy>
  <cp:revision>21</cp:revision>
  <dcterms:created xsi:type="dcterms:W3CDTF">2024-04-27T22:15:12Z</dcterms:created>
  <dcterms:modified xsi:type="dcterms:W3CDTF">2024-05-07T21:50:13Z</dcterms:modified>
</cp:coreProperties>
</file>