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1" r:id="rId6"/>
    <p:sldId id="261" r:id="rId7"/>
    <p:sldId id="272" r:id="rId8"/>
    <p:sldId id="273" r:id="rId9"/>
    <p:sldId id="274" r:id="rId10"/>
    <p:sldId id="275" r:id="rId11"/>
    <p:sldId id="280" r:id="rId12"/>
    <p:sldId id="276" r:id="rId13"/>
    <p:sldId id="279" r:id="rId14"/>
    <p:sldId id="278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34B47C-769A-4658-B92B-EC1F9C5511E7}">
          <p14:sldIdLst>
            <p14:sldId id="256"/>
            <p14:sldId id="267"/>
            <p14:sldId id="268"/>
            <p14:sldId id="269"/>
            <p14:sldId id="271"/>
            <p14:sldId id="261"/>
            <p14:sldId id="272"/>
            <p14:sldId id="273"/>
            <p14:sldId id="274"/>
            <p14:sldId id="275"/>
            <p14:sldId id="280"/>
            <p14:sldId id="276"/>
            <p14:sldId id="279"/>
            <p14:sldId id="278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FAB67-3853-A080-25D9-D5290D603ADA}" v="27" dt="2024-05-07T21:47:35.806"/>
    <p1510:client id="{E54BE546-5AB1-A3BF-BC4E-375BFC1649EA}" v="142" dt="2024-05-06T18:48:30.612"/>
    <p1510:client id="{E8EF67A8-20A0-437F-B9C8-1277CE096345}" v="24" dt="2024-05-06T13:51:55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2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5.jpeg"/><Relationship Id="rId5" Type="http://schemas.openxmlformats.org/officeDocument/2006/relationships/tags" Target="../tags/tag9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24.jpe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5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25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5.jpeg"/><Relationship Id="rId5" Type="http://schemas.openxmlformats.org/officeDocument/2006/relationships/tags" Target="../tags/tag11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27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26.png"/><Relationship Id="rId5" Type="http://schemas.openxmlformats.org/officeDocument/2006/relationships/tags" Target="../tags/tag125.xml"/><Relationship Id="rId10" Type="http://schemas.openxmlformats.org/officeDocument/2006/relationships/image" Target="../media/image5.jpeg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29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28.png"/><Relationship Id="rId5" Type="http://schemas.openxmlformats.org/officeDocument/2006/relationships/tags" Target="../tags/tag133.xml"/><Relationship Id="rId10" Type="http://schemas.openxmlformats.org/officeDocument/2006/relationships/image" Target="../media/image5.jpeg"/><Relationship Id="rId4" Type="http://schemas.openxmlformats.org/officeDocument/2006/relationships/tags" Target="../tags/tag132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10" Type="http://schemas.openxmlformats.org/officeDocument/2006/relationships/image" Target="../media/image5.jpeg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47.xml"/><Relationship Id="rId7" Type="http://schemas.openxmlformats.org/officeDocument/2006/relationships/image" Target="../media/image30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6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5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5.jpeg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5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9.xml"/><Relationship Id="rId7" Type="http://schemas.openxmlformats.org/officeDocument/2006/relationships/image" Target="../media/image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13.png"/><Relationship Id="rId2" Type="http://schemas.openxmlformats.org/officeDocument/2006/relationships/tags" Target="../tags/tag42.xml"/><Relationship Id="rId16" Type="http://schemas.openxmlformats.org/officeDocument/2006/relationships/image" Target="../media/image12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11.png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15.png"/><Relationship Id="rId4" Type="http://schemas.openxmlformats.org/officeDocument/2006/relationships/tags" Target="../tags/tag56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18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17.png"/><Relationship Id="rId2" Type="http://schemas.openxmlformats.org/officeDocument/2006/relationships/tags" Target="../tags/tag61.xml"/><Relationship Id="rId16" Type="http://schemas.openxmlformats.org/officeDocument/2006/relationships/image" Target="../media/image1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5.jpeg"/><Relationship Id="rId10" Type="http://schemas.openxmlformats.org/officeDocument/2006/relationships/tags" Target="../tags/tag69.xml"/><Relationship Id="rId19" Type="http://schemas.openxmlformats.org/officeDocument/2006/relationships/image" Target="../media/image19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21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0.png"/><Relationship Id="rId2" Type="http://schemas.openxmlformats.org/officeDocument/2006/relationships/tags" Target="../tags/tag74.xml"/><Relationship Id="rId16" Type="http://schemas.openxmlformats.org/officeDocument/2006/relationships/image" Target="../media/image5.jpe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70714-F924-B36B-1581-90D63E9FB5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1876389" y="-2947519"/>
            <a:ext cx="8466794" cy="12414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8EE8E-DFCE-88A8-AD80-36800B9A2D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410" y="2367068"/>
            <a:ext cx="9578211" cy="2123658"/>
          </a:xfrm>
          <a:prstGeom prst="rect">
            <a:avLst/>
          </a:prstGeom>
          <a:noFill/>
          <a:effectLst>
            <a:outerShdw blurRad="63500" dist="76200" dir="2700000">
              <a:srgbClr val="000000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Sitka Text"/>
              </a:rPr>
              <a:t>Characterization of M51's supernova remnants with the imaging spectrometer SITELLE</a:t>
            </a:r>
          </a:p>
        </p:txBody>
      </p:sp>
      <p:pic>
        <p:nvPicPr>
          <p:cNvPr id="7" name="Picture 6" descr="Logo CRAQ">
            <a:extLst>
              <a:ext uri="{FF2B5EF4-FFF2-40B4-BE49-F238E27FC236}">
                <a16:creationId xmlns:a16="http://schemas.microsoft.com/office/drawing/2014/main" id="{C50B3340-2BBC-E56A-F524-9ECF285C07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05882" y="5621295"/>
            <a:ext cx="2743200" cy="1221443"/>
          </a:xfrm>
          <a:prstGeom prst="rect">
            <a:avLst/>
          </a:prstGeom>
        </p:spPr>
      </p:pic>
      <p:pic>
        <p:nvPicPr>
          <p:cNvPr id="8" name="Picture 7" descr="LRIO-Projets de recherche">
            <a:extLst>
              <a:ext uri="{FF2B5EF4-FFF2-40B4-BE49-F238E27FC236}">
                <a16:creationId xmlns:a16="http://schemas.microsoft.com/office/drawing/2014/main" id="{F20070ED-C057-F76D-EACD-FE796FB187D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39441" y="5653523"/>
            <a:ext cx="2743198" cy="1183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EEF41-708E-1A38-05DB-18B8C6106D4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476" y="514"/>
            <a:ext cx="6509656" cy="923330"/>
          </a:xfrm>
          <a:prstGeom prst="rect">
            <a:avLst/>
          </a:prstGeom>
          <a:noFill/>
          <a:effectLst>
            <a:outerShdw blurRad="63500" dist="38100" dir="2700000">
              <a:srgbClr val="000000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itka Text"/>
              </a:rPr>
              <a:t>Billy Gamache</a:t>
            </a:r>
            <a:r>
              <a:rPr lang="en-US">
                <a:solidFill>
                  <a:schemeClr val="bg1"/>
                </a:solidFill>
                <a:latin typeface="Sitka Text"/>
              </a:rPr>
              <a:t> – May 2024</a:t>
            </a:r>
          </a:p>
          <a:p>
            <a:r>
              <a:rPr lang="en-US">
                <a:solidFill>
                  <a:schemeClr val="bg1"/>
                </a:solidFill>
                <a:latin typeface="Sitka Text"/>
              </a:rPr>
              <a:t>Supervised by Laurent </a:t>
            </a:r>
            <a:r>
              <a:rPr lang="en-US" err="1">
                <a:solidFill>
                  <a:schemeClr val="bg1"/>
                </a:solidFill>
                <a:latin typeface="Sitka Text"/>
              </a:rPr>
              <a:t>Drissen</a:t>
            </a:r>
            <a:r>
              <a:rPr lang="en-US">
                <a:solidFill>
                  <a:schemeClr val="bg1"/>
                </a:solidFill>
                <a:latin typeface="Sitka Text"/>
              </a:rPr>
              <a:t> and Carmelle Robert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64F0E-45E0-9122-F0D2-FEC49C360C8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22833" y="5654193"/>
            <a:ext cx="2973917" cy="13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Results : Comparison with Winkler survey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AFAFE-532F-5026-4462-C866D93A47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045593" y="296636"/>
            <a:ext cx="4622346" cy="62746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374DC2-D1B3-10D8-BEF4-2246B26F69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2174" y="1487860"/>
            <a:ext cx="5836284" cy="19382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6413E-0DBB-29C2-0FD1-60B6D35C797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8960" y="1748935"/>
            <a:ext cx="5638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Sitka Text"/>
              </a:rPr>
              <a:t>101 of the 283 candidates analyzed are confirmed SNRs.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3AD54-C221-91CE-2815-6750F3A12E4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9120" y="2480455"/>
            <a:ext cx="5638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000">
                <a:latin typeface="Sitka Text"/>
              </a:rPr>
              <a:t>81 are Winkler's Candidates</a:t>
            </a:r>
          </a:p>
          <a:p>
            <a:pPr marL="342900" indent="-342900">
              <a:buFont typeface="Calibri"/>
              <a:buChar char="-"/>
            </a:pPr>
            <a:r>
              <a:rPr lang="en-US" sz="2000">
                <a:latin typeface="Sitka Text"/>
              </a:rPr>
              <a:t>20 are newly discovered SNRs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886DF-FB40-0641-F22B-81D80DD2229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1659" y="4055511"/>
            <a:ext cx="5836284" cy="19212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D7E19-339B-5D74-B821-C1480729575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8606" y="4274916"/>
            <a:ext cx="56388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Sitka Text"/>
              </a:rPr>
              <a:t>Criteria classification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83FEE-4572-C6DC-AE25-4EB4D58C763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38609" y="4701647"/>
            <a:ext cx="52730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itka Text"/>
              </a:rPr>
              <a:t>94 of the SNRs have [SII]:H</a:t>
            </a:r>
            <a:r>
              <a:rPr lang="en-US">
                <a:latin typeface="Sitka Text"/>
                <a:ea typeface="+mn-lt"/>
                <a:cs typeface="+mn-lt"/>
              </a:rPr>
              <a:t>α</a:t>
            </a:r>
            <a:r>
              <a:rPr lang="en-US">
                <a:latin typeface="Aptos"/>
                <a:ea typeface="+mn-lt"/>
                <a:cs typeface="+mn-lt"/>
              </a:rPr>
              <a:t> </a:t>
            </a:r>
            <a:r>
              <a:rPr lang="en-US">
                <a:latin typeface="Sitka Text"/>
                <a:ea typeface="+mn-lt"/>
                <a:cs typeface="+mn-lt"/>
              </a:rPr>
              <a:t>&gt; 0.4 and at least </a:t>
            </a:r>
            <a:r>
              <a:rPr lang="en-US" sz="2000">
                <a:latin typeface="Sitka Text"/>
                <a:ea typeface="+mn-lt"/>
                <a:cs typeface="+mn-lt"/>
              </a:rPr>
              <a:t>H</a:t>
            </a:r>
            <a:r>
              <a:rPr lang="en-US">
                <a:latin typeface="Sitka Text"/>
                <a:ea typeface="+mn-lt"/>
                <a:cs typeface="+mn-lt"/>
              </a:rPr>
              <a:t>α or [NII] velocity dispersion above 30 km/s.</a:t>
            </a:r>
            <a:endParaRPr lang="en-US" sz="2000">
              <a:latin typeface="Sitka Tex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0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6" grpId="0" animBg="1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Results : Comparison with other spirals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E26F31-696C-1065-8E52-5D2B40DFEB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1385" y="2055195"/>
            <a:ext cx="4381556" cy="132467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EF9C5-A8CC-ED53-B513-23FC708188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5959" y="2266207"/>
            <a:ext cx="3920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itka Text"/>
              </a:rPr>
              <a:t>M51 clearly tends to higher [SII]:Hα and </a:t>
            </a:r>
            <a:r>
              <a:rPr lang="en-US" b="1">
                <a:latin typeface="Sitka Text"/>
                <a:ea typeface="+mn-lt"/>
                <a:cs typeface="+mn-lt"/>
              </a:rPr>
              <a:t>[NII]:Hα values, compared with other spirals.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40BDF-B39A-6AD8-A2B2-9E20A253FC2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0790" y="3876078"/>
            <a:ext cx="4381556" cy="105600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CDA82-35BF-D335-0E94-BD38382997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13459" y="4089070"/>
            <a:ext cx="3897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itka Text"/>
              </a:rPr>
              <a:t>That trend indicates high metallicity in M51 galaxy.</a:t>
            </a:r>
            <a:endParaRPr lang="en-US" sz="2000" b="1">
              <a:latin typeface="Sitka Text"/>
            </a:endParaRPr>
          </a:p>
        </p:txBody>
      </p:sp>
      <p:pic>
        <p:nvPicPr>
          <p:cNvPr id="2" name="Image 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E7962D76-D9FE-C34F-536F-0FFB77B9A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153296"/>
            <a:ext cx="5498757" cy="54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Results : Comparison with control sample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F1492-C007-18C4-3CC4-AB34F25B59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65630" y="1176956"/>
            <a:ext cx="7038975" cy="55530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A8A08-9667-6F58-B3E5-FBDA64F7FF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41279" y="2632364"/>
            <a:ext cx="2642258" cy="7817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𝜉 = [SII]:H𝛼 </a:t>
            </a:r>
            <a:r>
              <a:rPr lang="en-US" b="1">
                <a:solidFill>
                  <a:schemeClr val="tx1"/>
                </a:solidFill>
                <a:latin typeface="Courier New"/>
                <a:ea typeface="Courier New"/>
                <a:cs typeface="Courier New"/>
              </a:rPr>
              <a:t>× </a:t>
            </a:r>
            <a:r>
              <a:rPr lang="en-US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𝜎([NII])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6E03B1-35FD-07EA-8E33-0C12B729A5E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9217230" y="5438898"/>
            <a:ext cx="524493" cy="425532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F2797A-7DB0-F9B3-965B-7240E572862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71414" y="5007429"/>
            <a:ext cx="19515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itka Text"/>
              </a:rPr>
              <a:t>2051 emission regions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C4A094-2878-BC80-32A9-87248BFD51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4710" y="1946338"/>
            <a:ext cx="3969852" cy="169082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988FA4-6317-29C2-D2FF-AB1ED75EDC5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9284" y="2078181"/>
            <a:ext cx="3551942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itka Text"/>
              </a:rPr>
              <a:t>Control sample :</a:t>
            </a:r>
            <a:r>
              <a:rPr lang="en-US" dirty="0">
                <a:latin typeface="Sitka Text"/>
              </a:rPr>
              <a:t> 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Sitka Text"/>
              </a:rPr>
              <a:t>HII regions and DIG</a:t>
            </a:r>
          </a:p>
          <a:p>
            <a:pPr marL="285750" indent="-285750">
              <a:buFont typeface="Calibri"/>
              <a:buChar char="-"/>
            </a:pPr>
            <a:r>
              <a:rPr lang="en-US" sz="1700" dirty="0">
                <a:latin typeface="Sitka Text"/>
                <a:ea typeface="+mn-lt"/>
                <a:cs typeface="+mn-lt"/>
              </a:rPr>
              <a:t>Median</a:t>
            </a:r>
            <a:r>
              <a:rPr lang="en-US" sz="1700" dirty="0">
                <a:latin typeface="Aptos"/>
              </a:rPr>
              <a:t> </a:t>
            </a:r>
            <a:r>
              <a:rPr lang="en-US" sz="1700" dirty="0">
                <a:latin typeface="monospace"/>
              </a:rPr>
              <a:t>𝜉 ~ </a:t>
            </a:r>
            <a:r>
              <a:rPr lang="en-US" sz="1700" dirty="0">
                <a:latin typeface="Sitka Text"/>
              </a:rPr>
              <a:t>5</a:t>
            </a:r>
          </a:p>
          <a:p>
            <a:pPr marL="285750" indent="-285750">
              <a:buFont typeface="Calibri"/>
              <a:buChar char="-"/>
            </a:pPr>
            <a:r>
              <a:rPr lang="en-US" sz="1700" dirty="0">
                <a:latin typeface="Sitka Text"/>
              </a:rPr>
              <a:t>Only 2% of the control sample has </a:t>
            </a:r>
            <a:r>
              <a:rPr lang="en-US" sz="1700" dirty="0">
                <a:latin typeface="monospace"/>
              </a:rPr>
              <a:t>𝜉 </a:t>
            </a:r>
            <a:r>
              <a:rPr lang="en-US" sz="1700" dirty="0">
                <a:latin typeface="Sitka Text"/>
              </a:rPr>
              <a:t>&gt; 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520766-959D-E03E-27F7-22826A34D53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74207" y="4163065"/>
            <a:ext cx="3971267" cy="138705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99684-E0E3-9572-10DF-36835BD6B17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9386" y="4294908"/>
            <a:ext cx="356183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itka Text"/>
              </a:rPr>
              <a:t>SNRs :</a:t>
            </a:r>
            <a:r>
              <a:rPr lang="en-US" dirty="0">
                <a:latin typeface="Sitka Text"/>
              </a:rPr>
              <a:t> 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sz="1700" dirty="0">
                <a:latin typeface="Sitka Text"/>
                <a:ea typeface="+mn-lt"/>
                <a:cs typeface="+mn-lt"/>
              </a:rPr>
              <a:t>Median</a:t>
            </a:r>
            <a:r>
              <a:rPr lang="en-US" sz="1700" dirty="0">
                <a:latin typeface="Sitka Text"/>
              </a:rPr>
              <a:t> </a:t>
            </a:r>
            <a:r>
              <a:rPr lang="en-US" sz="1700" dirty="0">
                <a:latin typeface="monospace"/>
              </a:rPr>
              <a:t>𝜉</a:t>
            </a:r>
            <a:r>
              <a:rPr lang="en-US" sz="1700" dirty="0">
                <a:latin typeface="Sitka Text"/>
              </a:rPr>
              <a:t>[NII]</a:t>
            </a:r>
            <a:r>
              <a:rPr lang="en-US" sz="1700" dirty="0">
                <a:latin typeface="monospace"/>
              </a:rPr>
              <a:t> ~</a:t>
            </a:r>
            <a:r>
              <a:rPr lang="en-US" sz="1700" dirty="0">
                <a:latin typeface="Sitka Text"/>
              </a:rPr>
              <a:t> 59</a:t>
            </a:r>
          </a:p>
          <a:p>
            <a:pPr marL="285750" indent="-285750">
              <a:buFont typeface="Calibri"/>
              <a:buChar char="-"/>
            </a:pPr>
            <a:r>
              <a:rPr lang="en-US" sz="1700" dirty="0">
                <a:latin typeface="Sitka Text"/>
              </a:rPr>
              <a:t> 95% of the SNRs has </a:t>
            </a:r>
            <a:r>
              <a:rPr lang="en-US" sz="1700" dirty="0">
                <a:latin typeface="monospace"/>
              </a:rPr>
              <a:t>𝜉 </a:t>
            </a:r>
            <a:r>
              <a:rPr lang="en-US" sz="1700" dirty="0">
                <a:latin typeface="Sitka Text"/>
              </a:rPr>
              <a:t>&gt; 15</a:t>
            </a:r>
          </a:p>
        </p:txBody>
      </p:sp>
    </p:spTree>
    <p:extLst>
      <p:ext uri="{BB962C8B-B14F-4D97-AF65-F5344CB8AC3E}">
        <p14:creationId xmlns:p14="http://schemas.microsoft.com/office/powerpoint/2010/main" val="23585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AFDB49-DCEB-FC84-C2F0-DBBBB8F253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65630" y="1191615"/>
            <a:ext cx="7038975" cy="55435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Results : Comparison with control sample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361272-EBC6-C357-6AE8-676E24E532E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73045" y="2642260"/>
            <a:ext cx="2642258" cy="7817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𝜉 = [SII]:H𝛼 </a:t>
            </a:r>
            <a:r>
              <a:rPr lang="en-US" b="1">
                <a:solidFill>
                  <a:schemeClr val="tx1"/>
                </a:solidFill>
                <a:latin typeface="Courier New"/>
                <a:ea typeface="Courier New"/>
                <a:cs typeface="Courier New"/>
              </a:rPr>
              <a:t>× </a:t>
            </a:r>
            <a:r>
              <a:rPr lang="en-US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𝜎(H𝛼)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9C1E37-F4A5-65F1-7338-60BF86A3CF6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4708" y="1718727"/>
            <a:ext cx="3967353" cy="131953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76642-E4FD-34FF-0470-B5B17ACA870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9179" y="1850570"/>
            <a:ext cx="354970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itka Text"/>
              </a:rPr>
              <a:t>SNRs :</a:t>
            </a:r>
            <a:r>
              <a:rPr lang="en-US" dirty="0">
                <a:latin typeface="Sitka Text"/>
              </a:rPr>
              <a:t> 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sz="1700">
                <a:latin typeface="Sitka Text"/>
              </a:rPr>
              <a:t>Median </a:t>
            </a:r>
            <a:r>
              <a:rPr lang="en-US" sz="1700">
                <a:latin typeface="monospace"/>
              </a:rPr>
              <a:t>𝜉</a:t>
            </a:r>
            <a:r>
              <a:rPr lang="en-US" sz="1700" dirty="0">
                <a:latin typeface="monospace"/>
              </a:rPr>
              <a:t> ~ </a:t>
            </a:r>
            <a:r>
              <a:rPr lang="en-US" sz="1700" dirty="0">
                <a:latin typeface="Sitka Text"/>
              </a:rPr>
              <a:t>30</a:t>
            </a:r>
            <a:endParaRPr lang="en-US" sz="1700">
              <a:latin typeface="Sitka Text"/>
            </a:endParaRPr>
          </a:p>
          <a:p>
            <a:pPr marL="285750" indent="-285750">
              <a:buFont typeface="Calibri"/>
              <a:buChar char="-"/>
            </a:pPr>
            <a:r>
              <a:rPr lang="en-US" sz="1700" dirty="0">
                <a:latin typeface="Sitka Text"/>
              </a:rPr>
              <a:t> 80% of the SNRs has </a:t>
            </a:r>
            <a:r>
              <a:rPr lang="en-US" sz="1700" dirty="0">
                <a:latin typeface="monospace"/>
              </a:rPr>
              <a:t>𝜉 </a:t>
            </a:r>
            <a:r>
              <a:rPr lang="en-US" sz="1700" dirty="0">
                <a:latin typeface="Sitka Text"/>
              </a:rPr>
              <a:t>&gt; 15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5225A6-7106-15FC-8693-C2B78796A42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4708" y="3341688"/>
            <a:ext cx="3967353" cy="29476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28E8D-06BB-D999-7467-E3C0B67CD39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8970" y="3433947"/>
            <a:ext cx="35274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itka Text"/>
              </a:rPr>
              <a:t>There is a clear indication that velocity dispersion from the model for the Hα line tends to be lower than for the [NII] lines.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6C572-0A2C-1E52-6CD5-904D63DF8C5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9178" y="4908466"/>
            <a:ext cx="35274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itka Text"/>
              </a:rPr>
              <a:t>In some cases, model inspection has motivated two components fitting for Hα line.</a:t>
            </a:r>
          </a:p>
        </p:txBody>
      </p:sp>
    </p:spTree>
    <p:extLst>
      <p:ext uri="{BB962C8B-B14F-4D97-AF65-F5344CB8AC3E}">
        <p14:creationId xmlns:p14="http://schemas.microsoft.com/office/powerpoint/2010/main" val="38281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Results : Multi components fitting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F8BBF-965D-E753-2E9F-BA8A5044DA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6060" y="1144753"/>
            <a:ext cx="5163348" cy="146321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91B3D-A9F2-8DCB-403D-090367D3B69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1886" y="1328057"/>
            <a:ext cx="48807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itka Text"/>
              </a:rPr>
              <a:t>Of the 31 SNRs that have been selected for two Hα component analysis, </a:t>
            </a:r>
            <a:r>
              <a:rPr lang="en-US" b="1">
                <a:latin typeface="Sitka Text"/>
              </a:rPr>
              <a:t>10 are showing a broad line with S/N &gt; 3 and 4 with S/N &gt; 5</a:t>
            </a:r>
            <a:r>
              <a:rPr lang="en-US">
                <a:latin typeface="Sitka Text"/>
              </a:rPr>
              <a:t>.</a:t>
            </a:r>
            <a:endParaRPr lang="en-US">
              <a:latin typeface="Sitka Text"/>
              <a:ea typeface="+mn-lt"/>
              <a:cs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BF3E85-EBD7-16A6-4A99-9970375AC19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38397" y="1105168"/>
            <a:ext cx="6331087" cy="146321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3D537-8608-AB7C-50BA-7DAC1AA40EE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884223" y="1288472"/>
            <a:ext cx="59792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itka Text"/>
              </a:rPr>
              <a:t>Possible origins of broad and narrow components :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Sitka Text"/>
                <a:ea typeface="+mn-lt"/>
                <a:cs typeface="+mn-lt"/>
              </a:rPr>
              <a:t>Background contamination.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Sitka Text"/>
                <a:ea typeface="+mn-lt"/>
                <a:cs typeface="+mn-lt"/>
              </a:rPr>
              <a:t>Non-radiative shocks (broad) and shocks in SNR knots (narrow) -&gt; Balmer-dominated SNR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7A876-C2DF-6DE6-8D6F-05BF9E4A48B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4420" y="2706646"/>
            <a:ext cx="5807158" cy="4037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61BF8-4B32-B540-6026-D5696B487F5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71148" y="2706646"/>
            <a:ext cx="5807158" cy="40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Results : A mysterious detection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13CAA-4308-31DF-DB94-667844451C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74275" y="1348626"/>
            <a:ext cx="9839598" cy="5132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7D884-5534-9810-822D-05F1C857F3D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33086" y="2675766"/>
            <a:ext cx="20717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Sitka Text"/>
                <a:cs typeface="Arial"/>
              </a:rPr>
              <a:t>ΔV~210 km/s</a:t>
            </a:r>
            <a:endParaRPr lang="en-US" sz="2000">
              <a:latin typeface="Sitka Tex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4B2DA-2525-336C-8187-33299BBD5E4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28442" y="2269609"/>
            <a:ext cx="2070389" cy="2150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CBD84-0436-0BCB-6743-FE93B7257F5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19501" y="2157351"/>
            <a:ext cx="36754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itka Text"/>
              </a:rPr>
              <a:t>Unresolved in Hubble F658N</a:t>
            </a:r>
            <a:endParaRPr lang="en-US"/>
          </a:p>
          <a:p>
            <a:r>
              <a:rPr lang="en-US">
                <a:latin typeface="Sitka Text"/>
              </a:rPr>
              <a:t>V = -7.27 mag</a:t>
            </a:r>
          </a:p>
          <a:p>
            <a:r>
              <a:rPr lang="en-US">
                <a:latin typeface="Sitka Text"/>
              </a:rPr>
              <a:t>B = -6.9 mag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7A43AF-66BF-78D2-A574-615FD78F9FD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19500" y="3162794"/>
            <a:ext cx="3562597" cy="1108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15847-E2E3-52F0-B5B3-61BCAC1ECA8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81797" y="3348841"/>
            <a:ext cx="32300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Sitka Text"/>
              </a:rPr>
              <a:t>Hypothesis : </a:t>
            </a:r>
            <a:endParaRPr lang="en-US" sz="2400">
              <a:latin typeface="Sitka Text"/>
            </a:endParaRPr>
          </a:p>
          <a:p>
            <a:pPr algn="ctr"/>
            <a:r>
              <a:rPr lang="en-US" sz="2400">
                <a:latin typeface="Sitka Text"/>
              </a:rPr>
              <a:t>LBV nebula</a:t>
            </a:r>
          </a:p>
        </p:txBody>
      </p:sp>
    </p:spTree>
    <p:extLst>
      <p:ext uri="{BB962C8B-B14F-4D97-AF65-F5344CB8AC3E}">
        <p14:creationId xmlns:p14="http://schemas.microsoft.com/office/powerpoint/2010/main" val="2132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Conclusion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153ACB-BF23-E52C-B956-A722F58FE3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6668" y="1548660"/>
            <a:ext cx="11635398" cy="13996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C024A-DD23-4A86-92CE-A9FDCF0FA6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2330" y="1649586"/>
            <a:ext cx="113528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Sitka Text"/>
                <a:ea typeface="+mn-lt"/>
                <a:cs typeface="+mn-lt"/>
              </a:rPr>
              <a:t>SITELLE's SN3 data cube has allowed to make a </a:t>
            </a:r>
            <a:r>
              <a:rPr lang="en-US" sz="2400" b="1" dirty="0">
                <a:solidFill>
                  <a:schemeClr val="accent4"/>
                </a:solidFill>
                <a:latin typeface="Sitka Text"/>
                <a:ea typeface="+mn-lt"/>
                <a:cs typeface="+mn-lt"/>
              </a:rPr>
              <a:t>complete spectral analysis</a:t>
            </a:r>
            <a:r>
              <a:rPr lang="en-US" sz="2400" b="1" dirty="0">
                <a:latin typeface="Sitka Text"/>
                <a:ea typeface="+mn-lt"/>
                <a:cs typeface="+mn-lt"/>
              </a:rPr>
              <a:t> of SNRs candidates in M51 from Winkler's surveys and to </a:t>
            </a:r>
            <a:r>
              <a:rPr lang="en-US" sz="2400" b="1" dirty="0">
                <a:solidFill>
                  <a:schemeClr val="accent4"/>
                </a:solidFill>
                <a:latin typeface="Sitka Text"/>
                <a:ea typeface="+mn-lt"/>
                <a:cs typeface="+mn-lt"/>
              </a:rPr>
              <a:t>confirm 20 new</a:t>
            </a:r>
            <a:r>
              <a:rPr lang="en-US" sz="2400" b="1" dirty="0">
                <a:latin typeface="Sitka Text"/>
                <a:ea typeface="+mn-lt"/>
                <a:cs typeface="+mn-lt"/>
              </a:rPr>
              <a:t>. 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B84CF2-F5C5-0B64-9845-26E77D9FD9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2690" y="5094363"/>
            <a:ext cx="11635398" cy="108047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7E528-D7C7-564E-4026-156A974A50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0150" y="5226582"/>
            <a:ext cx="113528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Sitka Text"/>
              </a:rPr>
              <a:t>A two-component analysis of the Hα lines showed that </a:t>
            </a:r>
            <a:r>
              <a:rPr lang="en-US" sz="2400" b="1" dirty="0">
                <a:solidFill>
                  <a:schemeClr val="accent4"/>
                </a:solidFill>
                <a:latin typeface="Sitka Text"/>
              </a:rPr>
              <a:t>in some cases, a broad line is superimposed on the narrow line</a:t>
            </a:r>
            <a:r>
              <a:rPr lang="en-US" sz="2400" b="1" dirty="0">
                <a:latin typeface="Sitka Text"/>
              </a:rPr>
              <a:t>.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AE61D4-CC4D-C1A8-5DBF-D675A2AFB1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42515" y="3435447"/>
            <a:ext cx="11635398" cy="98780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251DD8-609E-8594-5677-F088CB0E18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7193" y="3509869"/>
            <a:ext cx="111746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Sitka Text"/>
                <a:cs typeface="Arial"/>
              </a:rPr>
              <a:t>The 𝜉 parameter analysis has shown </a:t>
            </a:r>
            <a:r>
              <a:rPr lang="en-US" sz="2400" b="1" dirty="0">
                <a:solidFill>
                  <a:schemeClr val="accent4"/>
                </a:solidFill>
                <a:latin typeface="Sitka Text"/>
                <a:cs typeface="Arial"/>
              </a:rPr>
              <a:t>clear differences between velocity dispersion of the </a:t>
            </a:r>
            <a:r>
              <a:rPr lang="en-US" sz="2400" b="1" dirty="0">
                <a:solidFill>
                  <a:schemeClr val="accent4"/>
                </a:solidFill>
                <a:latin typeface="Sitka Text"/>
                <a:ea typeface="+mn-lt"/>
                <a:cs typeface="+mn-lt"/>
              </a:rPr>
              <a:t>Hα and [NII] lines</a:t>
            </a:r>
            <a:r>
              <a:rPr lang="en-US" sz="2400" b="1" dirty="0">
                <a:latin typeface="Sitka Text"/>
                <a:ea typeface="+mn-lt"/>
                <a:cs typeface="+mn-lt"/>
              </a:rPr>
              <a:t>.</a:t>
            </a:r>
            <a:endParaRPr lang="en-US" sz="2400" dirty="0">
              <a:latin typeface="Sitka Tex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5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Questions session and...</a:t>
            </a:r>
            <a:endParaRPr lang="en-US" sz="2800" b="1">
              <a:solidFill>
                <a:schemeClr val="tx1"/>
              </a:solidFill>
              <a:latin typeface="Sitka Text"/>
            </a:endParaRPr>
          </a:p>
        </p:txBody>
      </p:sp>
      <p:pic>
        <p:nvPicPr>
          <p:cNvPr id="3" name="Picture 2" descr="Peut être un dessin de texte : « Bill Gamache Nuance Disponible le 9 mai -ARTENIS- CANTINIR -ARTÉMIS- »">
            <a:extLst>
              <a:ext uri="{FF2B5EF4-FFF2-40B4-BE49-F238E27FC236}">
                <a16:creationId xmlns:a16="http://schemas.microsoft.com/office/drawing/2014/main" id="{389AABF5-F807-6A5B-6417-4B7988B70F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2820" y="2094871"/>
            <a:ext cx="9611780" cy="3673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E228F-D988-BC06-5A3C-28AFBFEF48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83158" y="1058333"/>
            <a:ext cx="26098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892B1105-1704-726C-C691-5F9475736E1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2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79A5A5-8E90-3E24-EE79-4191CB539E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</a:rPr>
              <a:t>Why study SNRs 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6900A3-13DF-F7AB-C344-5E44BCF160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2278" y="1598157"/>
            <a:ext cx="5981756" cy="107366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Sitka Text"/>
              </a:rPr>
              <a:t>Following star death, massive quantities of new materials and kinetic energy are ejected in the interstellar medium (ISM).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F2C388-226F-1D1D-E8C0-33ABA0DDF1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2277" y="3163745"/>
            <a:ext cx="5922380" cy="118640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Sitka Text"/>
              </a:rPr>
              <a:t>The shock-driven interaction between the ejecta and the ISM is making the SNR shine for thousands of years. 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2E52D6D-7C8E-405C-9D07-A9C44696787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3352800" y="2676524"/>
            <a:ext cx="180975" cy="485775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DEAF66-2241-A6D0-F784-18CA20C6F34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2277" y="4944920"/>
            <a:ext cx="10999205" cy="118640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Sitka Text"/>
              </a:rPr>
              <a:t>As supernovae are key elements to understand chemical evolution of galaxies and the ISM, studying SNRs properties on galaxy scale provides significant information on ISM enrichment.</a:t>
            </a:r>
          </a:p>
        </p:txBody>
      </p:sp>
      <p:pic>
        <p:nvPicPr>
          <p:cNvPr id="7" name="Picture 6" descr="Supernova">
            <a:extLst>
              <a:ext uri="{FF2B5EF4-FFF2-40B4-BE49-F238E27FC236}">
                <a16:creationId xmlns:a16="http://schemas.microsoft.com/office/drawing/2014/main" id="{46CB7D2B-29BE-E40E-1D48-0ED60C7283F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62800" y="1258062"/>
            <a:ext cx="4314825" cy="348462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79949AB-0B2A-90EA-EC48-666B382568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3352799" y="4352924"/>
            <a:ext cx="180975" cy="590550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714D4-02FE-97C6-FD06-5C36A43BB18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934575" y="857250"/>
            <a:ext cx="15430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Sitka Text"/>
              </a:rPr>
              <a:t>Simeis</a:t>
            </a:r>
            <a:r>
              <a:rPr lang="en-US" sz="2000" b="1">
                <a:solidFill>
                  <a:schemeClr val="bg1"/>
                </a:solidFill>
                <a:latin typeface="Sitka Text"/>
              </a:rPr>
              <a:t> 147</a:t>
            </a:r>
          </a:p>
        </p:txBody>
      </p:sp>
    </p:spTree>
    <p:extLst>
      <p:ext uri="{BB962C8B-B14F-4D97-AF65-F5344CB8AC3E}">
        <p14:creationId xmlns:p14="http://schemas.microsoft.com/office/powerpoint/2010/main" val="11876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5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892B1105-1704-726C-C691-5F9475736E1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1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79A5A5-8E90-3E24-EE79-4191CB539E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1450" y="228137"/>
            <a:ext cx="5838984" cy="81588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</a:rPr>
              <a:t>M51 : </a:t>
            </a:r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an ideal candidate</a:t>
            </a:r>
            <a:r>
              <a:rPr lang="en-US" sz="2800" b="1">
                <a:solidFill>
                  <a:schemeClr val="tx1"/>
                </a:solidFill>
                <a:latin typeface="Sitka Text"/>
              </a:rPr>
              <a:t> 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67AAF-ACC9-C070-686A-F4640EEFDD3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82778" y="229130"/>
            <a:ext cx="4369807" cy="6397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6AB382-8013-FBD9-3C0E-B83CC6A15A9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5400000">
            <a:off x="8953138" y="2626368"/>
            <a:ext cx="51724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itka Text"/>
              </a:rPr>
              <a:t>M51 as seen by SITELLE (</a:t>
            </a:r>
            <a:r>
              <a:rPr lang="en-US" err="1">
                <a:solidFill>
                  <a:schemeClr val="bg1"/>
                </a:solidFill>
                <a:latin typeface="Sitka Text"/>
              </a:rPr>
              <a:t>Deepfield</a:t>
            </a:r>
            <a:r>
              <a:rPr lang="en-US">
                <a:solidFill>
                  <a:schemeClr val="bg1"/>
                </a:solidFill>
                <a:latin typeface="Sitka Text"/>
              </a:rPr>
              <a:t> + Hα)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BC1447-47B2-94D2-0379-6EEC1E80C0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2632" y="1504708"/>
            <a:ext cx="5846180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Sitka Text"/>
              </a:rPr>
              <a:t>Faced-on orientation (almost!)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BD72AE-AC26-6024-F29D-9904909DDE1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72632" y="2256459"/>
            <a:ext cx="5846180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Sitka Text"/>
              </a:rPr>
              <a:t>Close </a:t>
            </a:r>
            <a:r>
              <a:rPr lang="en-US" sz="2000">
                <a:solidFill>
                  <a:srgbClr val="000000"/>
                </a:solidFill>
                <a:latin typeface="Sitka Text"/>
                <a:ea typeface="+mn-lt"/>
                <a:cs typeface="+mn-lt"/>
              </a:rPr>
              <a:t>(relatively!)</a:t>
            </a:r>
            <a:r>
              <a:rPr lang="en-US" sz="2000">
                <a:solidFill>
                  <a:srgbClr val="000000"/>
                </a:solidFill>
                <a:latin typeface="Sitka Text"/>
              </a:rPr>
              <a:t> -&gt; ~9 </a:t>
            </a:r>
            <a:r>
              <a:rPr lang="en-US" sz="2000" err="1">
                <a:solidFill>
                  <a:srgbClr val="000000"/>
                </a:solidFill>
                <a:latin typeface="Sitka Text"/>
              </a:rPr>
              <a:t>Mpc</a:t>
            </a:r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FF7FE2-4F52-BE80-EEB6-0118AC9F1F5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2278" y="3007005"/>
            <a:ext cx="5846180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Sitka Text"/>
              </a:rPr>
              <a:t>Interaction with NGC-5195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F30733-6B55-2398-F4DF-EAD62521A8F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</a:rPr>
              <a:t>M51 : an ideal candidate !</a:t>
            </a:r>
          </a:p>
        </p:txBody>
      </p:sp>
    </p:spTree>
    <p:extLst>
      <p:ext uri="{BB962C8B-B14F-4D97-AF65-F5344CB8AC3E}">
        <p14:creationId xmlns:p14="http://schemas.microsoft.com/office/powerpoint/2010/main" val="21762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892B1105-1704-726C-C691-5F9475736E1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2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6AB382-8013-FBD9-3C0E-B83CC6A15A9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5400000">
            <a:off x="8963576" y="3388368"/>
            <a:ext cx="51724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itka Text"/>
              </a:rPr>
              <a:t>Winkler et al. (2019)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6D591-1AB3-D71A-418E-B69649C41D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38542" y="1012520"/>
            <a:ext cx="4600478" cy="48433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C03D87-475A-B275-53CA-157868F871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1717" y="2159931"/>
            <a:ext cx="5836020" cy="273780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09818-A81D-3262-BF67-30E577E3D8C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6959" y="2271771"/>
            <a:ext cx="58419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Sitka Text"/>
              </a:rPr>
              <a:t>Previous survey : Winkler et al. 2019</a:t>
            </a:r>
            <a:endParaRPr lang="en-US" sz="2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A1C9B-6B85-BCD2-6603-D9B22732FD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8878" y="2749290"/>
            <a:ext cx="574039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000">
                <a:latin typeface="Sitka Text"/>
              </a:rPr>
              <a:t>Candidates detection via Hubble's data</a:t>
            </a:r>
          </a:p>
          <a:p>
            <a:pPr marL="342900" indent="-342900">
              <a:buFont typeface="Calibri"/>
              <a:buChar char="-"/>
            </a:pPr>
            <a:r>
              <a:rPr lang="en-US" sz="2000">
                <a:latin typeface="Sitka Text"/>
              </a:rPr>
              <a:t>Confirmation criteria :</a:t>
            </a:r>
            <a:endParaRPr lang="en-US" sz="2000">
              <a:solidFill>
                <a:srgbClr val="000000"/>
              </a:solidFill>
              <a:latin typeface="Sitka Text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Sitka Text"/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D05FC-DDAD-EB8B-7F31-44535E0F83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8284" y="4023644"/>
            <a:ext cx="57403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Sitka Text"/>
              </a:rPr>
              <a:t>179 Candidates</a:t>
            </a:r>
          </a:p>
          <a:p>
            <a:pPr algn="ctr"/>
            <a:r>
              <a:rPr lang="en-US" sz="2000" b="1">
                <a:latin typeface="Sitka Text"/>
              </a:rPr>
              <a:t>61 spectroscopically confirmed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5213E4-3739-E296-9882-B3B2B94C10C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</a:rPr>
              <a:t>M51 : an ideal candidate 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FC1843-9EE1-E649-F269-EB9C4BC6DB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73548" y="3529422"/>
            <a:ext cx="2575127" cy="3964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[SII]:Hα &gt; 0.4</a:t>
            </a:r>
          </a:p>
        </p:txBody>
      </p:sp>
    </p:spTree>
    <p:extLst>
      <p:ext uri="{BB962C8B-B14F-4D97-AF65-F5344CB8AC3E}">
        <p14:creationId xmlns:p14="http://schemas.microsoft.com/office/powerpoint/2010/main" val="25928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892B1105-1704-726C-C691-5F9475736E1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520C0A-75AE-7493-5715-6A065D7F85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15974" y="317486"/>
            <a:ext cx="10374962" cy="310150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Sitka Text"/>
              </a:rPr>
              <a:t>The goal of this project :</a:t>
            </a:r>
            <a:r>
              <a:rPr lang="en-US" sz="3600">
                <a:solidFill>
                  <a:srgbClr val="000000"/>
                </a:solidFill>
                <a:latin typeface="Sitka Text"/>
              </a:rPr>
              <a:t> Review Winkler et al. M51's SNRs spectral properties with SITELLE data cube while looking for undiscovered candidates.</a:t>
            </a:r>
          </a:p>
        </p:txBody>
      </p:sp>
      <p:pic>
        <p:nvPicPr>
          <p:cNvPr id="2" name="Image 1" descr="Une image contenant Graphique, Police, art, affiche&#10;&#10;Description générée automatiquement">
            <a:extLst>
              <a:ext uri="{FF2B5EF4-FFF2-40B4-BE49-F238E27FC236}">
                <a16:creationId xmlns:a16="http://schemas.microsoft.com/office/drawing/2014/main" id="{1928D2F5-AC67-8963-44E2-91B553660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88" y="3982516"/>
            <a:ext cx="2307432" cy="2300288"/>
          </a:xfrm>
          <a:prstGeom prst="rect">
            <a:avLst/>
          </a:prstGeom>
        </p:spPr>
      </p:pic>
      <p:pic>
        <p:nvPicPr>
          <p:cNvPr id="3" name="Image 2" descr="CFHT with Sitelle | A quarter-view of the Canada-France-Hawa… | Flickr">
            <a:extLst>
              <a:ext uri="{FF2B5EF4-FFF2-40B4-BE49-F238E27FC236}">
                <a16:creationId xmlns:a16="http://schemas.microsoft.com/office/drawing/2014/main" id="{A19ACFAD-95FA-841B-4D2C-47F70B0F3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31" y="3983980"/>
            <a:ext cx="3409948" cy="2307133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30853FD-F223-65F2-803B-C52307425BD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41118" y="3986032"/>
            <a:ext cx="4688395" cy="228264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6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1D6171-5880-87A2-7622-16289DC95BF0}"/>
              </a:ext>
            </a:extLst>
          </p:cNvPr>
          <p:cNvSpPr txBox="1"/>
          <p:nvPr/>
        </p:nvSpPr>
        <p:spPr>
          <a:xfrm>
            <a:off x="7228702" y="4213654"/>
            <a:ext cx="43001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itka Text"/>
              </a:rPr>
              <a:t>SN3 filter :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885904-E278-7209-90B7-ADFB0C978AB6}"/>
              </a:ext>
            </a:extLst>
          </p:cNvPr>
          <p:cNvSpPr txBox="1"/>
          <p:nvPr/>
        </p:nvSpPr>
        <p:spPr>
          <a:xfrm>
            <a:off x="7226642" y="4586416"/>
            <a:ext cx="41765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u="sng" err="1">
                <a:latin typeface="Sitka Text"/>
              </a:rPr>
              <a:t>Wavelengths</a:t>
            </a:r>
            <a:r>
              <a:rPr lang="fr-FR" u="sng">
                <a:latin typeface="Sitka Text"/>
              </a:rPr>
              <a:t> :</a:t>
            </a:r>
            <a:r>
              <a:rPr lang="fr-FR">
                <a:latin typeface="Sitka Text"/>
              </a:rPr>
              <a:t>       648-685 nm</a:t>
            </a:r>
          </a:p>
          <a:p>
            <a:r>
              <a:rPr lang="fr-FR" u="sng">
                <a:latin typeface="Sitka Text"/>
              </a:rPr>
              <a:t>Field of </a:t>
            </a:r>
            <a:r>
              <a:rPr lang="fr-FR" u="sng" err="1">
                <a:latin typeface="Sitka Text"/>
              </a:rPr>
              <a:t>view</a:t>
            </a:r>
            <a:r>
              <a:rPr lang="fr-FR" u="sng">
                <a:latin typeface="Sitka Text"/>
              </a:rPr>
              <a:t> :</a:t>
            </a:r>
            <a:r>
              <a:rPr lang="fr-FR">
                <a:latin typeface="Sitka Text"/>
              </a:rPr>
              <a:t>                           11'x11'</a:t>
            </a:r>
          </a:p>
          <a:p>
            <a:r>
              <a:rPr lang="fr-FR" u="sng">
                <a:latin typeface="Sitka Text"/>
              </a:rPr>
              <a:t>Spectral </a:t>
            </a:r>
            <a:r>
              <a:rPr lang="fr-FR" u="sng" err="1">
                <a:latin typeface="Sitka Text"/>
              </a:rPr>
              <a:t>resolution</a:t>
            </a:r>
            <a:r>
              <a:rPr lang="fr-FR" u="sng">
                <a:latin typeface="Sitka Text"/>
              </a:rPr>
              <a:t> :</a:t>
            </a:r>
            <a:r>
              <a:rPr lang="fr-FR">
                <a:latin typeface="Sitka Text"/>
              </a:rPr>
              <a:t>                   5000</a:t>
            </a:r>
          </a:p>
          <a:p>
            <a:r>
              <a:rPr lang="fr-FR" u="sng">
                <a:latin typeface="Sitka Text"/>
              </a:rPr>
              <a:t>Total </a:t>
            </a:r>
            <a:r>
              <a:rPr lang="fr-FR" u="sng" err="1">
                <a:latin typeface="Sitka Text"/>
              </a:rPr>
              <a:t>exposure</a:t>
            </a:r>
            <a:r>
              <a:rPr lang="fr-FR" u="sng">
                <a:latin typeface="Sitka Text"/>
              </a:rPr>
              <a:t> time :</a:t>
            </a:r>
            <a:r>
              <a:rPr lang="fr-FR">
                <a:latin typeface="Sitka Text"/>
                <a:ea typeface="+mn-lt"/>
                <a:cs typeface="+mn-lt"/>
              </a:rPr>
              <a:t>                      4h</a:t>
            </a:r>
            <a:endParaRPr lang="fr-FR">
              <a:latin typeface="Sitka Text"/>
            </a:endParaRPr>
          </a:p>
        </p:txBody>
      </p:sp>
    </p:spTree>
    <p:extLst>
      <p:ext uri="{BB962C8B-B14F-4D97-AF65-F5344CB8AC3E}">
        <p14:creationId xmlns:p14="http://schemas.microsoft.com/office/powerpoint/2010/main" val="16988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Canada France Hawaii Telescope">
            <a:extLst>
              <a:ext uri="{FF2B5EF4-FFF2-40B4-BE49-F238E27FC236}">
                <a16:creationId xmlns:a16="http://schemas.microsoft.com/office/drawing/2014/main" id="{3427E1D4-D79E-B977-D210-80BAA9AF77A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4">
            <a:alphaModFix/>
          </a:blip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FC3F44-D24E-4BBC-9A53-5DBAFD7312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SITELLE SN3 data cube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3319A-C6CB-EC34-1512-B94D254289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28046" y="5433489"/>
            <a:ext cx="2702560" cy="369332"/>
          </a:xfrm>
          <a:prstGeom prst="rect">
            <a:avLst/>
          </a:prstGeom>
          <a:noFill/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latin typeface="Sitka T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4D7088-AAA2-5B14-9209-C6C1F8BC9E8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9719" y="5433489"/>
            <a:ext cx="2702560" cy="369332"/>
          </a:xfrm>
          <a:prstGeom prst="rect">
            <a:avLst/>
          </a:prstGeom>
          <a:noFill/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latin typeface="Sitka Text"/>
              <a:ea typeface="+mn-lt"/>
              <a:cs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A5E1D-F98B-2A8B-3735-38A15A3A5CE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194799" y="5433489"/>
            <a:ext cx="2702560" cy="369332"/>
          </a:xfrm>
          <a:prstGeom prst="rect">
            <a:avLst/>
          </a:prstGeom>
          <a:noFill/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latin typeface="Sitka Tex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8F59B9-886C-6945-D0EF-B697BBAF29E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07656" y="5433489"/>
            <a:ext cx="2702560" cy="369332"/>
          </a:xfrm>
          <a:prstGeom prst="rect">
            <a:avLst/>
          </a:prstGeom>
          <a:noFill/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latin typeface="Sitka Tex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4DD688-D5BA-9F58-7A2D-44408C6B62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4667" y="6005524"/>
            <a:ext cx="2679427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Sitka Text"/>
                <a:ea typeface="+mn-lt"/>
                <a:cs typeface="+mn-lt"/>
              </a:rPr>
              <a:t>[SII]λ6731+6716</a:t>
            </a:r>
            <a:endParaRPr lang="en-US" b="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24336E-E30A-E85B-A204-FB1FEDE6D5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27457" y="5999586"/>
            <a:ext cx="2679427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Sitka Text"/>
                <a:ea typeface="+mn-lt"/>
                <a:cs typeface="+mn-lt"/>
              </a:rPr>
              <a:t>[NII]6583</a:t>
            </a:r>
            <a:endParaRPr lang="en-US" b="1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7BDF506-B53D-B623-E3E0-99A0EB8ACA8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39830" y="6003544"/>
            <a:ext cx="2679427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Sitka Text"/>
                <a:ea typeface="+mn-lt"/>
                <a:cs typeface="+mn-lt"/>
              </a:rPr>
              <a:t>Hα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D8B9C4-1DDF-5F41-8C0C-B02855A62D4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56854" y="307347"/>
            <a:ext cx="2679427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Sitka Text"/>
                <a:ea typeface="+mn-lt"/>
                <a:cs typeface="+mn-lt"/>
              </a:rPr>
              <a:t>Maps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436084-DF61-B98D-061C-9EF7A287B8F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277357" y="6006403"/>
            <a:ext cx="2679427" cy="564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Sitka Text"/>
                <a:ea typeface="+mn-lt"/>
                <a:cs typeface="+mn-lt"/>
              </a:rPr>
              <a:t>Velocity dispersion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D8A77AF-5853-D64A-79A1-C09204CD64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6535" y="1276596"/>
            <a:ext cx="2927969" cy="4670962"/>
          </a:xfrm>
          <a:prstGeom prst="rect">
            <a:avLst/>
          </a:prstGeom>
        </p:spPr>
      </p:pic>
      <p:pic>
        <p:nvPicPr>
          <p:cNvPr id="23" name="Image 22" descr="Une image contenant Univers, objet astronomique, Espace lointain, astronomie&#10;&#10;Description générée automatiquement">
            <a:extLst>
              <a:ext uri="{FF2B5EF4-FFF2-40B4-BE49-F238E27FC236}">
                <a16:creationId xmlns:a16="http://schemas.microsoft.com/office/drawing/2014/main" id="{E170302D-0A4E-7B4F-F95D-A352D06B8E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8224" y="1276597"/>
            <a:ext cx="2937866" cy="4670962"/>
          </a:xfrm>
          <a:prstGeom prst="rect">
            <a:avLst/>
          </a:prstGeom>
        </p:spPr>
      </p:pic>
      <p:pic>
        <p:nvPicPr>
          <p:cNvPr id="24" name="Image 23" descr="Une image contenant objet astronomique, Univers, Espace lointain, astronomie&#10;&#10;Description générée automatiquement">
            <a:extLst>
              <a:ext uri="{FF2B5EF4-FFF2-40B4-BE49-F238E27FC236}">
                <a16:creationId xmlns:a16="http://schemas.microsoft.com/office/drawing/2014/main" id="{EC9E50FB-BF6F-EF22-7867-94281BBB35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703" y="1276597"/>
            <a:ext cx="2987346" cy="46610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6406F4-BC91-448E-9B9E-05C30755BD78}"/>
              </a:ext>
            </a:extLst>
          </p:cNvPr>
          <p:cNvSpPr/>
          <p:nvPr/>
        </p:nvSpPr>
        <p:spPr>
          <a:xfrm>
            <a:off x="7208488" y="3600849"/>
            <a:ext cx="535461" cy="720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Caractère coloré, Bleu Majorelle&#10;&#10;Description générée automatiquement">
            <a:extLst>
              <a:ext uri="{FF2B5EF4-FFF2-40B4-BE49-F238E27FC236}">
                <a16:creationId xmlns:a16="http://schemas.microsoft.com/office/drawing/2014/main" id="{7BC9FB00-50CF-5E98-6E47-395DB09E8C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28113" y="1276292"/>
            <a:ext cx="3044590" cy="46629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C5B0CB7-44F9-1206-1804-8F1ED2B015FB}"/>
              </a:ext>
            </a:extLst>
          </p:cNvPr>
          <p:cNvSpPr/>
          <p:nvPr/>
        </p:nvSpPr>
        <p:spPr>
          <a:xfrm>
            <a:off x="11070637" y="2643481"/>
            <a:ext cx="319851" cy="27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4427BD3-98E9-55F1-D112-2F40EDB7454D}"/>
              </a:ext>
            </a:extLst>
          </p:cNvPr>
          <p:cNvSpPr/>
          <p:nvPr/>
        </p:nvSpPr>
        <p:spPr>
          <a:xfrm>
            <a:off x="11710341" y="4026370"/>
            <a:ext cx="319851" cy="27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C417ABA-F72A-0096-A0B2-B8522C9886E8}"/>
              </a:ext>
            </a:extLst>
          </p:cNvPr>
          <p:cNvSpPr/>
          <p:nvPr/>
        </p:nvSpPr>
        <p:spPr>
          <a:xfrm>
            <a:off x="9866489" y="4186296"/>
            <a:ext cx="319851" cy="27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2E39518-AC72-FC95-CF4E-35ED109DFAA4}"/>
              </a:ext>
            </a:extLst>
          </p:cNvPr>
          <p:cNvSpPr/>
          <p:nvPr/>
        </p:nvSpPr>
        <p:spPr>
          <a:xfrm>
            <a:off x="10355674" y="2031999"/>
            <a:ext cx="319851" cy="27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0F58066-61D3-4749-6823-372920C50D8E}"/>
              </a:ext>
            </a:extLst>
          </p:cNvPr>
          <p:cNvCxnSpPr/>
          <p:nvPr/>
        </p:nvCxnSpPr>
        <p:spPr>
          <a:xfrm flipV="1">
            <a:off x="7726035" y="1289351"/>
            <a:ext cx="1273359" cy="2301360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5010B9-9AC9-7ADF-4AB6-6E71367055D4}"/>
              </a:ext>
            </a:extLst>
          </p:cNvPr>
          <p:cNvCxnSpPr>
            <a:cxnSpLocks/>
          </p:cNvCxnSpPr>
          <p:nvPr/>
        </p:nvCxnSpPr>
        <p:spPr>
          <a:xfrm>
            <a:off x="7750997" y="4323076"/>
            <a:ext cx="1270377" cy="856871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7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35" grpId="0" animBg="1"/>
      <p:bldP spid="5" grpId="0" animBg="1"/>
      <p:bldP spid="2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Candidates detection and spectrum fit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7E5E29-7280-2CF7-B0C0-58ED59D756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2528" y="1504708"/>
            <a:ext cx="5836284" cy="8612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17DACA-297E-AD42-4F9F-064973CA89A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8960" y="1584960"/>
            <a:ext cx="5638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itka Text"/>
                <a:ea typeface="+mn-lt"/>
                <a:cs typeface="+mn-lt"/>
              </a:rPr>
              <a:t>1. Emission peaks detection</a:t>
            </a:r>
            <a:endParaRPr lang="en-US"/>
          </a:p>
          <a:p>
            <a:r>
              <a:rPr lang="en-US" sz="2000">
                <a:latin typeface="Sitka Text"/>
              </a:rPr>
              <a:t>  -&gt; Visual and detection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EF028-1A17-950F-53DE-D010590D32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85504" y="193040"/>
            <a:ext cx="4818032" cy="64820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A78091-C9B3-7FEF-F552-C92C3EBC43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12C8C2-5A62-721A-D468-A0ED59BFC78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6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5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Candidates detection and spectrum fit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F4D5C-A3A7-311F-3C98-C207D8AEC6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88726" y="593765"/>
            <a:ext cx="5164447" cy="5699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BFE633-4A87-A01C-06A8-56E0ECDE9B9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52462" y="1314491"/>
            <a:ext cx="2257425" cy="2266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EBCE26-54B4-2C92-79B2-92A6F2D904E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70542" y="1314491"/>
            <a:ext cx="2257425" cy="2266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C826F0-5E35-8A4F-0985-F37581B55EB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70542" y="3834171"/>
            <a:ext cx="2257425" cy="2266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6A5514-31BA-6902-F16A-1AAD72DC88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052462" y="3834171"/>
            <a:ext cx="2257425" cy="2266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656053-0D39-8B1D-4816-A51610D8A84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55922" y="821376"/>
            <a:ext cx="22563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Sitka Text"/>
              </a:rPr>
              <a:t>Domains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1F057-AACD-D9A9-1002-EAC32F7949F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470571" y="821375"/>
            <a:ext cx="22563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Sitka Text"/>
              </a:rPr>
              <a:t>Backgrounds</a:t>
            </a:r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6D25529-67F2-2BF3-ECCE-43CD659FB00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2528" y="1504708"/>
            <a:ext cx="5836284" cy="8612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84AE3-029B-B8B5-3122-82BBF7AC8A4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68960" y="1584960"/>
            <a:ext cx="5638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itka Text"/>
                <a:ea typeface="+mn-lt"/>
                <a:cs typeface="+mn-lt"/>
              </a:rPr>
              <a:t>1. Emission peaks detection</a:t>
            </a:r>
            <a:endParaRPr lang="en-US"/>
          </a:p>
          <a:p>
            <a:r>
              <a:rPr lang="en-US" sz="2000">
                <a:latin typeface="Sitka Text"/>
              </a:rPr>
              <a:t>  -&gt; Visual and detection code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0945E2-12E2-306C-CD8A-E85249FF23C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86486" y="3022770"/>
            <a:ext cx="5836284" cy="8612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3FE72677-74D6-4F98-1AE9-BF260097514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72918" y="3103022"/>
            <a:ext cx="563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Sitka Text"/>
              </a:rPr>
              <a:t>2. Domain and background definition</a:t>
            </a:r>
          </a:p>
          <a:p>
            <a:r>
              <a:rPr lang="en-US" sz="2000">
                <a:latin typeface="Sitka Text"/>
              </a:rPr>
              <a:t>  -&gt; Using a flux threshold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10A9DB2-D3D7-1828-6F0A-59FDE3C04E3B}"/>
              </a:ext>
            </a:extLst>
          </p:cNvPr>
          <p:cNvCxnSpPr/>
          <p:nvPr/>
        </p:nvCxnSpPr>
        <p:spPr>
          <a:xfrm>
            <a:off x="8455833" y="3403915"/>
            <a:ext cx="733603" cy="0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F29F320-22D6-DF5D-401C-988909CDE8CD}"/>
              </a:ext>
            </a:extLst>
          </p:cNvPr>
          <p:cNvSpPr txBox="1"/>
          <p:nvPr/>
        </p:nvSpPr>
        <p:spPr>
          <a:xfrm>
            <a:off x="8431133" y="3073648"/>
            <a:ext cx="7851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solidFill>
                  <a:srgbClr val="FF0000"/>
                </a:solidFill>
                <a:latin typeface="Sitka Text"/>
              </a:rPr>
              <a:t>140 pc</a:t>
            </a:r>
          </a:p>
        </p:txBody>
      </p:sp>
    </p:spTree>
    <p:extLst>
      <p:ext uri="{BB962C8B-B14F-4D97-AF65-F5344CB8AC3E}">
        <p14:creationId xmlns:p14="http://schemas.microsoft.com/office/powerpoint/2010/main" val="36926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e ciel étoilé, la nouvelle manne du Yukon | Zone Yukon (archives) |  Radio-Canada">
            <a:extLst>
              <a:ext uri="{FF2B5EF4-FFF2-40B4-BE49-F238E27FC236}">
                <a16:creationId xmlns:a16="http://schemas.microsoft.com/office/drawing/2014/main" id="{7B03EA1A-504B-BB13-0AE3-A56E14EC4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EFEE2-BB8E-9B19-36D0-98931A5659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610" y="126537"/>
            <a:ext cx="5982849" cy="92764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Sitka Text"/>
                <a:ea typeface="+mn-lt"/>
                <a:cs typeface="+mn-lt"/>
              </a:rPr>
              <a:t>Candidates detection and spectrum fit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A38E161-3BFC-FDC9-9AA5-C14FB0EF15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2528" y="1504708"/>
            <a:ext cx="5836284" cy="8612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54F36-E8F1-3E41-419F-D6A2B8AD66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8960" y="1584960"/>
            <a:ext cx="5638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itka Text"/>
                <a:ea typeface="+mn-lt"/>
                <a:cs typeface="+mn-lt"/>
              </a:rPr>
              <a:t>1. Emission peaks detection</a:t>
            </a:r>
            <a:endParaRPr lang="en-US"/>
          </a:p>
          <a:p>
            <a:r>
              <a:rPr lang="en-US" sz="2000">
                <a:latin typeface="Sitka Text"/>
              </a:rPr>
              <a:t>  -&gt; Visual and detection code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CF6C3B-C616-DAA1-38B7-BBB0923DA8C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6486" y="3022770"/>
            <a:ext cx="5836284" cy="8612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05A55C61-1C20-4BD9-C95E-E7D6F3DB7DD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2918" y="3103022"/>
            <a:ext cx="563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Sitka Text"/>
              </a:rPr>
              <a:t>2. Domain and background definition</a:t>
            </a:r>
          </a:p>
          <a:p>
            <a:r>
              <a:rPr lang="en-US" sz="2000">
                <a:latin typeface="Sitka Text"/>
              </a:rPr>
              <a:t>  -&gt; Using a flux threshold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AD8CADD-E1A1-3942-4716-D9295575E1D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0444" y="4540833"/>
            <a:ext cx="5846180" cy="19498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rgbClr val="000000"/>
              </a:solidFill>
              <a:latin typeface="Sitka Text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F680ACE2-F16B-B467-B2AE-7CCFE77AF27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66980" y="4670565"/>
            <a:ext cx="5755216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Sitka Text"/>
              </a:rPr>
              <a:t>3. Spectrum fit and SNRs confirmation</a:t>
            </a:r>
          </a:p>
          <a:p>
            <a:r>
              <a:rPr lang="en-US" sz="2000">
                <a:latin typeface="Sitka Text"/>
              </a:rPr>
              <a:t>  -&gt; Probing SNRs properties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4D0A28-266B-D5F9-51FD-F7FE07FE5DF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80461" y="5368493"/>
            <a:ext cx="1981893" cy="401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[SII]:Hα &gt; 0.4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02FA1D-7738-F7A9-1A8C-BD1C047A1D9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480460" y="5863298"/>
            <a:ext cx="1981893" cy="401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  <a:ea typeface="+mn-lt"/>
                <a:cs typeface="+mn-lt"/>
              </a:rPr>
              <a:t>𝜎 &gt; 30 km/s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Sitka Tex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AB295-63A6-120E-C216-43BEAE6DAC1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779707" y="126999"/>
            <a:ext cx="5120170" cy="3333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BFBD10-EAB7-6383-31FE-3E53F96DD50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779707" y="3513667"/>
            <a:ext cx="5109587" cy="3344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99A21-F369-55A4-CAE5-387657231BD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445828" y="380010"/>
            <a:ext cx="26600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itka Text"/>
              </a:rPr>
              <a:t>Supernova remnants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E38EC-928A-EE10-17D2-46041105716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445828" y="3972295"/>
            <a:ext cx="26600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itka Text"/>
              </a:rPr>
              <a:t>HII region</a:t>
            </a:r>
          </a:p>
        </p:txBody>
      </p:sp>
    </p:spTree>
    <p:extLst>
      <p:ext uri="{BB962C8B-B14F-4D97-AF65-F5344CB8AC3E}">
        <p14:creationId xmlns:p14="http://schemas.microsoft.com/office/powerpoint/2010/main" val="28029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741</Words>
  <Application>Microsoft Office PowerPoint</Application>
  <PresentationFormat>Grand écran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Billy Gamache</cp:lastModifiedBy>
  <cp:revision>12</cp:revision>
  <dcterms:created xsi:type="dcterms:W3CDTF">2024-04-04T19:36:56Z</dcterms:created>
  <dcterms:modified xsi:type="dcterms:W3CDTF">2024-05-07T21:48:25Z</dcterms:modified>
</cp:coreProperties>
</file>