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embeddedFontLst>
    <p:embeddedFont>
      <p:font typeface="Roboto Black"/>
      <p:bold r:id="rId28"/>
      <p:boldItalic r:id="rId29"/>
    </p:embeddedFont>
    <p:embeddedFont>
      <p:font typeface="Roboto"/>
      <p:regular r:id="rId30"/>
      <p:bold r:id="rId31"/>
      <p:italic r:id="rId32"/>
      <p:boldItalic r:id="rId33"/>
    </p:embeddedFont>
    <p:embeddedFont>
      <p:font typeface="Roboto Medium"/>
      <p:regular r:id="rId34"/>
      <p:bold r:id="rId35"/>
      <p:italic r:id="rId36"/>
      <p:boldItalic r:id="rId37"/>
    </p:embeddedFont>
    <p:embeddedFont>
      <p:font typeface="Arimo"/>
      <p:regular r:id="rId38"/>
      <p:bold r:id="rId39"/>
      <p:italic r:id="rId40"/>
      <p:boldItalic r:id="rId41"/>
    </p:embeddedFont>
    <p:embeddedFont>
      <p:font typeface="Average"/>
      <p:regular r:id="rId42"/>
    </p:embeddedFont>
    <p:embeddedFont>
      <p:font typeface="Oswald"/>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B732B24-3F0D-4F9D-B276-E2B3E398C797}">
  <a:tblStyle styleId="{DB732B24-3F0D-4F9D-B276-E2B3E398C79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mo-italic.fntdata"/><Relationship Id="rId20" Type="http://schemas.openxmlformats.org/officeDocument/2006/relationships/slide" Target="slides/slide13.xml"/><Relationship Id="rId42" Type="http://schemas.openxmlformats.org/officeDocument/2006/relationships/font" Target="fonts/Average-regular.fntdata"/><Relationship Id="rId41" Type="http://schemas.openxmlformats.org/officeDocument/2006/relationships/font" Target="fonts/Arimo-boldItalic.fntdata"/><Relationship Id="rId22" Type="http://schemas.openxmlformats.org/officeDocument/2006/relationships/slide" Target="slides/slide15.xml"/><Relationship Id="rId44" Type="http://schemas.openxmlformats.org/officeDocument/2006/relationships/font" Target="fonts/Oswald-bold.fntdata"/><Relationship Id="rId21" Type="http://schemas.openxmlformats.org/officeDocument/2006/relationships/slide" Target="slides/slide14.xml"/><Relationship Id="rId43" Type="http://schemas.openxmlformats.org/officeDocument/2006/relationships/font" Target="fonts/Oswald-regular.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obotoBlack-bold.fntdata"/><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obotoBlack-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4.xml"/><Relationship Id="rId33" Type="http://schemas.openxmlformats.org/officeDocument/2006/relationships/font" Target="fonts/Roboto-boldItalic.fntdata"/><Relationship Id="rId10" Type="http://schemas.openxmlformats.org/officeDocument/2006/relationships/slide" Target="slides/slide3.xml"/><Relationship Id="rId32" Type="http://schemas.openxmlformats.org/officeDocument/2006/relationships/font" Target="fonts/Roboto-italic.fntdata"/><Relationship Id="rId13" Type="http://schemas.openxmlformats.org/officeDocument/2006/relationships/slide" Target="slides/slide6.xml"/><Relationship Id="rId35" Type="http://schemas.openxmlformats.org/officeDocument/2006/relationships/font" Target="fonts/RobotoMedium-bold.fntdata"/><Relationship Id="rId12" Type="http://schemas.openxmlformats.org/officeDocument/2006/relationships/slide" Target="slides/slide5.xml"/><Relationship Id="rId34" Type="http://schemas.openxmlformats.org/officeDocument/2006/relationships/font" Target="fonts/RobotoMedium-regular.fntdata"/><Relationship Id="rId15" Type="http://schemas.openxmlformats.org/officeDocument/2006/relationships/slide" Target="slides/slide8.xml"/><Relationship Id="rId37" Type="http://schemas.openxmlformats.org/officeDocument/2006/relationships/font" Target="fonts/RobotoMedium-boldItalic.fntdata"/><Relationship Id="rId14" Type="http://schemas.openxmlformats.org/officeDocument/2006/relationships/slide" Target="slides/slide7.xml"/><Relationship Id="rId36" Type="http://schemas.openxmlformats.org/officeDocument/2006/relationships/font" Target="fonts/RobotoMedium-italic.fntdata"/><Relationship Id="rId17" Type="http://schemas.openxmlformats.org/officeDocument/2006/relationships/slide" Target="slides/slide10.xml"/><Relationship Id="rId39" Type="http://schemas.openxmlformats.org/officeDocument/2006/relationships/font" Target="fonts/Arimo-bold.fntdata"/><Relationship Id="rId16" Type="http://schemas.openxmlformats.org/officeDocument/2006/relationships/slide" Target="slides/slide9.xml"/><Relationship Id="rId38" Type="http://schemas.openxmlformats.org/officeDocument/2006/relationships/font" Target="fonts/Arimo-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venthorizontelescope.org/array"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venthorizontelescope.org/array" TargetMode="External"/><Relationship Id="rId3" Type="http://schemas.openxmlformats.org/officeDocument/2006/relationships/hyperlink" Target="https://www.aanda.org/component/article?access=doi&amp;doi=10.1051/0004-6361/202037493&amp;#figs" TargetMode="External"/><Relationship Id="rId4" Type="http://schemas.openxmlformats.org/officeDocument/2006/relationships/hyperlink" Target="https://iopscience.iop.org/article/10.3847/1538-4357/ac7a40" TargetMode="External"/><Relationship Id="rId5" Type="http://schemas.openxmlformats.org/officeDocument/2006/relationships/hyperlink" Target="https://iopscience.iop.org/article/10.3847/1538-4357/acaea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rao.edu/science/highlights/fy2014-1/detailed-imaging-of-the-sombrero-galaxy-je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ff78ec5cdc_1_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ff78ec5cdc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ff78ec5cdc_1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ff78ec5cdc_1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ff78ec5cdc_1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ff78ec5cdc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ff78ec5cdc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ff78ec5cdc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verage"/>
                <a:ea typeface="Average"/>
                <a:cs typeface="Average"/>
                <a:sym typeface="Average"/>
              </a:rPr>
              <a:t>For broad spectral modeling, there are degeneracies between models that only consider radio/sub-mm emission, and X-ray can break those degeneracies to tell us what physical scenario produced the emission we’re seeing. This is especially important when interpreting EHT observations, since the EHT frequency happens to fall very very close to where emission transitions from being jet to accretion dominated. So, we want to have as much information as possible to inform our model and tell us whether EHT is really seeing the jet base or the accretion flow (or both). </a:t>
            </a:r>
            <a:endParaRPr sz="1200">
              <a:solidFill>
                <a:schemeClr val="dk1"/>
              </a:solidFill>
              <a:latin typeface="Average"/>
              <a:ea typeface="Average"/>
              <a:cs typeface="Average"/>
              <a:sym typeface="Average"/>
            </a:endParaRPr>
          </a:p>
          <a:p>
            <a:pPr indent="0" lvl="0" marL="0" rtl="0" algn="l">
              <a:spcBef>
                <a:spcPts val="0"/>
              </a:spcBef>
              <a:spcAft>
                <a:spcPts val="0"/>
              </a:spcAft>
              <a:buNone/>
            </a:pPr>
            <a:r>
              <a:rPr lang="en" sz="1200">
                <a:solidFill>
                  <a:schemeClr val="dk1"/>
                </a:solidFill>
                <a:latin typeface="Average"/>
                <a:ea typeface="Average"/>
                <a:cs typeface="Average"/>
                <a:sym typeface="Average"/>
              </a:rPr>
              <a:t>In this SED for Sombrero, I’ve added the luminosity range found from the NICER lightcurve, as well as the hard X-ray luminosity measured by NICER – I’d like to emphasize that the NICER range covers quite a bit more than what Chandra has seen. Often, we use data spanning several decades and combine it all together in one SED model, but the variability seen throughout the NICER campaign indicates that we should try to do time-resolved SED modeling to account for changes in the flux and improve model accuracy.</a:t>
            </a:r>
            <a:endParaRPr sz="1200">
              <a:solidFill>
                <a:schemeClr val="dk1"/>
              </a:solidFill>
              <a:latin typeface="Average"/>
              <a:ea typeface="Average"/>
              <a:cs typeface="Average"/>
              <a:sym typeface="Averag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ff78ec5cdc_1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ff78ec5cdc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verage"/>
                <a:ea typeface="Average"/>
                <a:cs typeface="Average"/>
                <a:sym typeface="Average"/>
              </a:rPr>
              <a:t>For broad spectral modeling, there are degeneracies between models that only consider radio/sub-mm emission, and X-ray can break those degeneracies to tell us what physical scenario produced the emission we’re seeing. This is especially important when interpreting EHT observations, since the EHT frequency happens to fall very very close to where emission transitions from being jet to accretion dominated. So, we want to have as much information as possible to inform our model and tell us whether EHT is really seeing the jet base or the accretion flow (or both). </a:t>
            </a:r>
            <a:endParaRPr sz="1200">
              <a:solidFill>
                <a:schemeClr val="dk1"/>
              </a:solidFill>
              <a:latin typeface="Average"/>
              <a:ea typeface="Average"/>
              <a:cs typeface="Average"/>
              <a:sym typeface="Average"/>
            </a:endParaRPr>
          </a:p>
          <a:p>
            <a:pPr indent="0" lvl="0" marL="0" rtl="0" algn="l">
              <a:spcBef>
                <a:spcPts val="0"/>
              </a:spcBef>
              <a:spcAft>
                <a:spcPts val="0"/>
              </a:spcAft>
              <a:buNone/>
            </a:pPr>
            <a:r>
              <a:rPr lang="en" sz="1200">
                <a:solidFill>
                  <a:schemeClr val="dk1"/>
                </a:solidFill>
                <a:latin typeface="Average"/>
                <a:ea typeface="Average"/>
                <a:cs typeface="Average"/>
                <a:sym typeface="Average"/>
              </a:rPr>
              <a:t>In this SED for Sombrero, I’ve added the luminosity range found from the NICER lightcurve, as well as the hard X-ray luminosity measured by NICER – I’d like to emphasize that the NICER range covers quite a bit more than what Chandra has seen. Often, we use data spanning several decades and combine it all together in one SED model, but the variability seen throughout the NICER campaign indicates that we should try to do time-resolved SED modeling to account for changes in the flux and improve model accuracy.</a:t>
            </a:r>
            <a:endParaRPr sz="1200">
              <a:solidFill>
                <a:schemeClr val="dk1"/>
              </a:solidFill>
              <a:latin typeface="Average"/>
              <a:ea typeface="Average"/>
              <a:cs typeface="Average"/>
              <a:sym typeface="Averag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ff78ec5cdc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ff78ec5cdc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ff78ec5cdc_1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ff78ec5cdc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Observations of the accreting SMBH environment at both small and large length scales are sparse, and the connections across spatial and temporal scales are complicated to untangle.</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ff78ec5cdc_1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ff78ec5cdc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https://eventhorizontelescope.org/array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ff78ec5cdc_1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ff78ec5cdc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ff78ec5cdc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ff78ec5cdc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 previous NICER campaign that collected ~60 nights of soft X-ray observations for 3 LLAGN ETHER sources in 2022. The goal with this data is to start characterizing the soft X-ray spectrum, brightness, and variability of these sources. I’ve started developing a set of scripts for processing the data using NASA’s Heasoft package, and I’m learning how to use Xspec for fitting a model to the observations in order to extract flux information. This analysis is very challenging because these sources are quite faint, on the borderline of being background-dominated. I have to use special, fine-tuned background models that were newly released by NICER in late 2022.</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ff78ec5cdc_1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ff78ec5cdc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Idea is, once we finish model fitting and extracting the fluxes/luminosity for each observation, we can compare the results with other wavelength observations to start understanding the overall SED of these systems. In particular, the SED shape can be fit by different disk accretion and jet models to see which model accurately describes the data.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ff78ec5cdc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ff78ec5cdc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https://eventhorizontelescope.org/array</a:t>
            </a:r>
            <a:endParaRPr/>
          </a:p>
          <a:p>
            <a:pPr indent="0" lvl="0" marL="0" rtl="0" algn="l">
              <a:spcBef>
                <a:spcPts val="0"/>
              </a:spcBef>
              <a:spcAft>
                <a:spcPts val="0"/>
              </a:spcAft>
              <a:buNone/>
            </a:pPr>
            <a:r>
              <a:rPr lang="en"/>
              <a:t>Note: the angular sizes of these two event horizons are comparable, but their actual sizes are quite different: M87 spans a bit more than the distance traveled by Voyager 1, while SgrA* is close to the size of Mercury’s orbit.</a:t>
            </a:r>
            <a:endParaRPr/>
          </a:p>
          <a:p>
            <a:pPr indent="0" lvl="0" marL="0" rtl="0" algn="l">
              <a:spcBef>
                <a:spcPts val="0"/>
              </a:spcBef>
              <a:spcAft>
                <a:spcPts val="0"/>
              </a:spcAft>
              <a:buNone/>
            </a:pPr>
            <a:r>
              <a:rPr lang="en"/>
              <a:t>“I’d like to highlight some other EHT results”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ff78ec5cdc_1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ff78ec5cdc_1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ff78ec5cdc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ff78ec5cdc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Start w/20 mas thing, here are some other images EHT has released for AGN that are slightly smaller and/or further away</a:t>
            </a:r>
            <a:endParaRPr/>
          </a:p>
          <a:p>
            <a:pPr indent="0" lvl="0" marL="0" rtl="0" algn="l">
              <a:spcBef>
                <a:spcPts val="0"/>
              </a:spcBef>
              <a:spcAft>
                <a:spcPts val="0"/>
              </a:spcAft>
              <a:buNone/>
            </a:pPr>
            <a:r>
              <a:rPr lang="en" u="sng">
                <a:solidFill>
                  <a:schemeClr val="hlink"/>
                </a:solidFill>
                <a:hlinkClick r:id="rId2"/>
              </a:rPr>
              <a:t>https://eventhorizontelescope.org/array</a:t>
            </a:r>
            <a:endParaRPr/>
          </a:p>
          <a:p>
            <a:pPr indent="0" lvl="0" marL="0" rtl="0" algn="l">
              <a:spcBef>
                <a:spcPts val="0"/>
              </a:spcBef>
              <a:spcAft>
                <a:spcPts val="0"/>
              </a:spcAft>
              <a:buNone/>
            </a:pPr>
            <a:r>
              <a:rPr lang="en"/>
              <a:t>20 microas resolution is</a:t>
            </a:r>
            <a:r>
              <a:rPr lang="en">
                <a:solidFill>
                  <a:schemeClr val="dk1"/>
                </a:solidFill>
              </a:rPr>
              <a:t> like seeing a donut that’s on the moon :)</a:t>
            </a:r>
            <a:endParaRPr>
              <a:solidFill>
                <a:schemeClr val="dk1"/>
              </a:solidFill>
            </a:endParaRPr>
          </a:p>
          <a:p>
            <a:pPr indent="0" lvl="0" marL="0" rtl="0" algn="l">
              <a:spcBef>
                <a:spcPts val="0"/>
              </a:spcBef>
              <a:spcAft>
                <a:spcPts val="0"/>
              </a:spcAft>
              <a:buNone/>
            </a:pPr>
            <a:r>
              <a:rPr lang="en"/>
              <a:t>3C279 elongated core region, could be jet base or bent jet (rotating over time?) </a:t>
            </a:r>
            <a:r>
              <a:rPr lang="en" u="sng">
                <a:solidFill>
                  <a:schemeClr val="hlink"/>
                </a:solidFill>
                <a:hlinkClick r:id="rId3"/>
              </a:rPr>
              <a:t>https://www.aanda.org/component/article?access=doi&amp;doi=10.1051/0004-6361/202037493&amp;#figs</a:t>
            </a:r>
            <a:endParaRPr/>
          </a:p>
          <a:p>
            <a:pPr indent="0" lvl="0" marL="0" rtl="0" algn="l">
              <a:spcBef>
                <a:spcPts val="0"/>
              </a:spcBef>
              <a:spcAft>
                <a:spcPts val="0"/>
              </a:spcAft>
              <a:buNone/>
            </a:pPr>
            <a:r>
              <a:rPr lang="en"/>
              <a:t>J1924 precessing jet and compact core region </a:t>
            </a:r>
            <a:endParaRPr/>
          </a:p>
          <a:p>
            <a:pPr indent="0" lvl="0" marL="0" rtl="0" algn="l">
              <a:spcBef>
                <a:spcPts val="0"/>
              </a:spcBef>
              <a:spcAft>
                <a:spcPts val="0"/>
              </a:spcAft>
              <a:buNone/>
            </a:pPr>
            <a:r>
              <a:rPr lang="en" u="sng">
                <a:solidFill>
                  <a:schemeClr val="hlink"/>
                </a:solidFill>
                <a:hlinkClick r:id="rId4"/>
              </a:rPr>
              <a:t>https://iopscience.iop.org/article/10.3847/1538-4357/ac7a40</a:t>
            </a:r>
            <a:endParaRPr/>
          </a:p>
          <a:p>
            <a:pPr indent="0" lvl="0" marL="0" rtl="0" algn="l">
              <a:spcBef>
                <a:spcPts val="0"/>
              </a:spcBef>
              <a:spcAft>
                <a:spcPts val="0"/>
              </a:spcAft>
              <a:buNone/>
            </a:pPr>
            <a:r>
              <a:rPr lang="en"/>
              <a:t>NRAO530 bright core, polarization indicates magnetic field-powered w/helical shape</a:t>
            </a:r>
            <a:endParaRPr/>
          </a:p>
          <a:p>
            <a:pPr indent="0" lvl="0" marL="0" rtl="0" algn="l">
              <a:spcBef>
                <a:spcPts val="0"/>
              </a:spcBef>
              <a:spcAft>
                <a:spcPts val="0"/>
              </a:spcAft>
              <a:buNone/>
            </a:pPr>
            <a:r>
              <a:rPr lang="en" u="sng">
                <a:solidFill>
                  <a:schemeClr val="hlink"/>
                </a:solidFill>
                <a:hlinkClick r:id="rId5"/>
              </a:rPr>
              <a:t>https://iopscience.iop.org/article/10.3847/1538-4357/acaea8</a:t>
            </a:r>
            <a:endParaRPr/>
          </a:p>
          <a:p>
            <a:pPr indent="0" lvl="0" marL="0" rtl="0" algn="l">
              <a:spcBef>
                <a:spcPts val="0"/>
              </a:spcBef>
              <a:spcAft>
                <a:spcPts val="0"/>
              </a:spcAft>
              <a:buNone/>
            </a:pPr>
            <a:r>
              <a:rPr lang="en"/>
              <a:t>CenA Double sided jet “sheaths” viewed from the side – high E emission beamed along the “spine” away from our line of sight appears dark, but slower moving particles along the perimeter emit light in a variety of directions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ff78ec5cdc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ff78ec5cd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verage"/>
                <a:ea typeface="Average"/>
                <a:cs typeface="Average"/>
                <a:sym typeface="Average"/>
              </a:rPr>
              <a:t>EHT is also complemented by multi-wavelength observations, in particular at high energies, since…</a:t>
            </a:r>
            <a:endParaRPr sz="1200">
              <a:solidFill>
                <a:schemeClr val="dk1"/>
              </a:solidFill>
              <a:latin typeface="Average"/>
              <a:ea typeface="Average"/>
              <a:cs typeface="Average"/>
              <a:sym typeface="Average"/>
            </a:endParaRPr>
          </a:p>
          <a:p>
            <a:pPr indent="0" lvl="0" marL="0" rtl="0" algn="l">
              <a:spcBef>
                <a:spcPts val="0"/>
              </a:spcBef>
              <a:spcAft>
                <a:spcPts val="0"/>
              </a:spcAft>
              <a:buNone/>
            </a:pPr>
            <a:r>
              <a:rPr lang="en" sz="1200">
                <a:solidFill>
                  <a:schemeClr val="dk1"/>
                </a:solidFill>
                <a:latin typeface="Average"/>
                <a:ea typeface="Average"/>
                <a:cs typeface="Average"/>
                <a:sym typeface="Average"/>
              </a:rPr>
              <a:t>Example here, from very recently released work that I’m involved with…</a:t>
            </a:r>
            <a:endParaRPr sz="1200">
              <a:solidFill>
                <a:schemeClr val="dk1"/>
              </a:solidFill>
              <a:latin typeface="Average"/>
              <a:ea typeface="Average"/>
              <a:cs typeface="Average"/>
              <a:sym typeface="Average"/>
            </a:endParaRPr>
          </a:p>
          <a:p>
            <a:pPr indent="0" lvl="0" marL="0" rtl="0" algn="l">
              <a:spcBef>
                <a:spcPts val="0"/>
              </a:spcBef>
              <a:spcAft>
                <a:spcPts val="0"/>
              </a:spcAft>
              <a:buNone/>
            </a:pPr>
            <a:r>
              <a:rPr lang="en" sz="1200">
                <a:solidFill>
                  <a:schemeClr val="dk1"/>
                </a:solidFill>
                <a:latin typeface="Average"/>
                <a:ea typeface="Average"/>
                <a:cs typeface="Average"/>
                <a:sym typeface="Average"/>
              </a:rPr>
              <a:t>Emphasize OOM scales (spans 6 OOM in size)</a:t>
            </a:r>
            <a:endParaRPr sz="1200">
              <a:solidFill>
                <a:schemeClr val="dk1"/>
              </a:solidFill>
              <a:latin typeface="Average"/>
              <a:ea typeface="Average"/>
              <a:cs typeface="Average"/>
              <a:sym typeface="Average"/>
            </a:endParaRPr>
          </a:p>
          <a:p>
            <a:pPr indent="0" lvl="0" marL="0" rtl="0" algn="l">
              <a:spcBef>
                <a:spcPts val="0"/>
              </a:spcBef>
              <a:spcAft>
                <a:spcPts val="0"/>
              </a:spcAft>
              <a:buNone/>
            </a:pPr>
            <a:r>
              <a:rPr lang="en" sz="1200">
                <a:solidFill>
                  <a:schemeClr val="dk1"/>
                </a:solidFill>
                <a:latin typeface="Average"/>
                <a:ea typeface="Average"/>
                <a:cs typeface="Average"/>
                <a:sym typeface="Average"/>
              </a:rPr>
              <a:t>Benefits – across radio and X-ray, seeing emission from jet base and/or inner accretion flow, allows us to disentangle where emission is coming from</a:t>
            </a:r>
            <a:endParaRPr sz="1200">
              <a:solidFill>
                <a:schemeClr val="dk1"/>
              </a:solidFill>
              <a:latin typeface="Average"/>
              <a:ea typeface="Average"/>
              <a:cs typeface="Average"/>
              <a:sym typeface="Averag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ff78ec5cdc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ff78ec5cdc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EHT is asking the question, what’s next?</a:t>
            </a:r>
            <a:endParaRPr/>
          </a:p>
          <a:p>
            <a:pPr indent="0" lvl="0" marL="0" rtl="0" algn="l">
              <a:spcBef>
                <a:spcPts val="0"/>
              </a:spcBef>
              <a:spcAft>
                <a:spcPts val="0"/>
              </a:spcAft>
              <a:buNone/>
            </a:pPr>
            <a:r>
              <a:rPr lang="en"/>
              <a:t>Plot axes (apparent ring size vs EHT flux) -&gt; ignore dashed lines -&gt; M87 &amp; SgrA* are most obvious choices (brightest and biggest) -&gt; purple points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ff78ec5cdc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ff78ec5cdc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X-ray and optical -&gt; MBH -&gt; ring size (just below current EHT resolution) w/future additional detectors they could be resolved -&gt; low luminosity agn</a:t>
            </a:r>
            <a:endParaRPr/>
          </a:p>
          <a:p>
            <a:pPr indent="0" lvl="0" marL="0" rtl="0" algn="l">
              <a:spcBef>
                <a:spcPts val="0"/>
              </a:spcBef>
              <a:spcAft>
                <a:spcPts val="0"/>
              </a:spcAft>
              <a:buNone/>
            </a:pPr>
            <a:r>
              <a:rPr lang="en" u="sng">
                <a:solidFill>
                  <a:schemeClr val="hlink"/>
                </a:solidFill>
                <a:hlinkClick r:id="rId2"/>
              </a:rPr>
              <a:t>https://science.nrao.edu/science/highlights/fy2014-1/detailed-imaging-of-the-sombrero-galaxy-jet</a:t>
            </a:r>
            <a:endParaRPr/>
          </a:p>
          <a:p>
            <a:pPr indent="0" lvl="0" marL="0" rtl="0" algn="l">
              <a:spcBef>
                <a:spcPts val="0"/>
              </a:spcBef>
              <a:spcAft>
                <a:spcPts val="0"/>
              </a:spcAft>
              <a:buNone/>
            </a:pPr>
            <a:r>
              <a:rPr lang="en"/>
              <a:t>Sombrero SMBH mass estimated dynamically (from </a:t>
            </a:r>
            <a:r>
              <a:rPr lang="en"/>
              <a:t>stellar</a:t>
            </a:r>
            <a:r>
              <a:rPr lang="en"/>
              <a:t> motions)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ff78ec5cdc_1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ff78ec5cdc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LLAGN are a very common type of AGN</a:t>
            </a:r>
            <a:endParaRPr/>
          </a:p>
          <a:p>
            <a:pPr indent="0" lvl="0" marL="0" rtl="0" algn="l">
              <a:spcBef>
                <a:spcPts val="0"/>
              </a:spcBef>
              <a:spcAft>
                <a:spcPts val="0"/>
              </a:spcAft>
              <a:buNone/>
            </a:pPr>
            <a:r>
              <a:rPr lang="en"/>
              <a:t>Add length scales for thin disk thickness, jet size</a:t>
            </a:r>
            <a:endParaRPr/>
          </a:p>
          <a:p>
            <a:pPr indent="0" lvl="0" marL="0" rtl="0" algn="l">
              <a:spcBef>
                <a:spcPts val="0"/>
              </a:spcBef>
              <a:spcAft>
                <a:spcPts val="0"/>
              </a:spcAft>
              <a:buNone/>
            </a:pPr>
            <a:r>
              <a:rPr lang="en"/>
              <a:t>Note: instead of a warm corona, some people think hot corona emission reflecting off the accretion flow could suffice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ff78ec5cdc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ff78ec5cdc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X-ray, we think that …</a:t>
            </a:r>
            <a:endParaRPr/>
          </a:p>
          <a:p>
            <a:pPr indent="0" lvl="0" marL="0" rtl="0" algn="l">
              <a:spcBef>
                <a:spcPts val="0"/>
              </a:spcBef>
              <a:spcAft>
                <a:spcPts val="0"/>
              </a:spcAft>
              <a:buNone/>
            </a:pPr>
            <a:r>
              <a:rPr lang="en"/>
              <a:t>Add length scales for thin disk thickness (, jet size, </a:t>
            </a:r>
            <a:endParaRPr/>
          </a:p>
          <a:p>
            <a:pPr indent="0" lvl="0" marL="0" rtl="0" algn="l">
              <a:spcBef>
                <a:spcPts val="0"/>
              </a:spcBef>
              <a:spcAft>
                <a:spcPts val="0"/>
              </a:spcAft>
              <a:buNone/>
            </a:pPr>
            <a:r>
              <a:rPr lang="en"/>
              <a:t>Note: instead of a warm corona, some people think hot corona emission reflecting off the accretion flow could suffice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ff78ec5cdc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ff78ec5cdc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this project, we conducted the first soft x-ray monitoring campaign of these targets to characterize their X-ray emission and variability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t>
            </a:r>
            <a:r>
              <a:rPr lang="en"/>
              <a:t>babs * (ztbabs * powerlaw + mekal)</a:t>
            </a:r>
            <a:endParaRPr/>
          </a:p>
          <a:p>
            <a:pPr indent="0" lvl="0" marL="0" rtl="0" algn="l">
              <a:spcBef>
                <a:spcPts val="0"/>
              </a:spcBef>
              <a:spcAft>
                <a:spcPts val="0"/>
              </a:spcAft>
              <a:buNone/>
            </a:pPr>
            <a:r>
              <a:rPr lang="en"/>
              <a:t>Mention that absorption has a contribution from our galactic line of sight as well as intrinsic absorption in the target galaxy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grpSp>
        <p:nvGrpSpPr>
          <p:cNvPr id="55" name="Google Shape;55;p14"/>
          <p:cNvGrpSpPr/>
          <p:nvPr/>
        </p:nvGrpSpPr>
        <p:grpSpPr>
          <a:xfrm>
            <a:off x="4350279" y="2855377"/>
            <a:ext cx="443589" cy="105632"/>
            <a:chOff x="4137525" y="2915950"/>
            <a:chExt cx="869100" cy="207000"/>
          </a:xfrm>
        </p:grpSpPr>
        <p:sp>
          <p:nvSpPr>
            <p:cNvPr id="56" name="Google Shape;56;p14"/>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60" name="Google Shape;60;p14"/>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 name="Google Shape;61;p1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5"/>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4" name="Google Shape;64;p1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7" name="Google Shape;6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1" name="Google Shape;71;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 name="Google Shape;72;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 name="Google Shape;73;p1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6" name="Google Shape;76;p1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9" name="Google Shape;79;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1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0"/>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83" name="Google Shape;83;p2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7" name="Google Shape;87;p21"/>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8" name="Google Shape;88;p21"/>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89" name="Google Shape;89;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90" name="Google Shape;90;p2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1" name="Shape 91"/>
        <p:cNvGrpSpPr/>
        <p:nvPr/>
      </p:nvGrpSpPr>
      <p:grpSpPr>
        <a:xfrm>
          <a:off x="0" y="0"/>
          <a:ext cx="0" cy="0"/>
          <a:chOff x="0" y="0"/>
          <a:chExt cx="0" cy="0"/>
        </a:xfrm>
      </p:grpSpPr>
      <p:sp>
        <p:nvSpPr>
          <p:cNvPr id="92" name="Google Shape;92;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93" name="Google Shape;93;p2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4" name="Shape 94"/>
        <p:cNvGrpSpPr/>
        <p:nvPr/>
      </p:nvGrpSpPr>
      <p:grpSpPr>
        <a:xfrm>
          <a:off x="0" y="0"/>
          <a:ext cx="0" cy="0"/>
          <a:chOff x="0" y="0"/>
          <a:chExt cx="0" cy="0"/>
        </a:xfrm>
      </p:grpSpPr>
      <p:sp>
        <p:nvSpPr>
          <p:cNvPr id="95" name="Google Shape;95;p23"/>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 name="Google Shape;96;p23"/>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7" name="Google Shape;97;p2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rgbClr val="000000"/>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53" name="Google Shape;53;p1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200">
                <a:solidFill>
                  <a:schemeClr val="accent3"/>
                </a:solidFill>
                <a:latin typeface="Average"/>
                <a:ea typeface="Average"/>
                <a:cs typeface="Average"/>
                <a:sym typeface="Average"/>
              </a:defRPr>
            </a:lvl1pPr>
            <a:lvl2pPr lvl="1" algn="r">
              <a:buNone/>
              <a:defRPr sz="1200">
                <a:solidFill>
                  <a:schemeClr val="accent3"/>
                </a:solidFill>
                <a:latin typeface="Average"/>
                <a:ea typeface="Average"/>
                <a:cs typeface="Average"/>
                <a:sym typeface="Average"/>
              </a:defRPr>
            </a:lvl2pPr>
            <a:lvl3pPr lvl="2" algn="r">
              <a:buNone/>
              <a:defRPr sz="1200">
                <a:solidFill>
                  <a:schemeClr val="accent3"/>
                </a:solidFill>
                <a:latin typeface="Average"/>
                <a:ea typeface="Average"/>
                <a:cs typeface="Average"/>
                <a:sym typeface="Average"/>
              </a:defRPr>
            </a:lvl3pPr>
            <a:lvl4pPr lvl="3" algn="r">
              <a:buNone/>
              <a:defRPr sz="1200">
                <a:solidFill>
                  <a:schemeClr val="accent3"/>
                </a:solidFill>
                <a:latin typeface="Average"/>
                <a:ea typeface="Average"/>
                <a:cs typeface="Average"/>
                <a:sym typeface="Average"/>
              </a:defRPr>
            </a:lvl4pPr>
            <a:lvl5pPr lvl="4" algn="r">
              <a:buNone/>
              <a:defRPr sz="1200">
                <a:solidFill>
                  <a:schemeClr val="accent3"/>
                </a:solidFill>
                <a:latin typeface="Average"/>
                <a:ea typeface="Average"/>
                <a:cs typeface="Average"/>
                <a:sym typeface="Average"/>
              </a:defRPr>
            </a:lvl5pPr>
            <a:lvl6pPr lvl="5" algn="r">
              <a:buNone/>
              <a:defRPr sz="1200">
                <a:solidFill>
                  <a:schemeClr val="accent3"/>
                </a:solidFill>
                <a:latin typeface="Average"/>
                <a:ea typeface="Average"/>
                <a:cs typeface="Average"/>
                <a:sym typeface="Average"/>
              </a:defRPr>
            </a:lvl6pPr>
            <a:lvl7pPr lvl="6" algn="r">
              <a:buNone/>
              <a:defRPr sz="1200">
                <a:solidFill>
                  <a:schemeClr val="accent3"/>
                </a:solidFill>
                <a:latin typeface="Average"/>
                <a:ea typeface="Average"/>
                <a:cs typeface="Average"/>
                <a:sym typeface="Average"/>
              </a:defRPr>
            </a:lvl7pPr>
            <a:lvl8pPr lvl="7" algn="r">
              <a:buNone/>
              <a:defRPr sz="1200">
                <a:solidFill>
                  <a:schemeClr val="accent3"/>
                </a:solidFill>
                <a:latin typeface="Average"/>
                <a:ea typeface="Average"/>
                <a:cs typeface="Average"/>
                <a:sym typeface="Average"/>
              </a:defRPr>
            </a:lvl8pPr>
            <a:lvl9pPr lvl="8" algn="r">
              <a:buNone/>
              <a:defRPr sz="12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8.png"/><Relationship Id="rId6"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6.gif"/><Relationship Id="rId4" Type="http://schemas.openxmlformats.org/officeDocument/2006/relationships/image" Target="../media/image13.png"/><Relationship Id="rId5"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10.jpg"/><Relationship Id="rId7"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5.jp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5"/>
          <p:cNvPicPr preferRelativeResize="0"/>
          <p:nvPr/>
        </p:nvPicPr>
        <p:blipFill>
          <a:blip r:embed="rId3">
            <a:alphaModFix/>
          </a:blip>
          <a:stretch>
            <a:fillRect/>
          </a:stretch>
        </p:blipFill>
        <p:spPr>
          <a:xfrm>
            <a:off x="0" y="0"/>
            <a:ext cx="9144000" cy="5143494"/>
          </a:xfrm>
          <a:prstGeom prst="rect">
            <a:avLst/>
          </a:prstGeom>
          <a:noFill/>
          <a:ln>
            <a:noFill/>
          </a:ln>
        </p:spPr>
      </p:pic>
      <p:sp>
        <p:nvSpPr>
          <p:cNvPr id="105" name="Google Shape;105;p25"/>
          <p:cNvSpPr/>
          <p:nvPr/>
        </p:nvSpPr>
        <p:spPr>
          <a:xfrm>
            <a:off x="-7825" y="7825"/>
            <a:ext cx="9144000" cy="5143500"/>
          </a:xfrm>
          <a:prstGeom prst="rect">
            <a:avLst/>
          </a:prstGeom>
          <a:solidFill>
            <a:srgbClr val="585757">
              <a:alpha val="329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06" name="Google Shape;106;p25"/>
          <p:cNvSpPr txBox="1"/>
          <p:nvPr>
            <p:ph type="ctrTitle"/>
          </p:nvPr>
        </p:nvSpPr>
        <p:spPr>
          <a:xfrm>
            <a:off x="119400" y="277975"/>
            <a:ext cx="8905200" cy="2921100"/>
          </a:xfrm>
          <a:prstGeom prst="rect">
            <a:avLst/>
          </a:prstGeom>
        </p:spPr>
        <p:txBody>
          <a:bodyPr anchorCtr="0" anchor="b" bIns="91425" lIns="91425" spcFirstLastPara="1" rIns="91425" wrap="square" tIns="91425">
            <a:normAutofit fontScale="90000"/>
          </a:bodyPr>
          <a:lstStyle/>
          <a:p>
            <a:pPr indent="0" lvl="0" marL="0" rtl="0" algn="ctr">
              <a:lnSpc>
                <a:spcPct val="140000"/>
              </a:lnSpc>
              <a:spcBef>
                <a:spcPts val="300"/>
              </a:spcBef>
              <a:spcAft>
                <a:spcPts val="0"/>
              </a:spcAft>
              <a:buNone/>
            </a:pPr>
            <a:r>
              <a:rPr lang="en" sz="3500">
                <a:latin typeface="Roboto Black"/>
                <a:ea typeface="Roboto Black"/>
                <a:cs typeface="Roboto Black"/>
                <a:sym typeface="Roboto Black"/>
              </a:rPr>
              <a:t>Monitoring X-ray Variability in Nearby Low Luminosity AGNs with </a:t>
            </a:r>
            <a:r>
              <a:rPr i="1" lang="en" sz="3500">
                <a:latin typeface="Roboto Black"/>
                <a:ea typeface="Roboto Black"/>
                <a:cs typeface="Roboto Black"/>
                <a:sym typeface="Roboto Black"/>
              </a:rPr>
              <a:t>NICER</a:t>
            </a:r>
            <a:r>
              <a:rPr lang="en" sz="3500">
                <a:latin typeface="Roboto Black"/>
                <a:ea typeface="Roboto Black"/>
                <a:cs typeface="Roboto Black"/>
                <a:sym typeface="Roboto Black"/>
              </a:rPr>
              <a:t> and </a:t>
            </a:r>
            <a:r>
              <a:rPr i="1" lang="en" sz="3500">
                <a:latin typeface="Roboto Black"/>
                <a:ea typeface="Roboto Black"/>
                <a:cs typeface="Roboto Black"/>
                <a:sym typeface="Roboto Black"/>
              </a:rPr>
              <a:t>NuSTAR</a:t>
            </a:r>
            <a:endParaRPr i="1" sz="3500">
              <a:latin typeface="Roboto Black"/>
              <a:ea typeface="Roboto Black"/>
              <a:cs typeface="Roboto Black"/>
              <a:sym typeface="Roboto Black"/>
            </a:endParaRPr>
          </a:p>
          <a:p>
            <a:pPr indent="0" lvl="0" marL="0" rtl="0" algn="ctr">
              <a:lnSpc>
                <a:spcPct val="140000"/>
              </a:lnSpc>
              <a:spcBef>
                <a:spcPts val="300"/>
              </a:spcBef>
              <a:spcAft>
                <a:spcPts val="0"/>
              </a:spcAft>
              <a:buNone/>
            </a:pPr>
            <a:r>
              <a:rPr lang="en" sz="2000">
                <a:latin typeface="Roboto Black"/>
                <a:ea typeface="Roboto Black"/>
                <a:cs typeface="Roboto Black"/>
                <a:sym typeface="Roboto Black"/>
              </a:rPr>
              <a:t> </a:t>
            </a:r>
            <a:endParaRPr sz="2000">
              <a:latin typeface="Roboto Black"/>
              <a:ea typeface="Roboto Black"/>
              <a:cs typeface="Roboto Black"/>
              <a:sym typeface="Roboto Black"/>
            </a:endParaRPr>
          </a:p>
          <a:p>
            <a:pPr indent="0" lvl="0" marL="0" rtl="0" algn="ctr">
              <a:lnSpc>
                <a:spcPct val="140000"/>
              </a:lnSpc>
              <a:spcBef>
                <a:spcPts val="300"/>
              </a:spcBef>
              <a:spcAft>
                <a:spcPts val="0"/>
              </a:spcAft>
              <a:buNone/>
            </a:pPr>
            <a:r>
              <a:rPr lang="en" sz="2000">
                <a:solidFill>
                  <a:schemeClr val="lt2"/>
                </a:solidFill>
                <a:latin typeface="Roboto Black"/>
                <a:ea typeface="Roboto Black"/>
                <a:cs typeface="Roboto Black"/>
                <a:sym typeface="Roboto Black"/>
              </a:rPr>
              <a:t>By: Nicole Ford, PHD Y1 McGill University</a:t>
            </a:r>
            <a:endParaRPr sz="2000">
              <a:solidFill>
                <a:schemeClr val="lt2"/>
              </a:solidFill>
              <a:latin typeface="Roboto Black"/>
              <a:ea typeface="Roboto Black"/>
              <a:cs typeface="Roboto Black"/>
              <a:sym typeface="Roboto Black"/>
            </a:endParaRPr>
          </a:p>
          <a:p>
            <a:pPr indent="0" lvl="0" marL="0" rtl="0" algn="ctr">
              <a:lnSpc>
                <a:spcPct val="140000"/>
              </a:lnSpc>
              <a:spcBef>
                <a:spcPts val="300"/>
              </a:spcBef>
              <a:spcAft>
                <a:spcPts val="300"/>
              </a:spcAft>
              <a:buNone/>
            </a:pPr>
            <a:r>
              <a:rPr lang="en" sz="2000">
                <a:solidFill>
                  <a:schemeClr val="lt2"/>
                </a:solidFill>
                <a:latin typeface="Roboto Black"/>
                <a:ea typeface="Roboto Black"/>
                <a:cs typeface="Roboto Black"/>
                <a:sym typeface="Roboto Black"/>
              </a:rPr>
              <a:t>Advisor: Daryl Haggard</a:t>
            </a:r>
            <a:endParaRPr sz="2000">
              <a:solidFill>
                <a:schemeClr val="lt2"/>
              </a:solidFill>
              <a:latin typeface="Roboto Black"/>
              <a:ea typeface="Roboto Black"/>
              <a:cs typeface="Roboto Black"/>
              <a:sym typeface="Roboto Black"/>
            </a:endParaRPr>
          </a:p>
        </p:txBody>
      </p:sp>
      <p:sp>
        <p:nvSpPr>
          <p:cNvPr id="107" name="Google Shape;107;p25"/>
          <p:cNvSpPr txBox="1"/>
          <p:nvPr/>
        </p:nvSpPr>
        <p:spPr>
          <a:xfrm>
            <a:off x="0" y="4863525"/>
            <a:ext cx="2473200" cy="2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Average"/>
                <a:ea typeface="Average"/>
                <a:cs typeface="Average"/>
                <a:sym typeface="Average"/>
              </a:rPr>
              <a:t>Image Credit: NASA/JPL-CALTECH</a:t>
            </a:r>
            <a:endParaRPr sz="1100">
              <a:solidFill>
                <a:schemeClr val="accent3"/>
              </a:solidFill>
              <a:latin typeface="Average"/>
              <a:ea typeface="Average"/>
              <a:cs typeface="Average"/>
              <a:sym typeface="Average"/>
            </a:endParaRPr>
          </a:p>
        </p:txBody>
      </p:sp>
      <p:pic>
        <p:nvPicPr>
          <p:cNvPr id="108" name="Google Shape;108;p25"/>
          <p:cNvPicPr preferRelativeResize="0"/>
          <p:nvPr/>
        </p:nvPicPr>
        <p:blipFill>
          <a:blip r:embed="rId4">
            <a:alphaModFix/>
          </a:blip>
          <a:stretch>
            <a:fillRect/>
          </a:stretch>
        </p:blipFill>
        <p:spPr>
          <a:xfrm>
            <a:off x="8416200" y="4416550"/>
            <a:ext cx="665098" cy="665073"/>
          </a:xfrm>
          <a:prstGeom prst="rect">
            <a:avLst/>
          </a:prstGeom>
          <a:noFill/>
          <a:ln>
            <a:noFill/>
          </a:ln>
        </p:spPr>
      </p:pic>
      <p:pic>
        <p:nvPicPr>
          <p:cNvPr id="109" name="Google Shape;109;p25"/>
          <p:cNvPicPr preferRelativeResize="0"/>
          <p:nvPr/>
        </p:nvPicPr>
        <p:blipFill rotWithShape="1">
          <a:blip r:embed="rId5">
            <a:alphaModFix/>
          </a:blip>
          <a:srcRect b="0" l="36084" r="42631" t="0"/>
          <a:stretch/>
        </p:blipFill>
        <p:spPr>
          <a:xfrm>
            <a:off x="7542161" y="4478277"/>
            <a:ext cx="817285" cy="541600"/>
          </a:xfrm>
          <a:prstGeom prst="rect">
            <a:avLst/>
          </a:prstGeom>
          <a:noFill/>
          <a:ln>
            <a:noFill/>
          </a:ln>
        </p:spPr>
      </p:pic>
      <p:pic>
        <p:nvPicPr>
          <p:cNvPr id="110" name="Google Shape;110;p25"/>
          <p:cNvPicPr preferRelativeResize="0"/>
          <p:nvPr/>
        </p:nvPicPr>
        <p:blipFill>
          <a:blip r:embed="rId6">
            <a:alphaModFix/>
          </a:blip>
          <a:stretch>
            <a:fillRect/>
          </a:stretch>
        </p:blipFill>
        <p:spPr>
          <a:xfrm>
            <a:off x="5701700" y="4416525"/>
            <a:ext cx="665100" cy="665100"/>
          </a:xfrm>
          <a:prstGeom prst="ellipse">
            <a:avLst/>
          </a:prstGeom>
          <a:noFill/>
          <a:ln>
            <a:noFill/>
          </a:ln>
        </p:spPr>
      </p:pic>
      <p:pic>
        <p:nvPicPr>
          <p:cNvPr id="111" name="Google Shape;111;p25"/>
          <p:cNvPicPr preferRelativeResize="0"/>
          <p:nvPr/>
        </p:nvPicPr>
        <p:blipFill>
          <a:blip r:embed="rId7">
            <a:alphaModFix/>
          </a:blip>
          <a:stretch>
            <a:fillRect/>
          </a:stretch>
        </p:blipFill>
        <p:spPr>
          <a:xfrm>
            <a:off x="6439200" y="4553312"/>
            <a:ext cx="1102950" cy="391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4"/>
          <p:cNvSpPr txBox="1"/>
          <p:nvPr>
            <p:ph type="title"/>
          </p:nvPr>
        </p:nvSpPr>
        <p:spPr>
          <a:xfrm>
            <a:off x="203700" y="219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 and Hard X-ray Spectra (Sombrero)</a:t>
            </a:r>
            <a:endParaRPr/>
          </a:p>
        </p:txBody>
      </p:sp>
      <p:sp>
        <p:nvSpPr>
          <p:cNvPr id="301" name="Google Shape;301;p3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2" name="Google Shape;302;p34"/>
          <p:cNvPicPr preferRelativeResize="0"/>
          <p:nvPr/>
        </p:nvPicPr>
        <p:blipFill>
          <a:blip r:embed="rId3">
            <a:alphaModFix/>
          </a:blip>
          <a:stretch>
            <a:fillRect/>
          </a:stretch>
        </p:blipFill>
        <p:spPr>
          <a:xfrm>
            <a:off x="40338" y="864925"/>
            <a:ext cx="4272030" cy="3204624"/>
          </a:xfrm>
          <a:prstGeom prst="rect">
            <a:avLst/>
          </a:prstGeom>
          <a:noFill/>
          <a:ln cap="flat" cmpd="sng" w="9525">
            <a:solidFill>
              <a:srgbClr val="000000"/>
            </a:solidFill>
            <a:prstDash val="solid"/>
            <a:round/>
            <a:headEnd len="sm" w="sm" type="none"/>
            <a:tailEnd len="sm" w="sm" type="none"/>
          </a:ln>
        </p:spPr>
      </p:pic>
      <p:pic>
        <p:nvPicPr>
          <p:cNvPr id="303" name="Google Shape;303;p34"/>
          <p:cNvPicPr preferRelativeResize="0"/>
          <p:nvPr/>
        </p:nvPicPr>
        <p:blipFill rotWithShape="1">
          <a:blip r:embed="rId4">
            <a:alphaModFix/>
          </a:blip>
          <a:srcRect b="2029" l="0" r="0" t="1324"/>
          <a:stretch/>
        </p:blipFill>
        <p:spPr>
          <a:xfrm>
            <a:off x="4527388" y="864925"/>
            <a:ext cx="4576276" cy="3204633"/>
          </a:xfrm>
          <a:prstGeom prst="rect">
            <a:avLst/>
          </a:prstGeom>
          <a:noFill/>
          <a:ln>
            <a:noFill/>
          </a:ln>
        </p:spPr>
      </p:pic>
      <p:sp>
        <p:nvSpPr>
          <p:cNvPr id="304" name="Google Shape;304;p34"/>
          <p:cNvSpPr txBox="1"/>
          <p:nvPr/>
        </p:nvSpPr>
        <p:spPr>
          <a:xfrm>
            <a:off x="1030800" y="1803650"/>
            <a:ext cx="1580400" cy="138600"/>
          </a:xfrm>
          <a:prstGeom prst="rect">
            <a:avLst/>
          </a:prstGeom>
          <a:solidFill>
            <a:schemeClr val="dk1"/>
          </a:solid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900">
                <a:latin typeface="Average"/>
                <a:ea typeface="Average"/>
                <a:cs typeface="Average"/>
                <a:sym typeface="Average"/>
              </a:rPr>
              <a:t>absorbed power law + blackbody</a:t>
            </a:r>
            <a:endParaRPr sz="900">
              <a:latin typeface="Average"/>
              <a:ea typeface="Average"/>
              <a:cs typeface="Average"/>
              <a:sym typeface="Average"/>
            </a:endParaRPr>
          </a:p>
        </p:txBody>
      </p:sp>
      <p:sp>
        <p:nvSpPr>
          <p:cNvPr id="305" name="Google Shape;305;p34"/>
          <p:cNvSpPr txBox="1"/>
          <p:nvPr/>
        </p:nvSpPr>
        <p:spPr>
          <a:xfrm>
            <a:off x="2929375" y="956075"/>
            <a:ext cx="1306800" cy="256800"/>
          </a:xfrm>
          <a:prstGeom prst="rect">
            <a:avLst/>
          </a:prstGeom>
          <a:solidFill>
            <a:schemeClr val="dk1"/>
          </a:solidFill>
          <a:ln cap="flat" cmpd="sng" w="28575">
            <a:solidFill>
              <a:srgbClr val="0B031D"/>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b="1" lang="en" sz="1900">
                <a:solidFill>
                  <a:srgbClr val="0B031D"/>
                </a:solidFill>
                <a:latin typeface="Arimo"/>
                <a:ea typeface="Arimo"/>
                <a:cs typeface="Arimo"/>
                <a:sym typeface="Arimo"/>
              </a:rPr>
              <a:t>NICER</a:t>
            </a:r>
            <a:endParaRPr b="1" sz="1900">
              <a:solidFill>
                <a:srgbClr val="0B031D"/>
              </a:solidFill>
              <a:latin typeface="Arimo"/>
              <a:ea typeface="Arimo"/>
              <a:cs typeface="Arimo"/>
              <a:sym typeface="Arimo"/>
            </a:endParaRPr>
          </a:p>
        </p:txBody>
      </p:sp>
      <p:sp>
        <p:nvSpPr>
          <p:cNvPr id="306" name="Google Shape;306;p34"/>
          <p:cNvSpPr txBox="1"/>
          <p:nvPr/>
        </p:nvSpPr>
        <p:spPr>
          <a:xfrm>
            <a:off x="7732150" y="956075"/>
            <a:ext cx="1306800" cy="256800"/>
          </a:xfrm>
          <a:prstGeom prst="rect">
            <a:avLst/>
          </a:prstGeom>
          <a:solidFill>
            <a:schemeClr val="dk1"/>
          </a:solidFill>
          <a:ln cap="flat" cmpd="sng" w="28575">
            <a:solidFill>
              <a:srgbClr val="0B031D"/>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b="1" lang="en" sz="1900">
                <a:solidFill>
                  <a:srgbClr val="0B031D"/>
                </a:solidFill>
                <a:latin typeface="Arimo"/>
                <a:ea typeface="Arimo"/>
                <a:cs typeface="Arimo"/>
                <a:sym typeface="Arimo"/>
              </a:rPr>
              <a:t>NuSTAR</a:t>
            </a:r>
            <a:endParaRPr b="1" sz="1900">
              <a:solidFill>
                <a:srgbClr val="0B031D"/>
              </a:solidFill>
              <a:latin typeface="Arimo"/>
              <a:ea typeface="Arimo"/>
              <a:cs typeface="Arimo"/>
              <a:sym typeface="Arimo"/>
            </a:endParaRPr>
          </a:p>
        </p:txBody>
      </p:sp>
      <p:sp>
        <p:nvSpPr>
          <p:cNvPr id="307" name="Google Shape;307;p34"/>
          <p:cNvSpPr txBox="1"/>
          <p:nvPr>
            <p:ph idx="1" type="body"/>
          </p:nvPr>
        </p:nvSpPr>
        <p:spPr>
          <a:xfrm>
            <a:off x="37950" y="4096900"/>
            <a:ext cx="4272000" cy="1046700"/>
          </a:xfrm>
          <a:prstGeom prst="rect">
            <a:avLst/>
          </a:prstGeom>
        </p:spPr>
        <p:txBody>
          <a:bodyPr anchorCtr="0" anchor="t" bIns="91425" lIns="91425" spcFirstLastPara="1" rIns="91425" wrap="square" tIns="91425">
            <a:normAutofit lnSpcReduction="20000"/>
          </a:bodyPr>
          <a:lstStyle/>
          <a:p>
            <a:pPr indent="0" lvl="0" marL="0" rtl="0" algn="just">
              <a:lnSpc>
                <a:spcPct val="115000"/>
              </a:lnSpc>
              <a:spcBef>
                <a:spcPts val="0"/>
              </a:spcBef>
              <a:spcAft>
                <a:spcPts val="0"/>
              </a:spcAft>
              <a:buNone/>
            </a:pPr>
            <a:r>
              <a:rPr b="1" i="1" lang="en" sz="1400">
                <a:solidFill>
                  <a:schemeClr val="accent4"/>
                </a:solidFill>
              </a:rPr>
              <a:t>Power Law</a:t>
            </a:r>
            <a:r>
              <a:rPr lang="en" sz="1400">
                <a:solidFill>
                  <a:schemeClr val="dk1"/>
                </a:solidFill>
              </a:rPr>
              <a:t>: Slope ~ 1.5 - 2, </a:t>
            </a:r>
            <a:r>
              <a:rPr b="1" lang="en" sz="1400">
                <a:solidFill>
                  <a:schemeClr val="dk1"/>
                </a:solidFill>
              </a:rPr>
              <a:t>typical of RIAF</a:t>
            </a:r>
            <a:endParaRPr b="1" sz="1400">
              <a:solidFill>
                <a:schemeClr val="dk1"/>
              </a:solidFill>
            </a:endParaRPr>
          </a:p>
          <a:p>
            <a:pPr indent="0" lvl="0" marL="0" rtl="0" algn="just">
              <a:lnSpc>
                <a:spcPct val="115000"/>
              </a:lnSpc>
              <a:spcBef>
                <a:spcPts val="0"/>
              </a:spcBef>
              <a:spcAft>
                <a:spcPts val="0"/>
              </a:spcAft>
              <a:buNone/>
            </a:pPr>
            <a:r>
              <a:rPr b="1" i="1" lang="en" sz="1400">
                <a:solidFill>
                  <a:schemeClr val="accent4"/>
                </a:solidFill>
              </a:rPr>
              <a:t>Blackbody:</a:t>
            </a:r>
            <a:r>
              <a:rPr b="1" i="1" lang="en" sz="1400">
                <a:solidFill>
                  <a:schemeClr val="dk1"/>
                </a:solidFill>
              </a:rPr>
              <a:t> </a:t>
            </a:r>
            <a:r>
              <a:rPr lang="en" sz="1400">
                <a:solidFill>
                  <a:schemeClr val="dk1"/>
                </a:solidFill>
              </a:rPr>
              <a:t>Soft excess “bump” dominates at &lt; 2 keV </a:t>
            </a:r>
            <a:r>
              <a:rPr b="1" i="1" lang="en" sz="1400">
                <a:solidFill>
                  <a:schemeClr val="accent4"/>
                </a:solidFill>
              </a:rPr>
              <a:t>Background</a:t>
            </a:r>
            <a:r>
              <a:rPr lang="en" sz="1400">
                <a:solidFill>
                  <a:schemeClr val="accent4"/>
                </a:solidFill>
              </a:rPr>
              <a:t>:</a:t>
            </a:r>
            <a:r>
              <a:rPr lang="en" sz="1400">
                <a:solidFill>
                  <a:schemeClr val="dk1"/>
                </a:solidFill>
              </a:rPr>
              <a:t> Non-X-ray background dominates &gt; 2 keV.</a:t>
            </a:r>
            <a:endParaRPr sz="1400">
              <a:solidFill>
                <a:schemeClr val="dk1"/>
              </a:solidFill>
            </a:endParaRPr>
          </a:p>
        </p:txBody>
      </p:sp>
      <p:sp>
        <p:nvSpPr>
          <p:cNvPr id="308" name="Google Shape;308;p34"/>
          <p:cNvSpPr txBox="1"/>
          <p:nvPr>
            <p:ph idx="1" type="body"/>
          </p:nvPr>
        </p:nvSpPr>
        <p:spPr>
          <a:xfrm>
            <a:off x="4454550" y="4096900"/>
            <a:ext cx="4272000" cy="1046700"/>
          </a:xfrm>
          <a:prstGeom prst="rect">
            <a:avLst/>
          </a:prstGeom>
        </p:spPr>
        <p:txBody>
          <a:bodyPr anchorCtr="0" anchor="t" bIns="91425" lIns="91425" spcFirstLastPara="1" rIns="91425" wrap="square" tIns="91425">
            <a:normAutofit lnSpcReduction="20000"/>
          </a:bodyPr>
          <a:lstStyle/>
          <a:p>
            <a:pPr indent="0" lvl="0" marL="0" rtl="0" algn="just">
              <a:lnSpc>
                <a:spcPct val="115000"/>
              </a:lnSpc>
              <a:spcBef>
                <a:spcPts val="0"/>
              </a:spcBef>
              <a:spcAft>
                <a:spcPts val="0"/>
              </a:spcAft>
              <a:buNone/>
            </a:pPr>
            <a:r>
              <a:rPr b="1" i="1" lang="en" sz="1400">
                <a:solidFill>
                  <a:schemeClr val="accent4"/>
                </a:solidFill>
              </a:rPr>
              <a:t>Broken </a:t>
            </a:r>
            <a:r>
              <a:rPr b="1" i="1" lang="en" sz="1400">
                <a:solidFill>
                  <a:schemeClr val="accent4"/>
                </a:solidFill>
              </a:rPr>
              <a:t>Power Law</a:t>
            </a:r>
            <a:r>
              <a:rPr lang="en" sz="1400">
                <a:solidFill>
                  <a:srgbClr val="FEC007"/>
                </a:solidFill>
              </a:rPr>
              <a:t>:</a:t>
            </a:r>
            <a:r>
              <a:rPr lang="en" sz="1400">
                <a:solidFill>
                  <a:schemeClr val="dk1"/>
                </a:solidFill>
              </a:rPr>
              <a:t> Pre-break slope ~1.5, post-break ~2.5, break @ ~6 keV</a:t>
            </a:r>
            <a:endParaRPr sz="1400">
              <a:solidFill>
                <a:schemeClr val="dk1"/>
              </a:solidFill>
            </a:endParaRPr>
          </a:p>
          <a:p>
            <a:pPr indent="0" lvl="0" marL="0" rtl="0" algn="just">
              <a:lnSpc>
                <a:spcPct val="115000"/>
              </a:lnSpc>
              <a:spcBef>
                <a:spcPts val="0"/>
              </a:spcBef>
              <a:spcAft>
                <a:spcPts val="0"/>
              </a:spcAft>
              <a:buNone/>
            </a:pPr>
            <a:r>
              <a:rPr lang="en" sz="1400">
                <a:solidFill>
                  <a:schemeClr val="dk1"/>
                </a:solidFill>
              </a:rPr>
              <a:t>Only reaches ~20 keV, </a:t>
            </a:r>
            <a:r>
              <a:rPr b="1" lang="en" sz="1400">
                <a:solidFill>
                  <a:schemeClr val="dk1"/>
                </a:solidFill>
              </a:rPr>
              <a:t>need longer exposures, monitoring</a:t>
            </a:r>
            <a:r>
              <a:rPr lang="en" sz="1400">
                <a:solidFill>
                  <a:schemeClr val="dk1"/>
                </a:solidFill>
              </a:rPr>
              <a:t>!</a:t>
            </a:r>
            <a:endParaRPr sz="14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5"/>
          <p:cNvSpPr txBox="1"/>
          <p:nvPr>
            <p:ph type="title"/>
          </p:nvPr>
        </p:nvSpPr>
        <p:spPr>
          <a:xfrm>
            <a:off x="180225" y="18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a:t>NICER </a:t>
            </a:r>
            <a:r>
              <a:rPr lang="en"/>
              <a:t>Soft X-ray </a:t>
            </a:r>
            <a:r>
              <a:rPr lang="en"/>
              <a:t>Light Curves</a:t>
            </a:r>
            <a:endParaRPr/>
          </a:p>
        </p:txBody>
      </p:sp>
      <p:pic>
        <p:nvPicPr>
          <p:cNvPr id="314" name="Google Shape;314;p35"/>
          <p:cNvPicPr preferRelativeResize="0"/>
          <p:nvPr/>
        </p:nvPicPr>
        <p:blipFill rotWithShape="1">
          <a:blip r:embed="rId3">
            <a:alphaModFix/>
          </a:blip>
          <a:srcRect b="0" l="2229" r="0" t="5464"/>
          <a:stretch/>
        </p:blipFill>
        <p:spPr>
          <a:xfrm>
            <a:off x="85975" y="727479"/>
            <a:ext cx="4224072" cy="3429148"/>
          </a:xfrm>
          <a:prstGeom prst="rect">
            <a:avLst/>
          </a:prstGeom>
          <a:noFill/>
          <a:ln>
            <a:noFill/>
          </a:ln>
        </p:spPr>
      </p:pic>
      <p:sp>
        <p:nvSpPr>
          <p:cNvPr id="315" name="Google Shape;315;p35"/>
          <p:cNvSpPr txBox="1"/>
          <p:nvPr/>
        </p:nvSpPr>
        <p:spPr>
          <a:xfrm>
            <a:off x="667336" y="727475"/>
            <a:ext cx="40953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595959"/>
                </a:solidFill>
                <a:latin typeface="Roboto"/>
                <a:ea typeface="Roboto"/>
                <a:cs typeface="Roboto"/>
                <a:sym typeface="Roboto"/>
              </a:rPr>
              <a:t>03-01 – 08-18 (2022)</a:t>
            </a:r>
            <a:endParaRPr sz="1500">
              <a:solidFill>
                <a:srgbClr val="595959"/>
              </a:solidFill>
              <a:latin typeface="Roboto"/>
              <a:ea typeface="Roboto"/>
              <a:cs typeface="Roboto"/>
              <a:sym typeface="Roboto"/>
            </a:endParaRPr>
          </a:p>
        </p:txBody>
      </p:sp>
      <p:pic>
        <p:nvPicPr>
          <p:cNvPr id="316" name="Google Shape;316;p35"/>
          <p:cNvPicPr preferRelativeResize="0"/>
          <p:nvPr/>
        </p:nvPicPr>
        <p:blipFill rotWithShape="1">
          <a:blip r:embed="rId4">
            <a:alphaModFix/>
          </a:blip>
          <a:srcRect b="0" l="0" r="0" t="5042"/>
          <a:stretch/>
        </p:blipFill>
        <p:spPr>
          <a:xfrm>
            <a:off x="4454541" y="816459"/>
            <a:ext cx="4497542" cy="3352417"/>
          </a:xfrm>
          <a:prstGeom prst="rect">
            <a:avLst/>
          </a:prstGeom>
          <a:noFill/>
          <a:ln>
            <a:noFill/>
          </a:ln>
        </p:spPr>
      </p:pic>
      <p:sp>
        <p:nvSpPr>
          <p:cNvPr id="317" name="Google Shape;317;p35"/>
          <p:cNvSpPr txBox="1"/>
          <p:nvPr/>
        </p:nvSpPr>
        <p:spPr>
          <a:xfrm>
            <a:off x="6933233" y="984275"/>
            <a:ext cx="2730900" cy="6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595959"/>
                </a:solidFill>
                <a:latin typeface="Roboto"/>
                <a:ea typeface="Roboto"/>
                <a:cs typeface="Roboto"/>
                <a:sym typeface="Roboto"/>
              </a:rPr>
              <a:t>05-20 – 10-29 (2022)</a:t>
            </a:r>
            <a:endParaRPr sz="1500">
              <a:solidFill>
                <a:srgbClr val="595959"/>
              </a:solidFill>
              <a:latin typeface="Roboto"/>
              <a:ea typeface="Roboto"/>
              <a:cs typeface="Roboto"/>
              <a:sym typeface="Roboto"/>
            </a:endParaRPr>
          </a:p>
        </p:txBody>
      </p:sp>
      <p:sp>
        <p:nvSpPr>
          <p:cNvPr id="318" name="Google Shape;318;p35"/>
          <p:cNvSpPr txBox="1"/>
          <p:nvPr/>
        </p:nvSpPr>
        <p:spPr>
          <a:xfrm>
            <a:off x="3003250" y="727475"/>
            <a:ext cx="1306800" cy="256800"/>
          </a:xfrm>
          <a:prstGeom prst="rect">
            <a:avLst/>
          </a:prstGeom>
          <a:solidFill>
            <a:schemeClr val="dk1"/>
          </a:solidFill>
          <a:ln cap="flat" cmpd="sng" w="28575">
            <a:solidFill>
              <a:srgbClr val="0B031D"/>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b="1" lang="en" sz="1900">
                <a:solidFill>
                  <a:srgbClr val="0B031D"/>
                </a:solidFill>
                <a:latin typeface="Arimo"/>
                <a:ea typeface="Arimo"/>
                <a:cs typeface="Arimo"/>
                <a:sym typeface="Arimo"/>
              </a:rPr>
              <a:t>Sombrero</a:t>
            </a:r>
            <a:endParaRPr b="1" sz="1900">
              <a:solidFill>
                <a:srgbClr val="0B031D"/>
              </a:solidFill>
              <a:latin typeface="Arimo"/>
              <a:ea typeface="Arimo"/>
              <a:cs typeface="Arimo"/>
              <a:sym typeface="Arimo"/>
            </a:endParaRPr>
          </a:p>
        </p:txBody>
      </p:sp>
      <p:sp>
        <p:nvSpPr>
          <p:cNvPr id="319" name="Google Shape;319;p35"/>
          <p:cNvSpPr txBox="1"/>
          <p:nvPr/>
        </p:nvSpPr>
        <p:spPr>
          <a:xfrm>
            <a:off x="7645275" y="814625"/>
            <a:ext cx="1306800" cy="256800"/>
          </a:xfrm>
          <a:prstGeom prst="rect">
            <a:avLst/>
          </a:prstGeom>
          <a:solidFill>
            <a:schemeClr val="dk1"/>
          </a:solidFill>
          <a:ln cap="flat" cmpd="sng" w="28575">
            <a:solidFill>
              <a:srgbClr val="0B031D"/>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b="1" lang="en" sz="1900">
                <a:solidFill>
                  <a:srgbClr val="0B031D"/>
                </a:solidFill>
                <a:latin typeface="Arimo"/>
                <a:ea typeface="Arimo"/>
                <a:cs typeface="Arimo"/>
                <a:sym typeface="Arimo"/>
              </a:rPr>
              <a:t>IC1459</a:t>
            </a:r>
            <a:endParaRPr b="1" sz="1900">
              <a:solidFill>
                <a:srgbClr val="0B031D"/>
              </a:solidFill>
              <a:latin typeface="Arimo"/>
              <a:ea typeface="Arimo"/>
              <a:cs typeface="Arimo"/>
              <a:sym typeface="Arimo"/>
            </a:endParaRPr>
          </a:p>
        </p:txBody>
      </p:sp>
      <p:sp>
        <p:nvSpPr>
          <p:cNvPr id="320" name="Google Shape;320;p3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1" name="Google Shape;321;p35"/>
          <p:cNvSpPr/>
          <p:nvPr/>
        </p:nvSpPr>
        <p:spPr>
          <a:xfrm>
            <a:off x="4454550" y="816400"/>
            <a:ext cx="4497600" cy="3352500"/>
          </a:xfrm>
          <a:prstGeom prst="rect">
            <a:avLst/>
          </a:prstGeom>
          <a:solidFill>
            <a:srgbClr val="585757">
              <a:alpha val="557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322" name="Google Shape;322;p35"/>
          <p:cNvSpPr txBox="1"/>
          <p:nvPr>
            <p:ph idx="1" type="body"/>
          </p:nvPr>
        </p:nvSpPr>
        <p:spPr>
          <a:xfrm>
            <a:off x="85975" y="4096900"/>
            <a:ext cx="4224000" cy="1046700"/>
          </a:xfrm>
          <a:prstGeom prst="rect">
            <a:avLst/>
          </a:prstGeom>
        </p:spPr>
        <p:txBody>
          <a:bodyPr anchorCtr="0" anchor="t" bIns="91425" lIns="91425" spcFirstLastPara="1" rIns="91425" wrap="square" tIns="91425">
            <a:normAutofit lnSpcReduction="20000"/>
          </a:bodyPr>
          <a:lstStyle/>
          <a:p>
            <a:pPr indent="0" lvl="0" marL="0" rtl="0" algn="just">
              <a:lnSpc>
                <a:spcPct val="115000"/>
              </a:lnSpc>
              <a:spcBef>
                <a:spcPts val="0"/>
              </a:spcBef>
              <a:spcAft>
                <a:spcPts val="0"/>
              </a:spcAft>
              <a:buNone/>
            </a:pPr>
            <a:r>
              <a:rPr b="1" i="1" lang="en" sz="1400">
                <a:solidFill>
                  <a:schemeClr val="accent4"/>
                </a:solidFill>
              </a:rPr>
              <a:t>Power Law</a:t>
            </a:r>
            <a:r>
              <a:rPr lang="en" sz="1400">
                <a:solidFill>
                  <a:schemeClr val="dk1"/>
                </a:solidFill>
              </a:rPr>
              <a:t>: Aperiodic, sometimes brighter than historical </a:t>
            </a:r>
            <a:r>
              <a:rPr i="1" lang="en" sz="1400">
                <a:solidFill>
                  <a:schemeClr val="dk1"/>
                </a:solidFill>
              </a:rPr>
              <a:t>Chandra</a:t>
            </a:r>
            <a:r>
              <a:rPr lang="en" sz="1400">
                <a:solidFill>
                  <a:schemeClr val="dk1"/>
                </a:solidFill>
              </a:rPr>
              <a:t> obs. Factor of 2 variability amplitude is significant for AGN!</a:t>
            </a:r>
            <a:endParaRPr sz="1400">
              <a:solidFill>
                <a:schemeClr val="dk1"/>
              </a:solidFill>
            </a:endParaRPr>
          </a:p>
          <a:p>
            <a:pPr indent="0" lvl="0" marL="0" rtl="0" algn="just">
              <a:lnSpc>
                <a:spcPct val="115000"/>
              </a:lnSpc>
              <a:spcBef>
                <a:spcPts val="0"/>
              </a:spcBef>
              <a:spcAft>
                <a:spcPts val="0"/>
              </a:spcAft>
              <a:buNone/>
            </a:pPr>
            <a:r>
              <a:rPr b="1" i="1" lang="en" sz="1400">
                <a:solidFill>
                  <a:schemeClr val="accent4"/>
                </a:solidFill>
              </a:rPr>
              <a:t>Blackbody:</a:t>
            </a:r>
            <a:r>
              <a:rPr b="1" i="1" lang="en" sz="1400">
                <a:solidFill>
                  <a:schemeClr val="dk1"/>
                </a:solidFill>
              </a:rPr>
              <a:t> </a:t>
            </a:r>
            <a:r>
              <a:rPr lang="en" sz="1400">
                <a:solidFill>
                  <a:schemeClr val="dk1"/>
                </a:solidFill>
              </a:rPr>
              <a:t>Roughly constant, T ~ 5 x 10</a:t>
            </a:r>
            <a:r>
              <a:rPr baseline="30000" lang="en" sz="1400">
                <a:solidFill>
                  <a:schemeClr val="dk1"/>
                </a:solidFill>
              </a:rPr>
              <a:t>6</a:t>
            </a:r>
            <a:r>
              <a:rPr lang="en" sz="1400">
                <a:solidFill>
                  <a:schemeClr val="dk1"/>
                </a:solidFill>
              </a:rPr>
              <a:t> K (warm)</a:t>
            </a:r>
            <a:endParaRPr sz="1400">
              <a:solidFill>
                <a:schemeClr val="dk1"/>
              </a:solidFill>
            </a:endParaRPr>
          </a:p>
        </p:txBody>
      </p:sp>
      <p:sp>
        <p:nvSpPr>
          <p:cNvPr id="323" name="Google Shape;323;p35"/>
          <p:cNvSpPr txBox="1"/>
          <p:nvPr>
            <p:ph idx="1" type="body"/>
          </p:nvPr>
        </p:nvSpPr>
        <p:spPr>
          <a:xfrm>
            <a:off x="4454550" y="4096900"/>
            <a:ext cx="4224000" cy="10467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None/>
            </a:pPr>
            <a:r>
              <a:rPr lang="en" sz="1400">
                <a:solidFill>
                  <a:schemeClr val="dk1"/>
                </a:solidFill>
              </a:rPr>
              <a:t>Slightly fainter than Sombrero, uncertainties too large for detailed variability study</a:t>
            </a:r>
            <a:endParaRPr sz="1400">
              <a:solidFill>
                <a:schemeClr val="dk1"/>
              </a:solidFill>
            </a:endParaRPr>
          </a:p>
          <a:p>
            <a:pPr indent="0" lvl="0" marL="0" rtl="0" algn="just">
              <a:lnSpc>
                <a:spcPct val="115000"/>
              </a:lnSpc>
              <a:spcBef>
                <a:spcPts val="0"/>
              </a:spcBef>
              <a:spcAft>
                <a:spcPts val="0"/>
              </a:spcAft>
              <a:buNone/>
            </a:pPr>
            <a:r>
              <a:t/>
            </a:r>
            <a:endParaRPr sz="14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6"/>
          <p:cNvSpPr txBox="1"/>
          <p:nvPr>
            <p:ph type="title"/>
          </p:nvPr>
        </p:nvSpPr>
        <p:spPr>
          <a:xfrm>
            <a:off x="311700" y="204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Interpretation</a:t>
            </a:r>
            <a:r>
              <a:rPr lang="en"/>
              <a:t> </a:t>
            </a:r>
            <a:endParaRPr/>
          </a:p>
        </p:txBody>
      </p:sp>
      <p:sp>
        <p:nvSpPr>
          <p:cNvPr id="329" name="Google Shape;329;p3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0" name="Google Shape;330;p36"/>
          <p:cNvSpPr txBox="1"/>
          <p:nvPr>
            <p:ph idx="1" type="body"/>
          </p:nvPr>
        </p:nvSpPr>
        <p:spPr>
          <a:xfrm>
            <a:off x="-150" y="736200"/>
            <a:ext cx="9144000" cy="13815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Char char="●"/>
            </a:pPr>
            <a:r>
              <a:rPr lang="en" sz="1600">
                <a:solidFill>
                  <a:schemeClr val="dk1"/>
                </a:solidFill>
              </a:rPr>
              <a:t>Power law slope indicates </a:t>
            </a:r>
            <a:r>
              <a:rPr b="1" lang="en" sz="1600">
                <a:solidFill>
                  <a:schemeClr val="dk1"/>
                </a:solidFill>
              </a:rPr>
              <a:t>RIAF</a:t>
            </a:r>
            <a:r>
              <a:rPr lang="en" sz="1600">
                <a:solidFill>
                  <a:schemeClr val="dk1"/>
                </a:solidFill>
              </a:rPr>
              <a:t> dominates X-ray, w/soft excess attributable to </a:t>
            </a:r>
            <a:r>
              <a:rPr b="1" lang="en" sz="1600">
                <a:solidFill>
                  <a:schemeClr val="dk1"/>
                </a:solidFill>
              </a:rPr>
              <a:t>warm corona. </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i="1" lang="en" sz="1600">
                <a:solidFill>
                  <a:schemeClr val="dk1"/>
                </a:solidFill>
              </a:rPr>
              <a:t>NuSTAR</a:t>
            </a:r>
            <a:r>
              <a:rPr lang="en" sz="1600">
                <a:solidFill>
                  <a:schemeClr val="dk1"/>
                </a:solidFill>
              </a:rPr>
              <a:t> power law spectral break → </a:t>
            </a:r>
            <a:r>
              <a:rPr b="1" lang="en" sz="1600">
                <a:solidFill>
                  <a:schemeClr val="dk1"/>
                </a:solidFill>
              </a:rPr>
              <a:t>synchrotron / inverse compton</a:t>
            </a:r>
            <a:r>
              <a:rPr lang="en" sz="1600">
                <a:solidFill>
                  <a:schemeClr val="dk1"/>
                </a:solidFill>
              </a:rPr>
              <a:t> transition?</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Sombrero</a:t>
            </a:r>
            <a:r>
              <a:rPr b="1" lang="en" sz="1600">
                <a:solidFill>
                  <a:schemeClr val="dk1"/>
                </a:solidFill>
              </a:rPr>
              <a:t> </a:t>
            </a:r>
            <a:r>
              <a:rPr b="1" lang="en" sz="1600">
                <a:solidFill>
                  <a:schemeClr val="dk1"/>
                </a:solidFill>
              </a:rPr>
              <a:t>aperiodic </a:t>
            </a:r>
            <a:r>
              <a:rPr b="1" lang="en" sz="1600">
                <a:solidFill>
                  <a:schemeClr val="dk1"/>
                </a:solidFill>
              </a:rPr>
              <a:t>variability</a:t>
            </a:r>
            <a:r>
              <a:rPr lang="en" sz="1600">
                <a:solidFill>
                  <a:schemeClr val="dk1"/>
                </a:solidFill>
              </a:rPr>
              <a:t> is w/in normal AGN range, but &gt; previous obs (</a:t>
            </a:r>
            <a:r>
              <a:rPr lang="en" sz="1600">
                <a:solidFill>
                  <a:schemeClr val="dk1"/>
                </a:solidFill>
              </a:rPr>
              <a:t>need </a:t>
            </a:r>
            <a:r>
              <a:rPr lang="en" sz="1600">
                <a:solidFill>
                  <a:schemeClr val="dk1"/>
                </a:solidFill>
              </a:rPr>
              <a:t>monitoring!)</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Would </a:t>
            </a:r>
            <a:r>
              <a:rPr b="1" lang="en" sz="1600">
                <a:solidFill>
                  <a:schemeClr val="dk1"/>
                </a:solidFill>
              </a:rPr>
              <a:t>recommend Sombrero</a:t>
            </a:r>
            <a:r>
              <a:rPr lang="en" sz="1600">
                <a:solidFill>
                  <a:schemeClr val="dk1"/>
                </a:solidFill>
              </a:rPr>
              <a:t> (brighter) over IC1459 (fainter) for </a:t>
            </a:r>
            <a:r>
              <a:rPr b="1" lang="en" sz="1600">
                <a:solidFill>
                  <a:schemeClr val="dk1"/>
                </a:solidFill>
              </a:rPr>
              <a:t>further </a:t>
            </a:r>
            <a:r>
              <a:rPr b="1" i="1" lang="en" sz="1600">
                <a:solidFill>
                  <a:schemeClr val="dk1"/>
                </a:solidFill>
              </a:rPr>
              <a:t>X-ray</a:t>
            </a:r>
            <a:r>
              <a:rPr b="1" i="1" lang="en" sz="1600">
                <a:solidFill>
                  <a:schemeClr val="dk1"/>
                </a:solidFill>
              </a:rPr>
              <a:t>/EHT</a:t>
            </a:r>
            <a:r>
              <a:rPr b="1" lang="en" sz="1600">
                <a:solidFill>
                  <a:schemeClr val="dk1"/>
                </a:solidFill>
              </a:rPr>
              <a:t> obs</a:t>
            </a:r>
            <a:r>
              <a:rPr lang="en" sz="1600">
                <a:solidFill>
                  <a:schemeClr val="dk1"/>
                </a:solidFill>
              </a:rPr>
              <a:t>.</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7"/>
          <p:cNvSpPr txBox="1"/>
          <p:nvPr>
            <p:ph type="title"/>
          </p:nvPr>
        </p:nvSpPr>
        <p:spPr>
          <a:xfrm>
            <a:off x="311700" y="204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Interpretation </a:t>
            </a:r>
            <a:endParaRPr/>
          </a:p>
        </p:txBody>
      </p:sp>
      <p:sp>
        <p:nvSpPr>
          <p:cNvPr id="336" name="Google Shape;336;p3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7" name="Google Shape;337;p37"/>
          <p:cNvSpPr txBox="1"/>
          <p:nvPr/>
        </p:nvSpPr>
        <p:spPr>
          <a:xfrm>
            <a:off x="82950" y="2032375"/>
            <a:ext cx="8978100" cy="321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200">
                <a:solidFill>
                  <a:srgbClr val="FEC007"/>
                </a:solidFill>
                <a:latin typeface="Average"/>
                <a:ea typeface="Average"/>
                <a:cs typeface="Average"/>
                <a:sym typeface="Average"/>
              </a:rPr>
              <a:t>What’s Next?</a:t>
            </a:r>
            <a:endParaRPr b="1" i="1" sz="2200">
              <a:solidFill>
                <a:srgbClr val="FEC007"/>
              </a:solidFill>
              <a:latin typeface="Average"/>
              <a:ea typeface="Average"/>
              <a:cs typeface="Average"/>
              <a:sym typeface="Average"/>
            </a:endParaRPr>
          </a:p>
          <a:p>
            <a:pPr indent="-330200" lvl="0" marL="457200" rtl="0" algn="l">
              <a:lnSpc>
                <a:spcPct val="115000"/>
              </a:lnSpc>
              <a:spcBef>
                <a:spcPts val="1200"/>
              </a:spcBef>
              <a:spcAft>
                <a:spcPts val="0"/>
              </a:spcAft>
              <a:buClr>
                <a:schemeClr val="dk1"/>
              </a:buClr>
              <a:buSzPts val="1600"/>
              <a:buFont typeface="Average"/>
              <a:buChar char="●"/>
            </a:pPr>
            <a:r>
              <a:rPr b="1" lang="en" sz="1600">
                <a:solidFill>
                  <a:schemeClr val="dk1"/>
                </a:solidFill>
                <a:latin typeface="Average"/>
                <a:ea typeface="Average"/>
                <a:cs typeface="Average"/>
                <a:sym typeface="Average"/>
              </a:rPr>
              <a:t>More modeling!</a:t>
            </a:r>
            <a:endParaRPr b="1" sz="1600">
              <a:solidFill>
                <a:schemeClr val="dk1"/>
              </a:solidFill>
              <a:latin typeface="Average"/>
              <a:ea typeface="Average"/>
              <a:cs typeface="Average"/>
              <a:sym typeface="Average"/>
            </a:endParaRPr>
          </a:p>
          <a:p>
            <a:pPr indent="-330200" lvl="1" marL="914400" rtl="0" algn="l">
              <a:lnSpc>
                <a:spcPct val="115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Accretion + jet models for broad (</a:t>
            </a:r>
            <a:r>
              <a:rPr lang="en" sz="1600">
                <a:solidFill>
                  <a:srgbClr val="FFAB40"/>
                </a:solidFill>
                <a:latin typeface="Average"/>
                <a:ea typeface="Average"/>
                <a:cs typeface="Average"/>
                <a:sym typeface="Average"/>
              </a:rPr>
              <a:t>radio</a:t>
            </a:r>
            <a:r>
              <a:rPr lang="en" sz="1600">
                <a:solidFill>
                  <a:schemeClr val="dk1"/>
                </a:solidFill>
                <a:latin typeface="Average"/>
                <a:ea typeface="Average"/>
                <a:cs typeface="Average"/>
                <a:sym typeface="Average"/>
              </a:rPr>
              <a:t> to </a:t>
            </a:r>
            <a:r>
              <a:rPr lang="en" sz="1600">
                <a:solidFill>
                  <a:schemeClr val="accent4"/>
                </a:solidFill>
                <a:latin typeface="Average"/>
                <a:ea typeface="Average"/>
                <a:cs typeface="Average"/>
                <a:sym typeface="Average"/>
              </a:rPr>
              <a:t>x-ray</a:t>
            </a:r>
            <a:r>
              <a:rPr lang="en" sz="1600">
                <a:solidFill>
                  <a:schemeClr val="dk1"/>
                </a:solidFill>
                <a:latin typeface="Average"/>
                <a:ea typeface="Average"/>
                <a:cs typeface="Average"/>
                <a:sym typeface="Average"/>
              </a:rPr>
              <a:t>) spectrum </a:t>
            </a:r>
            <a:endParaRPr sz="1600">
              <a:solidFill>
                <a:schemeClr val="dk1"/>
              </a:solidFill>
              <a:latin typeface="Average"/>
              <a:ea typeface="Average"/>
              <a:cs typeface="Average"/>
              <a:sym typeface="Average"/>
            </a:endParaRPr>
          </a:p>
          <a:p>
            <a:pPr indent="-330200" lvl="1" marL="914400" rtl="0" algn="l">
              <a:lnSpc>
                <a:spcPct val="115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Time-resolved SED models</a:t>
            </a:r>
            <a:endParaRPr sz="1600">
              <a:solidFill>
                <a:schemeClr val="dk1"/>
              </a:solidFill>
              <a:latin typeface="Average"/>
              <a:ea typeface="Average"/>
              <a:cs typeface="Average"/>
              <a:sym typeface="Average"/>
            </a:endParaRPr>
          </a:p>
          <a:p>
            <a:pPr indent="-330200" lvl="0" marL="457200" rtl="0" algn="l">
              <a:lnSpc>
                <a:spcPct val="115000"/>
              </a:lnSpc>
              <a:spcBef>
                <a:spcPts val="0"/>
              </a:spcBef>
              <a:spcAft>
                <a:spcPts val="0"/>
              </a:spcAft>
              <a:buClr>
                <a:schemeClr val="dk1"/>
              </a:buClr>
              <a:buSzPts val="1600"/>
              <a:buFont typeface="Average"/>
              <a:buChar char="●"/>
            </a:pPr>
            <a:r>
              <a:rPr b="1" lang="en" sz="1600">
                <a:solidFill>
                  <a:schemeClr val="dk1"/>
                </a:solidFill>
                <a:latin typeface="Average"/>
                <a:ea typeface="Average"/>
                <a:cs typeface="Average"/>
                <a:sym typeface="Average"/>
              </a:rPr>
              <a:t>More observations!</a:t>
            </a:r>
            <a:endParaRPr b="1" sz="1600">
              <a:solidFill>
                <a:schemeClr val="dk1"/>
              </a:solidFill>
              <a:latin typeface="Average"/>
              <a:ea typeface="Average"/>
              <a:cs typeface="Average"/>
              <a:sym typeface="Average"/>
            </a:endParaRPr>
          </a:p>
          <a:p>
            <a:pPr indent="-330200" lvl="1" marL="914400" rtl="0" algn="l">
              <a:lnSpc>
                <a:spcPct val="115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Quasi-simultaneous soft/hard X-ray monitoring, longer hard X-ray exposures</a:t>
            </a:r>
            <a:endParaRPr sz="1600">
              <a:solidFill>
                <a:schemeClr val="dk1"/>
              </a:solidFill>
              <a:latin typeface="Average"/>
              <a:ea typeface="Average"/>
              <a:cs typeface="Average"/>
              <a:sym typeface="Average"/>
            </a:endParaRPr>
          </a:p>
          <a:p>
            <a:pPr indent="-330200" lvl="2" marL="1371600" rtl="0" algn="l">
              <a:lnSpc>
                <a:spcPct val="115000"/>
              </a:lnSpc>
              <a:spcBef>
                <a:spcPts val="0"/>
              </a:spcBef>
              <a:spcAft>
                <a:spcPts val="0"/>
              </a:spcAft>
              <a:buClr>
                <a:schemeClr val="dk1"/>
              </a:buClr>
              <a:buSzPts val="1600"/>
              <a:buFont typeface="Average"/>
              <a:buChar char="■"/>
            </a:pPr>
            <a:r>
              <a:rPr i="1" lang="en" sz="1600">
                <a:solidFill>
                  <a:schemeClr val="accent4"/>
                </a:solidFill>
                <a:latin typeface="Average"/>
                <a:ea typeface="Average"/>
                <a:cs typeface="Average"/>
                <a:sym typeface="Average"/>
              </a:rPr>
              <a:t>NuSTAR+NICER</a:t>
            </a:r>
            <a:r>
              <a:rPr lang="en" sz="1600">
                <a:solidFill>
                  <a:schemeClr val="dk1"/>
                </a:solidFill>
                <a:latin typeface="Average"/>
                <a:ea typeface="Average"/>
                <a:cs typeface="Average"/>
                <a:sym typeface="Average"/>
              </a:rPr>
              <a:t> 2025 </a:t>
            </a:r>
            <a:r>
              <a:rPr lang="en" sz="1600" u="sng">
                <a:solidFill>
                  <a:schemeClr val="dk1"/>
                </a:solidFill>
                <a:latin typeface="Average"/>
                <a:ea typeface="Average"/>
                <a:cs typeface="Average"/>
                <a:sym typeface="Average"/>
              </a:rPr>
              <a:t>Accepted</a:t>
            </a:r>
            <a:r>
              <a:rPr lang="en" sz="1600">
                <a:solidFill>
                  <a:schemeClr val="dk1"/>
                </a:solidFill>
                <a:latin typeface="Average"/>
                <a:ea typeface="Average"/>
                <a:cs typeface="Average"/>
                <a:sym typeface="Average"/>
              </a:rPr>
              <a:t> </a:t>
            </a:r>
            <a:r>
              <a:rPr b="1" lang="en" sz="1600">
                <a:solidFill>
                  <a:schemeClr val="dk1"/>
                </a:solidFill>
                <a:latin typeface="Average"/>
                <a:ea typeface="Average"/>
                <a:cs typeface="Average"/>
                <a:sym typeface="Average"/>
              </a:rPr>
              <a:t>(PI: N. M. Ford)</a:t>
            </a:r>
            <a:endParaRPr b="1" sz="1600">
              <a:solidFill>
                <a:schemeClr val="dk1"/>
              </a:solidFill>
              <a:latin typeface="Average"/>
              <a:ea typeface="Average"/>
              <a:cs typeface="Average"/>
              <a:sym typeface="Average"/>
            </a:endParaRPr>
          </a:p>
          <a:p>
            <a:pPr indent="-330200" lvl="1" marL="914400" rtl="0" algn="l">
              <a:lnSpc>
                <a:spcPct val="115000"/>
              </a:lnSpc>
              <a:spcBef>
                <a:spcPts val="0"/>
              </a:spcBef>
              <a:spcAft>
                <a:spcPts val="0"/>
              </a:spcAft>
              <a:buClr>
                <a:schemeClr val="dk1"/>
              </a:buClr>
              <a:buSzPts val="1600"/>
              <a:buFont typeface="Average"/>
              <a:buChar char="○"/>
            </a:pPr>
            <a:r>
              <a:rPr i="1" lang="en" sz="1600">
                <a:solidFill>
                  <a:srgbClr val="FFAB40"/>
                </a:solidFill>
                <a:latin typeface="Average"/>
                <a:ea typeface="Average"/>
                <a:cs typeface="Average"/>
                <a:sym typeface="Average"/>
              </a:rPr>
              <a:t>ALMA</a:t>
            </a:r>
            <a:r>
              <a:rPr lang="en" sz="1600">
                <a:solidFill>
                  <a:schemeClr val="dk1"/>
                </a:solidFill>
                <a:latin typeface="Average"/>
                <a:ea typeface="Average"/>
                <a:cs typeface="Average"/>
                <a:sym typeface="Average"/>
              </a:rPr>
              <a:t> submitted</a:t>
            </a:r>
            <a:endParaRPr sz="1600">
              <a:solidFill>
                <a:schemeClr val="dk1"/>
              </a:solidFill>
              <a:latin typeface="Average"/>
              <a:ea typeface="Average"/>
              <a:cs typeface="Average"/>
              <a:sym typeface="Average"/>
            </a:endParaRPr>
          </a:p>
          <a:p>
            <a:pPr indent="-330200" lvl="1" marL="914400" rtl="0" algn="l">
              <a:lnSpc>
                <a:spcPct val="115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Existing multi-wavelength data from other instruments: </a:t>
            </a:r>
            <a:r>
              <a:rPr i="1" lang="en" sz="1600">
                <a:solidFill>
                  <a:schemeClr val="dk1"/>
                </a:solidFill>
                <a:latin typeface="Average"/>
                <a:ea typeface="Average"/>
                <a:cs typeface="Average"/>
                <a:sym typeface="Average"/>
              </a:rPr>
              <a:t>Swift</a:t>
            </a:r>
            <a:r>
              <a:rPr lang="en" sz="1600">
                <a:solidFill>
                  <a:schemeClr val="dk1"/>
                </a:solidFill>
                <a:latin typeface="Average"/>
                <a:ea typeface="Average"/>
                <a:cs typeface="Average"/>
                <a:sym typeface="Average"/>
              </a:rPr>
              <a:t>, </a:t>
            </a:r>
            <a:r>
              <a:rPr i="1" lang="en" sz="1600">
                <a:solidFill>
                  <a:schemeClr val="dk1"/>
                </a:solidFill>
                <a:latin typeface="Average"/>
                <a:ea typeface="Average"/>
                <a:cs typeface="Average"/>
                <a:sym typeface="Average"/>
              </a:rPr>
              <a:t>XMM</a:t>
            </a:r>
            <a:r>
              <a:rPr lang="en" sz="1600">
                <a:solidFill>
                  <a:schemeClr val="dk1"/>
                </a:solidFill>
                <a:latin typeface="Average"/>
                <a:ea typeface="Average"/>
                <a:cs typeface="Average"/>
                <a:sym typeface="Average"/>
              </a:rPr>
              <a:t>, </a:t>
            </a:r>
            <a:r>
              <a:rPr i="1" lang="en" sz="1600">
                <a:solidFill>
                  <a:schemeClr val="dk1"/>
                </a:solidFill>
                <a:latin typeface="Average"/>
                <a:ea typeface="Average"/>
                <a:cs typeface="Average"/>
                <a:sym typeface="Average"/>
              </a:rPr>
              <a:t>eROSITA, TESS, …</a:t>
            </a:r>
            <a:endParaRPr i="1" sz="1600">
              <a:solidFill>
                <a:schemeClr val="dk1"/>
              </a:solidFill>
              <a:latin typeface="Average"/>
              <a:ea typeface="Average"/>
              <a:cs typeface="Average"/>
              <a:sym typeface="Average"/>
            </a:endParaRPr>
          </a:p>
        </p:txBody>
      </p:sp>
      <p:sp>
        <p:nvSpPr>
          <p:cNvPr id="338" name="Google Shape;338;p37"/>
          <p:cNvSpPr txBox="1"/>
          <p:nvPr>
            <p:ph idx="1" type="body"/>
          </p:nvPr>
        </p:nvSpPr>
        <p:spPr>
          <a:xfrm>
            <a:off x="-150" y="736200"/>
            <a:ext cx="9144000" cy="13815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Char char="●"/>
            </a:pPr>
            <a:r>
              <a:rPr lang="en" sz="1600">
                <a:solidFill>
                  <a:schemeClr val="dk2"/>
                </a:solidFill>
              </a:rPr>
              <a:t>Power law slope indicates </a:t>
            </a:r>
            <a:r>
              <a:rPr b="1" lang="en" sz="1600">
                <a:solidFill>
                  <a:schemeClr val="dk2"/>
                </a:solidFill>
              </a:rPr>
              <a:t>RIAF</a:t>
            </a:r>
            <a:r>
              <a:rPr lang="en" sz="1600">
                <a:solidFill>
                  <a:schemeClr val="dk2"/>
                </a:solidFill>
              </a:rPr>
              <a:t> dominates X-ray, w/soft excess attributable to </a:t>
            </a:r>
            <a:r>
              <a:rPr b="1" lang="en" sz="1600">
                <a:solidFill>
                  <a:schemeClr val="dk2"/>
                </a:solidFill>
              </a:rPr>
              <a:t>warm corona. </a:t>
            </a:r>
            <a:endParaRPr b="1" sz="1600">
              <a:solidFill>
                <a:schemeClr val="dk2"/>
              </a:solidFill>
            </a:endParaRPr>
          </a:p>
          <a:p>
            <a:pPr indent="-330200" lvl="0" marL="457200" rtl="0" algn="l">
              <a:lnSpc>
                <a:spcPct val="115000"/>
              </a:lnSpc>
              <a:spcBef>
                <a:spcPts val="0"/>
              </a:spcBef>
              <a:spcAft>
                <a:spcPts val="0"/>
              </a:spcAft>
              <a:buClr>
                <a:schemeClr val="dk2"/>
              </a:buClr>
              <a:buSzPts val="1600"/>
              <a:buChar char="●"/>
            </a:pPr>
            <a:r>
              <a:rPr i="1" lang="en" sz="1600">
                <a:solidFill>
                  <a:schemeClr val="dk2"/>
                </a:solidFill>
              </a:rPr>
              <a:t>NuSTAR</a:t>
            </a:r>
            <a:r>
              <a:rPr lang="en" sz="1600">
                <a:solidFill>
                  <a:schemeClr val="dk2"/>
                </a:solidFill>
              </a:rPr>
              <a:t> power law spectral break → </a:t>
            </a:r>
            <a:r>
              <a:rPr b="1" lang="en" sz="1600">
                <a:solidFill>
                  <a:schemeClr val="dk2"/>
                </a:solidFill>
              </a:rPr>
              <a:t>synchrotron / inverse compton</a:t>
            </a:r>
            <a:r>
              <a:rPr lang="en" sz="1600">
                <a:solidFill>
                  <a:schemeClr val="dk2"/>
                </a:solidFill>
              </a:rPr>
              <a:t> transition?</a:t>
            </a:r>
            <a:endParaRPr b="1" sz="1600">
              <a:solidFill>
                <a:schemeClr val="dk2"/>
              </a:solidFill>
            </a:endParaRPr>
          </a:p>
          <a:p>
            <a:pPr indent="-330200" lvl="0" marL="457200" rtl="0" algn="l">
              <a:lnSpc>
                <a:spcPct val="115000"/>
              </a:lnSpc>
              <a:spcBef>
                <a:spcPts val="0"/>
              </a:spcBef>
              <a:spcAft>
                <a:spcPts val="0"/>
              </a:spcAft>
              <a:buClr>
                <a:schemeClr val="dk2"/>
              </a:buClr>
              <a:buSzPts val="1600"/>
              <a:buChar char="●"/>
            </a:pPr>
            <a:r>
              <a:rPr lang="en" sz="1600">
                <a:solidFill>
                  <a:schemeClr val="dk2"/>
                </a:solidFill>
              </a:rPr>
              <a:t>Sombrero</a:t>
            </a:r>
            <a:r>
              <a:rPr b="1" lang="en" sz="1600">
                <a:solidFill>
                  <a:schemeClr val="dk2"/>
                </a:solidFill>
              </a:rPr>
              <a:t> aperiodic variability</a:t>
            </a:r>
            <a:r>
              <a:rPr lang="en" sz="1600">
                <a:solidFill>
                  <a:schemeClr val="dk2"/>
                </a:solidFill>
              </a:rPr>
              <a:t> is w/in normal AGN range, but &gt; previous obs (need monitoring!)</a:t>
            </a:r>
            <a:endParaRPr sz="1600">
              <a:solidFill>
                <a:schemeClr val="dk2"/>
              </a:solidFill>
            </a:endParaRPr>
          </a:p>
          <a:p>
            <a:pPr indent="-330200" lvl="0" marL="457200" rtl="0" algn="l">
              <a:lnSpc>
                <a:spcPct val="115000"/>
              </a:lnSpc>
              <a:spcBef>
                <a:spcPts val="0"/>
              </a:spcBef>
              <a:spcAft>
                <a:spcPts val="0"/>
              </a:spcAft>
              <a:buClr>
                <a:schemeClr val="dk2"/>
              </a:buClr>
              <a:buSzPts val="1600"/>
              <a:buChar char="●"/>
            </a:pPr>
            <a:r>
              <a:rPr lang="en" sz="1600">
                <a:solidFill>
                  <a:schemeClr val="dk2"/>
                </a:solidFill>
              </a:rPr>
              <a:t>Would </a:t>
            </a:r>
            <a:r>
              <a:rPr b="1" lang="en" sz="1600">
                <a:solidFill>
                  <a:schemeClr val="dk2"/>
                </a:solidFill>
              </a:rPr>
              <a:t>recommend Sombrero</a:t>
            </a:r>
            <a:r>
              <a:rPr lang="en" sz="1600">
                <a:solidFill>
                  <a:schemeClr val="dk2"/>
                </a:solidFill>
              </a:rPr>
              <a:t> (brighter) over IC1459 (fainter) for </a:t>
            </a:r>
            <a:r>
              <a:rPr b="1" lang="en" sz="1600">
                <a:solidFill>
                  <a:schemeClr val="dk2"/>
                </a:solidFill>
              </a:rPr>
              <a:t>further </a:t>
            </a:r>
            <a:r>
              <a:rPr b="1" i="1" lang="en" sz="1600">
                <a:solidFill>
                  <a:schemeClr val="dk2"/>
                </a:solidFill>
              </a:rPr>
              <a:t>X-ray/EHT</a:t>
            </a:r>
            <a:r>
              <a:rPr b="1" lang="en" sz="1600">
                <a:solidFill>
                  <a:schemeClr val="dk2"/>
                </a:solidFill>
              </a:rPr>
              <a:t> obs</a:t>
            </a:r>
            <a:r>
              <a:rPr lang="en" sz="1600">
                <a:solidFill>
                  <a:schemeClr val="dk2"/>
                </a:solidFill>
              </a:rPr>
              <a:t>.</a:t>
            </a:r>
            <a:endParaRPr sz="16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8"/>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Backup Slides</a:t>
            </a:r>
            <a:endParaRPr/>
          </a:p>
        </p:txBody>
      </p:sp>
      <p:sp>
        <p:nvSpPr>
          <p:cNvPr id="344" name="Google Shape;344;p3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200">
                <a:solidFill>
                  <a:schemeClr val="lt2"/>
                </a:solidFill>
              </a:rPr>
              <a:t>‹#›</a:t>
            </a:fld>
            <a:endParaRPr sz="1200">
              <a:solidFill>
                <a:schemeClr val="lt2"/>
              </a:solidFill>
            </a:endParaRPr>
          </a:p>
        </p:txBody>
      </p:sp>
      <p:sp>
        <p:nvSpPr>
          <p:cNvPr id="350" name="Google Shape;350;p39"/>
          <p:cNvSpPr/>
          <p:nvPr/>
        </p:nvSpPr>
        <p:spPr>
          <a:xfrm>
            <a:off x="2072025" y="153600"/>
            <a:ext cx="5001900" cy="4836300"/>
          </a:xfrm>
          <a:prstGeom prst="donut">
            <a:avLst>
              <a:gd fmla="val 25000" name="adj"/>
            </a:avLst>
          </a:prstGeom>
          <a:solidFill>
            <a:srgbClr val="FFAB40">
              <a:alpha val="29110"/>
            </a:srgbClr>
          </a:solidFill>
          <a:ln cap="flat" cmpd="sng" w="3810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351" name="Google Shape;351;p39"/>
          <p:cNvSpPr txBox="1"/>
          <p:nvPr/>
        </p:nvSpPr>
        <p:spPr>
          <a:xfrm>
            <a:off x="1946400" y="1992000"/>
            <a:ext cx="1428600" cy="115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500">
                <a:solidFill>
                  <a:schemeClr val="lt2"/>
                </a:solidFill>
                <a:latin typeface="Average"/>
                <a:ea typeface="Average"/>
                <a:cs typeface="Average"/>
                <a:sym typeface="Average"/>
              </a:rPr>
              <a:t>How does emission </a:t>
            </a:r>
            <a:r>
              <a:rPr b="1" i="1" lang="en" sz="1500">
                <a:solidFill>
                  <a:schemeClr val="accent6"/>
                </a:solidFill>
                <a:latin typeface="Average"/>
                <a:ea typeface="Average"/>
                <a:cs typeface="Average"/>
                <a:sym typeface="Average"/>
              </a:rPr>
              <a:t>vary over time</a:t>
            </a:r>
            <a:r>
              <a:rPr i="1" lang="en" sz="1500">
                <a:solidFill>
                  <a:schemeClr val="accent6"/>
                </a:solidFill>
                <a:latin typeface="Average"/>
                <a:ea typeface="Average"/>
                <a:cs typeface="Average"/>
                <a:sym typeface="Average"/>
              </a:rPr>
              <a:t>?</a:t>
            </a:r>
            <a:endParaRPr i="1" sz="2000">
              <a:solidFill>
                <a:schemeClr val="accent3"/>
              </a:solidFill>
              <a:latin typeface="Average"/>
              <a:ea typeface="Average"/>
              <a:cs typeface="Average"/>
              <a:sym typeface="Average"/>
            </a:endParaRPr>
          </a:p>
        </p:txBody>
      </p:sp>
      <p:sp>
        <p:nvSpPr>
          <p:cNvPr id="352" name="Google Shape;352;p39"/>
          <p:cNvSpPr txBox="1"/>
          <p:nvPr/>
        </p:nvSpPr>
        <p:spPr>
          <a:xfrm>
            <a:off x="3728250" y="3883200"/>
            <a:ext cx="1687500" cy="91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500">
                <a:solidFill>
                  <a:schemeClr val="lt2"/>
                </a:solidFill>
                <a:latin typeface="Average"/>
                <a:ea typeface="Average"/>
                <a:cs typeface="Average"/>
                <a:sym typeface="Average"/>
              </a:rPr>
              <a:t>What </a:t>
            </a:r>
            <a:r>
              <a:rPr b="1" i="1" lang="en" sz="1500">
                <a:solidFill>
                  <a:schemeClr val="accent6"/>
                </a:solidFill>
                <a:latin typeface="Average"/>
                <a:ea typeface="Average"/>
                <a:cs typeface="Average"/>
                <a:sym typeface="Average"/>
              </a:rPr>
              <a:t>accretion/jet model</a:t>
            </a:r>
            <a:r>
              <a:rPr i="1" lang="en" sz="1500">
                <a:solidFill>
                  <a:schemeClr val="accent6"/>
                </a:solidFill>
                <a:latin typeface="Average"/>
                <a:ea typeface="Average"/>
                <a:cs typeface="Average"/>
                <a:sym typeface="Average"/>
              </a:rPr>
              <a:t> best </a:t>
            </a:r>
            <a:r>
              <a:rPr i="1" lang="en" sz="1500">
                <a:solidFill>
                  <a:schemeClr val="lt2"/>
                </a:solidFill>
                <a:latin typeface="Average"/>
                <a:ea typeface="Average"/>
                <a:cs typeface="Average"/>
                <a:sym typeface="Average"/>
              </a:rPr>
              <a:t>describes emission?</a:t>
            </a:r>
            <a:endParaRPr i="1" sz="1500">
              <a:solidFill>
                <a:schemeClr val="lt2"/>
              </a:solidFill>
              <a:latin typeface="Average"/>
              <a:ea typeface="Average"/>
              <a:cs typeface="Average"/>
              <a:sym typeface="Average"/>
            </a:endParaRPr>
          </a:p>
          <a:p>
            <a:pPr indent="0" lvl="0" marL="0" rtl="0" algn="l">
              <a:spcBef>
                <a:spcPts val="0"/>
              </a:spcBef>
              <a:spcAft>
                <a:spcPts val="0"/>
              </a:spcAft>
              <a:buNone/>
            </a:pPr>
            <a:r>
              <a:t/>
            </a:r>
            <a:endParaRPr sz="1800">
              <a:solidFill>
                <a:schemeClr val="lt2"/>
              </a:solidFill>
              <a:latin typeface="Average"/>
              <a:ea typeface="Average"/>
              <a:cs typeface="Average"/>
              <a:sym typeface="Average"/>
            </a:endParaRPr>
          </a:p>
        </p:txBody>
      </p:sp>
      <p:sp>
        <p:nvSpPr>
          <p:cNvPr id="353" name="Google Shape;353;p39"/>
          <p:cNvSpPr txBox="1"/>
          <p:nvPr/>
        </p:nvSpPr>
        <p:spPr>
          <a:xfrm>
            <a:off x="3920975" y="310875"/>
            <a:ext cx="1310400" cy="8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500">
                <a:solidFill>
                  <a:schemeClr val="lt2"/>
                </a:solidFill>
                <a:latin typeface="Average"/>
                <a:ea typeface="Average"/>
                <a:cs typeface="Average"/>
                <a:sym typeface="Average"/>
              </a:rPr>
              <a:t>What </a:t>
            </a:r>
            <a:r>
              <a:rPr b="1" i="1" lang="en" sz="1500">
                <a:solidFill>
                  <a:schemeClr val="accent6"/>
                </a:solidFill>
                <a:latin typeface="Average"/>
                <a:ea typeface="Average"/>
                <a:cs typeface="Average"/>
                <a:sym typeface="Average"/>
              </a:rPr>
              <a:t>types of emission</a:t>
            </a:r>
            <a:r>
              <a:rPr i="1" lang="en" sz="1500">
                <a:solidFill>
                  <a:schemeClr val="accent6"/>
                </a:solidFill>
                <a:latin typeface="Average"/>
                <a:ea typeface="Average"/>
                <a:cs typeface="Average"/>
                <a:sym typeface="Average"/>
              </a:rPr>
              <a:t> </a:t>
            </a:r>
            <a:r>
              <a:rPr i="1" lang="en" sz="1500">
                <a:solidFill>
                  <a:schemeClr val="lt2"/>
                </a:solidFill>
                <a:latin typeface="Average"/>
                <a:ea typeface="Average"/>
                <a:cs typeface="Average"/>
                <a:sym typeface="Average"/>
              </a:rPr>
              <a:t>do we see?</a:t>
            </a:r>
            <a:endParaRPr i="1" sz="1600">
              <a:solidFill>
                <a:schemeClr val="lt2"/>
              </a:solidFill>
              <a:latin typeface="Average"/>
              <a:ea typeface="Average"/>
              <a:cs typeface="Average"/>
              <a:sym typeface="Average"/>
            </a:endParaRPr>
          </a:p>
        </p:txBody>
      </p:sp>
      <p:sp>
        <p:nvSpPr>
          <p:cNvPr id="354" name="Google Shape;354;p39"/>
          <p:cNvSpPr txBox="1"/>
          <p:nvPr/>
        </p:nvSpPr>
        <p:spPr>
          <a:xfrm>
            <a:off x="5660750" y="1950475"/>
            <a:ext cx="1588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lt2"/>
                </a:solidFill>
                <a:latin typeface="Average"/>
                <a:ea typeface="Average"/>
                <a:cs typeface="Average"/>
                <a:sym typeface="Average"/>
              </a:rPr>
              <a:t>How does emission </a:t>
            </a:r>
            <a:endParaRPr i="1" sz="1500">
              <a:solidFill>
                <a:schemeClr val="lt2"/>
              </a:solidFill>
              <a:latin typeface="Average"/>
              <a:ea typeface="Average"/>
              <a:cs typeface="Average"/>
              <a:sym typeface="Average"/>
            </a:endParaRPr>
          </a:p>
          <a:p>
            <a:pPr indent="0" lvl="0" marL="0" rtl="0" algn="ctr">
              <a:spcBef>
                <a:spcPts val="0"/>
              </a:spcBef>
              <a:spcAft>
                <a:spcPts val="0"/>
              </a:spcAft>
              <a:buNone/>
            </a:pPr>
            <a:r>
              <a:rPr b="1" i="1" lang="en" sz="1500">
                <a:solidFill>
                  <a:schemeClr val="accent6"/>
                </a:solidFill>
                <a:latin typeface="Average"/>
                <a:ea typeface="Average"/>
                <a:cs typeface="Average"/>
                <a:sym typeface="Average"/>
              </a:rPr>
              <a:t>vary with wavelength</a:t>
            </a:r>
            <a:r>
              <a:rPr i="1" lang="en" sz="1500">
                <a:solidFill>
                  <a:schemeClr val="accent6"/>
                </a:solidFill>
                <a:latin typeface="Average"/>
                <a:ea typeface="Average"/>
                <a:cs typeface="Average"/>
                <a:sym typeface="Average"/>
              </a:rPr>
              <a:t>?</a:t>
            </a:r>
            <a:endParaRPr/>
          </a:p>
        </p:txBody>
      </p:sp>
      <p:sp>
        <p:nvSpPr>
          <p:cNvPr id="355" name="Google Shape;355;p39"/>
          <p:cNvSpPr/>
          <p:nvPr/>
        </p:nvSpPr>
        <p:spPr>
          <a:xfrm>
            <a:off x="3292325" y="1335575"/>
            <a:ext cx="2567700" cy="2453700"/>
          </a:xfrm>
          <a:prstGeom prst="ellipse">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6"/>
                </a:solidFill>
                <a:latin typeface="Average"/>
                <a:ea typeface="Average"/>
                <a:cs typeface="Average"/>
                <a:sym typeface="Average"/>
              </a:rPr>
              <a:t>What physical mechanisms govern AGN accretion and feedback?</a:t>
            </a:r>
            <a:endParaRPr b="1" sz="2100">
              <a:solidFill>
                <a:schemeClr val="accent6"/>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0"/>
          <p:cNvSpPr txBox="1"/>
          <p:nvPr/>
        </p:nvSpPr>
        <p:spPr>
          <a:xfrm>
            <a:off x="6470850" y="4745300"/>
            <a:ext cx="2588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6"/>
                </a:solidFill>
              </a:rPr>
              <a:t>Image Credit: </a:t>
            </a:r>
            <a:r>
              <a:rPr lang="en" sz="1000">
                <a:solidFill>
                  <a:schemeClr val="accent6"/>
                </a:solidFill>
              </a:rPr>
              <a:t>ESO/M. Kornmesser</a:t>
            </a:r>
            <a:endParaRPr>
              <a:solidFill>
                <a:schemeClr val="accent6"/>
              </a:solidFill>
            </a:endParaRPr>
          </a:p>
        </p:txBody>
      </p:sp>
      <p:pic>
        <p:nvPicPr>
          <p:cNvPr id="361" name="Google Shape;361;p40"/>
          <p:cNvPicPr preferRelativeResize="0"/>
          <p:nvPr/>
        </p:nvPicPr>
        <p:blipFill>
          <a:blip r:embed="rId3">
            <a:alphaModFix/>
          </a:blip>
          <a:stretch>
            <a:fillRect/>
          </a:stretch>
        </p:blipFill>
        <p:spPr>
          <a:xfrm>
            <a:off x="472825" y="210175"/>
            <a:ext cx="8198349" cy="4611574"/>
          </a:xfrm>
          <a:prstGeom prst="rect">
            <a:avLst/>
          </a:prstGeom>
          <a:noFill/>
          <a:ln>
            <a:noFill/>
          </a:ln>
        </p:spPr>
      </p:pic>
      <p:sp>
        <p:nvSpPr>
          <p:cNvPr id="362" name="Google Shape;362;p4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1"/>
          <p:cNvSpPr txBox="1"/>
          <p:nvPr>
            <p:ph type="title"/>
          </p:nvPr>
        </p:nvSpPr>
        <p:spPr>
          <a:xfrm>
            <a:off x="311700" y="192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Multi-wavelength Benefits</a:t>
            </a:r>
            <a:endParaRPr/>
          </a:p>
        </p:txBody>
      </p:sp>
      <p:pic>
        <p:nvPicPr>
          <p:cNvPr id="368" name="Google Shape;368;p41"/>
          <p:cNvPicPr preferRelativeResize="0"/>
          <p:nvPr/>
        </p:nvPicPr>
        <p:blipFill>
          <a:blip r:embed="rId3">
            <a:alphaModFix/>
          </a:blip>
          <a:stretch>
            <a:fillRect/>
          </a:stretch>
        </p:blipFill>
        <p:spPr>
          <a:xfrm>
            <a:off x="1487050" y="765275"/>
            <a:ext cx="5673923" cy="4266551"/>
          </a:xfrm>
          <a:prstGeom prst="rect">
            <a:avLst/>
          </a:prstGeom>
          <a:noFill/>
          <a:ln>
            <a:noFill/>
          </a:ln>
        </p:spPr>
      </p:pic>
      <p:sp>
        <p:nvSpPr>
          <p:cNvPr id="369" name="Google Shape;369;p4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2"/>
          <p:cNvSpPr txBox="1"/>
          <p:nvPr>
            <p:ph type="title"/>
          </p:nvPr>
        </p:nvSpPr>
        <p:spPr>
          <a:xfrm>
            <a:off x="168750" y="100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Low Luminosity AGN</a:t>
            </a:r>
            <a:endParaRPr i="1"/>
          </a:p>
        </p:txBody>
      </p:sp>
      <p:pic>
        <p:nvPicPr>
          <p:cNvPr id="375" name="Google Shape;375;p42"/>
          <p:cNvPicPr preferRelativeResize="0"/>
          <p:nvPr/>
        </p:nvPicPr>
        <p:blipFill rotWithShape="1">
          <a:blip r:embed="rId3">
            <a:alphaModFix/>
          </a:blip>
          <a:srcRect b="534" l="669" r="934" t="524"/>
          <a:stretch/>
        </p:blipFill>
        <p:spPr>
          <a:xfrm>
            <a:off x="4644225" y="2536250"/>
            <a:ext cx="2248901" cy="2225095"/>
          </a:xfrm>
          <a:prstGeom prst="rect">
            <a:avLst/>
          </a:prstGeom>
          <a:noFill/>
          <a:ln>
            <a:noFill/>
          </a:ln>
        </p:spPr>
      </p:pic>
      <p:sp>
        <p:nvSpPr>
          <p:cNvPr id="376" name="Google Shape;376;p42"/>
          <p:cNvSpPr txBox="1"/>
          <p:nvPr/>
        </p:nvSpPr>
        <p:spPr>
          <a:xfrm>
            <a:off x="4644226" y="2644175"/>
            <a:ext cx="1103700" cy="25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900">
                <a:solidFill>
                  <a:srgbClr val="FFFCFB"/>
                </a:solidFill>
                <a:latin typeface="Arimo"/>
                <a:ea typeface="Arimo"/>
                <a:cs typeface="Arimo"/>
                <a:sym typeface="Arimo"/>
              </a:rPr>
              <a:t>IC1459</a:t>
            </a:r>
            <a:endParaRPr sz="1900">
              <a:solidFill>
                <a:srgbClr val="FFFCFB"/>
              </a:solidFill>
              <a:latin typeface="Arimo"/>
              <a:ea typeface="Arimo"/>
              <a:cs typeface="Arimo"/>
              <a:sym typeface="Arimo"/>
            </a:endParaRPr>
          </a:p>
        </p:txBody>
      </p:sp>
      <p:pic>
        <p:nvPicPr>
          <p:cNvPr id="377" name="Google Shape;377;p42"/>
          <p:cNvPicPr preferRelativeResize="0"/>
          <p:nvPr/>
        </p:nvPicPr>
        <p:blipFill>
          <a:blip r:embed="rId4">
            <a:alphaModFix/>
          </a:blip>
          <a:stretch>
            <a:fillRect/>
          </a:stretch>
        </p:blipFill>
        <p:spPr>
          <a:xfrm>
            <a:off x="4644225" y="167120"/>
            <a:ext cx="2248901" cy="2186106"/>
          </a:xfrm>
          <a:prstGeom prst="rect">
            <a:avLst/>
          </a:prstGeom>
          <a:noFill/>
          <a:ln>
            <a:noFill/>
          </a:ln>
        </p:spPr>
      </p:pic>
      <p:sp>
        <p:nvSpPr>
          <p:cNvPr id="378" name="Google Shape;378;p42"/>
          <p:cNvSpPr txBox="1"/>
          <p:nvPr/>
        </p:nvSpPr>
        <p:spPr>
          <a:xfrm>
            <a:off x="4644226" y="188225"/>
            <a:ext cx="1103700" cy="2568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sz="1900">
                <a:solidFill>
                  <a:srgbClr val="FFFCFB"/>
                </a:solidFill>
                <a:latin typeface="Arimo"/>
                <a:ea typeface="Arimo"/>
                <a:cs typeface="Arimo"/>
                <a:sym typeface="Arimo"/>
              </a:rPr>
              <a:t>Sombrero</a:t>
            </a:r>
            <a:endParaRPr sz="1900">
              <a:solidFill>
                <a:srgbClr val="FFFCFB"/>
              </a:solidFill>
              <a:latin typeface="Arimo"/>
              <a:ea typeface="Arimo"/>
              <a:cs typeface="Arimo"/>
              <a:sym typeface="Arimo"/>
            </a:endParaRPr>
          </a:p>
        </p:txBody>
      </p:sp>
      <p:pic>
        <p:nvPicPr>
          <p:cNvPr id="379" name="Google Shape;379;p42"/>
          <p:cNvPicPr preferRelativeResize="0"/>
          <p:nvPr/>
        </p:nvPicPr>
        <p:blipFill>
          <a:blip r:embed="rId5">
            <a:alphaModFix/>
          </a:blip>
          <a:stretch>
            <a:fillRect/>
          </a:stretch>
        </p:blipFill>
        <p:spPr>
          <a:xfrm>
            <a:off x="6893125" y="2571749"/>
            <a:ext cx="2248900" cy="2154111"/>
          </a:xfrm>
          <a:prstGeom prst="rect">
            <a:avLst/>
          </a:prstGeom>
          <a:noFill/>
          <a:ln>
            <a:noFill/>
          </a:ln>
        </p:spPr>
      </p:pic>
      <p:pic>
        <p:nvPicPr>
          <p:cNvPr id="380" name="Google Shape;380;p42"/>
          <p:cNvPicPr preferRelativeResize="0"/>
          <p:nvPr/>
        </p:nvPicPr>
        <p:blipFill>
          <a:blip r:embed="rId6">
            <a:alphaModFix/>
          </a:blip>
          <a:stretch>
            <a:fillRect/>
          </a:stretch>
        </p:blipFill>
        <p:spPr>
          <a:xfrm>
            <a:off x="6893125" y="191513"/>
            <a:ext cx="2248901" cy="2137314"/>
          </a:xfrm>
          <a:prstGeom prst="rect">
            <a:avLst/>
          </a:prstGeom>
          <a:noFill/>
          <a:ln>
            <a:noFill/>
          </a:ln>
        </p:spPr>
      </p:pic>
      <p:sp>
        <p:nvSpPr>
          <p:cNvPr id="381" name="Google Shape;381;p42"/>
          <p:cNvSpPr txBox="1"/>
          <p:nvPr/>
        </p:nvSpPr>
        <p:spPr>
          <a:xfrm>
            <a:off x="227625" y="3500150"/>
            <a:ext cx="4416600" cy="1388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D = 28.9 Mpc</a:t>
            </a:r>
            <a:endParaRPr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M</a:t>
            </a:r>
            <a:r>
              <a:rPr baseline="-25000" lang="en" sz="1800">
                <a:solidFill>
                  <a:schemeClr val="dk1"/>
                </a:solidFill>
                <a:latin typeface="Average"/>
                <a:ea typeface="Average"/>
                <a:cs typeface="Average"/>
                <a:sym typeface="Average"/>
              </a:rPr>
              <a:t>BH</a:t>
            </a:r>
            <a:r>
              <a:rPr lang="en" sz="1800">
                <a:solidFill>
                  <a:schemeClr val="dk1"/>
                </a:solidFill>
                <a:latin typeface="Average"/>
                <a:ea typeface="Average"/>
                <a:cs typeface="Average"/>
                <a:sym typeface="Average"/>
              </a:rPr>
              <a:t> = 9.4 x 10</a:t>
            </a:r>
            <a:r>
              <a:rPr baseline="30000" lang="en" sz="1800">
                <a:solidFill>
                  <a:schemeClr val="dk1"/>
                </a:solidFill>
                <a:latin typeface="Average"/>
                <a:ea typeface="Average"/>
                <a:cs typeface="Average"/>
                <a:sym typeface="Average"/>
              </a:rPr>
              <a:t>9</a:t>
            </a:r>
            <a:r>
              <a:rPr lang="en" sz="1800">
                <a:solidFill>
                  <a:schemeClr val="dk1"/>
                </a:solidFill>
                <a:latin typeface="Average"/>
                <a:ea typeface="Average"/>
                <a:cs typeface="Average"/>
                <a:sym typeface="Average"/>
              </a:rPr>
              <a:t> M</a:t>
            </a:r>
            <a:r>
              <a:rPr baseline="-25000" lang="en" sz="1800">
                <a:solidFill>
                  <a:schemeClr val="dk1"/>
                </a:solidFill>
                <a:latin typeface="Average"/>
                <a:ea typeface="Average"/>
                <a:cs typeface="Average"/>
                <a:sym typeface="Average"/>
              </a:rPr>
              <a:t>sun</a:t>
            </a:r>
            <a:endParaRPr baseline="-25000"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Ring size = 8.9 μas </a:t>
            </a:r>
            <a:endParaRPr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F</a:t>
            </a:r>
            <a:r>
              <a:rPr baseline="-25000" lang="en" sz="1800">
                <a:solidFill>
                  <a:schemeClr val="dk1"/>
                </a:solidFill>
                <a:latin typeface="Average"/>
                <a:ea typeface="Average"/>
                <a:cs typeface="Average"/>
                <a:sym typeface="Average"/>
              </a:rPr>
              <a:t>0.3-8 keV</a:t>
            </a:r>
            <a:r>
              <a:rPr lang="en" sz="1800">
                <a:solidFill>
                  <a:schemeClr val="dk1"/>
                </a:solidFill>
                <a:latin typeface="Average"/>
                <a:ea typeface="Average"/>
                <a:cs typeface="Average"/>
                <a:sym typeface="Average"/>
              </a:rPr>
              <a:t> ~ 1 x 10</a:t>
            </a:r>
            <a:r>
              <a:rPr baseline="30000" lang="en" sz="1800">
                <a:solidFill>
                  <a:schemeClr val="dk1"/>
                </a:solidFill>
                <a:latin typeface="Average"/>
                <a:ea typeface="Average"/>
                <a:cs typeface="Average"/>
                <a:sym typeface="Average"/>
              </a:rPr>
              <a:t>-12</a:t>
            </a:r>
            <a:r>
              <a:rPr lang="en" sz="1800">
                <a:solidFill>
                  <a:schemeClr val="dk1"/>
                </a:solidFill>
                <a:latin typeface="Average"/>
                <a:ea typeface="Average"/>
                <a:cs typeface="Average"/>
                <a:sym typeface="Average"/>
              </a:rPr>
              <a:t> erg/cm</a:t>
            </a:r>
            <a:r>
              <a:rPr baseline="30000" lang="en" sz="1800">
                <a:solidFill>
                  <a:schemeClr val="dk1"/>
                </a:solidFill>
                <a:latin typeface="Average"/>
                <a:ea typeface="Average"/>
                <a:cs typeface="Average"/>
                <a:sym typeface="Average"/>
              </a:rPr>
              <a:t>2</a:t>
            </a:r>
            <a:r>
              <a:rPr lang="en" sz="1800">
                <a:solidFill>
                  <a:schemeClr val="dk1"/>
                </a:solidFill>
                <a:latin typeface="Average"/>
                <a:ea typeface="Average"/>
                <a:cs typeface="Average"/>
                <a:sym typeface="Average"/>
              </a:rPr>
              <a:t>/s </a:t>
            </a:r>
            <a:endParaRPr sz="1800">
              <a:solidFill>
                <a:schemeClr val="dk1"/>
              </a:solidFill>
              <a:latin typeface="Average"/>
              <a:ea typeface="Average"/>
              <a:cs typeface="Average"/>
              <a:sym typeface="Average"/>
            </a:endParaRPr>
          </a:p>
          <a:p>
            <a:pPr indent="0" lvl="0" marL="0" rtl="0" algn="l">
              <a:lnSpc>
                <a:spcPct val="115000"/>
              </a:lnSpc>
              <a:spcBef>
                <a:spcPts val="0"/>
              </a:spcBef>
              <a:spcAft>
                <a:spcPts val="0"/>
              </a:spcAft>
              <a:buNone/>
            </a:pPr>
            <a:r>
              <a:t/>
            </a:r>
            <a:endParaRPr sz="1800">
              <a:solidFill>
                <a:schemeClr val="dk1"/>
              </a:solidFill>
              <a:latin typeface="Average"/>
              <a:ea typeface="Average"/>
              <a:cs typeface="Average"/>
              <a:sym typeface="Average"/>
            </a:endParaRPr>
          </a:p>
        </p:txBody>
      </p:sp>
      <p:sp>
        <p:nvSpPr>
          <p:cNvPr id="382" name="Google Shape;382;p42"/>
          <p:cNvSpPr txBox="1"/>
          <p:nvPr/>
        </p:nvSpPr>
        <p:spPr>
          <a:xfrm>
            <a:off x="227625" y="732663"/>
            <a:ext cx="4416600" cy="1744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D = 9.9 Mpc</a:t>
            </a:r>
            <a:endParaRPr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M</a:t>
            </a:r>
            <a:r>
              <a:rPr baseline="-25000" lang="en" sz="1800">
                <a:solidFill>
                  <a:schemeClr val="dk1"/>
                </a:solidFill>
                <a:latin typeface="Average"/>
                <a:ea typeface="Average"/>
                <a:cs typeface="Average"/>
                <a:sym typeface="Average"/>
              </a:rPr>
              <a:t>BH</a:t>
            </a:r>
            <a:r>
              <a:rPr lang="en" sz="1800">
                <a:solidFill>
                  <a:schemeClr val="dk1"/>
                </a:solidFill>
                <a:latin typeface="Average"/>
                <a:ea typeface="Average"/>
                <a:cs typeface="Average"/>
                <a:sym typeface="Average"/>
              </a:rPr>
              <a:t> = 8.8 x 10</a:t>
            </a:r>
            <a:r>
              <a:rPr baseline="30000" lang="en" sz="1800">
                <a:solidFill>
                  <a:schemeClr val="dk1"/>
                </a:solidFill>
                <a:latin typeface="Average"/>
                <a:ea typeface="Average"/>
                <a:cs typeface="Average"/>
                <a:sym typeface="Average"/>
              </a:rPr>
              <a:t>9</a:t>
            </a:r>
            <a:r>
              <a:rPr lang="en" sz="1800">
                <a:solidFill>
                  <a:schemeClr val="dk1"/>
                </a:solidFill>
                <a:latin typeface="Average"/>
                <a:ea typeface="Average"/>
                <a:cs typeface="Average"/>
                <a:sym typeface="Average"/>
              </a:rPr>
              <a:t> M</a:t>
            </a:r>
            <a:r>
              <a:rPr baseline="-25000" lang="en" sz="1800">
                <a:solidFill>
                  <a:schemeClr val="dk1"/>
                </a:solidFill>
                <a:latin typeface="Average"/>
                <a:ea typeface="Average"/>
                <a:cs typeface="Average"/>
                <a:sym typeface="Average"/>
              </a:rPr>
              <a:t>sun</a:t>
            </a:r>
            <a:endParaRPr baseline="-25000"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Ring size = 7.0 μas </a:t>
            </a:r>
            <a:endParaRPr baseline="30000"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F</a:t>
            </a:r>
            <a:r>
              <a:rPr baseline="-25000" lang="en" sz="1800">
                <a:solidFill>
                  <a:schemeClr val="dk1"/>
                </a:solidFill>
                <a:latin typeface="Average"/>
                <a:ea typeface="Average"/>
                <a:cs typeface="Average"/>
                <a:sym typeface="Average"/>
              </a:rPr>
              <a:t>0.3-8 keV</a:t>
            </a:r>
            <a:r>
              <a:rPr lang="en" sz="1800">
                <a:solidFill>
                  <a:schemeClr val="dk1"/>
                </a:solidFill>
                <a:latin typeface="Average"/>
                <a:ea typeface="Average"/>
                <a:cs typeface="Average"/>
                <a:sym typeface="Average"/>
              </a:rPr>
              <a:t> ~ 1.5 x 10</a:t>
            </a:r>
            <a:r>
              <a:rPr baseline="30000" lang="en" sz="1800">
                <a:solidFill>
                  <a:schemeClr val="dk1"/>
                </a:solidFill>
                <a:latin typeface="Average"/>
                <a:ea typeface="Average"/>
                <a:cs typeface="Average"/>
                <a:sym typeface="Average"/>
              </a:rPr>
              <a:t>-12</a:t>
            </a:r>
            <a:r>
              <a:rPr lang="en" sz="1800">
                <a:solidFill>
                  <a:schemeClr val="dk1"/>
                </a:solidFill>
                <a:latin typeface="Average"/>
                <a:ea typeface="Average"/>
                <a:cs typeface="Average"/>
                <a:sym typeface="Average"/>
              </a:rPr>
              <a:t> erg/cm</a:t>
            </a:r>
            <a:r>
              <a:rPr baseline="30000" lang="en" sz="1800">
                <a:solidFill>
                  <a:schemeClr val="dk1"/>
                </a:solidFill>
                <a:latin typeface="Average"/>
                <a:ea typeface="Average"/>
                <a:cs typeface="Average"/>
                <a:sym typeface="Average"/>
              </a:rPr>
              <a:t>2</a:t>
            </a:r>
            <a:r>
              <a:rPr lang="en" sz="1800">
                <a:solidFill>
                  <a:schemeClr val="dk1"/>
                </a:solidFill>
                <a:latin typeface="Average"/>
                <a:ea typeface="Average"/>
                <a:cs typeface="Average"/>
                <a:sym typeface="Average"/>
              </a:rPr>
              <a:t>/s </a:t>
            </a:r>
            <a:endParaRPr sz="1800">
              <a:solidFill>
                <a:schemeClr val="dk1"/>
              </a:solidFill>
              <a:latin typeface="Average"/>
              <a:ea typeface="Average"/>
              <a:cs typeface="Average"/>
              <a:sym typeface="Average"/>
            </a:endParaRPr>
          </a:p>
        </p:txBody>
      </p:sp>
      <p:sp>
        <p:nvSpPr>
          <p:cNvPr id="383" name="Google Shape;383;p4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3"/>
          <p:cNvSpPr txBox="1"/>
          <p:nvPr>
            <p:ph type="title"/>
          </p:nvPr>
        </p:nvSpPr>
        <p:spPr>
          <a:xfrm>
            <a:off x="168750" y="100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Comparing </a:t>
            </a:r>
            <a:r>
              <a:rPr i="1" lang="en"/>
              <a:t>NICER </a:t>
            </a:r>
            <a:r>
              <a:rPr lang="en"/>
              <a:t>&amp; </a:t>
            </a:r>
            <a:r>
              <a:rPr i="1" lang="en"/>
              <a:t>NuSTAR</a:t>
            </a:r>
            <a:endParaRPr i="1"/>
          </a:p>
        </p:txBody>
      </p:sp>
      <p:pic>
        <p:nvPicPr>
          <p:cNvPr id="389" name="Google Shape;389;p43"/>
          <p:cNvPicPr preferRelativeResize="0"/>
          <p:nvPr/>
        </p:nvPicPr>
        <p:blipFill rotWithShape="1">
          <a:blip r:embed="rId3">
            <a:alphaModFix/>
          </a:blip>
          <a:srcRect b="0" l="20251" r="10347" t="22940"/>
          <a:stretch/>
        </p:blipFill>
        <p:spPr>
          <a:xfrm>
            <a:off x="7455375" y="100875"/>
            <a:ext cx="1647600" cy="1030500"/>
          </a:xfrm>
          <a:prstGeom prst="ellipse">
            <a:avLst/>
          </a:prstGeom>
          <a:noFill/>
          <a:ln>
            <a:noFill/>
          </a:ln>
        </p:spPr>
      </p:pic>
      <p:sp>
        <p:nvSpPr>
          <p:cNvPr id="390" name="Google Shape;390;p43"/>
          <p:cNvSpPr txBox="1"/>
          <p:nvPr/>
        </p:nvSpPr>
        <p:spPr>
          <a:xfrm>
            <a:off x="7700325" y="1354175"/>
            <a:ext cx="1157700" cy="190500"/>
          </a:xfrm>
          <a:prstGeom prst="rect">
            <a:avLst/>
          </a:prstGeom>
          <a:noFill/>
          <a:ln cap="flat" cmpd="sng" w="28575">
            <a:solidFill>
              <a:srgbClr val="0B031D"/>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b="1" lang="en" sz="1500">
                <a:solidFill>
                  <a:srgbClr val="0B031D"/>
                </a:solidFill>
                <a:latin typeface="Arimo"/>
                <a:ea typeface="Arimo"/>
                <a:cs typeface="Arimo"/>
                <a:sym typeface="Arimo"/>
              </a:rPr>
              <a:t>Sombrero</a:t>
            </a:r>
            <a:endParaRPr b="1" sz="1500">
              <a:solidFill>
                <a:srgbClr val="0B031D"/>
              </a:solidFill>
              <a:latin typeface="Arimo"/>
              <a:ea typeface="Arimo"/>
              <a:cs typeface="Arimo"/>
              <a:sym typeface="Arimo"/>
            </a:endParaRPr>
          </a:p>
        </p:txBody>
      </p:sp>
      <p:graphicFrame>
        <p:nvGraphicFramePr>
          <p:cNvPr id="391" name="Google Shape;391;p43"/>
          <p:cNvGraphicFramePr/>
          <p:nvPr/>
        </p:nvGraphicFramePr>
        <p:xfrm>
          <a:off x="2142081" y="889908"/>
          <a:ext cx="3000000" cy="3000000"/>
        </p:xfrm>
        <a:graphic>
          <a:graphicData uri="http://schemas.openxmlformats.org/drawingml/2006/table">
            <a:tbl>
              <a:tblPr>
                <a:noFill/>
                <a:tableStyleId>{DB732B24-3F0D-4F9D-B276-E2B3E398C797}</a:tableStyleId>
              </a:tblPr>
              <a:tblGrid>
                <a:gridCol w="2688775"/>
                <a:gridCol w="929175"/>
                <a:gridCol w="955975"/>
              </a:tblGrid>
              <a:tr h="843325">
                <a:tc>
                  <a:txBody>
                    <a:bodyPr/>
                    <a:lstStyle/>
                    <a:p>
                      <a:pPr indent="0" lvl="0" marL="0" rtl="0" algn="l">
                        <a:spcBef>
                          <a:spcPts val="0"/>
                        </a:spcBef>
                        <a:spcAft>
                          <a:spcPts val="0"/>
                        </a:spcAft>
                        <a:buNone/>
                      </a:pPr>
                      <a:r>
                        <a:rPr lang="en">
                          <a:solidFill>
                            <a:schemeClr val="dk1"/>
                          </a:solidFill>
                          <a:latin typeface="Roboto Black"/>
                          <a:ea typeface="Roboto Black"/>
                          <a:cs typeface="Roboto Black"/>
                          <a:sym typeface="Roboto Black"/>
                        </a:rPr>
                        <a:t>NGC4594</a:t>
                      </a:r>
                      <a:endParaRPr>
                        <a:solidFill>
                          <a:schemeClr val="dk1"/>
                        </a:solidFill>
                        <a:latin typeface="Roboto Black"/>
                        <a:ea typeface="Roboto Black"/>
                        <a:cs typeface="Roboto Black"/>
                        <a:sym typeface="Roboto Black"/>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E68138"/>
                    </a:solidFill>
                  </a:tcPr>
                </a:tc>
                <a:tc>
                  <a:txBody>
                    <a:bodyPr/>
                    <a:lstStyle/>
                    <a:p>
                      <a:pPr indent="0" lvl="0" marL="0" rtl="0" algn="ctr">
                        <a:spcBef>
                          <a:spcPts val="0"/>
                        </a:spcBef>
                        <a:spcAft>
                          <a:spcPts val="0"/>
                        </a:spcAft>
                        <a:buNone/>
                      </a:pPr>
                      <a:r>
                        <a:rPr b="1" i="1" lang="en">
                          <a:solidFill>
                            <a:schemeClr val="dk1"/>
                          </a:solidFill>
                          <a:latin typeface="Roboto"/>
                          <a:ea typeface="Roboto"/>
                          <a:cs typeface="Roboto"/>
                          <a:sym typeface="Roboto"/>
                        </a:rPr>
                        <a:t>NICER</a:t>
                      </a:r>
                      <a:endParaRPr b="1" i="1">
                        <a:solidFill>
                          <a:schemeClr val="dk1"/>
                        </a:solidFill>
                        <a:latin typeface="Roboto"/>
                        <a:ea typeface="Roboto"/>
                        <a:cs typeface="Roboto"/>
                        <a:sym typeface="Roboto"/>
                      </a:endParaRPr>
                    </a:p>
                    <a:p>
                      <a:pPr indent="0" lvl="0" marL="0" rtl="0" algn="ctr">
                        <a:spcBef>
                          <a:spcPts val="0"/>
                        </a:spcBef>
                        <a:spcAft>
                          <a:spcPts val="0"/>
                        </a:spcAft>
                        <a:buClr>
                          <a:srgbClr val="000000"/>
                        </a:buClr>
                        <a:buSzPts val="1100"/>
                        <a:buFont typeface="Arial"/>
                        <a:buNone/>
                      </a:pPr>
                      <a:r>
                        <a:rPr b="1" lang="en">
                          <a:solidFill>
                            <a:schemeClr val="dk1"/>
                          </a:solidFill>
                          <a:latin typeface="Roboto"/>
                          <a:ea typeface="Roboto"/>
                          <a:cs typeface="Roboto"/>
                          <a:sym typeface="Roboto"/>
                        </a:rPr>
                        <a:t>(0.3 - 8 keV)</a:t>
                      </a:r>
                      <a:endParaRPr b="1" i="1">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None/>
                      </a:pPr>
                      <a:r>
                        <a:rPr b="1" i="1" lang="en">
                          <a:solidFill>
                            <a:schemeClr val="dk1"/>
                          </a:solidFill>
                          <a:latin typeface="Roboto"/>
                          <a:ea typeface="Roboto"/>
                          <a:cs typeface="Roboto"/>
                          <a:sym typeface="Roboto"/>
                        </a:rPr>
                        <a:t>NuSTAR</a:t>
                      </a:r>
                      <a:endParaRPr b="1" i="1">
                        <a:solidFill>
                          <a:schemeClr val="dk1"/>
                        </a:solidFill>
                        <a:latin typeface="Roboto"/>
                        <a:ea typeface="Roboto"/>
                        <a:cs typeface="Roboto"/>
                        <a:sym typeface="Roboto"/>
                      </a:endParaRPr>
                    </a:p>
                    <a:p>
                      <a:pPr indent="0" lvl="0" marL="0" rtl="0" algn="ctr">
                        <a:spcBef>
                          <a:spcPts val="0"/>
                        </a:spcBef>
                        <a:spcAft>
                          <a:spcPts val="0"/>
                        </a:spcAft>
                        <a:buNone/>
                      </a:pPr>
                      <a:r>
                        <a:rPr b="1" lang="en">
                          <a:solidFill>
                            <a:schemeClr val="dk1"/>
                          </a:solidFill>
                          <a:latin typeface="Roboto"/>
                          <a:ea typeface="Roboto"/>
                          <a:cs typeface="Roboto"/>
                          <a:sym typeface="Roboto"/>
                        </a:rPr>
                        <a:t>(3 - 20 keV)</a:t>
                      </a:r>
                      <a:endParaRPr b="1">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r>
              <a:tr h="436175">
                <a:tc>
                  <a:txBody>
                    <a:bodyPr/>
                    <a:lstStyle/>
                    <a:p>
                      <a:pPr indent="0" lvl="0" marL="0" rtl="0" algn="l">
                        <a:spcBef>
                          <a:spcPts val="0"/>
                        </a:spcBef>
                        <a:spcAft>
                          <a:spcPts val="0"/>
                        </a:spcAft>
                        <a:buNone/>
                      </a:pPr>
                      <a:r>
                        <a:rPr b="1" lang="en">
                          <a:solidFill>
                            <a:schemeClr val="dk1"/>
                          </a:solidFill>
                          <a:latin typeface="Roboto"/>
                          <a:ea typeface="Roboto"/>
                          <a:cs typeface="Roboto"/>
                          <a:sym typeface="Roboto"/>
                        </a:rPr>
                        <a:t>&lt;F</a:t>
                      </a:r>
                      <a:r>
                        <a:rPr baseline="-25000" lang="en">
                          <a:solidFill>
                            <a:schemeClr val="dk1"/>
                          </a:solidFill>
                          <a:latin typeface="Roboto"/>
                          <a:ea typeface="Roboto"/>
                          <a:cs typeface="Roboto"/>
                          <a:sym typeface="Roboto"/>
                        </a:rPr>
                        <a:t>𝚪1</a:t>
                      </a:r>
                      <a:r>
                        <a:rPr b="1" baseline="-25000" lang="en">
                          <a:solidFill>
                            <a:schemeClr val="dk1"/>
                          </a:solidFill>
                          <a:latin typeface="Roboto"/>
                          <a:ea typeface="Roboto"/>
                          <a:cs typeface="Roboto"/>
                          <a:sym typeface="Roboto"/>
                        </a:rPr>
                        <a:t> </a:t>
                      </a:r>
                      <a:r>
                        <a:rPr b="1" lang="en">
                          <a:solidFill>
                            <a:schemeClr val="dk1"/>
                          </a:solidFill>
                          <a:latin typeface="Roboto"/>
                          <a:ea typeface="Roboto"/>
                          <a:cs typeface="Roboto"/>
                          <a:sym typeface="Roboto"/>
                        </a:rPr>
                        <a:t>&gt; (10</a:t>
                      </a:r>
                      <a:r>
                        <a:rPr b="1" baseline="30000" lang="en">
                          <a:solidFill>
                            <a:schemeClr val="dk1"/>
                          </a:solidFill>
                          <a:latin typeface="Roboto"/>
                          <a:ea typeface="Roboto"/>
                          <a:cs typeface="Roboto"/>
                          <a:sym typeface="Roboto"/>
                        </a:rPr>
                        <a:t>-12</a:t>
                      </a:r>
                      <a:r>
                        <a:rPr b="1" lang="en">
                          <a:solidFill>
                            <a:schemeClr val="dk1"/>
                          </a:solidFill>
                          <a:latin typeface="Roboto"/>
                          <a:ea typeface="Roboto"/>
                          <a:cs typeface="Roboto"/>
                          <a:sym typeface="Roboto"/>
                        </a:rPr>
                        <a:t> erg/cm</a:t>
                      </a:r>
                      <a:r>
                        <a:rPr b="1" baseline="30000" lang="en">
                          <a:solidFill>
                            <a:schemeClr val="dk1"/>
                          </a:solidFill>
                          <a:latin typeface="Roboto"/>
                          <a:ea typeface="Roboto"/>
                          <a:cs typeface="Roboto"/>
                          <a:sym typeface="Roboto"/>
                        </a:rPr>
                        <a:t>2</a:t>
                      </a:r>
                      <a:r>
                        <a:rPr b="1" lang="en">
                          <a:solidFill>
                            <a:schemeClr val="dk1"/>
                          </a:solidFill>
                          <a:latin typeface="Roboto"/>
                          <a:ea typeface="Roboto"/>
                          <a:cs typeface="Roboto"/>
                          <a:sym typeface="Roboto"/>
                        </a:rPr>
                        <a:t>/s)</a:t>
                      </a:r>
                      <a:endParaRPr b="1">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2.4 </a:t>
                      </a:r>
                      <a:r>
                        <a:rPr lang="en">
                          <a:solidFill>
                            <a:schemeClr val="dk1"/>
                          </a:solidFill>
                          <a:latin typeface="Roboto"/>
                          <a:ea typeface="Roboto"/>
                          <a:cs typeface="Roboto"/>
                          <a:sym typeface="Roboto"/>
                        </a:rPr>
                        <a:t>± 0.</a:t>
                      </a:r>
                      <a:r>
                        <a:rPr lang="en">
                          <a:solidFill>
                            <a:schemeClr val="dk1"/>
                          </a:solidFill>
                          <a:latin typeface="Roboto"/>
                          <a:ea typeface="Roboto"/>
                          <a:cs typeface="Roboto"/>
                          <a:sym typeface="Roboto"/>
                        </a:rPr>
                        <a:t>7</a:t>
                      </a:r>
                      <a:endParaRPr baseline="30000">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Roboto"/>
                          <a:ea typeface="Roboto"/>
                          <a:cs typeface="Roboto"/>
                          <a:sym typeface="Roboto"/>
                        </a:rPr>
                        <a:t>1.09 </a:t>
                      </a:r>
                      <a:r>
                        <a:rPr lang="en">
                          <a:solidFill>
                            <a:schemeClr val="dk1"/>
                          </a:solidFill>
                          <a:latin typeface="Roboto"/>
                          <a:ea typeface="Roboto"/>
                          <a:cs typeface="Roboto"/>
                          <a:sym typeface="Roboto"/>
                        </a:rPr>
                        <a:t>± 0.0</a:t>
                      </a:r>
                      <a:r>
                        <a:rPr lang="en">
                          <a:solidFill>
                            <a:schemeClr val="dk1"/>
                          </a:solidFill>
                          <a:latin typeface="Roboto"/>
                          <a:ea typeface="Roboto"/>
                          <a:cs typeface="Roboto"/>
                          <a:sym typeface="Roboto"/>
                        </a:rPr>
                        <a:t>9</a:t>
                      </a:r>
                      <a:endParaRPr baseline="-25000">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436175">
                <a:tc>
                  <a:txBody>
                    <a:bodyPr/>
                    <a:lstStyle/>
                    <a:p>
                      <a:pPr indent="0" lvl="0" marL="0" rtl="0" algn="l">
                        <a:spcBef>
                          <a:spcPts val="0"/>
                        </a:spcBef>
                        <a:spcAft>
                          <a:spcPts val="0"/>
                        </a:spcAft>
                        <a:buNone/>
                      </a:pPr>
                      <a:r>
                        <a:rPr b="1" lang="en">
                          <a:solidFill>
                            <a:schemeClr val="dk1"/>
                          </a:solidFill>
                          <a:latin typeface="Roboto"/>
                          <a:ea typeface="Roboto"/>
                          <a:cs typeface="Roboto"/>
                          <a:sym typeface="Roboto"/>
                        </a:rPr>
                        <a:t>&lt;</a:t>
                      </a:r>
                      <a:r>
                        <a:rPr lang="en">
                          <a:solidFill>
                            <a:schemeClr val="dk1"/>
                          </a:solidFill>
                          <a:latin typeface="Roboto"/>
                          <a:ea typeface="Roboto"/>
                          <a:cs typeface="Roboto"/>
                          <a:sym typeface="Roboto"/>
                        </a:rPr>
                        <a:t>𝚪</a:t>
                      </a:r>
                      <a:r>
                        <a:rPr baseline="-25000" lang="en">
                          <a:solidFill>
                            <a:schemeClr val="dk1"/>
                          </a:solidFill>
                          <a:latin typeface="Roboto"/>
                          <a:ea typeface="Roboto"/>
                          <a:cs typeface="Roboto"/>
                          <a:sym typeface="Roboto"/>
                        </a:rPr>
                        <a:t>1</a:t>
                      </a:r>
                      <a:r>
                        <a:rPr b="1" lang="en">
                          <a:solidFill>
                            <a:schemeClr val="dk1"/>
                          </a:solidFill>
                          <a:latin typeface="Roboto"/>
                          <a:ea typeface="Roboto"/>
                          <a:cs typeface="Roboto"/>
                          <a:sym typeface="Roboto"/>
                        </a:rPr>
                        <a:t>&gt;</a:t>
                      </a:r>
                      <a:endParaRPr b="1" baseline="-25000">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1.7 </a:t>
                      </a:r>
                      <a:r>
                        <a:rPr lang="en">
                          <a:solidFill>
                            <a:schemeClr val="dk1"/>
                          </a:solidFill>
                          <a:latin typeface="Roboto"/>
                          <a:ea typeface="Roboto"/>
                          <a:cs typeface="Roboto"/>
                          <a:sym typeface="Roboto"/>
                        </a:rPr>
                        <a:t>± 0.</a:t>
                      </a:r>
                      <a:r>
                        <a:rPr lang="en">
                          <a:solidFill>
                            <a:schemeClr val="dk1"/>
                          </a:solidFill>
                          <a:latin typeface="Roboto"/>
                          <a:ea typeface="Roboto"/>
                          <a:cs typeface="Roboto"/>
                          <a:sym typeface="Roboto"/>
                        </a:rPr>
                        <a:t>4</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Roboto"/>
                          <a:ea typeface="Roboto"/>
                          <a:cs typeface="Roboto"/>
                          <a:sym typeface="Roboto"/>
                        </a:rPr>
                        <a:t>1.6 </a:t>
                      </a:r>
                      <a:r>
                        <a:rPr lang="en">
                          <a:solidFill>
                            <a:schemeClr val="dk1"/>
                          </a:solidFill>
                          <a:latin typeface="Roboto"/>
                          <a:ea typeface="Roboto"/>
                          <a:cs typeface="Roboto"/>
                          <a:sym typeface="Roboto"/>
                        </a:rPr>
                        <a:t>± 0.0</a:t>
                      </a:r>
                      <a:r>
                        <a:rPr lang="en">
                          <a:solidFill>
                            <a:schemeClr val="dk1"/>
                          </a:solidFill>
                          <a:latin typeface="Roboto"/>
                          <a:ea typeface="Roboto"/>
                          <a:cs typeface="Roboto"/>
                          <a:sym typeface="Roboto"/>
                        </a:rPr>
                        <a:t>6</a:t>
                      </a:r>
                      <a:endParaRPr baseline="-25000">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436175">
                <a:tc>
                  <a:txBody>
                    <a:bodyPr/>
                    <a:lstStyle/>
                    <a:p>
                      <a:pPr indent="0" lvl="0" marL="0" rtl="0" algn="l">
                        <a:spcBef>
                          <a:spcPts val="0"/>
                        </a:spcBef>
                        <a:spcAft>
                          <a:spcPts val="0"/>
                        </a:spcAft>
                        <a:buClr>
                          <a:srgbClr val="000000"/>
                        </a:buClr>
                        <a:buSzPts val="1100"/>
                        <a:buFont typeface="Arial"/>
                        <a:buNone/>
                      </a:pPr>
                      <a:r>
                        <a:rPr b="1" lang="en">
                          <a:solidFill>
                            <a:schemeClr val="dk1"/>
                          </a:solidFill>
                          <a:latin typeface="Roboto"/>
                          <a:ea typeface="Roboto"/>
                          <a:cs typeface="Roboto"/>
                          <a:sym typeface="Roboto"/>
                        </a:rPr>
                        <a:t>&lt;kT&gt; (keV)</a:t>
                      </a:r>
                      <a:endParaRPr b="1">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None/>
                      </a:pPr>
                      <a:r>
                        <a:rPr lang="en">
                          <a:solidFill>
                            <a:schemeClr val="dk1"/>
                          </a:solidFill>
                          <a:latin typeface="Roboto"/>
                          <a:ea typeface="Roboto"/>
                          <a:cs typeface="Roboto"/>
                          <a:sym typeface="Roboto"/>
                        </a:rPr>
                        <a:t>0.5 </a:t>
                      </a:r>
                      <a:r>
                        <a:rPr lang="en">
                          <a:solidFill>
                            <a:schemeClr val="dk1"/>
                          </a:solidFill>
                          <a:latin typeface="Roboto"/>
                          <a:ea typeface="Roboto"/>
                          <a:cs typeface="Roboto"/>
                          <a:sym typeface="Roboto"/>
                        </a:rPr>
                        <a:t>±</a:t>
                      </a:r>
                      <a:r>
                        <a:rPr lang="en">
                          <a:solidFill>
                            <a:schemeClr val="dk1"/>
                          </a:solidFill>
                          <a:latin typeface="Roboto"/>
                          <a:ea typeface="Roboto"/>
                          <a:cs typeface="Roboto"/>
                          <a:sym typeface="Roboto"/>
                        </a:rPr>
                        <a:t> 0.1</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436175">
                <a:tc>
                  <a:txBody>
                    <a:bodyPr/>
                    <a:lstStyle/>
                    <a:p>
                      <a:pPr indent="0" lvl="0" marL="0" rtl="0" algn="l">
                        <a:spcBef>
                          <a:spcPts val="0"/>
                        </a:spcBef>
                        <a:spcAft>
                          <a:spcPts val="0"/>
                        </a:spcAft>
                        <a:buNone/>
                      </a:pPr>
                      <a:r>
                        <a:rPr b="1" lang="en">
                          <a:solidFill>
                            <a:schemeClr val="dk1"/>
                          </a:solidFill>
                          <a:latin typeface="Roboto"/>
                          <a:ea typeface="Roboto"/>
                          <a:cs typeface="Roboto"/>
                          <a:sym typeface="Roboto"/>
                        </a:rPr>
                        <a:t>&lt;E</a:t>
                      </a:r>
                      <a:r>
                        <a:rPr b="1" baseline="-25000" lang="en">
                          <a:solidFill>
                            <a:schemeClr val="dk1"/>
                          </a:solidFill>
                          <a:latin typeface="Roboto"/>
                          <a:ea typeface="Roboto"/>
                          <a:cs typeface="Roboto"/>
                          <a:sym typeface="Roboto"/>
                        </a:rPr>
                        <a:t>break</a:t>
                      </a:r>
                      <a:r>
                        <a:rPr b="1" lang="en">
                          <a:solidFill>
                            <a:schemeClr val="dk1"/>
                          </a:solidFill>
                          <a:latin typeface="Roboto"/>
                          <a:ea typeface="Roboto"/>
                          <a:cs typeface="Roboto"/>
                          <a:sym typeface="Roboto"/>
                        </a:rPr>
                        <a:t>&gt; (keV)</a:t>
                      </a:r>
                      <a:endParaRPr b="1">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6.1</a:t>
                      </a:r>
                      <a:r>
                        <a:rPr baseline="30000" lang="en">
                          <a:solidFill>
                            <a:schemeClr val="dk1"/>
                          </a:solidFill>
                          <a:latin typeface="Roboto"/>
                          <a:ea typeface="Roboto"/>
                          <a:cs typeface="Roboto"/>
                          <a:sym typeface="Roboto"/>
                        </a:rPr>
                        <a:t>+1.3</a:t>
                      </a:r>
                      <a:r>
                        <a:rPr baseline="-25000" lang="en">
                          <a:solidFill>
                            <a:schemeClr val="dk1"/>
                          </a:solidFill>
                          <a:latin typeface="Roboto"/>
                          <a:ea typeface="Roboto"/>
                          <a:cs typeface="Roboto"/>
                          <a:sym typeface="Roboto"/>
                        </a:rPr>
                        <a:t>-0.6</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436175">
                <a:tc>
                  <a:txBody>
                    <a:bodyPr/>
                    <a:lstStyle/>
                    <a:p>
                      <a:pPr indent="0" lvl="0" marL="0" rtl="0" algn="l">
                        <a:spcBef>
                          <a:spcPts val="0"/>
                        </a:spcBef>
                        <a:spcAft>
                          <a:spcPts val="0"/>
                        </a:spcAft>
                        <a:buClr>
                          <a:srgbClr val="000000"/>
                        </a:buClr>
                        <a:buSzPts val="1100"/>
                        <a:buFont typeface="Arial"/>
                        <a:buNone/>
                      </a:pPr>
                      <a:r>
                        <a:rPr b="1" lang="en">
                          <a:solidFill>
                            <a:schemeClr val="dk1"/>
                          </a:solidFill>
                          <a:latin typeface="Roboto"/>
                          <a:ea typeface="Roboto"/>
                          <a:cs typeface="Roboto"/>
                          <a:sym typeface="Roboto"/>
                        </a:rPr>
                        <a:t>&lt;</a:t>
                      </a:r>
                      <a:r>
                        <a:rPr lang="en">
                          <a:solidFill>
                            <a:schemeClr val="dk1"/>
                          </a:solidFill>
                          <a:latin typeface="Roboto"/>
                          <a:ea typeface="Roboto"/>
                          <a:cs typeface="Roboto"/>
                          <a:sym typeface="Roboto"/>
                        </a:rPr>
                        <a:t>𝚪</a:t>
                      </a:r>
                      <a:r>
                        <a:rPr baseline="-25000" lang="en">
                          <a:solidFill>
                            <a:schemeClr val="dk1"/>
                          </a:solidFill>
                          <a:latin typeface="Roboto"/>
                          <a:ea typeface="Roboto"/>
                          <a:cs typeface="Roboto"/>
                          <a:sym typeface="Roboto"/>
                        </a:rPr>
                        <a:t>2</a:t>
                      </a:r>
                      <a:r>
                        <a:rPr b="1" lang="en">
                          <a:solidFill>
                            <a:schemeClr val="dk1"/>
                          </a:solidFill>
                          <a:latin typeface="Roboto"/>
                          <a:ea typeface="Roboto"/>
                          <a:cs typeface="Roboto"/>
                          <a:sym typeface="Roboto"/>
                        </a:rPr>
                        <a:t>&gt;</a:t>
                      </a:r>
                      <a:endParaRPr b="1" baseline="-25000">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3.0 </a:t>
                      </a:r>
                      <a:r>
                        <a:rPr lang="en">
                          <a:solidFill>
                            <a:schemeClr val="dk1"/>
                          </a:solidFill>
                          <a:latin typeface="Roboto"/>
                          <a:ea typeface="Roboto"/>
                          <a:cs typeface="Roboto"/>
                          <a:sym typeface="Roboto"/>
                        </a:rPr>
                        <a:t>± 0.0</a:t>
                      </a:r>
                      <a:r>
                        <a:rPr lang="en">
                          <a:solidFill>
                            <a:schemeClr val="dk1"/>
                          </a:solidFill>
                          <a:latin typeface="Roboto"/>
                          <a:ea typeface="Roboto"/>
                          <a:cs typeface="Roboto"/>
                          <a:sym typeface="Roboto"/>
                        </a:rPr>
                        <a:t>4</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436175">
                <a:tc>
                  <a:txBody>
                    <a:bodyPr/>
                    <a:lstStyle/>
                    <a:p>
                      <a:pPr indent="0" lvl="0" marL="0" rtl="0" algn="l">
                        <a:spcBef>
                          <a:spcPts val="0"/>
                        </a:spcBef>
                        <a:spcAft>
                          <a:spcPts val="0"/>
                        </a:spcAft>
                        <a:buNone/>
                      </a:pPr>
                      <a:r>
                        <a:rPr b="1" lang="en">
                          <a:solidFill>
                            <a:schemeClr val="dk1"/>
                          </a:solidFill>
                          <a:latin typeface="Roboto"/>
                          <a:ea typeface="Roboto"/>
                          <a:cs typeface="Roboto"/>
                          <a:sym typeface="Roboto"/>
                        </a:rPr>
                        <a:t>Norm. Excess Variance (NEV)</a:t>
                      </a:r>
                      <a:endParaRPr b="1">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None/>
                      </a:pPr>
                      <a:r>
                        <a:rPr lang="en">
                          <a:solidFill>
                            <a:schemeClr val="dk1"/>
                          </a:solidFill>
                          <a:latin typeface="Roboto"/>
                          <a:ea typeface="Roboto"/>
                          <a:cs typeface="Roboto"/>
                          <a:sym typeface="Roboto"/>
                        </a:rPr>
                        <a:t>0.12 ±0.0</a:t>
                      </a:r>
                      <a:r>
                        <a:rPr lang="en">
                          <a:solidFill>
                            <a:schemeClr val="dk1"/>
                          </a:solidFill>
                          <a:latin typeface="Roboto"/>
                          <a:ea typeface="Roboto"/>
                          <a:cs typeface="Roboto"/>
                          <a:sym typeface="Roboto"/>
                        </a:rPr>
                        <a:t>5</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bl>
          </a:graphicData>
        </a:graphic>
      </p:graphicFrame>
      <p:graphicFrame>
        <p:nvGraphicFramePr>
          <p:cNvPr id="392" name="Google Shape;392;p43"/>
          <p:cNvGraphicFramePr/>
          <p:nvPr/>
        </p:nvGraphicFramePr>
        <p:xfrm>
          <a:off x="21550806" y="28521333"/>
          <a:ext cx="3000000" cy="3000000"/>
        </p:xfrm>
        <a:graphic>
          <a:graphicData uri="http://schemas.openxmlformats.org/drawingml/2006/table">
            <a:tbl>
              <a:tblPr>
                <a:noFill/>
                <a:tableStyleId>{DB732B24-3F0D-4F9D-B276-E2B3E398C797}</a:tableStyleId>
              </a:tblPr>
              <a:tblGrid>
                <a:gridCol w="6084825"/>
                <a:gridCol w="2317850"/>
                <a:gridCol w="2252525"/>
              </a:tblGrid>
              <a:tr h="1272150">
                <a:tc>
                  <a:txBody>
                    <a:bodyPr/>
                    <a:lstStyle/>
                    <a:p>
                      <a:pPr indent="0" lvl="0" marL="0" rtl="0" algn="l">
                        <a:spcBef>
                          <a:spcPts val="0"/>
                        </a:spcBef>
                        <a:spcAft>
                          <a:spcPts val="0"/>
                        </a:spcAft>
                        <a:buNone/>
                      </a:pPr>
                      <a:r>
                        <a:rPr lang="en" sz="5500">
                          <a:solidFill>
                            <a:srgbClr val="FFFFFF"/>
                          </a:solidFill>
                          <a:latin typeface="Roboto Black"/>
                          <a:ea typeface="Roboto Black"/>
                          <a:cs typeface="Roboto Black"/>
                          <a:sym typeface="Roboto Black"/>
                        </a:rPr>
                        <a:t>IC1459</a:t>
                      </a:r>
                      <a:endParaRPr sz="5500">
                        <a:solidFill>
                          <a:srgbClr val="FFFFFF"/>
                        </a:solidFill>
                        <a:latin typeface="Roboto Black"/>
                        <a:ea typeface="Roboto Black"/>
                        <a:cs typeface="Roboto Black"/>
                        <a:sym typeface="Roboto Black"/>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E68138"/>
                    </a:solidFill>
                  </a:tcPr>
                </a:tc>
                <a:tc>
                  <a:txBody>
                    <a:bodyPr/>
                    <a:lstStyle/>
                    <a:p>
                      <a:pPr indent="0" lvl="0" marL="0" rtl="0" algn="ctr">
                        <a:spcBef>
                          <a:spcPts val="0"/>
                        </a:spcBef>
                        <a:spcAft>
                          <a:spcPts val="0"/>
                        </a:spcAft>
                        <a:buNone/>
                      </a:pPr>
                      <a:r>
                        <a:rPr b="1" i="1" lang="en" sz="3300">
                          <a:latin typeface="Roboto"/>
                          <a:ea typeface="Roboto"/>
                          <a:cs typeface="Roboto"/>
                          <a:sym typeface="Roboto"/>
                        </a:rPr>
                        <a:t>NICER</a:t>
                      </a:r>
                      <a:endParaRPr b="1" i="1" sz="3300">
                        <a:latin typeface="Roboto"/>
                        <a:ea typeface="Roboto"/>
                        <a:cs typeface="Roboto"/>
                        <a:sym typeface="Roboto"/>
                      </a:endParaRPr>
                    </a:p>
                    <a:p>
                      <a:pPr indent="0" lvl="0" marL="0" rtl="0" algn="ctr">
                        <a:spcBef>
                          <a:spcPts val="0"/>
                        </a:spcBef>
                        <a:spcAft>
                          <a:spcPts val="0"/>
                        </a:spcAft>
                        <a:buNone/>
                      </a:pPr>
                      <a:r>
                        <a:rPr b="1" lang="en" sz="2000">
                          <a:solidFill>
                            <a:srgbClr val="000000"/>
                          </a:solidFill>
                          <a:latin typeface="Roboto"/>
                          <a:ea typeface="Roboto"/>
                          <a:cs typeface="Roboto"/>
                          <a:sym typeface="Roboto"/>
                        </a:rPr>
                        <a:t>(0.3 - 8 keV)</a:t>
                      </a:r>
                      <a:endParaRPr b="1" i="1" sz="28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None/>
                      </a:pPr>
                      <a:r>
                        <a:rPr b="1" i="1" lang="en" sz="3300">
                          <a:latin typeface="Roboto"/>
                          <a:ea typeface="Roboto"/>
                          <a:cs typeface="Roboto"/>
                          <a:sym typeface="Roboto"/>
                        </a:rPr>
                        <a:t>NuSTAR</a:t>
                      </a:r>
                      <a:endParaRPr b="1" i="1" sz="3300">
                        <a:latin typeface="Roboto"/>
                        <a:ea typeface="Roboto"/>
                        <a:cs typeface="Roboto"/>
                        <a:sym typeface="Roboto"/>
                      </a:endParaRPr>
                    </a:p>
                    <a:p>
                      <a:pPr indent="0" lvl="0" marL="0" rtl="0" algn="ctr">
                        <a:spcBef>
                          <a:spcPts val="0"/>
                        </a:spcBef>
                        <a:spcAft>
                          <a:spcPts val="0"/>
                        </a:spcAft>
                        <a:buNone/>
                      </a:pPr>
                      <a:r>
                        <a:rPr b="1" lang="en" sz="2000">
                          <a:latin typeface="Roboto"/>
                          <a:ea typeface="Roboto"/>
                          <a:cs typeface="Roboto"/>
                          <a:sym typeface="Roboto"/>
                        </a:rPr>
                        <a:t>(3 - 20 keV)</a:t>
                      </a:r>
                      <a:endParaRPr b="1" sz="2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r>
              <a:tr h="1008750">
                <a:tc>
                  <a:txBody>
                    <a:bodyPr/>
                    <a:lstStyle/>
                    <a:p>
                      <a:pPr indent="0" lvl="0" marL="0" rtl="0" algn="l">
                        <a:spcBef>
                          <a:spcPts val="0"/>
                        </a:spcBef>
                        <a:spcAft>
                          <a:spcPts val="0"/>
                        </a:spcAft>
                        <a:buNone/>
                      </a:pPr>
                      <a:r>
                        <a:rPr b="1" lang="en" sz="3300">
                          <a:latin typeface="Roboto"/>
                          <a:ea typeface="Roboto"/>
                          <a:cs typeface="Roboto"/>
                          <a:sym typeface="Roboto"/>
                        </a:rPr>
                        <a:t>&lt;</a:t>
                      </a:r>
                      <a:r>
                        <a:rPr b="1" lang="en" sz="3300">
                          <a:solidFill>
                            <a:srgbClr val="000000"/>
                          </a:solidFill>
                          <a:latin typeface="Roboto"/>
                          <a:ea typeface="Roboto"/>
                          <a:cs typeface="Roboto"/>
                          <a:sym typeface="Roboto"/>
                        </a:rPr>
                        <a:t>F</a:t>
                      </a:r>
                      <a:r>
                        <a:rPr baseline="-25000" lang="en" sz="3300">
                          <a:solidFill>
                            <a:srgbClr val="000000"/>
                          </a:solidFill>
                          <a:latin typeface="Roboto"/>
                          <a:ea typeface="Roboto"/>
                          <a:cs typeface="Roboto"/>
                          <a:sym typeface="Roboto"/>
                        </a:rPr>
                        <a:t>𝚪1</a:t>
                      </a:r>
                      <a:r>
                        <a:rPr b="1" baseline="-25000" lang="en" sz="3300">
                          <a:solidFill>
                            <a:srgbClr val="000000"/>
                          </a:solidFill>
                          <a:latin typeface="Roboto"/>
                          <a:ea typeface="Roboto"/>
                          <a:cs typeface="Roboto"/>
                          <a:sym typeface="Roboto"/>
                        </a:rPr>
                        <a:t> </a:t>
                      </a:r>
                      <a:r>
                        <a:rPr b="1" lang="en" sz="3300">
                          <a:latin typeface="Roboto"/>
                          <a:ea typeface="Roboto"/>
                          <a:cs typeface="Roboto"/>
                          <a:sym typeface="Roboto"/>
                        </a:rPr>
                        <a:t>&gt; (10</a:t>
                      </a:r>
                      <a:r>
                        <a:rPr b="1" baseline="30000" lang="en" sz="3300">
                          <a:latin typeface="Roboto"/>
                          <a:ea typeface="Roboto"/>
                          <a:cs typeface="Roboto"/>
                          <a:sym typeface="Roboto"/>
                        </a:rPr>
                        <a:t>-12</a:t>
                      </a:r>
                      <a:r>
                        <a:rPr b="1" lang="en" sz="3300">
                          <a:latin typeface="Roboto"/>
                          <a:ea typeface="Roboto"/>
                          <a:cs typeface="Roboto"/>
                          <a:sym typeface="Roboto"/>
                        </a:rPr>
                        <a:t> erg/cm</a:t>
                      </a:r>
                      <a:r>
                        <a:rPr b="1" baseline="30000" lang="en" sz="3300">
                          <a:latin typeface="Roboto"/>
                          <a:ea typeface="Roboto"/>
                          <a:cs typeface="Roboto"/>
                          <a:sym typeface="Roboto"/>
                        </a:rPr>
                        <a:t>2</a:t>
                      </a:r>
                      <a:r>
                        <a:rPr b="1" lang="en" sz="3300">
                          <a:latin typeface="Roboto"/>
                          <a:ea typeface="Roboto"/>
                          <a:cs typeface="Roboto"/>
                          <a:sym typeface="Roboto"/>
                        </a:rPr>
                        <a:t>/s)</a:t>
                      </a:r>
                      <a:endParaRPr b="1" sz="33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None/>
                      </a:pPr>
                      <a:r>
                        <a:rPr lang="en" sz="3000">
                          <a:latin typeface="Roboto"/>
                          <a:ea typeface="Roboto"/>
                          <a:cs typeface="Roboto"/>
                          <a:sym typeface="Roboto"/>
                        </a:rPr>
                        <a:t>0.9 </a:t>
                      </a:r>
                      <a:r>
                        <a:rPr lang="en" sz="3000">
                          <a:solidFill>
                            <a:srgbClr val="000000"/>
                          </a:solidFill>
                          <a:latin typeface="Roboto"/>
                          <a:ea typeface="Roboto"/>
                          <a:cs typeface="Roboto"/>
                          <a:sym typeface="Roboto"/>
                        </a:rPr>
                        <a:t>±</a:t>
                      </a:r>
                      <a:r>
                        <a:rPr lang="en" sz="3000">
                          <a:solidFill>
                            <a:srgbClr val="000000"/>
                          </a:solidFill>
                          <a:latin typeface="Roboto"/>
                          <a:ea typeface="Roboto"/>
                          <a:cs typeface="Roboto"/>
                          <a:sym typeface="Roboto"/>
                        </a:rPr>
                        <a:t> 0.3</a:t>
                      </a:r>
                      <a:endParaRPr baseline="30000"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None/>
                      </a:pPr>
                      <a:r>
                        <a:rPr lang="en" sz="3000">
                          <a:latin typeface="Roboto"/>
                          <a:ea typeface="Roboto"/>
                          <a:cs typeface="Roboto"/>
                          <a:sym typeface="Roboto"/>
                        </a:rPr>
                        <a:t>0.7</a:t>
                      </a:r>
                      <a:r>
                        <a:rPr lang="en" sz="3000">
                          <a:solidFill>
                            <a:srgbClr val="000000"/>
                          </a:solidFill>
                          <a:latin typeface="Roboto"/>
                          <a:ea typeface="Roboto"/>
                          <a:cs typeface="Roboto"/>
                          <a:sym typeface="Roboto"/>
                        </a:rPr>
                        <a:t> </a:t>
                      </a:r>
                      <a:r>
                        <a:rPr lang="en" sz="3000">
                          <a:solidFill>
                            <a:srgbClr val="000000"/>
                          </a:solidFill>
                          <a:latin typeface="Roboto"/>
                          <a:ea typeface="Roboto"/>
                          <a:cs typeface="Roboto"/>
                          <a:sym typeface="Roboto"/>
                        </a:rPr>
                        <a:t>±</a:t>
                      </a:r>
                      <a:r>
                        <a:rPr lang="en" sz="3000">
                          <a:solidFill>
                            <a:srgbClr val="000000"/>
                          </a:solidFill>
                          <a:latin typeface="Roboto"/>
                          <a:ea typeface="Roboto"/>
                          <a:cs typeface="Roboto"/>
                          <a:sym typeface="Roboto"/>
                        </a:rPr>
                        <a:t> 0.4</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1008750">
                <a:tc>
                  <a:txBody>
                    <a:bodyPr/>
                    <a:lstStyle/>
                    <a:p>
                      <a:pPr indent="0" lvl="0" marL="0" rtl="0" algn="l">
                        <a:spcBef>
                          <a:spcPts val="0"/>
                        </a:spcBef>
                        <a:spcAft>
                          <a:spcPts val="0"/>
                        </a:spcAft>
                        <a:buNone/>
                      </a:pPr>
                      <a:r>
                        <a:rPr b="1" lang="en" sz="3300">
                          <a:solidFill>
                            <a:srgbClr val="000000"/>
                          </a:solidFill>
                          <a:latin typeface="Roboto"/>
                          <a:ea typeface="Roboto"/>
                          <a:cs typeface="Roboto"/>
                          <a:sym typeface="Roboto"/>
                        </a:rPr>
                        <a:t>&lt;</a:t>
                      </a:r>
                      <a:r>
                        <a:rPr lang="en" sz="3300">
                          <a:solidFill>
                            <a:srgbClr val="000000"/>
                          </a:solidFill>
                          <a:latin typeface="Roboto"/>
                          <a:ea typeface="Roboto"/>
                          <a:cs typeface="Roboto"/>
                          <a:sym typeface="Roboto"/>
                        </a:rPr>
                        <a:t>𝚪</a:t>
                      </a:r>
                      <a:r>
                        <a:rPr baseline="-25000" lang="en" sz="3300">
                          <a:solidFill>
                            <a:srgbClr val="000000"/>
                          </a:solidFill>
                          <a:latin typeface="Roboto"/>
                          <a:ea typeface="Roboto"/>
                          <a:cs typeface="Roboto"/>
                          <a:sym typeface="Roboto"/>
                        </a:rPr>
                        <a:t>1</a:t>
                      </a:r>
                      <a:r>
                        <a:rPr b="1" lang="en" sz="3300">
                          <a:solidFill>
                            <a:srgbClr val="000000"/>
                          </a:solidFill>
                          <a:latin typeface="Roboto"/>
                          <a:ea typeface="Roboto"/>
                          <a:cs typeface="Roboto"/>
                          <a:sym typeface="Roboto"/>
                        </a:rPr>
                        <a:t>&gt;</a:t>
                      </a:r>
                      <a:endParaRPr b="1" baseline="-25000" sz="33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None/>
                      </a:pPr>
                      <a:r>
                        <a:rPr lang="en" sz="3000">
                          <a:latin typeface="Roboto"/>
                          <a:ea typeface="Roboto"/>
                          <a:cs typeface="Roboto"/>
                          <a:sym typeface="Roboto"/>
                        </a:rPr>
                        <a:t>2.1</a:t>
                      </a:r>
                      <a:r>
                        <a:rPr lang="en" sz="3000">
                          <a:solidFill>
                            <a:srgbClr val="000000"/>
                          </a:solidFill>
                          <a:latin typeface="Roboto"/>
                          <a:ea typeface="Roboto"/>
                          <a:cs typeface="Roboto"/>
                          <a:sym typeface="Roboto"/>
                        </a:rPr>
                        <a:t> </a:t>
                      </a:r>
                      <a:r>
                        <a:rPr lang="en" sz="3000">
                          <a:solidFill>
                            <a:srgbClr val="000000"/>
                          </a:solidFill>
                          <a:latin typeface="Roboto"/>
                          <a:ea typeface="Roboto"/>
                          <a:cs typeface="Roboto"/>
                          <a:sym typeface="Roboto"/>
                        </a:rPr>
                        <a:t>±</a:t>
                      </a:r>
                      <a:r>
                        <a:rPr lang="en" sz="3000">
                          <a:solidFill>
                            <a:srgbClr val="000000"/>
                          </a:solidFill>
                          <a:latin typeface="Roboto"/>
                          <a:ea typeface="Roboto"/>
                          <a:cs typeface="Roboto"/>
                          <a:sym typeface="Roboto"/>
                        </a:rPr>
                        <a:t> 0.7</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 sz="3000">
                          <a:solidFill>
                            <a:srgbClr val="000000"/>
                          </a:solidFill>
                          <a:latin typeface="Roboto"/>
                          <a:ea typeface="Roboto"/>
                          <a:cs typeface="Roboto"/>
                          <a:sym typeface="Roboto"/>
                        </a:rPr>
                        <a:t>2.0 </a:t>
                      </a:r>
                      <a:r>
                        <a:rPr lang="en" sz="3000">
                          <a:solidFill>
                            <a:srgbClr val="000000"/>
                          </a:solidFill>
                          <a:latin typeface="Roboto"/>
                          <a:ea typeface="Roboto"/>
                          <a:cs typeface="Roboto"/>
                          <a:sym typeface="Roboto"/>
                        </a:rPr>
                        <a:t>±</a:t>
                      </a:r>
                      <a:r>
                        <a:rPr lang="en" sz="3000">
                          <a:solidFill>
                            <a:srgbClr val="000000"/>
                          </a:solidFill>
                          <a:latin typeface="Roboto"/>
                          <a:ea typeface="Roboto"/>
                          <a:cs typeface="Roboto"/>
                          <a:sym typeface="Roboto"/>
                        </a:rPr>
                        <a:t> 0.4</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1008750">
                <a:tc>
                  <a:txBody>
                    <a:bodyPr/>
                    <a:lstStyle/>
                    <a:p>
                      <a:pPr indent="0" lvl="0" marL="0" rtl="0" algn="l">
                        <a:spcBef>
                          <a:spcPts val="0"/>
                        </a:spcBef>
                        <a:spcAft>
                          <a:spcPts val="0"/>
                        </a:spcAft>
                        <a:buClr>
                          <a:srgbClr val="000000"/>
                        </a:buClr>
                        <a:buSzPts val="1100"/>
                        <a:buFont typeface="Arial"/>
                        <a:buNone/>
                      </a:pPr>
                      <a:r>
                        <a:rPr b="1" lang="en" sz="3300">
                          <a:solidFill>
                            <a:srgbClr val="000000"/>
                          </a:solidFill>
                          <a:latin typeface="Roboto"/>
                          <a:ea typeface="Roboto"/>
                          <a:cs typeface="Roboto"/>
                          <a:sym typeface="Roboto"/>
                        </a:rPr>
                        <a:t>&lt;</a:t>
                      </a:r>
                      <a:r>
                        <a:rPr b="1" lang="en" sz="3300">
                          <a:latin typeface="Roboto"/>
                          <a:ea typeface="Roboto"/>
                          <a:cs typeface="Roboto"/>
                          <a:sym typeface="Roboto"/>
                        </a:rPr>
                        <a:t>kT</a:t>
                      </a:r>
                      <a:r>
                        <a:rPr b="1" lang="en" sz="3300">
                          <a:solidFill>
                            <a:srgbClr val="000000"/>
                          </a:solidFill>
                          <a:latin typeface="Roboto"/>
                          <a:ea typeface="Roboto"/>
                          <a:cs typeface="Roboto"/>
                          <a:sym typeface="Roboto"/>
                        </a:rPr>
                        <a:t>&gt; </a:t>
                      </a:r>
                      <a:r>
                        <a:rPr b="1" lang="en" sz="3300">
                          <a:latin typeface="Roboto"/>
                          <a:ea typeface="Roboto"/>
                          <a:cs typeface="Roboto"/>
                          <a:sym typeface="Roboto"/>
                        </a:rPr>
                        <a:t>(keV)</a:t>
                      </a:r>
                      <a:endParaRPr b="1" sz="33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None/>
                      </a:pPr>
                      <a:r>
                        <a:rPr lang="en" sz="3000">
                          <a:latin typeface="Roboto"/>
                          <a:ea typeface="Roboto"/>
                          <a:cs typeface="Roboto"/>
                          <a:sym typeface="Roboto"/>
                        </a:rPr>
                        <a:t>0.5 </a:t>
                      </a:r>
                      <a:r>
                        <a:rPr lang="en" sz="3000">
                          <a:solidFill>
                            <a:srgbClr val="000000"/>
                          </a:solidFill>
                          <a:latin typeface="Roboto"/>
                          <a:ea typeface="Roboto"/>
                          <a:cs typeface="Roboto"/>
                          <a:sym typeface="Roboto"/>
                        </a:rPr>
                        <a:t> </a:t>
                      </a:r>
                      <a:r>
                        <a:rPr lang="en" sz="3000">
                          <a:solidFill>
                            <a:srgbClr val="000000"/>
                          </a:solidFill>
                          <a:latin typeface="Roboto"/>
                          <a:ea typeface="Roboto"/>
                          <a:cs typeface="Roboto"/>
                          <a:sym typeface="Roboto"/>
                        </a:rPr>
                        <a:t>±</a:t>
                      </a:r>
                      <a:r>
                        <a:rPr lang="en" sz="3000">
                          <a:solidFill>
                            <a:srgbClr val="000000"/>
                          </a:solidFill>
                          <a:latin typeface="Roboto"/>
                          <a:ea typeface="Roboto"/>
                          <a:cs typeface="Roboto"/>
                          <a:sym typeface="Roboto"/>
                        </a:rPr>
                        <a:t> 0.1</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None/>
                      </a:pPr>
                      <a:r>
                        <a:rPr lang="en" sz="3000">
                          <a:solidFill>
                            <a:srgbClr val="000000"/>
                          </a:solidFill>
                          <a:latin typeface="Roboto"/>
                          <a:ea typeface="Roboto"/>
                          <a:cs typeface="Roboto"/>
                          <a:sym typeface="Roboto"/>
                        </a:rPr>
                        <a:t>——</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1008750">
                <a:tc>
                  <a:txBody>
                    <a:bodyPr/>
                    <a:lstStyle/>
                    <a:p>
                      <a:pPr indent="0" lvl="0" marL="0" rtl="0" algn="l">
                        <a:spcBef>
                          <a:spcPts val="0"/>
                        </a:spcBef>
                        <a:spcAft>
                          <a:spcPts val="0"/>
                        </a:spcAft>
                        <a:buNone/>
                      </a:pPr>
                      <a:r>
                        <a:rPr b="1" lang="en" sz="3300">
                          <a:solidFill>
                            <a:srgbClr val="000000"/>
                          </a:solidFill>
                          <a:latin typeface="Roboto"/>
                          <a:ea typeface="Roboto"/>
                          <a:cs typeface="Roboto"/>
                          <a:sym typeface="Roboto"/>
                        </a:rPr>
                        <a:t>&lt;</a:t>
                      </a:r>
                      <a:r>
                        <a:rPr b="1" lang="en" sz="3300">
                          <a:latin typeface="Roboto"/>
                          <a:ea typeface="Roboto"/>
                          <a:cs typeface="Roboto"/>
                          <a:sym typeface="Roboto"/>
                        </a:rPr>
                        <a:t>E</a:t>
                      </a:r>
                      <a:r>
                        <a:rPr b="1" baseline="-25000" lang="en" sz="3300">
                          <a:latin typeface="Roboto"/>
                          <a:ea typeface="Roboto"/>
                          <a:cs typeface="Roboto"/>
                          <a:sym typeface="Roboto"/>
                        </a:rPr>
                        <a:t>break</a:t>
                      </a:r>
                      <a:r>
                        <a:rPr b="1" lang="en" sz="3300">
                          <a:solidFill>
                            <a:srgbClr val="000000"/>
                          </a:solidFill>
                          <a:latin typeface="Roboto"/>
                          <a:ea typeface="Roboto"/>
                          <a:cs typeface="Roboto"/>
                          <a:sym typeface="Roboto"/>
                        </a:rPr>
                        <a:t>&gt; </a:t>
                      </a:r>
                      <a:r>
                        <a:rPr b="1" lang="en" sz="3300">
                          <a:latin typeface="Roboto"/>
                          <a:ea typeface="Roboto"/>
                          <a:cs typeface="Roboto"/>
                          <a:sym typeface="Roboto"/>
                        </a:rPr>
                        <a:t>(keV)</a:t>
                      </a:r>
                      <a:endParaRPr b="1" sz="33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Clr>
                          <a:srgbClr val="000000"/>
                        </a:buClr>
                        <a:buSzPts val="1100"/>
                        <a:buFont typeface="Arial"/>
                        <a:buNone/>
                      </a:pPr>
                      <a:r>
                        <a:rPr lang="en" sz="3000">
                          <a:solidFill>
                            <a:srgbClr val="000000"/>
                          </a:solidFill>
                          <a:latin typeface="Roboto"/>
                          <a:ea typeface="Roboto"/>
                          <a:cs typeface="Roboto"/>
                          <a:sym typeface="Roboto"/>
                        </a:rPr>
                        <a:t>——</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 sz="3000">
                          <a:solidFill>
                            <a:srgbClr val="000000"/>
                          </a:solidFill>
                          <a:latin typeface="Roboto"/>
                          <a:ea typeface="Roboto"/>
                          <a:cs typeface="Roboto"/>
                          <a:sym typeface="Roboto"/>
                        </a:rPr>
                        <a:t>&gt; 3</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1008750">
                <a:tc>
                  <a:txBody>
                    <a:bodyPr/>
                    <a:lstStyle/>
                    <a:p>
                      <a:pPr indent="0" lvl="0" marL="0" rtl="0" algn="l">
                        <a:spcBef>
                          <a:spcPts val="0"/>
                        </a:spcBef>
                        <a:spcAft>
                          <a:spcPts val="0"/>
                        </a:spcAft>
                        <a:buClr>
                          <a:srgbClr val="000000"/>
                        </a:buClr>
                        <a:buSzPts val="1100"/>
                        <a:buFont typeface="Arial"/>
                        <a:buNone/>
                      </a:pPr>
                      <a:r>
                        <a:rPr b="1" lang="en" sz="3300">
                          <a:solidFill>
                            <a:srgbClr val="000000"/>
                          </a:solidFill>
                          <a:latin typeface="Roboto"/>
                          <a:ea typeface="Roboto"/>
                          <a:cs typeface="Roboto"/>
                          <a:sym typeface="Roboto"/>
                        </a:rPr>
                        <a:t>&lt;</a:t>
                      </a:r>
                      <a:r>
                        <a:rPr lang="en" sz="3300">
                          <a:solidFill>
                            <a:srgbClr val="000000"/>
                          </a:solidFill>
                          <a:latin typeface="Roboto"/>
                          <a:ea typeface="Roboto"/>
                          <a:cs typeface="Roboto"/>
                          <a:sym typeface="Roboto"/>
                        </a:rPr>
                        <a:t>𝚪</a:t>
                      </a:r>
                      <a:r>
                        <a:rPr baseline="-25000" lang="en" sz="3300">
                          <a:solidFill>
                            <a:srgbClr val="000000"/>
                          </a:solidFill>
                          <a:latin typeface="Roboto"/>
                          <a:ea typeface="Roboto"/>
                          <a:cs typeface="Roboto"/>
                          <a:sym typeface="Roboto"/>
                        </a:rPr>
                        <a:t>2</a:t>
                      </a:r>
                      <a:r>
                        <a:rPr b="1" lang="en" sz="3300">
                          <a:solidFill>
                            <a:srgbClr val="000000"/>
                          </a:solidFill>
                          <a:latin typeface="Roboto"/>
                          <a:ea typeface="Roboto"/>
                          <a:cs typeface="Roboto"/>
                          <a:sym typeface="Roboto"/>
                        </a:rPr>
                        <a:t>&gt;</a:t>
                      </a:r>
                      <a:endParaRPr b="1" baseline="-25000" sz="33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Clr>
                          <a:srgbClr val="000000"/>
                        </a:buClr>
                        <a:buSzPts val="1100"/>
                        <a:buFont typeface="Arial"/>
                        <a:buNone/>
                      </a:pPr>
                      <a:r>
                        <a:rPr lang="en" sz="3000">
                          <a:solidFill>
                            <a:srgbClr val="000000"/>
                          </a:solidFill>
                          <a:latin typeface="Roboto"/>
                          <a:ea typeface="Roboto"/>
                          <a:cs typeface="Roboto"/>
                          <a:sym typeface="Roboto"/>
                        </a:rPr>
                        <a:t>——</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None/>
                      </a:pPr>
                      <a:r>
                        <a:rPr lang="en" sz="3000">
                          <a:latin typeface="Roboto"/>
                          <a:ea typeface="Roboto"/>
                          <a:cs typeface="Roboto"/>
                          <a:sym typeface="Roboto"/>
                        </a:rPr>
                        <a:t>&gt; 0.5</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r h="908425">
                <a:tc>
                  <a:txBody>
                    <a:bodyPr/>
                    <a:lstStyle/>
                    <a:p>
                      <a:pPr indent="0" lvl="0" marL="0" rtl="0" algn="l">
                        <a:spcBef>
                          <a:spcPts val="0"/>
                        </a:spcBef>
                        <a:spcAft>
                          <a:spcPts val="0"/>
                        </a:spcAft>
                        <a:buNone/>
                      </a:pPr>
                      <a:r>
                        <a:rPr b="1" lang="en" sz="3300">
                          <a:latin typeface="Roboto"/>
                          <a:ea typeface="Roboto"/>
                          <a:cs typeface="Roboto"/>
                          <a:sym typeface="Roboto"/>
                        </a:rPr>
                        <a:t>Norm. Excess Variance (NEV)</a:t>
                      </a:r>
                      <a:endParaRPr b="1" sz="33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solidFill>
                      <a:srgbClr val="FFAB40">
                        <a:alpha val="29110"/>
                      </a:srgbClr>
                    </a:solidFill>
                  </a:tcPr>
                </a:tc>
                <a:tc>
                  <a:txBody>
                    <a:bodyPr/>
                    <a:lstStyle/>
                    <a:p>
                      <a:pPr indent="0" lvl="0" marL="0" rtl="0" algn="ctr">
                        <a:spcBef>
                          <a:spcPts val="0"/>
                        </a:spcBef>
                        <a:spcAft>
                          <a:spcPts val="0"/>
                        </a:spcAft>
                        <a:buNone/>
                      </a:pPr>
                      <a:r>
                        <a:rPr lang="en" sz="3000">
                          <a:latin typeface="Roboto"/>
                          <a:ea typeface="Roboto"/>
                          <a:cs typeface="Roboto"/>
                          <a:sym typeface="Roboto"/>
                        </a:rPr>
                        <a:t>-</a:t>
                      </a:r>
                      <a:r>
                        <a:rPr lang="en" sz="3000">
                          <a:latin typeface="Roboto"/>
                          <a:ea typeface="Roboto"/>
                          <a:cs typeface="Roboto"/>
                          <a:sym typeface="Roboto"/>
                        </a:rPr>
                        <a:t>0.02 ± 0.0</a:t>
                      </a:r>
                      <a:r>
                        <a:rPr lang="en" sz="3000">
                          <a:latin typeface="Roboto"/>
                          <a:ea typeface="Roboto"/>
                          <a:cs typeface="Roboto"/>
                          <a:sym typeface="Roboto"/>
                        </a:rPr>
                        <a:t>5</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c>
                  <a:txBody>
                    <a:bodyPr/>
                    <a:lstStyle/>
                    <a:p>
                      <a:pPr indent="0" lvl="0" marL="0" rtl="0" algn="ctr">
                        <a:spcBef>
                          <a:spcPts val="0"/>
                        </a:spcBef>
                        <a:spcAft>
                          <a:spcPts val="0"/>
                        </a:spcAft>
                        <a:buNone/>
                      </a:pPr>
                      <a:r>
                        <a:rPr lang="en" sz="3000">
                          <a:latin typeface="Roboto"/>
                          <a:ea typeface="Roboto"/>
                          <a:cs typeface="Roboto"/>
                          <a:sym typeface="Roboto"/>
                        </a:rPr>
                        <a:t>—</a:t>
                      </a:r>
                      <a:r>
                        <a:rPr lang="en" sz="3000">
                          <a:solidFill>
                            <a:srgbClr val="000000"/>
                          </a:solidFill>
                          <a:latin typeface="Roboto"/>
                          <a:ea typeface="Roboto"/>
                          <a:cs typeface="Roboto"/>
                          <a:sym typeface="Roboto"/>
                        </a:rPr>
                        <a:t>—</a:t>
                      </a:r>
                      <a:endParaRPr sz="3000">
                        <a:latin typeface="Roboto"/>
                        <a:ea typeface="Roboto"/>
                        <a:cs typeface="Roboto"/>
                        <a:sym typeface="Roboto"/>
                      </a:endParaRPr>
                    </a:p>
                  </a:txBody>
                  <a:tcPr marT="121900" marB="121900" marR="68575" marL="68575">
                    <a:lnL cap="flat" cmpd="sng" w="76200">
                      <a:solidFill>
                        <a:srgbClr val="E68138"/>
                      </a:solidFill>
                      <a:prstDash val="solid"/>
                      <a:round/>
                      <a:headEnd len="sm" w="sm" type="none"/>
                      <a:tailEnd len="sm" w="sm" type="none"/>
                    </a:lnL>
                    <a:lnR cap="flat" cmpd="sng" w="76200">
                      <a:solidFill>
                        <a:srgbClr val="E68138"/>
                      </a:solidFill>
                      <a:prstDash val="solid"/>
                      <a:round/>
                      <a:headEnd len="sm" w="sm" type="none"/>
                      <a:tailEnd len="sm" w="sm" type="none"/>
                    </a:lnR>
                    <a:lnT cap="flat" cmpd="sng" w="76200">
                      <a:solidFill>
                        <a:srgbClr val="E68138"/>
                      </a:solidFill>
                      <a:prstDash val="solid"/>
                      <a:round/>
                      <a:headEnd len="sm" w="sm" type="none"/>
                      <a:tailEnd len="sm" w="sm" type="none"/>
                    </a:lnT>
                    <a:lnB cap="flat" cmpd="sng" w="76200">
                      <a:solidFill>
                        <a:srgbClr val="E68138"/>
                      </a:solidFill>
                      <a:prstDash val="solid"/>
                      <a:round/>
                      <a:headEnd len="sm" w="sm" type="none"/>
                      <a:tailEnd len="sm" w="sm" type="none"/>
                    </a:lnB>
                  </a:tcPr>
                </a:tc>
              </a:tr>
            </a:tbl>
          </a:graphicData>
        </a:graphic>
      </p:graphicFrame>
      <p:sp>
        <p:nvSpPr>
          <p:cNvPr id="393" name="Google Shape;393;p4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Near-Horizon Emission with EHT</a:t>
            </a:r>
            <a:endParaRPr/>
          </a:p>
        </p:txBody>
      </p:sp>
      <p:sp>
        <p:nvSpPr>
          <p:cNvPr id="117" name="Google Shape;117;p26"/>
          <p:cNvSpPr/>
          <p:nvPr/>
        </p:nvSpPr>
        <p:spPr>
          <a:xfrm>
            <a:off x="1429363" y="1130313"/>
            <a:ext cx="723900" cy="723900"/>
          </a:xfrm>
          <a:prstGeom prst="ellipse">
            <a:avLst/>
          </a:prstGeom>
          <a:solidFill>
            <a:srgbClr val="FFFCFB">
              <a:alpha val="20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6"/>
          <p:cNvSpPr txBox="1"/>
          <p:nvPr/>
        </p:nvSpPr>
        <p:spPr>
          <a:xfrm>
            <a:off x="714625" y="2014225"/>
            <a:ext cx="2153400" cy="256800"/>
          </a:xfrm>
          <a:prstGeom prst="rect">
            <a:avLst/>
          </a:prstGeom>
          <a:solidFill>
            <a:srgbClr val="FEC007">
              <a:alpha val="61390"/>
            </a:srgbClr>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0B031D"/>
                </a:solidFill>
                <a:latin typeface="Average"/>
                <a:ea typeface="Average"/>
                <a:cs typeface="Average"/>
                <a:sym typeface="Average"/>
              </a:rPr>
              <a:t>11 Observatories </a:t>
            </a:r>
            <a:endParaRPr b="1" sz="1800">
              <a:solidFill>
                <a:srgbClr val="0B031D"/>
              </a:solidFill>
              <a:latin typeface="Average"/>
              <a:ea typeface="Average"/>
              <a:cs typeface="Average"/>
              <a:sym typeface="Average"/>
            </a:endParaRPr>
          </a:p>
        </p:txBody>
      </p:sp>
      <p:pic>
        <p:nvPicPr>
          <p:cNvPr id="119" name="Google Shape;119;p26"/>
          <p:cNvPicPr preferRelativeResize="0"/>
          <p:nvPr/>
        </p:nvPicPr>
        <p:blipFill rotWithShape="1">
          <a:blip r:embed="rId3">
            <a:alphaModFix/>
          </a:blip>
          <a:srcRect b="0" l="15280" r="5829" t="0"/>
          <a:stretch/>
        </p:blipFill>
        <p:spPr>
          <a:xfrm>
            <a:off x="885025" y="2751725"/>
            <a:ext cx="1812600" cy="1722900"/>
          </a:xfrm>
          <a:prstGeom prst="ellipse">
            <a:avLst/>
          </a:prstGeom>
          <a:noFill/>
          <a:ln>
            <a:noFill/>
          </a:ln>
        </p:spPr>
      </p:pic>
      <p:sp>
        <p:nvSpPr>
          <p:cNvPr id="120" name="Google Shape;120;p26"/>
          <p:cNvSpPr txBox="1"/>
          <p:nvPr/>
        </p:nvSpPr>
        <p:spPr>
          <a:xfrm>
            <a:off x="214513" y="4391675"/>
            <a:ext cx="31536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96A6AD"/>
                </a:solidFill>
                <a:latin typeface="Average"/>
                <a:ea typeface="Average"/>
                <a:cs typeface="Average"/>
                <a:sym typeface="Average"/>
              </a:rPr>
              <a:t>Image Credit: EHT Collaboration</a:t>
            </a:r>
            <a:endParaRPr sz="1200">
              <a:solidFill>
                <a:srgbClr val="96A6AD"/>
              </a:solidFill>
              <a:latin typeface="Average"/>
              <a:ea typeface="Average"/>
              <a:cs typeface="Average"/>
              <a:sym typeface="Average"/>
            </a:endParaRPr>
          </a:p>
        </p:txBody>
      </p:sp>
      <p:pic>
        <p:nvPicPr>
          <p:cNvPr id="121" name="Google Shape;121;p26"/>
          <p:cNvPicPr preferRelativeResize="0"/>
          <p:nvPr/>
        </p:nvPicPr>
        <p:blipFill rotWithShape="1">
          <a:blip r:embed="rId4">
            <a:alphaModFix/>
          </a:blip>
          <a:srcRect b="7609" l="21136" r="22975" t="7651"/>
          <a:stretch/>
        </p:blipFill>
        <p:spPr>
          <a:xfrm>
            <a:off x="4747843" y="707924"/>
            <a:ext cx="2994212" cy="2560693"/>
          </a:xfrm>
          <a:prstGeom prst="rect">
            <a:avLst/>
          </a:prstGeom>
          <a:noFill/>
          <a:ln>
            <a:noFill/>
          </a:ln>
        </p:spPr>
      </p:pic>
      <p:sp>
        <p:nvSpPr>
          <p:cNvPr id="122" name="Google Shape;122;p26"/>
          <p:cNvSpPr/>
          <p:nvPr/>
        </p:nvSpPr>
        <p:spPr>
          <a:xfrm>
            <a:off x="5100143" y="2222423"/>
            <a:ext cx="71400" cy="516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imo"/>
              <a:ea typeface="Arimo"/>
              <a:cs typeface="Arimo"/>
              <a:sym typeface="Arimo"/>
            </a:endParaRPr>
          </a:p>
        </p:txBody>
      </p:sp>
      <p:grpSp>
        <p:nvGrpSpPr>
          <p:cNvPr id="123" name="Google Shape;123;p26"/>
          <p:cNvGrpSpPr/>
          <p:nvPr/>
        </p:nvGrpSpPr>
        <p:grpSpPr>
          <a:xfrm>
            <a:off x="3417950" y="981350"/>
            <a:ext cx="5541699" cy="3136349"/>
            <a:chOff x="3417950" y="981350"/>
            <a:chExt cx="5541699" cy="3136349"/>
          </a:xfrm>
        </p:grpSpPr>
        <p:pic>
          <p:nvPicPr>
            <p:cNvPr id="124" name="Google Shape;124;p26"/>
            <p:cNvPicPr preferRelativeResize="0"/>
            <p:nvPr/>
          </p:nvPicPr>
          <p:blipFill>
            <a:blip r:embed="rId5">
              <a:alphaModFix/>
            </a:blip>
            <a:stretch>
              <a:fillRect/>
            </a:stretch>
          </p:blipFill>
          <p:spPr>
            <a:xfrm>
              <a:off x="3417950" y="981350"/>
              <a:ext cx="5541699" cy="3136349"/>
            </a:xfrm>
            <a:prstGeom prst="rect">
              <a:avLst/>
            </a:prstGeom>
            <a:noFill/>
            <a:ln>
              <a:noFill/>
            </a:ln>
          </p:spPr>
        </p:pic>
        <p:sp>
          <p:nvSpPr>
            <p:cNvPr id="125" name="Google Shape;125;p26"/>
            <p:cNvSpPr txBox="1"/>
            <p:nvPr/>
          </p:nvSpPr>
          <p:spPr>
            <a:xfrm>
              <a:off x="3584043" y="1130333"/>
              <a:ext cx="676200" cy="2568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sz="1900">
                  <a:solidFill>
                    <a:srgbClr val="FFFCFB"/>
                  </a:solidFill>
                  <a:latin typeface="Arimo"/>
                  <a:ea typeface="Arimo"/>
                  <a:cs typeface="Arimo"/>
                  <a:sym typeface="Arimo"/>
                </a:rPr>
                <a:t>M87*</a:t>
              </a:r>
              <a:endParaRPr sz="1900">
                <a:solidFill>
                  <a:srgbClr val="FFFCFB"/>
                </a:solidFill>
                <a:latin typeface="Arimo"/>
                <a:ea typeface="Arimo"/>
                <a:cs typeface="Arimo"/>
                <a:sym typeface="Arimo"/>
              </a:endParaRPr>
            </a:p>
          </p:txBody>
        </p:sp>
        <p:sp>
          <p:nvSpPr>
            <p:cNvPr id="126" name="Google Shape;126;p26"/>
            <p:cNvSpPr txBox="1"/>
            <p:nvPr/>
          </p:nvSpPr>
          <p:spPr>
            <a:xfrm>
              <a:off x="6255124" y="1179450"/>
              <a:ext cx="779700" cy="2829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sz="1900">
                  <a:solidFill>
                    <a:srgbClr val="FFFCFB"/>
                  </a:solidFill>
                  <a:latin typeface="Arimo"/>
                  <a:ea typeface="Arimo"/>
                  <a:cs typeface="Arimo"/>
                  <a:sym typeface="Arimo"/>
                </a:rPr>
                <a:t>Sgr A*</a:t>
              </a:r>
              <a:endParaRPr sz="1900">
                <a:solidFill>
                  <a:srgbClr val="FFFCFB"/>
                </a:solidFill>
                <a:latin typeface="Arimo"/>
                <a:ea typeface="Arimo"/>
                <a:cs typeface="Arimo"/>
                <a:sym typeface="Arimo"/>
              </a:endParaRPr>
            </a:p>
          </p:txBody>
        </p:sp>
      </p:grpSp>
      <p:grpSp>
        <p:nvGrpSpPr>
          <p:cNvPr id="127" name="Google Shape;127;p26"/>
          <p:cNvGrpSpPr/>
          <p:nvPr/>
        </p:nvGrpSpPr>
        <p:grpSpPr>
          <a:xfrm>
            <a:off x="1601756" y="1290646"/>
            <a:ext cx="379148" cy="450659"/>
            <a:chOff x="4668731" y="2795296"/>
            <a:chExt cx="379148" cy="450659"/>
          </a:xfrm>
        </p:grpSpPr>
        <p:sp>
          <p:nvSpPr>
            <p:cNvPr id="128" name="Google Shape;128;p26"/>
            <p:cNvSpPr/>
            <p:nvPr/>
          </p:nvSpPr>
          <p:spPr>
            <a:xfrm>
              <a:off x="4668731" y="2795296"/>
              <a:ext cx="379148" cy="450659"/>
            </a:xfrm>
            <a:custGeom>
              <a:rect b="b" l="l" r="r" t="t"/>
              <a:pathLst>
                <a:path extrusionOk="0" h="5968" w="5021">
                  <a:moveTo>
                    <a:pt x="4728" y="187"/>
                  </a:moveTo>
                  <a:cubicBezTo>
                    <a:pt x="4785" y="187"/>
                    <a:pt x="4828" y="233"/>
                    <a:pt x="4828" y="287"/>
                  </a:cubicBezTo>
                  <a:cubicBezTo>
                    <a:pt x="4828" y="343"/>
                    <a:pt x="4782" y="387"/>
                    <a:pt x="4728" y="387"/>
                  </a:cubicBezTo>
                  <a:cubicBezTo>
                    <a:pt x="4672" y="387"/>
                    <a:pt x="4628" y="342"/>
                    <a:pt x="4628" y="287"/>
                  </a:cubicBezTo>
                  <a:cubicBezTo>
                    <a:pt x="4628" y="231"/>
                    <a:pt x="4672" y="187"/>
                    <a:pt x="4728" y="187"/>
                  </a:cubicBezTo>
                  <a:close/>
                  <a:moveTo>
                    <a:pt x="4040" y="849"/>
                  </a:moveTo>
                  <a:lnTo>
                    <a:pt x="3496" y="1392"/>
                  </a:lnTo>
                  <a:lnTo>
                    <a:pt x="2953" y="849"/>
                  </a:lnTo>
                  <a:close/>
                  <a:moveTo>
                    <a:pt x="4165" y="975"/>
                  </a:moveTo>
                  <a:lnTo>
                    <a:pt x="4165" y="2061"/>
                  </a:lnTo>
                  <a:lnTo>
                    <a:pt x="3622" y="1518"/>
                  </a:lnTo>
                  <a:lnTo>
                    <a:pt x="4165" y="975"/>
                  </a:lnTo>
                  <a:close/>
                  <a:moveTo>
                    <a:pt x="2024" y="173"/>
                  </a:moveTo>
                  <a:cubicBezTo>
                    <a:pt x="2025" y="173"/>
                    <a:pt x="2028" y="173"/>
                    <a:pt x="2029" y="176"/>
                  </a:cubicBezTo>
                  <a:lnTo>
                    <a:pt x="2676" y="823"/>
                  </a:lnTo>
                  <a:lnTo>
                    <a:pt x="4191" y="2338"/>
                  </a:lnTo>
                  <a:lnTo>
                    <a:pt x="4838" y="2985"/>
                  </a:lnTo>
                  <a:cubicBezTo>
                    <a:pt x="4840" y="2986"/>
                    <a:pt x="4840" y="2988"/>
                    <a:pt x="4840" y="2990"/>
                  </a:cubicBezTo>
                  <a:cubicBezTo>
                    <a:pt x="4840" y="2991"/>
                    <a:pt x="4840" y="2992"/>
                    <a:pt x="4839" y="2992"/>
                  </a:cubicBezTo>
                  <a:cubicBezTo>
                    <a:pt x="4801" y="3027"/>
                    <a:pt x="4762" y="3060"/>
                    <a:pt x="4722" y="3091"/>
                  </a:cubicBezTo>
                  <a:lnTo>
                    <a:pt x="1923" y="292"/>
                  </a:lnTo>
                  <a:cubicBezTo>
                    <a:pt x="1954" y="251"/>
                    <a:pt x="1987" y="213"/>
                    <a:pt x="2022" y="175"/>
                  </a:cubicBezTo>
                  <a:cubicBezTo>
                    <a:pt x="2022" y="175"/>
                    <a:pt x="2023" y="173"/>
                    <a:pt x="2024" y="173"/>
                  </a:cubicBezTo>
                  <a:close/>
                  <a:moveTo>
                    <a:pt x="1981" y="2648"/>
                  </a:moveTo>
                  <a:cubicBezTo>
                    <a:pt x="2141" y="2648"/>
                    <a:pt x="2271" y="2778"/>
                    <a:pt x="2271" y="2939"/>
                  </a:cubicBezTo>
                  <a:cubicBezTo>
                    <a:pt x="2271" y="3099"/>
                    <a:pt x="2141" y="3230"/>
                    <a:pt x="1981" y="3230"/>
                  </a:cubicBezTo>
                  <a:cubicBezTo>
                    <a:pt x="1821" y="3230"/>
                    <a:pt x="1691" y="3099"/>
                    <a:pt x="1691" y="2939"/>
                  </a:cubicBezTo>
                  <a:cubicBezTo>
                    <a:pt x="1692" y="2778"/>
                    <a:pt x="1821" y="2648"/>
                    <a:pt x="1981" y="2648"/>
                  </a:cubicBezTo>
                  <a:close/>
                  <a:moveTo>
                    <a:pt x="1819" y="439"/>
                  </a:moveTo>
                  <a:lnTo>
                    <a:pt x="4576" y="3196"/>
                  </a:lnTo>
                  <a:cubicBezTo>
                    <a:pt x="4312" y="3366"/>
                    <a:pt x="4014" y="3471"/>
                    <a:pt x="3696" y="3503"/>
                  </a:cubicBezTo>
                  <a:cubicBezTo>
                    <a:pt x="3628" y="3510"/>
                    <a:pt x="3561" y="3513"/>
                    <a:pt x="3494" y="3513"/>
                  </a:cubicBezTo>
                  <a:cubicBezTo>
                    <a:pt x="3146" y="3513"/>
                    <a:pt x="2808" y="3423"/>
                    <a:pt x="2504" y="3248"/>
                  </a:cubicBezTo>
                  <a:lnTo>
                    <a:pt x="2447" y="2929"/>
                  </a:lnTo>
                  <a:cubicBezTo>
                    <a:pt x="2442" y="2675"/>
                    <a:pt x="2236" y="2471"/>
                    <a:pt x="1980" y="2471"/>
                  </a:cubicBezTo>
                  <a:cubicBezTo>
                    <a:pt x="1904" y="2471"/>
                    <a:pt x="1834" y="2490"/>
                    <a:pt x="1770" y="2521"/>
                  </a:cubicBezTo>
                  <a:cubicBezTo>
                    <a:pt x="1394" y="1870"/>
                    <a:pt x="1420" y="1061"/>
                    <a:pt x="1819" y="439"/>
                  </a:cubicBezTo>
                  <a:close/>
                  <a:moveTo>
                    <a:pt x="2327" y="3256"/>
                  </a:moveTo>
                  <a:lnTo>
                    <a:pt x="2635" y="5028"/>
                  </a:lnTo>
                  <a:lnTo>
                    <a:pt x="1330" y="5028"/>
                  </a:lnTo>
                  <a:lnTo>
                    <a:pt x="1639" y="3256"/>
                  </a:lnTo>
                  <a:cubicBezTo>
                    <a:pt x="1725" y="3347"/>
                    <a:pt x="1847" y="3407"/>
                    <a:pt x="1983" y="3407"/>
                  </a:cubicBezTo>
                  <a:cubicBezTo>
                    <a:pt x="2118" y="3407"/>
                    <a:pt x="2241" y="3347"/>
                    <a:pt x="2327" y="3256"/>
                  </a:cubicBezTo>
                  <a:close/>
                  <a:moveTo>
                    <a:pt x="3023" y="5205"/>
                  </a:moveTo>
                  <a:cubicBezTo>
                    <a:pt x="3026" y="5205"/>
                    <a:pt x="3029" y="5207"/>
                    <a:pt x="3029" y="5211"/>
                  </a:cubicBezTo>
                  <a:lnTo>
                    <a:pt x="3029" y="5501"/>
                  </a:lnTo>
                  <a:lnTo>
                    <a:pt x="934" y="5501"/>
                  </a:lnTo>
                  <a:lnTo>
                    <a:pt x="934" y="5211"/>
                  </a:lnTo>
                  <a:cubicBezTo>
                    <a:pt x="934" y="5208"/>
                    <a:pt x="936" y="5205"/>
                    <a:pt x="940" y="5205"/>
                  </a:cubicBezTo>
                  <a:close/>
                  <a:moveTo>
                    <a:pt x="3497" y="5679"/>
                  </a:moveTo>
                  <a:cubicBezTo>
                    <a:pt x="3552" y="5679"/>
                    <a:pt x="3597" y="5723"/>
                    <a:pt x="3597" y="5779"/>
                  </a:cubicBezTo>
                  <a:lnTo>
                    <a:pt x="3597" y="5786"/>
                  </a:lnTo>
                  <a:lnTo>
                    <a:pt x="366" y="5786"/>
                  </a:lnTo>
                  <a:lnTo>
                    <a:pt x="366" y="5779"/>
                  </a:lnTo>
                  <a:cubicBezTo>
                    <a:pt x="366" y="5723"/>
                    <a:pt x="412" y="5679"/>
                    <a:pt x="466" y="5679"/>
                  </a:cubicBezTo>
                  <a:close/>
                  <a:moveTo>
                    <a:pt x="2026" y="0"/>
                  </a:moveTo>
                  <a:cubicBezTo>
                    <a:pt x="2025" y="0"/>
                    <a:pt x="2023" y="0"/>
                    <a:pt x="2022" y="0"/>
                  </a:cubicBezTo>
                  <a:cubicBezTo>
                    <a:pt x="1972" y="1"/>
                    <a:pt x="1925" y="22"/>
                    <a:pt x="1893" y="59"/>
                  </a:cubicBezTo>
                  <a:cubicBezTo>
                    <a:pt x="1570" y="413"/>
                    <a:pt x="1377" y="854"/>
                    <a:pt x="1335" y="1332"/>
                  </a:cubicBezTo>
                  <a:cubicBezTo>
                    <a:pt x="1296" y="1786"/>
                    <a:pt x="1402" y="2246"/>
                    <a:pt x="1632" y="2633"/>
                  </a:cubicBezTo>
                  <a:cubicBezTo>
                    <a:pt x="1561" y="2715"/>
                    <a:pt x="1518" y="2819"/>
                    <a:pt x="1517" y="2934"/>
                  </a:cubicBezTo>
                  <a:lnTo>
                    <a:pt x="1152" y="5031"/>
                  </a:lnTo>
                  <a:lnTo>
                    <a:pt x="941" y="5031"/>
                  </a:lnTo>
                  <a:cubicBezTo>
                    <a:pt x="840" y="5031"/>
                    <a:pt x="758" y="5113"/>
                    <a:pt x="758" y="5215"/>
                  </a:cubicBezTo>
                  <a:lnTo>
                    <a:pt x="758" y="5505"/>
                  </a:lnTo>
                  <a:lnTo>
                    <a:pt x="467" y="5505"/>
                  </a:lnTo>
                  <a:cubicBezTo>
                    <a:pt x="314" y="5505"/>
                    <a:pt x="190" y="5630"/>
                    <a:pt x="190" y="5784"/>
                  </a:cubicBezTo>
                  <a:lnTo>
                    <a:pt x="190" y="5790"/>
                  </a:lnTo>
                  <a:lnTo>
                    <a:pt x="89" y="5790"/>
                  </a:lnTo>
                  <a:cubicBezTo>
                    <a:pt x="39" y="5790"/>
                    <a:pt x="1" y="5830"/>
                    <a:pt x="1" y="5878"/>
                  </a:cubicBezTo>
                  <a:cubicBezTo>
                    <a:pt x="1" y="5927"/>
                    <a:pt x="42" y="5967"/>
                    <a:pt x="89" y="5967"/>
                  </a:cubicBezTo>
                  <a:lnTo>
                    <a:pt x="3878" y="5967"/>
                  </a:lnTo>
                  <a:cubicBezTo>
                    <a:pt x="3927" y="5967"/>
                    <a:pt x="3966" y="5926"/>
                    <a:pt x="3966" y="5878"/>
                  </a:cubicBezTo>
                  <a:cubicBezTo>
                    <a:pt x="3966" y="5828"/>
                    <a:pt x="3926" y="5790"/>
                    <a:pt x="3878" y="5790"/>
                  </a:cubicBezTo>
                  <a:lnTo>
                    <a:pt x="3777" y="5790"/>
                  </a:lnTo>
                  <a:lnTo>
                    <a:pt x="3777" y="5784"/>
                  </a:lnTo>
                  <a:cubicBezTo>
                    <a:pt x="3777" y="5629"/>
                    <a:pt x="3651" y="5505"/>
                    <a:pt x="3499" y="5505"/>
                  </a:cubicBezTo>
                  <a:lnTo>
                    <a:pt x="3208" y="5505"/>
                  </a:lnTo>
                  <a:lnTo>
                    <a:pt x="3208" y="5215"/>
                  </a:lnTo>
                  <a:cubicBezTo>
                    <a:pt x="3208" y="5113"/>
                    <a:pt x="3127" y="5031"/>
                    <a:pt x="3025" y="5031"/>
                  </a:cubicBezTo>
                  <a:lnTo>
                    <a:pt x="2815" y="5031"/>
                  </a:lnTo>
                  <a:lnTo>
                    <a:pt x="2544" y="3475"/>
                  </a:lnTo>
                  <a:lnTo>
                    <a:pt x="2544" y="3475"/>
                  </a:lnTo>
                  <a:cubicBezTo>
                    <a:pt x="2840" y="3615"/>
                    <a:pt x="3161" y="3690"/>
                    <a:pt x="3493" y="3690"/>
                  </a:cubicBezTo>
                  <a:cubicBezTo>
                    <a:pt x="3566" y="3690"/>
                    <a:pt x="3640" y="3686"/>
                    <a:pt x="3714" y="3680"/>
                  </a:cubicBezTo>
                  <a:cubicBezTo>
                    <a:pt x="4182" y="3633"/>
                    <a:pt x="4613" y="3441"/>
                    <a:pt x="4960" y="3125"/>
                  </a:cubicBezTo>
                  <a:cubicBezTo>
                    <a:pt x="4996" y="3091"/>
                    <a:pt x="5017" y="3045"/>
                    <a:pt x="5019" y="2996"/>
                  </a:cubicBezTo>
                  <a:cubicBezTo>
                    <a:pt x="5020" y="2945"/>
                    <a:pt x="5000" y="2897"/>
                    <a:pt x="4964" y="2861"/>
                  </a:cubicBezTo>
                  <a:lnTo>
                    <a:pt x="4344" y="2240"/>
                  </a:lnTo>
                  <a:lnTo>
                    <a:pt x="4344" y="799"/>
                  </a:lnTo>
                  <a:lnTo>
                    <a:pt x="4601" y="541"/>
                  </a:lnTo>
                  <a:cubicBezTo>
                    <a:pt x="4603" y="540"/>
                    <a:pt x="4603" y="538"/>
                    <a:pt x="4604" y="538"/>
                  </a:cubicBezTo>
                  <a:cubicBezTo>
                    <a:pt x="4642" y="557"/>
                    <a:pt x="4683" y="567"/>
                    <a:pt x="4728" y="567"/>
                  </a:cubicBezTo>
                  <a:cubicBezTo>
                    <a:pt x="4881" y="567"/>
                    <a:pt x="5006" y="442"/>
                    <a:pt x="5006" y="290"/>
                  </a:cubicBezTo>
                  <a:cubicBezTo>
                    <a:pt x="5006" y="137"/>
                    <a:pt x="4880" y="12"/>
                    <a:pt x="4728" y="12"/>
                  </a:cubicBezTo>
                  <a:cubicBezTo>
                    <a:pt x="4576" y="12"/>
                    <a:pt x="4451" y="137"/>
                    <a:pt x="4451" y="290"/>
                  </a:cubicBezTo>
                  <a:cubicBezTo>
                    <a:pt x="4451" y="334"/>
                    <a:pt x="4460" y="375"/>
                    <a:pt x="4479" y="413"/>
                  </a:cubicBezTo>
                  <a:cubicBezTo>
                    <a:pt x="4478" y="415"/>
                    <a:pt x="4477" y="415"/>
                    <a:pt x="4477" y="416"/>
                  </a:cubicBezTo>
                  <a:lnTo>
                    <a:pt x="4219" y="674"/>
                  </a:lnTo>
                  <a:lnTo>
                    <a:pt x="2778" y="674"/>
                  </a:lnTo>
                  <a:lnTo>
                    <a:pt x="2158" y="53"/>
                  </a:lnTo>
                  <a:cubicBezTo>
                    <a:pt x="2123" y="20"/>
                    <a:pt x="2075" y="0"/>
                    <a:pt x="2026"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6"/>
            <p:cNvSpPr/>
            <p:nvPr/>
          </p:nvSpPr>
          <p:spPr>
            <a:xfrm>
              <a:off x="4811603" y="3010510"/>
              <a:ext cx="13517" cy="13441"/>
            </a:xfrm>
            <a:custGeom>
              <a:rect b="b" l="l" r="r" t="t"/>
              <a:pathLst>
                <a:path extrusionOk="0" h="178" w="179">
                  <a:moveTo>
                    <a:pt x="89" y="0"/>
                  </a:moveTo>
                  <a:cubicBezTo>
                    <a:pt x="65" y="0"/>
                    <a:pt x="43" y="10"/>
                    <a:pt x="27" y="26"/>
                  </a:cubicBezTo>
                  <a:cubicBezTo>
                    <a:pt x="10" y="43"/>
                    <a:pt x="1" y="65"/>
                    <a:pt x="1" y="89"/>
                  </a:cubicBezTo>
                  <a:cubicBezTo>
                    <a:pt x="1" y="112"/>
                    <a:pt x="10" y="136"/>
                    <a:pt x="27" y="151"/>
                  </a:cubicBezTo>
                  <a:cubicBezTo>
                    <a:pt x="44" y="168"/>
                    <a:pt x="65" y="177"/>
                    <a:pt x="89" y="177"/>
                  </a:cubicBezTo>
                  <a:cubicBezTo>
                    <a:pt x="112" y="177"/>
                    <a:pt x="135" y="168"/>
                    <a:pt x="152" y="151"/>
                  </a:cubicBezTo>
                  <a:cubicBezTo>
                    <a:pt x="169" y="135"/>
                    <a:pt x="178" y="112"/>
                    <a:pt x="178" y="89"/>
                  </a:cubicBezTo>
                  <a:cubicBezTo>
                    <a:pt x="178" y="65"/>
                    <a:pt x="169" y="43"/>
                    <a:pt x="152" y="26"/>
                  </a:cubicBezTo>
                  <a:cubicBezTo>
                    <a:pt x="135" y="10"/>
                    <a:pt x="112" y="0"/>
                    <a:pt x="89"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 name="Google Shape;130;p2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1" name="Google Shape;131;p26"/>
          <p:cNvSpPr txBox="1"/>
          <p:nvPr/>
        </p:nvSpPr>
        <p:spPr>
          <a:xfrm>
            <a:off x="403975" y="2271025"/>
            <a:ext cx="2774700" cy="723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dk1"/>
                </a:solidFill>
                <a:latin typeface="Average"/>
                <a:ea typeface="Average"/>
                <a:cs typeface="Average"/>
                <a:sym typeface="Average"/>
              </a:rPr>
              <a:t>(Very Long Baseline Interferometry)</a:t>
            </a:r>
            <a:endParaRPr b="1" sz="1800">
              <a:solidFill>
                <a:schemeClr val="dk1"/>
              </a:solidFill>
              <a:latin typeface="Average"/>
              <a:ea typeface="Average"/>
              <a:cs typeface="Average"/>
              <a:sym typeface="Average"/>
            </a:endParaRPr>
          </a:p>
          <a:p>
            <a:pPr indent="0" lvl="0" marL="0" rtl="0" algn="l">
              <a:spcBef>
                <a:spcPts val="0"/>
              </a:spcBef>
              <a:spcAft>
                <a:spcPts val="0"/>
              </a:spcAft>
              <a:buNone/>
            </a:pPr>
            <a:r>
              <a:t/>
            </a:r>
            <a:endParaRPr sz="1800">
              <a:solidFill>
                <a:schemeClr val="dk1"/>
              </a:solidFill>
              <a:latin typeface="Average"/>
              <a:ea typeface="Average"/>
              <a:cs typeface="Average"/>
              <a:sym typeface="Average"/>
            </a:endParaRPr>
          </a:p>
        </p:txBody>
      </p:sp>
      <p:sp>
        <p:nvSpPr>
          <p:cNvPr id="132" name="Google Shape;132;p26"/>
          <p:cNvSpPr txBox="1"/>
          <p:nvPr/>
        </p:nvSpPr>
        <p:spPr>
          <a:xfrm>
            <a:off x="3559038" y="3910325"/>
            <a:ext cx="31536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6A6AD"/>
                </a:solidFill>
                <a:latin typeface="Average"/>
                <a:ea typeface="Average"/>
                <a:cs typeface="Average"/>
                <a:sym typeface="Average"/>
              </a:rPr>
              <a:t>EHTC et al., 2019</a:t>
            </a:r>
            <a:endParaRPr sz="1200">
              <a:solidFill>
                <a:srgbClr val="96A6AD"/>
              </a:solidFill>
              <a:latin typeface="Average"/>
              <a:ea typeface="Average"/>
              <a:cs typeface="Average"/>
              <a:sym typeface="Average"/>
            </a:endParaRPr>
          </a:p>
        </p:txBody>
      </p:sp>
      <p:sp>
        <p:nvSpPr>
          <p:cNvPr id="133" name="Google Shape;133;p26"/>
          <p:cNvSpPr txBox="1"/>
          <p:nvPr/>
        </p:nvSpPr>
        <p:spPr>
          <a:xfrm>
            <a:off x="6546788" y="3488675"/>
            <a:ext cx="31536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6A6AD"/>
                </a:solidFill>
                <a:latin typeface="Average"/>
                <a:ea typeface="Average"/>
                <a:cs typeface="Average"/>
                <a:sym typeface="Average"/>
              </a:rPr>
              <a:t>EHTC et al., 2022</a:t>
            </a:r>
            <a:endParaRPr sz="1200">
              <a:solidFill>
                <a:srgbClr val="96A6AD"/>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99" name="Google Shape;399;p44"/>
          <p:cNvSpPr/>
          <p:nvPr/>
        </p:nvSpPr>
        <p:spPr>
          <a:xfrm>
            <a:off x="2442825" y="869200"/>
            <a:ext cx="4362000" cy="34329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0" name="Google Shape;400;p44"/>
          <p:cNvPicPr preferRelativeResize="0"/>
          <p:nvPr/>
        </p:nvPicPr>
        <p:blipFill rotWithShape="1">
          <a:blip r:embed="rId3">
            <a:alphaModFix/>
          </a:blip>
          <a:srcRect b="5029" l="5464" r="0" t="6576"/>
          <a:stretch/>
        </p:blipFill>
        <p:spPr>
          <a:xfrm>
            <a:off x="2812864" y="906320"/>
            <a:ext cx="3991965" cy="3215332"/>
          </a:xfrm>
          <a:prstGeom prst="rect">
            <a:avLst/>
          </a:prstGeom>
          <a:noFill/>
          <a:ln>
            <a:noFill/>
          </a:ln>
        </p:spPr>
      </p:pic>
      <p:sp>
        <p:nvSpPr>
          <p:cNvPr id="401" name="Google Shape;401;p44"/>
          <p:cNvSpPr txBox="1"/>
          <p:nvPr/>
        </p:nvSpPr>
        <p:spPr>
          <a:xfrm rot="-5400000">
            <a:off x="1754408" y="2161747"/>
            <a:ext cx="1771200" cy="316800"/>
          </a:xfrm>
          <a:prstGeom prst="rect">
            <a:avLst/>
          </a:prstGeom>
          <a:solidFill>
            <a:srgbClr val="FFFFFF"/>
          </a:solidFill>
          <a:ln>
            <a:noFill/>
          </a:ln>
        </p:spPr>
        <p:txBody>
          <a:bodyPr anchorCtr="0" anchor="t" bIns="0" lIns="0" spcFirstLastPara="1" rIns="0" wrap="square" tIns="0">
            <a:noAutofit/>
          </a:bodyPr>
          <a:lstStyle/>
          <a:p>
            <a:pPr indent="0" lvl="0" marL="0" rtl="0" algn="ctr">
              <a:spcBef>
                <a:spcPts val="0"/>
              </a:spcBef>
              <a:spcAft>
                <a:spcPts val="0"/>
              </a:spcAft>
              <a:buNone/>
            </a:pPr>
            <a:r>
              <a:rPr lang="en" sz="1800"/>
              <a:t>𝜈L</a:t>
            </a:r>
            <a:r>
              <a:rPr baseline="-25000" lang="en" sz="1800">
                <a:solidFill>
                  <a:srgbClr val="000000"/>
                </a:solidFill>
              </a:rPr>
              <a:t>𝜈</a:t>
            </a:r>
            <a:r>
              <a:rPr lang="en" sz="1800"/>
              <a:t> (erg/s)</a:t>
            </a:r>
            <a:endParaRPr sz="1800"/>
          </a:p>
        </p:txBody>
      </p:sp>
      <p:sp>
        <p:nvSpPr>
          <p:cNvPr id="402" name="Google Shape;402;p44"/>
          <p:cNvSpPr/>
          <p:nvPr/>
        </p:nvSpPr>
        <p:spPr>
          <a:xfrm>
            <a:off x="3578225" y="2903396"/>
            <a:ext cx="73800" cy="66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3" name="Google Shape;403;p44"/>
          <p:cNvSpPr/>
          <p:nvPr/>
        </p:nvSpPr>
        <p:spPr>
          <a:xfrm>
            <a:off x="3745947" y="2500197"/>
            <a:ext cx="73800" cy="66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4" name="Google Shape;404;p44"/>
          <p:cNvSpPr/>
          <p:nvPr/>
        </p:nvSpPr>
        <p:spPr>
          <a:xfrm>
            <a:off x="3933811" y="2153707"/>
            <a:ext cx="73800" cy="66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5" name="Google Shape;405;p44"/>
          <p:cNvSpPr/>
          <p:nvPr/>
        </p:nvSpPr>
        <p:spPr>
          <a:xfrm>
            <a:off x="5998312" y="1615149"/>
            <a:ext cx="73800" cy="660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6" name="Google Shape;406;p44"/>
          <p:cNvSpPr txBox="1"/>
          <p:nvPr/>
        </p:nvSpPr>
        <p:spPr>
          <a:xfrm>
            <a:off x="4520300" y="3978357"/>
            <a:ext cx="11943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i="1" lang="en" sz="1800">
                <a:solidFill>
                  <a:srgbClr val="000000"/>
                </a:solidFill>
                <a:latin typeface="Roboto"/>
                <a:ea typeface="Roboto"/>
                <a:cs typeface="Roboto"/>
                <a:sym typeface="Roboto"/>
              </a:rPr>
              <a:t>𝜈 </a:t>
            </a:r>
            <a:r>
              <a:rPr lang="en" sz="1800">
                <a:solidFill>
                  <a:srgbClr val="000000"/>
                </a:solidFill>
                <a:latin typeface="Roboto"/>
                <a:ea typeface="Roboto"/>
                <a:cs typeface="Roboto"/>
                <a:sym typeface="Roboto"/>
              </a:rPr>
              <a:t>(Hz)</a:t>
            </a:r>
            <a:endParaRPr sz="1800">
              <a:solidFill>
                <a:srgbClr val="595959"/>
              </a:solidFill>
            </a:endParaRPr>
          </a:p>
        </p:txBody>
      </p:sp>
      <p:sp>
        <p:nvSpPr>
          <p:cNvPr id="407" name="Google Shape;407;p44"/>
          <p:cNvSpPr txBox="1"/>
          <p:nvPr/>
        </p:nvSpPr>
        <p:spPr>
          <a:xfrm>
            <a:off x="5974850" y="1294713"/>
            <a:ext cx="159300" cy="21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55D3B5"/>
                </a:solidFill>
                <a:latin typeface="Roboto Black"/>
                <a:ea typeface="Roboto Black"/>
                <a:cs typeface="Roboto Black"/>
                <a:sym typeface="Roboto Black"/>
              </a:rPr>
              <a:t>X</a:t>
            </a:r>
            <a:endParaRPr sz="1600">
              <a:solidFill>
                <a:srgbClr val="55D3B5"/>
              </a:solidFill>
              <a:latin typeface="Roboto Black"/>
              <a:ea typeface="Roboto Black"/>
              <a:cs typeface="Roboto Black"/>
              <a:sym typeface="Roboto Black"/>
            </a:endParaRPr>
          </a:p>
        </p:txBody>
      </p:sp>
      <p:sp>
        <p:nvSpPr>
          <p:cNvPr id="408" name="Google Shape;408;p44"/>
          <p:cNvSpPr txBox="1"/>
          <p:nvPr/>
        </p:nvSpPr>
        <p:spPr>
          <a:xfrm>
            <a:off x="3269875" y="1114125"/>
            <a:ext cx="514800" cy="431100"/>
          </a:xfrm>
          <a:prstGeom prst="rect">
            <a:avLst/>
          </a:prstGeom>
          <a:solidFill>
            <a:srgbClr val="FFFFFF"/>
          </a:solidFill>
          <a:ln>
            <a:noFill/>
          </a:ln>
        </p:spPr>
        <p:txBody>
          <a:bodyPr anchorCtr="0" anchor="t" bIns="0" lIns="0" spcFirstLastPara="1" rIns="0" wrap="square" tIns="0">
            <a:spAutoFit/>
          </a:bodyPr>
          <a:lstStyle/>
          <a:p>
            <a:pPr indent="0" lvl="0" marL="0" rtl="0" algn="ctr">
              <a:spcBef>
                <a:spcPts val="0"/>
              </a:spcBef>
              <a:spcAft>
                <a:spcPts val="0"/>
              </a:spcAft>
              <a:buNone/>
            </a:pPr>
            <a:r>
              <a:rPr i="1" lang="en">
                <a:solidFill>
                  <a:srgbClr val="38761D"/>
                </a:solidFill>
                <a:latin typeface="Roboto Black"/>
                <a:ea typeface="Roboto Black"/>
                <a:cs typeface="Roboto Black"/>
                <a:sym typeface="Roboto Black"/>
              </a:rPr>
              <a:t>EHT+</a:t>
            </a:r>
            <a:endParaRPr i="1">
              <a:solidFill>
                <a:srgbClr val="38761D"/>
              </a:solidFill>
              <a:latin typeface="Roboto Black"/>
              <a:ea typeface="Roboto Black"/>
              <a:cs typeface="Roboto Black"/>
              <a:sym typeface="Roboto Black"/>
            </a:endParaRPr>
          </a:p>
          <a:p>
            <a:pPr indent="0" lvl="0" marL="0" rtl="0" algn="ctr">
              <a:spcBef>
                <a:spcPts val="0"/>
              </a:spcBef>
              <a:spcAft>
                <a:spcPts val="0"/>
              </a:spcAft>
              <a:buNone/>
            </a:pPr>
            <a:r>
              <a:rPr i="1" lang="en">
                <a:solidFill>
                  <a:srgbClr val="38761D"/>
                </a:solidFill>
                <a:latin typeface="Roboto Black"/>
                <a:ea typeface="Roboto Black"/>
                <a:cs typeface="Roboto Black"/>
                <a:sym typeface="Roboto Black"/>
              </a:rPr>
              <a:t>ALMA</a:t>
            </a:r>
            <a:endParaRPr i="1">
              <a:solidFill>
                <a:srgbClr val="38761D"/>
              </a:solidFill>
              <a:latin typeface="Roboto Black"/>
              <a:ea typeface="Roboto Black"/>
              <a:cs typeface="Roboto Black"/>
              <a:sym typeface="Roboto Black"/>
            </a:endParaRPr>
          </a:p>
        </p:txBody>
      </p:sp>
      <p:cxnSp>
        <p:nvCxnSpPr>
          <p:cNvPr id="409" name="Google Shape;409;p44"/>
          <p:cNvCxnSpPr/>
          <p:nvPr/>
        </p:nvCxnSpPr>
        <p:spPr>
          <a:xfrm>
            <a:off x="3745950" y="1278775"/>
            <a:ext cx="370500" cy="5400"/>
          </a:xfrm>
          <a:prstGeom prst="straightConnector1">
            <a:avLst/>
          </a:prstGeom>
          <a:noFill/>
          <a:ln cap="flat" cmpd="sng" w="28575">
            <a:solidFill>
              <a:srgbClr val="38761D"/>
            </a:solidFill>
            <a:prstDash val="solid"/>
            <a:round/>
            <a:headEnd len="med" w="med" type="none"/>
            <a:tailEnd len="med" w="med" type="triangle"/>
          </a:ln>
        </p:spPr>
      </p:cxnSp>
      <p:cxnSp>
        <p:nvCxnSpPr>
          <p:cNvPr id="410" name="Google Shape;410;p44"/>
          <p:cNvCxnSpPr/>
          <p:nvPr/>
        </p:nvCxnSpPr>
        <p:spPr>
          <a:xfrm>
            <a:off x="6035628" y="1183525"/>
            <a:ext cx="1800" cy="353100"/>
          </a:xfrm>
          <a:prstGeom prst="straightConnector1">
            <a:avLst/>
          </a:prstGeom>
          <a:noFill/>
          <a:ln cap="flat" cmpd="sng" w="38100">
            <a:solidFill>
              <a:srgbClr val="55D3B5"/>
            </a:solidFill>
            <a:prstDash val="solid"/>
            <a:round/>
            <a:headEnd len="med" w="med" type="none"/>
            <a:tailEnd len="med" w="med" type="none"/>
          </a:ln>
        </p:spPr>
      </p:cxnSp>
      <p:cxnSp>
        <p:nvCxnSpPr>
          <p:cNvPr id="411" name="Google Shape;411;p44"/>
          <p:cNvCxnSpPr/>
          <p:nvPr/>
        </p:nvCxnSpPr>
        <p:spPr>
          <a:xfrm rot="10800000">
            <a:off x="6001214" y="1193885"/>
            <a:ext cx="67800" cy="0"/>
          </a:xfrm>
          <a:prstGeom prst="straightConnector1">
            <a:avLst/>
          </a:prstGeom>
          <a:noFill/>
          <a:ln cap="flat" cmpd="sng" w="38100">
            <a:solidFill>
              <a:srgbClr val="55D3B5"/>
            </a:solidFill>
            <a:prstDash val="solid"/>
            <a:round/>
            <a:headEnd len="med" w="med" type="none"/>
            <a:tailEnd len="med" w="med" type="none"/>
          </a:ln>
        </p:spPr>
      </p:cxnSp>
      <p:cxnSp>
        <p:nvCxnSpPr>
          <p:cNvPr id="412" name="Google Shape;412;p44"/>
          <p:cNvCxnSpPr/>
          <p:nvPr/>
        </p:nvCxnSpPr>
        <p:spPr>
          <a:xfrm rot="10800000">
            <a:off x="6002614" y="1549697"/>
            <a:ext cx="67800" cy="0"/>
          </a:xfrm>
          <a:prstGeom prst="straightConnector1">
            <a:avLst/>
          </a:prstGeom>
          <a:noFill/>
          <a:ln cap="flat" cmpd="sng" w="38100">
            <a:solidFill>
              <a:srgbClr val="55D3B5"/>
            </a:solidFill>
            <a:prstDash val="solid"/>
            <a:round/>
            <a:headEnd len="med" w="med" type="none"/>
            <a:tailEnd len="med" w="med" type="none"/>
          </a:ln>
        </p:spPr>
      </p:cxnSp>
      <p:sp>
        <p:nvSpPr>
          <p:cNvPr id="413" name="Google Shape;413;p44"/>
          <p:cNvSpPr/>
          <p:nvPr/>
        </p:nvSpPr>
        <p:spPr>
          <a:xfrm>
            <a:off x="4235300" y="2899050"/>
            <a:ext cx="1404600" cy="9792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pic>
        <p:nvPicPr>
          <p:cNvPr id="414" name="Google Shape;414;p44"/>
          <p:cNvPicPr preferRelativeResize="0"/>
          <p:nvPr/>
        </p:nvPicPr>
        <p:blipFill rotWithShape="1">
          <a:blip r:embed="rId3">
            <a:alphaModFix/>
          </a:blip>
          <a:srcRect b="37126" l="39068" r="25899" t="35077"/>
          <a:stretch/>
        </p:blipFill>
        <p:spPr>
          <a:xfrm>
            <a:off x="4235300" y="2875100"/>
            <a:ext cx="1479301" cy="1003150"/>
          </a:xfrm>
          <a:prstGeom prst="rect">
            <a:avLst/>
          </a:prstGeom>
          <a:noFill/>
          <a:ln>
            <a:noFill/>
          </a:ln>
        </p:spPr>
      </p:pic>
      <p:sp>
        <p:nvSpPr>
          <p:cNvPr id="415" name="Google Shape;415;p44"/>
          <p:cNvSpPr txBox="1"/>
          <p:nvPr/>
        </p:nvSpPr>
        <p:spPr>
          <a:xfrm>
            <a:off x="6035625" y="1395538"/>
            <a:ext cx="159300" cy="21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600">
                <a:solidFill>
                  <a:srgbClr val="55D3B5"/>
                </a:solidFill>
                <a:latin typeface="Roboto Black"/>
                <a:ea typeface="Roboto Black"/>
                <a:cs typeface="Roboto Black"/>
                <a:sym typeface="Roboto Black"/>
              </a:rPr>
              <a:t>X</a:t>
            </a:r>
            <a:endParaRPr sz="1600">
              <a:solidFill>
                <a:srgbClr val="55D3B5"/>
              </a:solidFill>
              <a:latin typeface="Roboto Black"/>
              <a:ea typeface="Roboto Black"/>
              <a:cs typeface="Roboto Black"/>
              <a:sym typeface="Roboto Black"/>
            </a:endParaRPr>
          </a:p>
        </p:txBody>
      </p:sp>
      <p:sp>
        <p:nvSpPr>
          <p:cNvPr id="416" name="Google Shape;416;p44"/>
          <p:cNvSpPr txBox="1"/>
          <p:nvPr/>
        </p:nvSpPr>
        <p:spPr>
          <a:xfrm>
            <a:off x="5297450" y="1098675"/>
            <a:ext cx="677400" cy="431100"/>
          </a:xfrm>
          <a:prstGeom prst="rect">
            <a:avLst/>
          </a:prstGeom>
          <a:solidFill>
            <a:srgbClr val="FFFFFF"/>
          </a:solidFill>
          <a:ln>
            <a:noFill/>
          </a:ln>
        </p:spPr>
        <p:txBody>
          <a:bodyPr anchorCtr="0" anchor="t" bIns="0" lIns="0" spcFirstLastPara="1" rIns="0" wrap="square" tIns="0">
            <a:spAutoFit/>
          </a:bodyPr>
          <a:lstStyle/>
          <a:p>
            <a:pPr indent="0" lvl="0" marL="0" rtl="0" algn="ctr">
              <a:spcBef>
                <a:spcPts val="0"/>
              </a:spcBef>
              <a:spcAft>
                <a:spcPts val="0"/>
              </a:spcAft>
              <a:buNone/>
            </a:pPr>
            <a:r>
              <a:rPr i="1" lang="en">
                <a:solidFill>
                  <a:srgbClr val="55D3B5"/>
                </a:solidFill>
                <a:latin typeface="Roboto Black"/>
                <a:ea typeface="Roboto Black"/>
                <a:cs typeface="Roboto Black"/>
                <a:sym typeface="Roboto Black"/>
              </a:rPr>
              <a:t>NICER+</a:t>
            </a:r>
            <a:endParaRPr i="1">
              <a:solidFill>
                <a:srgbClr val="55D3B5"/>
              </a:solidFill>
              <a:latin typeface="Roboto Black"/>
              <a:ea typeface="Roboto Black"/>
              <a:cs typeface="Roboto Black"/>
              <a:sym typeface="Roboto Black"/>
            </a:endParaRPr>
          </a:p>
          <a:p>
            <a:pPr indent="0" lvl="0" marL="0" rtl="0" algn="ctr">
              <a:spcBef>
                <a:spcPts val="0"/>
              </a:spcBef>
              <a:spcAft>
                <a:spcPts val="0"/>
              </a:spcAft>
              <a:buNone/>
            </a:pPr>
            <a:r>
              <a:rPr i="1" lang="en">
                <a:solidFill>
                  <a:srgbClr val="55D3B5"/>
                </a:solidFill>
                <a:latin typeface="Roboto Black"/>
                <a:ea typeface="Roboto Black"/>
                <a:cs typeface="Roboto Black"/>
                <a:sym typeface="Roboto Black"/>
              </a:rPr>
              <a:t>NuSTAR</a:t>
            </a:r>
            <a:endParaRPr i="1">
              <a:solidFill>
                <a:srgbClr val="55D3B5"/>
              </a:solidFill>
              <a:latin typeface="Roboto Black"/>
              <a:ea typeface="Roboto Black"/>
              <a:cs typeface="Roboto Black"/>
              <a:sym typeface="Roboto Black"/>
            </a:endParaRPr>
          </a:p>
        </p:txBody>
      </p:sp>
      <p:sp>
        <p:nvSpPr>
          <p:cNvPr id="417" name="Google Shape;417;p44"/>
          <p:cNvSpPr txBox="1"/>
          <p:nvPr/>
        </p:nvSpPr>
        <p:spPr>
          <a:xfrm>
            <a:off x="4935875" y="1891200"/>
            <a:ext cx="316800" cy="215400"/>
          </a:xfrm>
          <a:prstGeom prst="rect">
            <a:avLst/>
          </a:prstGeom>
          <a:solidFill>
            <a:srgbClr val="FFFFFF"/>
          </a:solid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rgbClr val="0000FF"/>
                </a:solidFill>
                <a:latin typeface="Roboto Black"/>
                <a:ea typeface="Roboto Black"/>
                <a:cs typeface="Roboto Black"/>
                <a:sym typeface="Roboto Black"/>
              </a:rPr>
              <a:t>Jet</a:t>
            </a:r>
            <a:endParaRPr>
              <a:solidFill>
                <a:srgbClr val="0000FF"/>
              </a:solidFill>
              <a:latin typeface="Roboto Black"/>
              <a:ea typeface="Roboto Black"/>
              <a:cs typeface="Roboto Black"/>
              <a:sym typeface="Roboto Black"/>
            </a:endParaRPr>
          </a:p>
        </p:txBody>
      </p:sp>
      <p:sp>
        <p:nvSpPr>
          <p:cNvPr id="418" name="Google Shape;418;p44"/>
          <p:cNvSpPr txBox="1"/>
          <p:nvPr/>
        </p:nvSpPr>
        <p:spPr>
          <a:xfrm rot="382008">
            <a:off x="4581779" y="1579549"/>
            <a:ext cx="784539" cy="215540"/>
          </a:xfrm>
          <a:prstGeom prst="rect">
            <a:avLst/>
          </a:prstGeom>
          <a:solidFill>
            <a:srgbClr val="FFFFFF"/>
          </a:solid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rgbClr val="38761D"/>
                </a:solidFill>
                <a:latin typeface="Roboto Black"/>
                <a:ea typeface="Roboto Black"/>
                <a:cs typeface="Roboto Black"/>
                <a:sym typeface="Roboto Black"/>
              </a:rPr>
              <a:t>Accretion</a:t>
            </a:r>
            <a:endParaRPr>
              <a:solidFill>
                <a:srgbClr val="38761D"/>
              </a:solidFill>
              <a:latin typeface="Roboto Black"/>
              <a:ea typeface="Roboto Black"/>
              <a:cs typeface="Roboto Black"/>
              <a:sym typeface="Roboto Black"/>
            </a:endParaRPr>
          </a:p>
        </p:txBody>
      </p:sp>
      <p:sp>
        <p:nvSpPr>
          <p:cNvPr id="419" name="Google Shape;419;p44"/>
          <p:cNvSpPr txBox="1"/>
          <p:nvPr/>
        </p:nvSpPr>
        <p:spPr>
          <a:xfrm>
            <a:off x="2431200" y="399365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66666"/>
                </a:solidFill>
                <a:latin typeface="Average"/>
                <a:ea typeface="Average"/>
                <a:cs typeface="Average"/>
                <a:sym typeface="Average"/>
              </a:rPr>
              <a:t>Arratia et al., in prep.</a:t>
            </a:r>
            <a:endParaRPr sz="1100">
              <a:solidFill>
                <a:srgbClr val="666666"/>
              </a:solidFill>
              <a:latin typeface="Average"/>
              <a:ea typeface="Average"/>
              <a:cs typeface="Average"/>
              <a:sym typeface="Average"/>
            </a:endParaRPr>
          </a:p>
        </p:txBody>
      </p:sp>
      <p:sp>
        <p:nvSpPr>
          <p:cNvPr id="420" name="Google Shape;420;p44"/>
          <p:cNvSpPr txBox="1"/>
          <p:nvPr>
            <p:ph type="title"/>
          </p:nvPr>
        </p:nvSpPr>
        <p:spPr>
          <a:xfrm>
            <a:off x="168750" y="100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Broadband SED Modeling</a:t>
            </a:r>
            <a:endParaRPr i="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Near-Horizon Emission with EHT</a:t>
            </a:r>
            <a:endParaRPr/>
          </a:p>
        </p:txBody>
      </p:sp>
      <p:grpSp>
        <p:nvGrpSpPr>
          <p:cNvPr id="139" name="Google Shape;139;p27"/>
          <p:cNvGrpSpPr/>
          <p:nvPr/>
        </p:nvGrpSpPr>
        <p:grpSpPr>
          <a:xfrm>
            <a:off x="3049972" y="3268617"/>
            <a:ext cx="3044055" cy="1722797"/>
            <a:chOff x="3417950" y="981350"/>
            <a:chExt cx="5541699" cy="3136349"/>
          </a:xfrm>
        </p:grpSpPr>
        <p:pic>
          <p:nvPicPr>
            <p:cNvPr id="140" name="Google Shape;140;p27"/>
            <p:cNvPicPr preferRelativeResize="0"/>
            <p:nvPr/>
          </p:nvPicPr>
          <p:blipFill>
            <a:blip r:embed="rId3">
              <a:alphaModFix/>
            </a:blip>
            <a:stretch>
              <a:fillRect/>
            </a:stretch>
          </p:blipFill>
          <p:spPr>
            <a:xfrm>
              <a:off x="3417950" y="981350"/>
              <a:ext cx="5541699" cy="3136349"/>
            </a:xfrm>
            <a:prstGeom prst="rect">
              <a:avLst/>
            </a:prstGeom>
            <a:noFill/>
            <a:ln>
              <a:noFill/>
            </a:ln>
          </p:spPr>
        </p:pic>
        <p:sp>
          <p:nvSpPr>
            <p:cNvPr id="141" name="Google Shape;141;p27"/>
            <p:cNvSpPr txBox="1"/>
            <p:nvPr/>
          </p:nvSpPr>
          <p:spPr>
            <a:xfrm>
              <a:off x="3584030" y="1130326"/>
              <a:ext cx="779700" cy="4674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rgbClr val="FFFCFB"/>
                  </a:solidFill>
                  <a:latin typeface="Arimo"/>
                  <a:ea typeface="Arimo"/>
                  <a:cs typeface="Arimo"/>
                  <a:sym typeface="Arimo"/>
                </a:rPr>
                <a:t>M87*</a:t>
              </a:r>
              <a:endParaRPr>
                <a:solidFill>
                  <a:srgbClr val="FFFCFB"/>
                </a:solidFill>
                <a:latin typeface="Arimo"/>
                <a:ea typeface="Arimo"/>
                <a:cs typeface="Arimo"/>
                <a:sym typeface="Arimo"/>
              </a:endParaRPr>
            </a:p>
          </p:txBody>
        </p:sp>
        <p:sp>
          <p:nvSpPr>
            <p:cNvPr id="142" name="Google Shape;142;p27"/>
            <p:cNvSpPr txBox="1"/>
            <p:nvPr/>
          </p:nvSpPr>
          <p:spPr>
            <a:xfrm>
              <a:off x="6255104" y="1179434"/>
              <a:ext cx="1166400" cy="2829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rgbClr val="FFFCFB"/>
                  </a:solidFill>
                  <a:latin typeface="Arimo"/>
                  <a:ea typeface="Arimo"/>
                  <a:cs typeface="Arimo"/>
                  <a:sym typeface="Arimo"/>
                </a:rPr>
                <a:t>Sgr A*</a:t>
              </a:r>
              <a:endParaRPr>
                <a:solidFill>
                  <a:srgbClr val="FFFCFB"/>
                </a:solidFill>
                <a:latin typeface="Arimo"/>
                <a:ea typeface="Arimo"/>
                <a:cs typeface="Arimo"/>
                <a:sym typeface="Arimo"/>
              </a:endParaRPr>
            </a:p>
          </p:txBody>
        </p:sp>
      </p:grpSp>
      <p:sp>
        <p:nvSpPr>
          <p:cNvPr id="143" name="Google Shape;143;p2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4" name="Google Shape;144;p27"/>
          <p:cNvPicPr preferRelativeResize="0"/>
          <p:nvPr/>
        </p:nvPicPr>
        <p:blipFill>
          <a:blip r:embed="rId4">
            <a:alphaModFix/>
          </a:blip>
          <a:stretch>
            <a:fillRect/>
          </a:stretch>
        </p:blipFill>
        <p:spPr>
          <a:xfrm>
            <a:off x="5994900" y="136975"/>
            <a:ext cx="3044050" cy="2032768"/>
          </a:xfrm>
          <a:prstGeom prst="rect">
            <a:avLst/>
          </a:prstGeom>
          <a:noFill/>
          <a:ln>
            <a:noFill/>
          </a:ln>
        </p:spPr>
      </p:pic>
      <p:pic>
        <p:nvPicPr>
          <p:cNvPr id="145" name="Google Shape;145;p27"/>
          <p:cNvPicPr preferRelativeResize="0"/>
          <p:nvPr/>
        </p:nvPicPr>
        <p:blipFill rotWithShape="1">
          <a:blip r:embed="rId5">
            <a:alphaModFix/>
          </a:blip>
          <a:srcRect b="15661" l="13312" r="13699" t="2209"/>
          <a:stretch/>
        </p:blipFill>
        <p:spPr>
          <a:xfrm>
            <a:off x="3098400" y="935025"/>
            <a:ext cx="2284825" cy="2284850"/>
          </a:xfrm>
          <a:prstGeom prst="rect">
            <a:avLst/>
          </a:prstGeom>
          <a:noFill/>
          <a:ln>
            <a:noFill/>
          </a:ln>
        </p:spPr>
      </p:pic>
      <p:sp>
        <p:nvSpPr>
          <p:cNvPr id="146" name="Google Shape;146;p27"/>
          <p:cNvSpPr txBox="1"/>
          <p:nvPr/>
        </p:nvSpPr>
        <p:spPr>
          <a:xfrm>
            <a:off x="0" y="2271025"/>
            <a:ext cx="3178800" cy="181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latin typeface="Average"/>
              <a:ea typeface="Average"/>
              <a:cs typeface="Average"/>
              <a:sym typeface="Average"/>
            </a:endParaRPr>
          </a:p>
          <a:p>
            <a:pPr indent="457200" lvl="0" marL="457200" rtl="0" algn="l">
              <a:spcBef>
                <a:spcPts val="0"/>
              </a:spcBef>
              <a:spcAft>
                <a:spcPts val="0"/>
              </a:spcAft>
              <a:buNone/>
            </a:pPr>
            <a:r>
              <a:t/>
            </a:r>
            <a:endParaRPr sz="1800">
              <a:solidFill>
                <a:schemeClr val="dk1"/>
              </a:solidFill>
              <a:latin typeface="Average"/>
              <a:ea typeface="Average"/>
              <a:cs typeface="Average"/>
              <a:sym typeface="Average"/>
            </a:endParaRPr>
          </a:p>
          <a:p>
            <a:pPr indent="0" lvl="0" marL="457200" rtl="0" algn="l">
              <a:spcBef>
                <a:spcPts val="0"/>
              </a:spcBef>
              <a:spcAft>
                <a:spcPts val="0"/>
              </a:spcAft>
              <a:buNone/>
            </a:pPr>
            <a:r>
              <a:rPr lang="en" sz="1800">
                <a:solidFill>
                  <a:schemeClr val="dk1"/>
                </a:solidFill>
                <a:latin typeface="Average"/>
                <a:ea typeface="Average"/>
                <a:cs typeface="Average"/>
                <a:sym typeface="Average"/>
              </a:rPr>
              <a:t>= EHT+ALMA beam size</a:t>
            </a:r>
            <a:endParaRPr sz="1800">
              <a:solidFill>
                <a:schemeClr val="dk1"/>
              </a:solidFill>
              <a:latin typeface="Average"/>
              <a:ea typeface="Average"/>
              <a:cs typeface="Average"/>
              <a:sym typeface="Average"/>
            </a:endParaRPr>
          </a:p>
          <a:p>
            <a:pPr indent="0" lvl="0" marL="0" rtl="0" algn="ctr">
              <a:spcBef>
                <a:spcPts val="0"/>
              </a:spcBef>
              <a:spcAft>
                <a:spcPts val="0"/>
              </a:spcAft>
              <a:buNone/>
            </a:pPr>
            <a:r>
              <a:t/>
            </a:r>
            <a:endParaRPr sz="1000">
              <a:solidFill>
                <a:schemeClr val="dk1"/>
              </a:solidFill>
              <a:latin typeface="Average"/>
              <a:ea typeface="Average"/>
              <a:cs typeface="Average"/>
              <a:sym typeface="Average"/>
            </a:endParaRPr>
          </a:p>
          <a:p>
            <a:pPr indent="0" lvl="0" marL="0" rtl="0" algn="ctr">
              <a:spcBef>
                <a:spcPts val="0"/>
              </a:spcBef>
              <a:spcAft>
                <a:spcPts val="0"/>
              </a:spcAft>
              <a:buNone/>
            </a:pPr>
            <a:r>
              <a:rPr lang="en" sz="1500">
                <a:solidFill>
                  <a:schemeClr val="lt2"/>
                </a:solidFill>
                <a:latin typeface="Average"/>
                <a:ea typeface="Average"/>
                <a:cs typeface="Average"/>
                <a:sym typeface="Average"/>
              </a:rPr>
              <a:t>(~20μas, like seeing a donut on the Moon)</a:t>
            </a:r>
            <a:endParaRPr sz="1500">
              <a:solidFill>
                <a:schemeClr val="lt2"/>
              </a:solidFill>
              <a:latin typeface="Average"/>
              <a:ea typeface="Average"/>
              <a:cs typeface="Average"/>
              <a:sym typeface="Average"/>
            </a:endParaRPr>
          </a:p>
        </p:txBody>
      </p:sp>
      <p:sp>
        <p:nvSpPr>
          <p:cNvPr id="147" name="Google Shape;147;p27"/>
          <p:cNvSpPr txBox="1"/>
          <p:nvPr/>
        </p:nvSpPr>
        <p:spPr>
          <a:xfrm>
            <a:off x="3098400" y="935025"/>
            <a:ext cx="897900" cy="2568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rgbClr val="FFFCFB"/>
                </a:solidFill>
                <a:latin typeface="Arimo"/>
                <a:ea typeface="Arimo"/>
                <a:cs typeface="Arimo"/>
                <a:sym typeface="Arimo"/>
              </a:rPr>
              <a:t>3C279</a:t>
            </a:r>
            <a:endParaRPr>
              <a:solidFill>
                <a:srgbClr val="FFFCFB"/>
              </a:solidFill>
              <a:latin typeface="Arimo"/>
              <a:ea typeface="Arimo"/>
              <a:cs typeface="Arimo"/>
              <a:sym typeface="Arimo"/>
            </a:endParaRPr>
          </a:p>
        </p:txBody>
      </p:sp>
      <p:sp>
        <p:nvSpPr>
          <p:cNvPr id="148" name="Google Shape;148;p27"/>
          <p:cNvSpPr txBox="1"/>
          <p:nvPr/>
        </p:nvSpPr>
        <p:spPr>
          <a:xfrm>
            <a:off x="7934400" y="321100"/>
            <a:ext cx="897900" cy="256800"/>
          </a:xfrm>
          <a:prstGeom prst="rect">
            <a:avLst/>
          </a:prstGeom>
          <a:solidFill>
            <a:srgbClr val="0B031D"/>
          </a:solidFill>
          <a:ln>
            <a:noFill/>
          </a:ln>
        </p:spPr>
        <p:txBody>
          <a:bodyPr anchorCtr="0" anchor="t" bIns="0" lIns="0" spcFirstLastPara="1" rIns="0" wrap="square" tIns="0">
            <a:noAutofit/>
          </a:bodyPr>
          <a:lstStyle/>
          <a:p>
            <a:pPr indent="0" lvl="0" marL="0" rtl="0" algn="r">
              <a:spcBef>
                <a:spcPts val="0"/>
              </a:spcBef>
              <a:spcAft>
                <a:spcPts val="0"/>
              </a:spcAft>
              <a:buNone/>
            </a:pPr>
            <a:r>
              <a:rPr lang="en">
                <a:solidFill>
                  <a:srgbClr val="FFFCFB"/>
                </a:solidFill>
                <a:latin typeface="Arimo"/>
                <a:ea typeface="Arimo"/>
                <a:cs typeface="Arimo"/>
                <a:sym typeface="Arimo"/>
              </a:rPr>
              <a:t>CenA</a:t>
            </a:r>
            <a:endParaRPr>
              <a:solidFill>
                <a:srgbClr val="FFFCFB"/>
              </a:solidFill>
              <a:latin typeface="Arimo"/>
              <a:ea typeface="Arimo"/>
              <a:cs typeface="Arimo"/>
              <a:sym typeface="Arimo"/>
            </a:endParaRPr>
          </a:p>
        </p:txBody>
      </p:sp>
      <p:pic>
        <p:nvPicPr>
          <p:cNvPr id="149" name="Google Shape;149;p27"/>
          <p:cNvPicPr preferRelativeResize="0"/>
          <p:nvPr/>
        </p:nvPicPr>
        <p:blipFill rotWithShape="1">
          <a:blip r:embed="rId6">
            <a:alphaModFix/>
          </a:blip>
          <a:srcRect b="61643" l="67585" r="1318" t="5845"/>
          <a:stretch/>
        </p:blipFill>
        <p:spPr>
          <a:xfrm>
            <a:off x="6149725" y="3221700"/>
            <a:ext cx="2008450" cy="1852899"/>
          </a:xfrm>
          <a:prstGeom prst="rect">
            <a:avLst/>
          </a:prstGeom>
          <a:noFill/>
          <a:ln>
            <a:noFill/>
          </a:ln>
        </p:spPr>
      </p:pic>
      <p:sp>
        <p:nvSpPr>
          <p:cNvPr id="150" name="Google Shape;150;p27"/>
          <p:cNvSpPr txBox="1"/>
          <p:nvPr/>
        </p:nvSpPr>
        <p:spPr>
          <a:xfrm>
            <a:off x="6149725" y="3221700"/>
            <a:ext cx="897900" cy="2259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rgbClr val="FFFCFB"/>
                </a:solidFill>
                <a:latin typeface="Arimo"/>
                <a:ea typeface="Arimo"/>
                <a:cs typeface="Arimo"/>
                <a:sym typeface="Arimo"/>
              </a:rPr>
              <a:t>NRAO530</a:t>
            </a:r>
            <a:endParaRPr>
              <a:solidFill>
                <a:srgbClr val="FFFCFB"/>
              </a:solidFill>
              <a:latin typeface="Arimo"/>
              <a:ea typeface="Arimo"/>
              <a:cs typeface="Arimo"/>
              <a:sym typeface="Arimo"/>
            </a:endParaRPr>
          </a:p>
        </p:txBody>
      </p:sp>
      <p:pic>
        <p:nvPicPr>
          <p:cNvPr id="151" name="Google Shape;151;p27"/>
          <p:cNvPicPr preferRelativeResize="0"/>
          <p:nvPr/>
        </p:nvPicPr>
        <p:blipFill rotWithShape="1">
          <a:blip r:embed="rId7">
            <a:alphaModFix/>
          </a:blip>
          <a:srcRect b="29008" l="40256" r="41646" t="1906"/>
          <a:stretch/>
        </p:blipFill>
        <p:spPr>
          <a:xfrm>
            <a:off x="5613600" y="1461825"/>
            <a:ext cx="1734252" cy="1722800"/>
          </a:xfrm>
          <a:prstGeom prst="rect">
            <a:avLst/>
          </a:prstGeom>
          <a:noFill/>
          <a:ln>
            <a:noFill/>
          </a:ln>
        </p:spPr>
      </p:pic>
      <p:sp>
        <p:nvSpPr>
          <p:cNvPr id="152" name="Google Shape;152;p27"/>
          <p:cNvSpPr txBox="1"/>
          <p:nvPr/>
        </p:nvSpPr>
        <p:spPr>
          <a:xfrm>
            <a:off x="5613600" y="1436050"/>
            <a:ext cx="1229400" cy="2604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rgbClr val="FFFCFB"/>
                </a:solidFill>
                <a:latin typeface="Arimo"/>
                <a:ea typeface="Arimo"/>
                <a:cs typeface="Arimo"/>
                <a:sym typeface="Arimo"/>
              </a:rPr>
              <a:t>J1924–2914</a:t>
            </a:r>
            <a:endParaRPr>
              <a:solidFill>
                <a:srgbClr val="FFFCFB"/>
              </a:solidFill>
              <a:latin typeface="Arimo"/>
              <a:ea typeface="Arimo"/>
              <a:cs typeface="Arimo"/>
              <a:sym typeface="Arimo"/>
            </a:endParaRPr>
          </a:p>
        </p:txBody>
      </p:sp>
      <p:sp>
        <p:nvSpPr>
          <p:cNvPr id="153" name="Google Shape;153;p27"/>
          <p:cNvSpPr/>
          <p:nvPr/>
        </p:nvSpPr>
        <p:spPr>
          <a:xfrm>
            <a:off x="140425" y="3011825"/>
            <a:ext cx="245700" cy="256800"/>
          </a:xfrm>
          <a:prstGeom prst="ellipse">
            <a:avLst/>
          </a:prstGeom>
          <a:noFill/>
          <a:ln cap="flat" cmpd="sng" w="19050">
            <a:solidFill>
              <a:srgbClr val="FFFCF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54" name="Google Shape;154;p27"/>
          <p:cNvSpPr txBox="1"/>
          <p:nvPr/>
        </p:nvSpPr>
        <p:spPr>
          <a:xfrm>
            <a:off x="4449143" y="2935525"/>
            <a:ext cx="13833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6A6AD"/>
                </a:solidFill>
                <a:latin typeface="Average"/>
                <a:ea typeface="Average"/>
                <a:cs typeface="Average"/>
                <a:sym typeface="Average"/>
              </a:rPr>
              <a:t>Kim</a:t>
            </a:r>
            <a:r>
              <a:rPr lang="en" sz="1200">
                <a:solidFill>
                  <a:srgbClr val="96A6AD"/>
                </a:solidFill>
                <a:latin typeface="Average"/>
                <a:ea typeface="Average"/>
                <a:cs typeface="Average"/>
                <a:sym typeface="Average"/>
              </a:rPr>
              <a:t> et al., 2020</a:t>
            </a:r>
            <a:endParaRPr sz="1200">
              <a:solidFill>
                <a:srgbClr val="96A6AD"/>
              </a:solidFill>
              <a:latin typeface="Average"/>
              <a:ea typeface="Average"/>
              <a:cs typeface="Average"/>
              <a:sym typeface="Average"/>
            </a:endParaRPr>
          </a:p>
        </p:txBody>
      </p:sp>
      <p:sp>
        <p:nvSpPr>
          <p:cNvPr id="155" name="Google Shape;155;p27"/>
          <p:cNvSpPr txBox="1"/>
          <p:nvPr/>
        </p:nvSpPr>
        <p:spPr>
          <a:xfrm>
            <a:off x="5612851" y="2932925"/>
            <a:ext cx="15087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6A6AD"/>
                </a:solidFill>
                <a:latin typeface="Average"/>
                <a:ea typeface="Average"/>
                <a:cs typeface="Average"/>
                <a:sym typeface="Average"/>
              </a:rPr>
              <a:t>Issaoun</a:t>
            </a:r>
            <a:r>
              <a:rPr lang="en" sz="1200">
                <a:solidFill>
                  <a:srgbClr val="96A6AD"/>
                </a:solidFill>
                <a:latin typeface="Average"/>
                <a:ea typeface="Average"/>
                <a:cs typeface="Average"/>
                <a:sym typeface="Average"/>
              </a:rPr>
              <a:t> et al., 2022</a:t>
            </a:r>
            <a:endParaRPr sz="1200">
              <a:solidFill>
                <a:srgbClr val="96A6AD"/>
              </a:solidFill>
              <a:latin typeface="Average"/>
              <a:ea typeface="Average"/>
              <a:cs typeface="Average"/>
              <a:sym typeface="Average"/>
            </a:endParaRPr>
          </a:p>
        </p:txBody>
      </p:sp>
      <p:sp>
        <p:nvSpPr>
          <p:cNvPr id="156" name="Google Shape;156;p27"/>
          <p:cNvSpPr txBox="1"/>
          <p:nvPr/>
        </p:nvSpPr>
        <p:spPr>
          <a:xfrm>
            <a:off x="6149726" y="4758525"/>
            <a:ext cx="15087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6A6AD"/>
                </a:solidFill>
                <a:latin typeface="Average"/>
                <a:ea typeface="Average"/>
                <a:cs typeface="Average"/>
                <a:sym typeface="Average"/>
              </a:rPr>
              <a:t>Jorstad</a:t>
            </a:r>
            <a:r>
              <a:rPr lang="en" sz="1200">
                <a:solidFill>
                  <a:srgbClr val="96A6AD"/>
                </a:solidFill>
                <a:latin typeface="Average"/>
                <a:ea typeface="Average"/>
                <a:cs typeface="Average"/>
                <a:sym typeface="Average"/>
              </a:rPr>
              <a:t> et al., 2023</a:t>
            </a:r>
            <a:endParaRPr sz="1200">
              <a:solidFill>
                <a:srgbClr val="96A6AD"/>
              </a:solidFill>
              <a:latin typeface="Average"/>
              <a:ea typeface="Average"/>
              <a:cs typeface="Average"/>
              <a:sym typeface="Average"/>
            </a:endParaRPr>
          </a:p>
        </p:txBody>
      </p:sp>
      <p:sp>
        <p:nvSpPr>
          <p:cNvPr id="157" name="Google Shape;157;p27"/>
          <p:cNvSpPr txBox="1"/>
          <p:nvPr/>
        </p:nvSpPr>
        <p:spPr>
          <a:xfrm>
            <a:off x="7740701" y="2014225"/>
            <a:ext cx="15087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6A6AD"/>
                </a:solidFill>
                <a:latin typeface="Average"/>
                <a:ea typeface="Average"/>
                <a:cs typeface="Average"/>
                <a:sym typeface="Average"/>
              </a:rPr>
              <a:t>Janssen et al., 2021</a:t>
            </a:r>
            <a:endParaRPr sz="1200">
              <a:solidFill>
                <a:srgbClr val="96A6AD"/>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type="title"/>
          </p:nvPr>
        </p:nvSpPr>
        <p:spPr>
          <a:xfrm>
            <a:off x="112575" y="146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EHT + High-Energy Synergy</a:t>
            </a:r>
            <a:endParaRPr/>
          </a:p>
        </p:txBody>
      </p:sp>
      <p:pic>
        <p:nvPicPr>
          <p:cNvPr id="163" name="Google Shape;163;p28"/>
          <p:cNvPicPr preferRelativeResize="0"/>
          <p:nvPr/>
        </p:nvPicPr>
        <p:blipFill>
          <a:blip r:embed="rId3">
            <a:alphaModFix/>
          </a:blip>
          <a:stretch>
            <a:fillRect/>
          </a:stretch>
        </p:blipFill>
        <p:spPr>
          <a:xfrm>
            <a:off x="4427100" y="68075"/>
            <a:ext cx="3496098" cy="4944799"/>
          </a:xfrm>
          <a:prstGeom prst="rect">
            <a:avLst/>
          </a:prstGeom>
          <a:noFill/>
          <a:ln>
            <a:noFill/>
          </a:ln>
        </p:spPr>
      </p:pic>
      <p:sp>
        <p:nvSpPr>
          <p:cNvPr id="164" name="Google Shape;164;p28"/>
          <p:cNvSpPr txBox="1"/>
          <p:nvPr/>
        </p:nvSpPr>
        <p:spPr>
          <a:xfrm>
            <a:off x="-75300" y="1063100"/>
            <a:ext cx="4502400" cy="3861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Near-horizon emission is optically thin at </a:t>
            </a:r>
            <a:r>
              <a:rPr b="1" lang="en" sz="1800">
                <a:solidFill>
                  <a:srgbClr val="E68138"/>
                </a:solidFill>
                <a:latin typeface="Average"/>
                <a:ea typeface="Average"/>
                <a:cs typeface="Average"/>
                <a:sym typeface="Average"/>
              </a:rPr>
              <a:t>radio</a:t>
            </a:r>
            <a:r>
              <a:rPr b="1" lang="en" sz="1800">
                <a:solidFill>
                  <a:schemeClr val="dk1"/>
                </a:solidFill>
                <a:latin typeface="Average"/>
                <a:ea typeface="Average"/>
                <a:cs typeface="Average"/>
                <a:sym typeface="Average"/>
              </a:rPr>
              <a:t>/</a:t>
            </a:r>
            <a:r>
              <a:rPr b="1" lang="en" sz="1800">
                <a:solidFill>
                  <a:srgbClr val="FEC007"/>
                </a:solidFill>
                <a:latin typeface="Average"/>
                <a:ea typeface="Average"/>
                <a:cs typeface="Average"/>
                <a:sym typeface="Average"/>
              </a:rPr>
              <a:t>sub-mm</a:t>
            </a:r>
            <a:r>
              <a:rPr lang="en" sz="1800">
                <a:solidFill>
                  <a:schemeClr val="dk1"/>
                </a:solidFill>
                <a:latin typeface="Average"/>
                <a:ea typeface="Average"/>
                <a:cs typeface="Average"/>
                <a:sym typeface="Average"/>
              </a:rPr>
              <a:t> </a:t>
            </a:r>
            <a:r>
              <a:rPr i="1" lang="en" sz="1800">
                <a:solidFill>
                  <a:schemeClr val="dk1"/>
                </a:solidFill>
                <a:latin typeface="Average"/>
                <a:ea typeface="Average"/>
                <a:cs typeface="Average"/>
                <a:sym typeface="Average"/>
              </a:rPr>
              <a:t>and</a:t>
            </a:r>
            <a:r>
              <a:rPr lang="en" sz="1800">
                <a:solidFill>
                  <a:schemeClr val="dk1"/>
                </a:solidFill>
                <a:latin typeface="Average"/>
                <a:ea typeface="Average"/>
                <a:cs typeface="Average"/>
                <a:sym typeface="Average"/>
              </a:rPr>
              <a:t> </a:t>
            </a:r>
            <a:r>
              <a:rPr b="1" lang="en" sz="1800">
                <a:solidFill>
                  <a:schemeClr val="accent4"/>
                </a:solidFill>
                <a:latin typeface="Average"/>
                <a:ea typeface="Average"/>
                <a:cs typeface="Average"/>
                <a:sym typeface="Average"/>
              </a:rPr>
              <a:t>X-ray</a:t>
            </a:r>
            <a:r>
              <a:rPr lang="en" sz="1800">
                <a:solidFill>
                  <a:schemeClr val="dk1"/>
                </a:solidFill>
                <a:latin typeface="Average"/>
                <a:ea typeface="Average"/>
                <a:cs typeface="Average"/>
                <a:sym typeface="Average"/>
              </a:rPr>
              <a:t>!</a:t>
            </a:r>
            <a:endParaRPr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t/>
            </a:r>
            <a:endParaRPr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t/>
            </a:r>
            <a:endParaRPr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Together, they tell us about</a:t>
            </a:r>
            <a:endParaRPr sz="1800">
              <a:solidFill>
                <a:schemeClr val="dk1"/>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chemeClr val="dk1"/>
                </a:solidFill>
                <a:latin typeface="Average"/>
                <a:ea typeface="Average"/>
                <a:cs typeface="Average"/>
                <a:sym typeface="Average"/>
              </a:rPr>
              <a:t>the </a:t>
            </a:r>
            <a:r>
              <a:rPr b="1" lang="en" sz="1800">
                <a:solidFill>
                  <a:schemeClr val="dk1"/>
                </a:solidFill>
                <a:latin typeface="Average"/>
                <a:ea typeface="Average"/>
                <a:cs typeface="Average"/>
                <a:sym typeface="Average"/>
              </a:rPr>
              <a:t>inner accretion flow </a:t>
            </a:r>
            <a:r>
              <a:rPr i="1" lang="en" sz="1800">
                <a:solidFill>
                  <a:schemeClr val="dk1"/>
                </a:solidFill>
                <a:latin typeface="Average"/>
                <a:ea typeface="Average"/>
                <a:cs typeface="Average"/>
                <a:sym typeface="Average"/>
              </a:rPr>
              <a:t>and</a:t>
            </a:r>
            <a:r>
              <a:rPr lang="en" sz="1800">
                <a:solidFill>
                  <a:schemeClr val="dk1"/>
                </a:solidFill>
                <a:latin typeface="Average"/>
                <a:ea typeface="Average"/>
                <a:cs typeface="Average"/>
                <a:sym typeface="Average"/>
              </a:rPr>
              <a:t> the </a:t>
            </a:r>
            <a:r>
              <a:rPr b="1" lang="en" sz="1800">
                <a:solidFill>
                  <a:schemeClr val="dk1"/>
                </a:solidFill>
                <a:latin typeface="Average"/>
                <a:ea typeface="Average"/>
                <a:cs typeface="Average"/>
                <a:sym typeface="Average"/>
              </a:rPr>
              <a:t>jet base</a:t>
            </a:r>
            <a:endParaRPr b="1" sz="1800">
              <a:solidFill>
                <a:schemeClr val="dk1"/>
              </a:solidFill>
              <a:latin typeface="Average"/>
              <a:ea typeface="Average"/>
              <a:cs typeface="Average"/>
              <a:sym typeface="Average"/>
            </a:endParaRPr>
          </a:p>
        </p:txBody>
      </p:sp>
      <p:sp>
        <p:nvSpPr>
          <p:cNvPr id="165" name="Google Shape;165;p28"/>
          <p:cNvSpPr txBox="1"/>
          <p:nvPr/>
        </p:nvSpPr>
        <p:spPr>
          <a:xfrm>
            <a:off x="7157750" y="146350"/>
            <a:ext cx="1917600" cy="1635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i="1" lang="en" sz="1800">
                <a:solidFill>
                  <a:schemeClr val="dk1"/>
                </a:solidFill>
                <a:latin typeface="Average"/>
                <a:ea typeface="Average"/>
                <a:cs typeface="Average"/>
                <a:sym typeface="Average"/>
              </a:rPr>
              <a:t>NEW RESULTS!</a:t>
            </a:r>
            <a:endParaRPr b="1" i="1" sz="1800">
              <a:solidFill>
                <a:schemeClr val="dk1"/>
              </a:solidFill>
              <a:latin typeface="Average"/>
              <a:ea typeface="Average"/>
              <a:cs typeface="Average"/>
              <a:sym typeface="Average"/>
            </a:endParaRPr>
          </a:p>
          <a:p>
            <a:pPr indent="0" lvl="0" marL="0" rtl="0" algn="l">
              <a:spcBef>
                <a:spcPts val="0"/>
              </a:spcBef>
              <a:spcAft>
                <a:spcPts val="0"/>
              </a:spcAft>
              <a:buNone/>
            </a:pPr>
            <a:r>
              <a:t/>
            </a:r>
            <a:endParaRPr b="1" i="1" sz="1800">
              <a:solidFill>
                <a:schemeClr val="dk1"/>
              </a:solidFill>
              <a:latin typeface="Average"/>
              <a:ea typeface="Average"/>
              <a:cs typeface="Average"/>
              <a:sym typeface="Average"/>
            </a:endParaRPr>
          </a:p>
          <a:p>
            <a:pPr indent="0" lvl="0" marL="0" rtl="0" algn="l">
              <a:spcBef>
                <a:spcPts val="0"/>
              </a:spcBef>
              <a:spcAft>
                <a:spcPts val="0"/>
              </a:spcAft>
              <a:buNone/>
            </a:pPr>
            <a:r>
              <a:t/>
            </a:r>
            <a:endParaRPr b="1" i="1" sz="1800">
              <a:solidFill>
                <a:schemeClr val="dk1"/>
              </a:solidFill>
              <a:latin typeface="Average"/>
              <a:ea typeface="Average"/>
              <a:cs typeface="Average"/>
              <a:sym typeface="Average"/>
            </a:endParaRPr>
          </a:p>
          <a:p>
            <a:pPr indent="0" lvl="0" marL="0" rtl="0" algn="l">
              <a:spcBef>
                <a:spcPts val="0"/>
              </a:spcBef>
              <a:spcAft>
                <a:spcPts val="0"/>
              </a:spcAft>
              <a:buNone/>
            </a:pPr>
            <a:r>
              <a:t/>
            </a:r>
            <a:endParaRPr b="1" i="1" sz="1800">
              <a:solidFill>
                <a:schemeClr val="dk1"/>
              </a:solidFill>
              <a:latin typeface="Average"/>
              <a:ea typeface="Average"/>
              <a:cs typeface="Average"/>
              <a:sym typeface="Average"/>
            </a:endParaRPr>
          </a:p>
          <a:p>
            <a:pPr indent="0" lvl="0" marL="0" rtl="0" algn="r">
              <a:spcBef>
                <a:spcPts val="0"/>
              </a:spcBef>
              <a:spcAft>
                <a:spcPts val="0"/>
              </a:spcAft>
              <a:buNone/>
            </a:pPr>
            <a:r>
              <a:rPr i="1" lang="en" sz="1100">
                <a:solidFill>
                  <a:schemeClr val="dk1"/>
                </a:solidFill>
                <a:latin typeface="Average"/>
                <a:ea typeface="Average"/>
                <a:cs typeface="Average"/>
                <a:sym typeface="Average"/>
              </a:rPr>
              <a:t>EHT MWL Science Working Group (</a:t>
            </a:r>
            <a:r>
              <a:rPr b="1" i="1" lang="en" sz="1100">
                <a:solidFill>
                  <a:schemeClr val="dk1"/>
                </a:solidFill>
                <a:latin typeface="Average"/>
                <a:ea typeface="Average"/>
                <a:cs typeface="Average"/>
                <a:sym typeface="Average"/>
              </a:rPr>
              <a:t>incl. N. M. Ford</a:t>
            </a:r>
            <a:r>
              <a:rPr i="1" lang="en" sz="1100">
                <a:solidFill>
                  <a:schemeClr val="dk1"/>
                </a:solidFill>
                <a:latin typeface="Average"/>
                <a:ea typeface="Average"/>
                <a:cs typeface="Average"/>
                <a:sym typeface="Average"/>
              </a:rPr>
              <a:t>) et al., 2024</a:t>
            </a:r>
            <a:endParaRPr i="1" sz="1100">
              <a:solidFill>
                <a:schemeClr val="dk1"/>
              </a:solidFill>
              <a:latin typeface="Average"/>
              <a:ea typeface="Average"/>
              <a:cs typeface="Average"/>
              <a:sym typeface="Average"/>
            </a:endParaRPr>
          </a:p>
        </p:txBody>
      </p:sp>
      <p:pic>
        <p:nvPicPr>
          <p:cNvPr id="166" name="Google Shape;166;p28"/>
          <p:cNvPicPr preferRelativeResize="0"/>
          <p:nvPr/>
        </p:nvPicPr>
        <p:blipFill rotWithShape="1">
          <a:blip r:embed="rId4">
            <a:alphaModFix/>
          </a:blip>
          <a:srcRect b="10240" l="9838" r="10238" t="9437"/>
          <a:stretch/>
        </p:blipFill>
        <p:spPr>
          <a:xfrm>
            <a:off x="8211771" y="531450"/>
            <a:ext cx="749725" cy="753475"/>
          </a:xfrm>
          <a:prstGeom prst="rect">
            <a:avLst/>
          </a:prstGeom>
          <a:noFill/>
          <a:ln>
            <a:noFill/>
          </a:ln>
        </p:spPr>
      </p:pic>
      <p:sp>
        <p:nvSpPr>
          <p:cNvPr id="167" name="Google Shape;167;p2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8" name="Google Shape;168;p28"/>
          <p:cNvSpPr/>
          <p:nvPr/>
        </p:nvSpPr>
        <p:spPr>
          <a:xfrm>
            <a:off x="4429050" y="312675"/>
            <a:ext cx="148500" cy="3525300"/>
          </a:xfrm>
          <a:prstGeom prst="leftBracket">
            <a:avLst>
              <a:gd fmla="val 8333" name="adj"/>
            </a:avLst>
          </a:prstGeom>
          <a:noFill/>
          <a:ln cap="flat" cmpd="sng" w="28575">
            <a:solidFill>
              <a:srgbClr val="FEC00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69" name="Google Shape;169;p28"/>
          <p:cNvSpPr/>
          <p:nvPr/>
        </p:nvSpPr>
        <p:spPr>
          <a:xfrm>
            <a:off x="4429050" y="4072575"/>
            <a:ext cx="148500" cy="895200"/>
          </a:xfrm>
          <a:prstGeom prst="leftBracket">
            <a:avLst>
              <a:gd fmla="val 8333"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311700" y="191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EHT </a:t>
            </a:r>
            <a:r>
              <a:rPr lang="en"/>
              <a:t>Targets of Interest</a:t>
            </a:r>
            <a:endParaRPr/>
          </a:p>
        </p:txBody>
      </p:sp>
      <p:pic>
        <p:nvPicPr>
          <p:cNvPr id="175" name="Google Shape;175;p29"/>
          <p:cNvPicPr preferRelativeResize="0"/>
          <p:nvPr/>
        </p:nvPicPr>
        <p:blipFill>
          <a:blip r:embed="rId3">
            <a:alphaModFix/>
          </a:blip>
          <a:stretch>
            <a:fillRect/>
          </a:stretch>
        </p:blipFill>
        <p:spPr>
          <a:xfrm>
            <a:off x="2881940" y="1870128"/>
            <a:ext cx="1339372" cy="1339368"/>
          </a:xfrm>
          <a:prstGeom prst="rect">
            <a:avLst/>
          </a:prstGeom>
          <a:noFill/>
          <a:ln>
            <a:noFill/>
          </a:ln>
        </p:spPr>
      </p:pic>
      <p:sp>
        <p:nvSpPr>
          <p:cNvPr id="176" name="Google Shape;176;p29"/>
          <p:cNvSpPr txBox="1"/>
          <p:nvPr/>
        </p:nvSpPr>
        <p:spPr>
          <a:xfrm>
            <a:off x="2853764" y="1870128"/>
            <a:ext cx="516600" cy="1473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sz="1900">
                <a:solidFill>
                  <a:srgbClr val="FFFCFB"/>
                </a:solidFill>
                <a:latin typeface="Arimo"/>
                <a:ea typeface="Arimo"/>
                <a:cs typeface="Arimo"/>
                <a:sym typeface="Arimo"/>
              </a:rPr>
              <a:t>IC 1459</a:t>
            </a:r>
            <a:endParaRPr sz="1900">
              <a:solidFill>
                <a:srgbClr val="FFFCFB"/>
              </a:solidFill>
              <a:latin typeface="Arimo"/>
              <a:ea typeface="Arimo"/>
              <a:cs typeface="Arimo"/>
              <a:sym typeface="Arimo"/>
            </a:endParaRPr>
          </a:p>
        </p:txBody>
      </p:sp>
      <p:pic>
        <p:nvPicPr>
          <p:cNvPr id="177" name="Google Shape;177;p29"/>
          <p:cNvPicPr preferRelativeResize="0"/>
          <p:nvPr/>
        </p:nvPicPr>
        <p:blipFill>
          <a:blip r:embed="rId4">
            <a:alphaModFix/>
          </a:blip>
          <a:stretch>
            <a:fillRect/>
          </a:stretch>
        </p:blipFill>
        <p:spPr>
          <a:xfrm>
            <a:off x="354589" y="1105475"/>
            <a:ext cx="4271568" cy="3643226"/>
          </a:xfrm>
          <a:prstGeom prst="rect">
            <a:avLst/>
          </a:prstGeom>
          <a:noFill/>
          <a:ln cap="flat" cmpd="sng" w="9525">
            <a:solidFill>
              <a:srgbClr val="000000"/>
            </a:solidFill>
            <a:prstDash val="solid"/>
            <a:round/>
            <a:headEnd len="sm" w="sm" type="none"/>
            <a:tailEnd len="sm" w="sm" type="none"/>
          </a:ln>
        </p:spPr>
      </p:pic>
      <p:grpSp>
        <p:nvGrpSpPr>
          <p:cNvPr id="178" name="Google Shape;178;p29"/>
          <p:cNvGrpSpPr/>
          <p:nvPr/>
        </p:nvGrpSpPr>
        <p:grpSpPr>
          <a:xfrm>
            <a:off x="1031599" y="1191976"/>
            <a:ext cx="2248907" cy="913669"/>
            <a:chOff x="13730284" y="7307956"/>
            <a:chExt cx="3922740" cy="1375800"/>
          </a:xfrm>
        </p:grpSpPr>
        <p:grpSp>
          <p:nvGrpSpPr>
            <p:cNvPr id="179" name="Google Shape;179;p29"/>
            <p:cNvGrpSpPr/>
            <p:nvPr/>
          </p:nvGrpSpPr>
          <p:grpSpPr>
            <a:xfrm>
              <a:off x="13730284" y="7307956"/>
              <a:ext cx="3922740" cy="1375800"/>
              <a:chOff x="10979957" y="8869881"/>
              <a:chExt cx="4129200" cy="1375800"/>
            </a:xfrm>
          </p:grpSpPr>
          <p:sp>
            <p:nvSpPr>
              <p:cNvPr id="180" name="Google Shape;180;p29"/>
              <p:cNvSpPr txBox="1"/>
              <p:nvPr/>
            </p:nvSpPr>
            <p:spPr>
              <a:xfrm>
                <a:off x="10979957" y="8869881"/>
                <a:ext cx="4129200" cy="1375800"/>
              </a:xfrm>
              <a:prstGeom prst="rect">
                <a:avLst/>
              </a:prstGeom>
              <a:solidFill>
                <a:srgbClr val="EEEEEE">
                  <a:alpha val="45570"/>
                </a:srgbClr>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Roboto"/>
                    <a:ea typeface="Roboto"/>
                    <a:cs typeface="Roboto"/>
                    <a:sym typeface="Roboto"/>
                  </a:rPr>
                  <a:t> </a:t>
                </a:r>
                <a:r>
                  <a:rPr lang="en" sz="1200">
                    <a:solidFill>
                      <a:srgbClr val="3C78D8"/>
                    </a:solidFill>
                    <a:latin typeface="Roboto"/>
                    <a:ea typeface="Roboto"/>
                    <a:cs typeface="Roboto"/>
                    <a:sym typeface="Roboto"/>
                  </a:rPr>
                  <a:t>      </a:t>
                </a:r>
                <a:r>
                  <a:rPr lang="en" sz="1200">
                    <a:solidFill>
                      <a:srgbClr val="3C78D8"/>
                    </a:solidFill>
                    <a:latin typeface="Roboto Medium"/>
                    <a:ea typeface="Roboto Medium"/>
                    <a:cs typeface="Roboto Medium"/>
                    <a:sym typeface="Roboto Medium"/>
                  </a:rPr>
                  <a:t>SMBH Shadow resolved</a:t>
                </a:r>
                <a:endParaRPr sz="1200">
                  <a:solidFill>
                    <a:srgbClr val="FF0000"/>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00FF00"/>
                    </a:solidFill>
                    <a:latin typeface="Roboto Medium"/>
                    <a:ea typeface="Roboto Medium"/>
                    <a:cs typeface="Roboto Medium"/>
                    <a:sym typeface="Roboto Medium"/>
                  </a:rPr>
                  <a:t>      </a:t>
                </a:r>
                <a:r>
                  <a:rPr lang="en" sz="1200">
                    <a:solidFill>
                      <a:srgbClr val="6AA84F"/>
                    </a:solidFill>
                    <a:latin typeface="Roboto Medium"/>
                    <a:ea typeface="Roboto Medium"/>
                    <a:cs typeface="Roboto Medium"/>
                    <a:sym typeface="Roboto Medium"/>
                  </a:rPr>
                  <a:t>SMBH Spin resolved</a:t>
                </a:r>
                <a:endParaRPr sz="1200">
                  <a:solidFill>
                    <a:srgbClr val="6AA84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3C78D8"/>
                    </a:solidFill>
                    <a:latin typeface="Roboto Medium"/>
                    <a:ea typeface="Roboto Medium"/>
                    <a:cs typeface="Roboto Medium"/>
                    <a:sym typeface="Roboto Medium"/>
                  </a:rPr>
                  <a:t>      </a:t>
                </a:r>
                <a:r>
                  <a:rPr lang="en" sz="1200">
                    <a:solidFill>
                      <a:srgbClr val="FF0000"/>
                    </a:solidFill>
                    <a:latin typeface="Roboto Medium"/>
                    <a:ea typeface="Roboto Medium"/>
                    <a:cs typeface="Roboto Medium"/>
                    <a:sym typeface="Roboto Medium"/>
                  </a:rPr>
                  <a:t>SMBH Mass resolved</a:t>
                </a:r>
                <a:endParaRPr sz="1200">
                  <a:solidFill>
                    <a:srgbClr val="FF0000"/>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FF0000"/>
                    </a:solidFill>
                    <a:latin typeface="Roboto Medium"/>
                    <a:ea typeface="Roboto Medium"/>
                    <a:cs typeface="Roboto Medium"/>
                    <a:sym typeface="Roboto Medium"/>
                  </a:rPr>
                  <a:t>     </a:t>
                </a:r>
                <a:r>
                  <a:rPr lang="en" sz="1200">
                    <a:solidFill>
                      <a:srgbClr val="A64D79"/>
                    </a:solidFill>
                    <a:latin typeface="Roboto Medium"/>
                    <a:ea typeface="Roboto Medium"/>
                    <a:cs typeface="Roboto Medium"/>
                    <a:sym typeface="Roboto Medium"/>
                  </a:rPr>
                  <a:t> Above mass threshold</a:t>
                </a:r>
                <a:endParaRPr sz="1200">
                  <a:solidFill>
                    <a:srgbClr val="674EA7"/>
                  </a:solidFill>
                  <a:latin typeface="Roboto Medium"/>
                  <a:ea typeface="Roboto Medium"/>
                  <a:cs typeface="Roboto Medium"/>
                  <a:sym typeface="Roboto Medium"/>
                </a:endParaRPr>
              </a:p>
            </p:txBody>
          </p:sp>
          <p:cxnSp>
            <p:nvCxnSpPr>
              <p:cNvPr id="181" name="Google Shape;181;p29"/>
              <p:cNvCxnSpPr/>
              <p:nvPr/>
            </p:nvCxnSpPr>
            <p:spPr>
              <a:xfrm>
                <a:off x="11101839" y="9082668"/>
                <a:ext cx="297000" cy="0"/>
              </a:xfrm>
              <a:prstGeom prst="straightConnector1">
                <a:avLst/>
              </a:prstGeom>
              <a:noFill/>
              <a:ln cap="flat" cmpd="sng" w="19050">
                <a:solidFill>
                  <a:srgbClr val="4A86E8"/>
                </a:solidFill>
                <a:prstDash val="solid"/>
                <a:round/>
                <a:headEnd len="med" w="med" type="none"/>
                <a:tailEnd len="med" w="med" type="none"/>
              </a:ln>
            </p:spPr>
          </p:cxnSp>
          <p:cxnSp>
            <p:nvCxnSpPr>
              <p:cNvPr id="182" name="Google Shape;182;p29"/>
              <p:cNvCxnSpPr/>
              <p:nvPr/>
            </p:nvCxnSpPr>
            <p:spPr>
              <a:xfrm>
                <a:off x="11101839" y="9386368"/>
                <a:ext cx="297000" cy="0"/>
              </a:xfrm>
              <a:prstGeom prst="straightConnector1">
                <a:avLst/>
              </a:prstGeom>
              <a:noFill/>
              <a:ln cap="flat" cmpd="sng" w="19050">
                <a:solidFill>
                  <a:srgbClr val="6AA84F"/>
                </a:solidFill>
                <a:prstDash val="solid"/>
                <a:round/>
                <a:headEnd len="med" w="med" type="none"/>
                <a:tailEnd len="med" w="med" type="none"/>
              </a:ln>
            </p:spPr>
          </p:cxnSp>
          <p:cxnSp>
            <p:nvCxnSpPr>
              <p:cNvPr id="183" name="Google Shape;183;p29"/>
              <p:cNvCxnSpPr/>
              <p:nvPr/>
            </p:nvCxnSpPr>
            <p:spPr>
              <a:xfrm>
                <a:off x="11101839" y="9712068"/>
                <a:ext cx="297000" cy="0"/>
              </a:xfrm>
              <a:prstGeom prst="straightConnector1">
                <a:avLst/>
              </a:prstGeom>
              <a:noFill/>
              <a:ln cap="flat" cmpd="sng" w="19050">
                <a:solidFill>
                  <a:srgbClr val="FF0000"/>
                </a:solidFill>
                <a:prstDash val="solid"/>
                <a:round/>
                <a:headEnd len="med" w="med" type="none"/>
                <a:tailEnd len="med" w="med" type="none"/>
              </a:ln>
            </p:spPr>
          </p:cxnSp>
        </p:grpSp>
        <p:sp>
          <p:nvSpPr>
            <p:cNvPr id="184" name="Google Shape;184;p29"/>
            <p:cNvSpPr/>
            <p:nvPr/>
          </p:nvSpPr>
          <p:spPr>
            <a:xfrm>
              <a:off x="13935075" y="8392418"/>
              <a:ext cx="142200" cy="1239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85" name="Google Shape;185;p29"/>
          <p:cNvSpPr/>
          <p:nvPr/>
        </p:nvSpPr>
        <p:spPr>
          <a:xfrm rot="2851273">
            <a:off x="3954970" y="1072136"/>
            <a:ext cx="400256" cy="572677"/>
          </a:xfrm>
          <a:prstGeom prst="ellipse">
            <a:avLst/>
          </a:prstGeom>
          <a:noFill/>
          <a:ln cap="flat" cmpd="sng" w="28575">
            <a:solidFill>
              <a:srgbClr val="C3291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86" name="Google Shape;186;p2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7" name="Google Shape;187;p29"/>
          <p:cNvSpPr/>
          <p:nvPr/>
        </p:nvSpPr>
        <p:spPr>
          <a:xfrm>
            <a:off x="3053342" y="2927147"/>
            <a:ext cx="168900" cy="159000"/>
          </a:xfrm>
          <a:prstGeom prst="star5">
            <a:avLst>
              <a:gd fmla="val 19098" name="adj"/>
              <a:gd fmla="val 105146" name="hf"/>
              <a:gd fmla="val 110557" name="vf"/>
            </a:avLst>
          </a:prstGeom>
          <a:solidFill>
            <a:srgbClr val="C3291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9"/>
          <p:cNvSpPr/>
          <p:nvPr/>
        </p:nvSpPr>
        <p:spPr>
          <a:xfrm>
            <a:off x="3184282" y="2969788"/>
            <a:ext cx="168900" cy="159000"/>
          </a:xfrm>
          <a:prstGeom prst="star5">
            <a:avLst>
              <a:gd fmla="val 19098" name="adj"/>
              <a:gd fmla="val 105146" name="hf"/>
              <a:gd fmla="val 110557" name="vf"/>
            </a:avLst>
          </a:prstGeom>
          <a:solidFill>
            <a:srgbClr val="C3291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29"/>
          <p:cNvSpPr txBox="1"/>
          <p:nvPr/>
        </p:nvSpPr>
        <p:spPr>
          <a:xfrm>
            <a:off x="3318475" y="3019500"/>
            <a:ext cx="575100" cy="184800"/>
          </a:xfrm>
          <a:prstGeom prst="rect">
            <a:avLst/>
          </a:prstGeom>
          <a:solidFill>
            <a:srgbClr val="FFFFFF"/>
          </a:solidFill>
          <a:ln cap="flat" cmpd="sng" w="19050">
            <a:solidFill>
              <a:srgbClr val="C3291C"/>
            </a:solidFill>
            <a:prstDash val="solid"/>
            <a:round/>
            <a:headEnd len="sm" w="sm" type="none"/>
            <a:tailEnd len="sm" w="sm" type="none"/>
          </a:ln>
        </p:spPr>
        <p:txBody>
          <a:bodyPr anchorCtr="0" anchor="t" bIns="0" lIns="0" spcFirstLastPara="1" rIns="0" wrap="square" tIns="0">
            <a:spAutoFit/>
          </a:bodyPr>
          <a:lstStyle/>
          <a:p>
            <a:pPr indent="0" lvl="0" marL="0" rtl="0" algn="ctr">
              <a:spcBef>
                <a:spcPts val="0"/>
              </a:spcBef>
              <a:spcAft>
                <a:spcPts val="0"/>
              </a:spcAft>
              <a:buNone/>
            </a:pPr>
            <a:r>
              <a:rPr lang="en" sz="1200">
                <a:solidFill>
                  <a:srgbClr val="C3291C"/>
                </a:solidFill>
                <a:latin typeface="Roboto Black"/>
                <a:ea typeface="Roboto Black"/>
                <a:cs typeface="Roboto Black"/>
                <a:sym typeface="Roboto Black"/>
              </a:rPr>
              <a:t>IC1459</a:t>
            </a:r>
            <a:endParaRPr sz="1200">
              <a:solidFill>
                <a:srgbClr val="C3291C"/>
              </a:solidFill>
              <a:latin typeface="Roboto Black"/>
              <a:ea typeface="Roboto Black"/>
              <a:cs typeface="Roboto Black"/>
              <a:sym typeface="Roboto Black"/>
            </a:endParaRPr>
          </a:p>
        </p:txBody>
      </p:sp>
      <p:sp>
        <p:nvSpPr>
          <p:cNvPr id="190" name="Google Shape;190;p29"/>
          <p:cNvSpPr txBox="1"/>
          <p:nvPr/>
        </p:nvSpPr>
        <p:spPr>
          <a:xfrm>
            <a:off x="3184275" y="2834688"/>
            <a:ext cx="734700" cy="184800"/>
          </a:xfrm>
          <a:prstGeom prst="rect">
            <a:avLst/>
          </a:prstGeom>
          <a:solidFill>
            <a:srgbClr val="FFFFFF"/>
          </a:solidFill>
          <a:ln cap="flat" cmpd="sng" w="19050">
            <a:solidFill>
              <a:srgbClr val="C3291C"/>
            </a:solidFill>
            <a:prstDash val="solid"/>
            <a:round/>
            <a:headEnd len="sm" w="sm" type="none"/>
            <a:tailEnd len="sm" w="sm" type="none"/>
          </a:ln>
        </p:spPr>
        <p:txBody>
          <a:bodyPr anchorCtr="0" anchor="t" bIns="0" lIns="0" spcFirstLastPara="1" rIns="0" wrap="square" tIns="0">
            <a:spAutoFit/>
          </a:bodyPr>
          <a:lstStyle/>
          <a:p>
            <a:pPr indent="0" lvl="0" marL="0" rtl="0" algn="ctr">
              <a:spcBef>
                <a:spcPts val="0"/>
              </a:spcBef>
              <a:spcAft>
                <a:spcPts val="0"/>
              </a:spcAft>
              <a:buNone/>
            </a:pPr>
            <a:r>
              <a:rPr lang="en" sz="1200">
                <a:solidFill>
                  <a:srgbClr val="C3291C"/>
                </a:solidFill>
                <a:latin typeface="Roboto Black"/>
                <a:ea typeface="Roboto Black"/>
                <a:cs typeface="Roboto Black"/>
                <a:sym typeface="Roboto Black"/>
              </a:rPr>
              <a:t>NGC4594</a:t>
            </a:r>
            <a:endParaRPr sz="1200">
              <a:solidFill>
                <a:srgbClr val="C3291C"/>
              </a:solidFill>
              <a:latin typeface="Roboto Black"/>
              <a:ea typeface="Roboto Black"/>
              <a:cs typeface="Roboto Black"/>
              <a:sym typeface="Roboto Black"/>
            </a:endParaRPr>
          </a:p>
        </p:txBody>
      </p:sp>
      <p:sp>
        <p:nvSpPr>
          <p:cNvPr id="191" name="Google Shape;191;p29"/>
          <p:cNvSpPr txBox="1"/>
          <p:nvPr/>
        </p:nvSpPr>
        <p:spPr>
          <a:xfrm>
            <a:off x="354600" y="469315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E9E9E"/>
                </a:solidFill>
                <a:latin typeface="Average"/>
                <a:ea typeface="Average"/>
                <a:cs typeface="Average"/>
                <a:sym typeface="Average"/>
              </a:rPr>
              <a:t>J</a:t>
            </a:r>
            <a:r>
              <a:rPr lang="en" sz="1200">
                <a:solidFill>
                  <a:srgbClr val="9E9E9E"/>
                </a:solidFill>
                <a:latin typeface="Average"/>
                <a:ea typeface="Average"/>
                <a:cs typeface="Average"/>
                <a:sym typeface="Average"/>
              </a:rPr>
              <a:t>ohnson et al. 2023</a:t>
            </a:r>
            <a:endParaRPr sz="1100">
              <a:solidFill>
                <a:srgbClr val="9E9E9E"/>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0"/>
          <p:cNvPicPr preferRelativeResize="0"/>
          <p:nvPr/>
        </p:nvPicPr>
        <p:blipFill>
          <a:blip r:embed="rId3">
            <a:alphaModFix/>
          </a:blip>
          <a:stretch>
            <a:fillRect/>
          </a:stretch>
        </p:blipFill>
        <p:spPr>
          <a:xfrm>
            <a:off x="4659301" y="2571750"/>
            <a:ext cx="2222637" cy="2137300"/>
          </a:xfrm>
          <a:prstGeom prst="rect">
            <a:avLst/>
          </a:prstGeom>
          <a:noFill/>
          <a:ln>
            <a:noFill/>
          </a:ln>
        </p:spPr>
      </p:pic>
      <p:pic>
        <p:nvPicPr>
          <p:cNvPr id="197" name="Google Shape;197;p30"/>
          <p:cNvPicPr preferRelativeResize="0"/>
          <p:nvPr/>
        </p:nvPicPr>
        <p:blipFill>
          <a:blip r:embed="rId4">
            <a:alphaModFix/>
          </a:blip>
          <a:stretch>
            <a:fillRect/>
          </a:stretch>
        </p:blipFill>
        <p:spPr>
          <a:xfrm>
            <a:off x="4592700" y="188225"/>
            <a:ext cx="2231885" cy="2137300"/>
          </a:xfrm>
          <a:prstGeom prst="rect">
            <a:avLst/>
          </a:prstGeom>
          <a:noFill/>
          <a:ln>
            <a:noFill/>
          </a:ln>
        </p:spPr>
      </p:pic>
      <p:sp>
        <p:nvSpPr>
          <p:cNvPr id="198" name="Google Shape;198;p30"/>
          <p:cNvSpPr txBox="1"/>
          <p:nvPr>
            <p:ph type="title"/>
          </p:nvPr>
        </p:nvSpPr>
        <p:spPr>
          <a:xfrm>
            <a:off x="311700" y="191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EHT </a:t>
            </a:r>
            <a:r>
              <a:rPr lang="en"/>
              <a:t>Targets of Interest</a:t>
            </a:r>
            <a:endParaRPr/>
          </a:p>
        </p:txBody>
      </p:sp>
      <p:pic>
        <p:nvPicPr>
          <p:cNvPr id="199" name="Google Shape;199;p30"/>
          <p:cNvPicPr preferRelativeResize="0"/>
          <p:nvPr/>
        </p:nvPicPr>
        <p:blipFill>
          <a:blip r:embed="rId5">
            <a:alphaModFix/>
          </a:blip>
          <a:stretch>
            <a:fillRect/>
          </a:stretch>
        </p:blipFill>
        <p:spPr>
          <a:xfrm>
            <a:off x="2881940" y="1870128"/>
            <a:ext cx="1339372" cy="1339368"/>
          </a:xfrm>
          <a:prstGeom prst="rect">
            <a:avLst/>
          </a:prstGeom>
          <a:noFill/>
          <a:ln>
            <a:noFill/>
          </a:ln>
        </p:spPr>
      </p:pic>
      <p:sp>
        <p:nvSpPr>
          <p:cNvPr id="200" name="Google Shape;200;p30"/>
          <p:cNvSpPr txBox="1"/>
          <p:nvPr/>
        </p:nvSpPr>
        <p:spPr>
          <a:xfrm>
            <a:off x="2853764" y="1870128"/>
            <a:ext cx="516600" cy="1473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sz="1900">
                <a:solidFill>
                  <a:srgbClr val="FFFCFB"/>
                </a:solidFill>
                <a:latin typeface="Arimo"/>
                <a:ea typeface="Arimo"/>
                <a:cs typeface="Arimo"/>
                <a:sym typeface="Arimo"/>
              </a:rPr>
              <a:t>IC 1459</a:t>
            </a:r>
            <a:endParaRPr sz="1900">
              <a:solidFill>
                <a:srgbClr val="FFFCFB"/>
              </a:solidFill>
              <a:latin typeface="Arimo"/>
              <a:ea typeface="Arimo"/>
              <a:cs typeface="Arimo"/>
              <a:sym typeface="Arimo"/>
            </a:endParaRPr>
          </a:p>
        </p:txBody>
      </p:sp>
      <p:pic>
        <p:nvPicPr>
          <p:cNvPr id="201" name="Google Shape;201;p30"/>
          <p:cNvPicPr preferRelativeResize="0"/>
          <p:nvPr/>
        </p:nvPicPr>
        <p:blipFill>
          <a:blip r:embed="rId6">
            <a:alphaModFix/>
          </a:blip>
          <a:stretch>
            <a:fillRect/>
          </a:stretch>
        </p:blipFill>
        <p:spPr>
          <a:xfrm>
            <a:off x="354589" y="1105475"/>
            <a:ext cx="4271568" cy="3643226"/>
          </a:xfrm>
          <a:prstGeom prst="rect">
            <a:avLst/>
          </a:prstGeom>
          <a:noFill/>
          <a:ln cap="flat" cmpd="sng" w="9525">
            <a:solidFill>
              <a:srgbClr val="000000"/>
            </a:solidFill>
            <a:prstDash val="solid"/>
            <a:round/>
            <a:headEnd len="sm" w="sm" type="none"/>
            <a:tailEnd len="sm" w="sm" type="none"/>
          </a:ln>
        </p:spPr>
      </p:pic>
      <p:sp>
        <p:nvSpPr>
          <p:cNvPr id="202" name="Google Shape;202;p30"/>
          <p:cNvSpPr/>
          <p:nvPr/>
        </p:nvSpPr>
        <p:spPr>
          <a:xfrm>
            <a:off x="3053342" y="2927147"/>
            <a:ext cx="168900" cy="159000"/>
          </a:xfrm>
          <a:prstGeom prst="star5">
            <a:avLst>
              <a:gd fmla="val 19098" name="adj"/>
              <a:gd fmla="val 105146" name="hf"/>
              <a:gd fmla="val 110557" name="vf"/>
            </a:avLst>
          </a:prstGeom>
          <a:solidFill>
            <a:srgbClr val="C3291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 name="Google Shape;203;p30"/>
          <p:cNvSpPr/>
          <p:nvPr/>
        </p:nvSpPr>
        <p:spPr>
          <a:xfrm>
            <a:off x="3184282" y="2969788"/>
            <a:ext cx="168900" cy="159000"/>
          </a:xfrm>
          <a:prstGeom prst="star5">
            <a:avLst>
              <a:gd fmla="val 19098" name="adj"/>
              <a:gd fmla="val 105146" name="hf"/>
              <a:gd fmla="val 110557" name="vf"/>
            </a:avLst>
          </a:prstGeom>
          <a:solidFill>
            <a:srgbClr val="C3291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 name="Google Shape;204;p30"/>
          <p:cNvSpPr txBox="1"/>
          <p:nvPr/>
        </p:nvSpPr>
        <p:spPr>
          <a:xfrm>
            <a:off x="3318475" y="3019500"/>
            <a:ext cx="575100" cy="184800"/>
          </a:xfrm>
          <a:prstGeom prst="rect">
            <a:avLst/>
          </a:prstGeom>
          <a:solidFill>
            <a:srgbClr val="FFFFFF"/>
          </a:solidFill>
          <a:ln cap="flat" cmpd="sng" w="19050">
            <a:solidFill>
              <a:srgbClr val="C3291C"/>
            </a:solidFill>
            <a:prstDash val="solid"/>
            <a:round/>
            <a:headEnd len="sm" w="sm" type="none"/>
            <a:tailEnd len="sm" w="sm" type="none"/>
          </a:ln>
        </p:spPr>
        <p:txBody>
          <a:bodyPr anchorCtr="0" anchor="t" bIns="0" lIns="0" spcFirstLastPara="1" rIns="0" wrap="square" tIns="0">
            <a:spAutoFit/>
          </a:bodyPr>
          <a:lstStyle/>
          <a:p>
            <a:pPr indent="0" lvl="0" marL="0" rtl="0" algn="ctr">
              <a:spcBef>
                <a:spcPts val="0"/>
              </a:spcBef>
              <a:spcAft>
                <a:spcPts val="0"/>
              </a:spcAft>
              <a:buNone/>
            </a:pPr>
            <a:r>
              <a:rPr lang="en" sz="1200">
                <a:solidFill>
                  <a:srgbClr val="C3291C"/>
                </a:solidFill>
                <a:latin typeface="Roboto Black"/>
                <a:ea typeface="Roboto Black"/>
                <a:cs typeface="Roboto Black"/>
                <a:sym typeface="Roboto Black"/>
              </a:rPr>
              <a:t>IC1459</a:t>
            </a:r>
            <a:endParaRPr sz="1200">
              <a:solidFill>
                <a:srgbClr val="C3291C"/>
              </a:solidFill>
              <a:latin typeface="Roboto Black"/>
              <a:ea typeface="Roboto Black"/>
              <a:cs typeface="Roboto Black"/>
              <a:sym typeface="Roboto Black"/>
            </a:endParaRPr>
          </a:p>
        </p:txBody>
      </p:sp>
      <p:sp>
        <p:nvSpPr>
          <p:cNvPr id="205" name="Google Shape;205;p30"/>
          <p:cNvSpPr txBox="1"/>
          <p:nvPr/>
        </p:nvSpPr>
        <p:spPr>
          <a:xfrm>
            <a:off x="3184275" y="2834688"/>
            <a:ext cx="734700" cy="184800"/>
          </a:xfrm>
          <a:prstGeom prst="rect">
            <a:avLst/>
          </a:prstGeom>
          <a:solidFill>
            <a:srgbClr val="FFFFFF"/>
          </a:solidFill>
          <a:ln cap="flat" cmpd="sng" w="19050">
            <a:solidFill>
              <a:srgbClr val="C3291C"/>
            </a:solidFill>
            <a:prstDash val="solid"/>
            <a:round/>
            <a:headEnd len="sm" w="sm" type="none"/>
            <a:tailEnd len="sm" w="sm" type="none"/>
          </a:ln>
        </p:spPr>
        <p:txBody>
          <a:bodyPr anchorCtr="0" anchor="t" bIns="0" lIns="0" spcFirstLastPara="1" rIns="0" wrap="square" tIns="0">
            <a:spAutoFit/>
          </a:bodyPr>
          <a:lstStyle/>
          <a:p>
            <a:pPr indent="0" lvl="0" marL="0" rtl="0" algn="ctr">
              <a:spcBef>
                <a:spcPts val="0"/>
              </a:spcBef>
              <a:spcAft>
                <a:spcPts val="0"/>
              </a:spcAft>
              <a:buNone/>
            </a:pPr>
            <a:r>
              <a:rPr lang="en" sz="1200">
                <a:solidFill>
                  <a:srgbClr val="C3291C"/>
                </a:solidFill>
                <a:latin typeface="Roboto Black"/>
                <a:ea typeface="Roboto Black"/>
                <a:cs typeface="Roboto Black"/>
                <a:sym typeface="Roboto Black"/>
              </a:rPr>
              <a:t>NGC4594</a:t>
            </a:r>
            <a:endParaRPr sz="1200">
              <a:solidFill>
                <a:srgbClr val="C3291C"/>
              </a:solidFill>
              <a:latin typeface="Roboto Black"/>
              <a:ea typeface="Roboto Black"/>
              <a:cs typeface="Roboto Black"/>
              <a:sym typeface="Roboto Black"/>
            </a:endParaRPr>
          </a:p>
        </p:txBody>
      </p:sp>
      <p:sp>
        <p:nvSpPr>
          <p:cNvPr id="206" name="Google Shape;206;p30"/>
          <p:cNvSpPr/>
          <p:nvPr/>
        </p:nvSpPr>
        <p:spPr>
          <a:xfrm rot="2851273">
            <a:off x="3954970" y="1072136"/>
            <a:ext cx="400256" cy="572677"/>
          </a:xfrm>
          <a:prstGeom prst="ellipse">
            <a:avLst/>
          </a:prstGeom>
          <a:noFill/>
          <a:ln cap="flat" cmpd="sng" w="28575">
            <a:solidFill>
              <a:srgbClr val="C3291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pic>
        <p:nvPicPr>
          <p:cNvPr id="207" name="Google Shape;207;p30"/>
          <p:cNvPicPr preferRelativeResize="0"/>
          <p:nvPr/>
        </p:nvPicPr>
        <p:blipFill>
          <a:blip r:embed="rId7">
            <a:alphaModFix/>
          </a:blip>
          <a:stretch>
            <a:fillRect/>
          </a:stretch>
        </p:blipFill>
        <p:spPr>
          <a:xfrm>
            <a:off x="6893125" y="2571749"/>
            <a:ext cx="2248900" cy="2154111"/>
          </a:xfrm>
          <a:prstGeom prst="rect">
            <a:avLst/>
          </a:prstGeom>
          <a:noFill/>
          <a:ln>
            <a:noFill/>
          </a:ln>
        </p:spPr>
      </p:pic>
      <p:pic>
        <p:nvPicPr>
          <p:cNvPr id="208" name="Google Shape;208;p30"/>
          <p:cNvPicPr preferRelativeResize="0"/>
          <p:nvPr/>
        </p:nvPicPr>
        <p:blipFill>
          <a:blip r:embed="rId8">
            <a:alphaModFix/>
          </a:blip>
          <a:stretch>
            <a:fillRect/>
          </a:stretch>
        </p:blipFill>
        <p:spPr>
          <a:xfrm>
            <a:off x="6893125" y="191513"/>
            <a:ext cx="2248901" cy="2137314"/>
          </a:xfrm>
          <a:prstGeom prst="rect">
            <a:avLst/>
          </a:prstGeom>
          <a:noFill/>
          <a:ln>
            <a:noFill/>
          </a:ln>
        </p:spPr>
      </p:pic>
      <p:cxnSp>
        <p:nvCxnSpPr>
          <p:cNvPr id="209" name="Google Shape;209;p30"/>
          <p:cNvCxnSpPr>
            <a:stCxn id="205" idx="3"/>
            <a:endCxn id="210" idx="1"/>
          </p:cNvCxnSpPr>
          <p:nvPr/>
        </p:nvCxnSpPr>
        <p:spPr>
          <a:xfrm flipH="1" rot="10800000">
            <a:off x="3918975" y="1260288"/>
            <a:ext cx="725400" cy="1666800"/>
          </a:xfrm>
          <a:prstGeom prst="straightConnector1">
            <a:avLst/>
          </a:prstGeom>
          <a:noFill/>
          <a:ln cap="flat" cmpd="sng" w="38100">
            <a:solidFill>
              <a:srgbClr val="C3291C"/>
            </a:solidFill>
            <a:prstDash val="solid"/>
            <a:round/>
            <a:headEnd len="med" w="med" type="none"/>
            <a:tailEnd len="med" w="med" type="triangle"/>
          </a:ln>
        </p:spPr>
      </p:cxnSp>
      <p:cxnSp>
        <p:nvCxnSpPr>
          <p:cNvPr id="211" name="Google Shape;211;p30"/>
          <p:cNvCxnSpPr/>
          <p:nvPr/>
        </p:nvCxnSpPr>
        <p:spPr>
          <a:xfrm>
            <a:off x="3855900" y="3190300"/>
            <a:ext cx="803400" cy="447600"/>
          </a:xfrm>
          <a:prstGeom prst="straightConnector1">
            <a:avLst/>
          </a:prstGeom>
          <a:noFill/>
          <a:ln cap="flat" cmpd="sng" w="38100">
            <a:solidFill>
              <a:srgbClr val="C3291C"/>
            </a:solidFill>
            <a:prstDash val="solid"/>
            <a:round/>
            <a:headEnd len="med" w="med" type="none"/>
            <a:tailEnd len="med" w="med" type="triangle"/>
          </a:ln>
        </p:spPr>
      </p:cxnSp>
      <p:sp>
        <p:nvSpPr>
          <p:cNvPr id="212" name="Google Shape;212;p3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3" name="Google Shape;213;p30"/>
          <p:cNvSpPr txBox="1"/>
          <p:nvPr/>
        </p:nvSpPr>
        <p:spPr>
          <a:xfrm>
            <a:off x="7444000" y="1699425"/>
            <a:ext cx="1734000" cy="648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a:solidFill>
                  <a:schemeClr val="dk1"/>
                </a:solidFill>
                <a:latin typeface="Average"/>
                <a:ea typeface="Average"/>
                <a:cs typeface="Average"/>
                <a:sym typeface="Average"/>
              </a:rPr>
              <a:t>M</a:t>
            </a:r>
            <a:r>
              <a:rPr baseline="-25000" lang="en">
                <a:solidFill>
                  <a:schemeClr val="dk1"/>
                </a:solidFill>
                <a:latin typeface="Average"/>
                <a:ea typeface="Average"/>
                <a:cs typeface="Average"/>
                <a:sym typeface="Average"/>
              </a:rPr>
              <a:t>BH</a:t>
            </a:r>
            <a:r>
              <a:rPr lang="en">
                <a:solidFill>
                  <a:schemeClr val="dk1"/>
                </a:solidFill>
                <a:latin typeface="Average"/>
                <a:ea typeface="Average"/>
                <a:cs typeface="Average"/>
                <a:sym typeface="Average"/>
              </a:rPr>
              <a:t> = 6.3 x 10</a:t>
            </a:r>
            <a:r>
              <a:rPr baseline="30000" lang="en">
                <a:solidFill>
                  <a:schemeClr val="dk1"/>
                </a:solidFill>
                <a:latin typeface="Average"/>
                <a:ea typeface="Average"/>
                <a:cs typeface="Average"/>
                <a:sym typeface="Average"/>
              </a:rPr>
              <a:t>8</a:t>
            </a:r>
            <a:r>
              <a:rPr lang="en">
                <a:solidFill>
                  <a:schemeClr val="dk1"/>
                </a:solidFill>
                <a:latin typeface="Average"/>
                <a:ea typeface="Average"/>
                <a:cs typeface="Average"/>
                <a:sym typeface="Average"/>
              </a:rPr>
              <a:t> M</a:t>
            </a:r>
            <a:r>
              <a:rPr baseline="-25000" lang="en">
                <a:solidFill>
                  <a:schemeClr val="dk1"/>
                </a:solidFill>
                <a:latin typeface="Average"/>
                <a:ea typeface="Average"/>
                <a:cs typeface="Average"/>
                <a:sym typeface="Average"/>
              </a:rPr>
              <a:t>sun</a:t>
            </a:r>
            <a:endParaRPr baseline="-25000">
              <a:solidFill>
                <a:schemeClr val="dk1"/>
              </a:solidFill>
              <a:latin typeface="Average"/>
              <a:ea typeface="Average"/>
              <a:cs typeface="Average"/>
              <a:sym typeface="Average"/>
            </a:endParaRPr>
          </a:p>
          <a:p>
            <a:pPr indent="0" lvl="0" marL="0" rtl="0" algn="r">
              <a:lnSpc>
                <a:spcPct val="115000"/>
              </a:lnSpc>
              <a:spcBef>
                <a:spcPts val="0"/>
              </a:spcBef>
              <a:spcAft>
                <a:spcPts val="0"/>
              </a:spcAft>
              <a:buNone/>
            </a:pPr>
            <a:r>
              <a:rPr lang="en">
                <a:solidFill>
                  <a:schemeClr val="dk1"/>
                </a:solidFill>
                <a:latin typeface="Average"/>
                <a:ea typeface="Average"/>
                <a:cs typeface="Average"/>
                <a:sym typeface="Average"/>
              </a:rPr>
              <a:t>Ring size = 7.0 μas </a:t>
            </a:r>
            <a:endParaRPr baseline="30000">
              <a:solidFill>
                <a:schemeClr val="dk1"/>
              </a:solidFill>
              <a:latin typeface="Average"/>
              <a:ea typeface="Average"/>
              <a:cs typeface="Average"/>
              <a:sym typeface="Average"/>
            </a:endParaRPr>
          </a:p>
        </p:txBody>
      </p:sp>
      <p:sp>
        <p:nvSpPr>
          <p:cNvPr id="214" name="Google Shape;214;p30"/>
          <p:cNvSpPr txBox="1"/>
          <p:nvPr/>
        </p:nvSpPr>
        <p:spPr>
          <a:xfrm>
            <a:off x="7444000" y="4113350"/>
            <a:ext cx="1734000" cy="648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a:solidFill>
                  <a:schemeClr val="dk1"/>
                </a:solidFill>
                <a:latin typeface="Average"/>
                <a:ea typeface="Average"/>
                <a:cs typeface="Average"/>
                <a:sym typeface="Average"/>
              </a:rPr>
              <a:t>M</a:t>
            </a:r>
            <a:r>
              <a:rPr baseline="-25000" lang="en">
                <a:solidFill>
                  <a:schemeClr val="dk1"/>
                </a:solidFill>
                <a:latin typeface="Average"/>
                <a:ea typeface="Average"/>
                <a:cs typeface="Average"/>
                <a:sym typeface="Average"/>
              </a:rPr>
              <a:t>BH</a:t>
            </a:r>
            <a:r>
              <a:rPr lang="en">
                <a:solidFill>
                  <a:schemeClr val="dk1"/>
                </a:solidFill>
                <a:latin typeface="Average"/>
                <a:ea typeface="Average"/>
                <a:cs typeface="Average"/>
                <a:sym typeface="Average"/>
              </a:rPr>
              <a:t>: 2.5 x 10</a:t>
            </a:r>
            <a:r>
              <a:rPr baseline="30000" lang="en">
                <a:solidFill>
                  <a:schemeClr val="dk1"/>
                </a:solidFill>
                <a:latin typeface="Average"/>
                <a:ea typeface="Average"/>
                <a:cs typeface="Average"/>
                <a:sym typeface="Average"/>
              </a:rPr>
              <a:t>9</a:t>
            </a:r>
            <a:r>
              <a:rPr lang="en">
                <a:solidFill>
                  <a:schemeClr val="dk1"/>
                </a:solidFill>
                <a:latin typeface="Average"/>
                <a:ea typeface="Average"/>
                <a:cs typeface="Average"/>
                <a:sym typeface="Average"/>
              </a:rPr>
              <a:t> M</a:t>
            </a:r>
            <a:r>
              <a:rPr baseline="-25000" lang="en">
                <a:solidFill>
                  <a:schemeClr val="dk1"/>
                </a:solidFill>
                <a:latin typeface="Average"/>
                <a:ea typeface="Average"/>
                <a:cs typeface="Average"/>
                <a:sym typeface="Average"/>
              </a:rPr>
              <a:t>sun</a:t>
            </a:r>
            <a:endParaRPr baseline="-25000">
              <a:solidFill>
                <a:schemeClr val="dk1"/>
              </a:solidFill>
              <a:latin typeface="Average"/>
              <a:ea typeface="Average"/>
              <a:cs typeface="Average"/>
              <a:sym typeface="Average"/>
            </a:endParaRPr>
          </a:p>
          <a:p>
            <a:pPr indent="0" lvl="0" marL="0" rtl="0" algn="r">
              <a:lnSpc>
                <a:spcPct val="115000"/>
              </a:lnSpc>
              <a:spcBef>
                <a:spcPts val="0"/>
              </a:spcBef>
              <a:spcAft>
                <a:spcPts val="0"/>
              </a:spcAft>
              <a:buNone/>
            </a:pPr>
            <a:r>
              <a:rPr lang="en">
                <a:solidFill>
                  <a:schemeClr val="dk1"/>
                </a:solidFill>
                <a:latin typeface="Average"/>
                <a:ea typeface="Average"/>
                <a:cs typeface="Average"/>
                <a:sym typeface="Average"/>
              </a:rPr>
              <a:t>Ring size : 8.9 μas</a:t>
            </a:r>
            <a:endParaRPr sz="1000"/>
          </a:p>
        </p:txBody>
      </p:sp>
      <p:sp>
        <p:nvSpPr>
          <p:cNvPr id="215" name="Google Shape;215;p30"/>
          <p:cNvSpPr txBox="1"/>
          <p:nvPr/>
        </p:nvSpPr>
        <p:spPr>
          <a:xfrm>
            <a:off x="6911200" y="4545938"/>
            <a:ext cx="734700" cy="215400"/>
          </a:xfrm>
          <a:prstGeom prst="rect">
            <a:avLst/>
          </a:prstGeom>
          <a:solidFill>
            <a:srgbClr val="000000"/>
          </a:solidFill>
          <a:ln>
            <a:noFill/>
          </a:ln>
        </p:spPr>
        <p:txBody>
          <a:bodyPr anchorCtr="0" anchor="t" bIns="0" lIns="0" spcFirstLastPara="1" rIns="0" wrap="square" tIns="0">
            <a:spAutoFit/>
          </a:bodyPr>
          <a:lstStyle/>
          <a:p>
            <a:pPr indent="0" lvl="0" marL="0" rtl="0" algn="ctr">
              <a:spcBef>
                <a:spcPts val="0"/>
              </a:spcBef>
              <a:spcAft>
                <a:spcPts val="0"/>
              </a:spcAft>
              <a:buNone/>
            </a:pPr>
            <a:r>
              <a:rPr b="1" lang="en">
                <a:solidFill>
                  <a:schemeClr val="dk1"/>
                </a:solidFill>
                <a:latin typeface="Average"/>
                <a:ea typeface="Average"/>
                <a:cs typeface="Average"/>
                <a:sym typeface="Average"/>
              </a:rPr>
              <a:t>FoV: 5.11’</a:t>
            </a:r>
            <a:endParaRPr b="1">
              <a:solidFill>
                <a:schemeClr val="dk1"/>
              </a:solidFill>
              <a:latin typeface="Average"/>
              <a:ea typeface="Average"/>
              <a:cs typeface="Average"/>
              <a:sym typeface="Average"/>
            </a:endParaRPr>
          </a:p>
        </p:txBody>
      </p:sp>
      <p:sp>
        <p:nvSpPr>
          <p:cNvPr id="216" name="Google Shape;216;p30"/>
          <p:cNvSpPr txBox="1"/>
          <p:nvPr/>
        </p:nvSpPr>
        <p:spPr>
          <a:xfrm>
            <a:off x="6911200" y="2113413"/>
            <a:ext cx="734700" cy="215400"/>
          </a:xfrm>
          <a:prstGeom prst="rect">
            <a:avLst/>
          </a:prstGeom>
          <a:solidFill>
            <a:srgbClr val="000000"/>
          </a:solidFill>
          <a:ln>
            <a:noFill/>
          </a:ln>
        </p:spPr>
        <p:txBody>
          <a:bodyPr anchorCtr="0" anchor="t" bIns="0" lIns="0" spcFirstLastPara="1" rIns="0" wrap="square" tIns="0">
            <a:spAutoFit/>
          </a:bodyPr>
          <a:lstStyle/>
          <a:p>
            <a:pPr indent="0" lvl="0" marL="0" rtl="0" algn="ctr">
              <a:spcBef>
                <a:spcPts val="0"/>
              </a:spcBef>
              <a:spcAft>
                <a:spcPts val="0"/>
              </a:spcAft>
              <a:buNone/>
            </a:pPr>
            <a:r>
              <a:rPr b="1" lang="en">
                <a:solidFill>
                  <a:schemeClr val="dk1"/>
                </a:solidFill>
                <a:latin typeface="Average"/>
                <a:ea typeface="Average"/>
                <a:cs typeface="Average"/>
                <a:sym typeface="Average"/>
              </a:rPr>
              <a:t>FoV: 5.57’</a:t>
            </a:r>
            <a:endParaRPr b="1">
              <a:solidFill>
                <a:schemeClr val="dk1"/>
              </a:solidFill>
              <a:latin typeface="Average"/>
              <a:ea typeface="Average"/>
              <a:cs typeface="Average"/>
              <a:sym typeface="Average"/>
            </a:endParaRPr>
          </a:p>
        </p:txBody>
      </p:sp>
      <p:sp>
        <p:nvSpPr>
          <p:cNvPr id="217" name="Google Shape;217;p30"/>
          <p:cNvSpPr txBox="1"/>
          <p:nvPr/>
        </p:nvSpPr>
        <p:spPr>
          <a:xfrm>
            <a:off x="4644375" y="2571750"/>
            <a:ext cx="1339500" cy="447600"/>
          </a:xfrm>
          <a:prstGeom prst="rect">
            <a:avLst/>
          </a:pr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rPr lang="en" sz="1900">
                <a:solidFill>
                  <a:srgbClr val="FFFCFB"/>
                </a:solidFill>
                <a:latin typeface="Average"/>
                <a:ea typeface="Average"/>
                <a:cs typeface="Average"/>
                <a:sym typeface="Average"/>
              </a:rPr>
              <a:t>IC1459</a:t>
            </a:r>
            <a:endParaRPr sz="1900">
              <a:solidFill>
                <a:srgbClr val="FFFCFB"/>
              </a:solidFill>
              <a:latin typeface="Average"/>
              <a:ea typeface="Average"/>
              <a:cs typeface="Average"/>
              <a:sym typeface="Average"/>
            </a:endParaRPr>
          </a:p>
        </p:txBody>
      </p:sp>
      <p:sp>
        <p:nvSpPr>
          <p:cNvPr id="218" name="Google Shape;218;p30"/>
          <p:cNvSpPr txBox="1"/>
          <p:nvPr/>
        </p:nvSpPr>
        <p:spPr>
          <a:xfrm>
            <a:off x="4583475" y="188225"/>
            <a:ext cx="1339500" cy="393600"/>
          </a:xfrm>
          <a:prstGeom prst="rect">
            <a:avLst/>
          </a:prstGeom>
          <a:solidFill>
            <a:srgbClr val="0B031D"/>
          </a:solidFill>
          <a:ln>
            <a:noFill/>
          </a:ln>
        </p:spPr>
        <p:txBody>
          <a:bodyPr anchorCtr="0" anchor="t" bIns="0" lIns="0" spcFirstLastPara="1" rIns="0" wrap="square" tIns="0">
            <a:noAutofit/>
          </a:bodyPr>
          <a:lstStyle/>
          <a:p>
            <a:pPr indent="0" lvl="0" marL="0" rtl="0" algn="l">
              <a:spcBef>
                <a:spcPts val="0"/>
              </a:spcBef>
              <a:spcAft>
                <a:spcPts val="0"/>
              </a:spcAft>
              <a:buNone/>
            </a:pPr>
            <a:r>
              <a:rPr lang="en" sz="1900">
                <a:solidFill>
                  <a:srgbClr val="FFFCFB"/>
                </a:solidFill>
                <a:latin typeface="Average"/>
                <a:ea typeface="Average"/>
                <a:cs typeface="Average"/>
                <a:sym typeface="Average"/>
              </a:rPr>
              <a:t>Sombrero</a:t>
            </a:r>
            <a:endParaRPr sz="1900">
              <a:solidFill>
                <a:srgbClr val="FFFCFB"/>
              </a:solidFill>
              <a:latin typeface="Average"/>
              <a:ea typeface="Average"/>
              <a:cs typeface="Average"/>
              <a:sym typeface="Average"/>
            </a:endParaRPr>
          </a:p>
        </p:txBody>
      </p:sp>
      <p:sp>
        <p:nvSpPr>
          <p:cNvPr id="219" name="Google Shape;219;p30"/>
          <p:cNvSpPr txBox="1"/>
          <p:nvPr/>
        </p:nvSpPr>
        <p:spPr>
          <a:xfrm>
            <a:off x="4626150" y="2139438"/>
            <a:ext cx="734700" cy="215400"/>
          </a:xfrm>
          <a:prstGeom prst="rect">
            <a:avLst/>
          </a:prstGeom>
          <a:solidFill>
            <a:srgbClr val="000000"/>
          </a:solidFill>
          <a:ln>
            <a:noFill/>
          </a:ln>
        </p:spPr>
        <p:txBody>
          <a:bodyPr anchorCtr="0" anchor="t" bIns="0" lIns="0" spcFirstLastPara="1" rIns="0" wrap="square" tIns="0">
            <a:spAutoFit/>
          </a:bodyPr>
          <a:lstStyle/>
          <a:p>
            <a:pPr indent="0" lvl="0" marL="0" rtl="0" algn="ctr">
              <a:spcBef>
                <a:spcPts val="0"/>
              </a:spcBef>
              <a:spcAft>
                <a:spcPts val="0"/>
              </a:spcAft>
              <a:buNone/>
            </a:pPr>
            <a:r>
              <a:rPr b="1" lang="en">
                <a:solidFill>
                  <a:schemeClr val="dk1"/>
                </a:solidFill>
                <a:latin typeface="Average"/>
                <a:ea typeface="Average"/>
                <a:cs typeface="Average"/>
                <a:sym typeface="Average"/>
              </a:rPr>
              <a:t>FoV: 5.57’</a:t>
            </a:r>
            <a:endParaRPr b="1">
              <a:solidFill>
                <a:schemeClr val="dk1"/>
              </a:solidFill>
              <a:latin typeface="Average"/>
              <a:ea typeface="Average"/>
              <a:cs typeface="Average"/>
              <a:sym typeface="Average"/>
            </a:endParaRPr>
          </a:p>
        </p:txBody>
      </p:sp>
      <p:sp>
        <p:nvSpPr>
          <p:cNvPr id="220" name="Google Shape;220;p30"/>
          <p:cNvSpPr txBox="1"/>
          <p:nvPr/>
        </p:nvSpPr>
        <p:spPr>
          <a:xfrm>
            <a:off x="4659300" y="4545938"/>
            <a:ext cx="734700" cy="215400"/>
          </a:xfrm>
          <a:prstGeom prst="rect">
            <a:avLst/>
          </a:prstGeom>
          <a:solidFill>
            <a:srgbClr val="000000"/>
          </a:solidFill>
          <a:ln>
            <a:noFill/>
          </a:ln>
        </p:spPr>
        <p:txBody>
          <a:bodyPr anchorCtr="0" anchor="t" bIns="0" lIns="0" spcFirstLastPara="1" rIns="0" wrap="square" tIns="0">
            <a:spAutoFit/>
          </a:bodyPr>
          <a:lstStyle/>
          <a:p>
            <a:pPr indent="0" lvl="0" marL="0" rtl="0" algn="ctr">
              <a:spcBef>
                <a:spcPts val="0"/>
              </a:spcBef>
              <a:spcAft>
                <a:spcPts val="0"/>
              </a:spcAft>
              <a:buNone/>
            </a:pPr>
            <a:r>
              <a:rPr b="1" lang="en">
                <a:solidFill>
                  <a:schemeClr val="dk1"/>
                </a:solidFill>
                <a:latin typeface="Average"/>
                <a:ea typeface="Average"/>
                <a:cs typeface="Average"/>
                <a:sym typeface="Average"/>
              </a:rPr>
              <a:t>FoV: 5.11’</a:t>
            </a:r>
            <a:endParaRPr b="1">
              <a:solidFill>
                <a:schemeClr val="dk1"/>
              </a:solidFill>
              <a:latin typeface="Average"/>
              <a:ea typeface="Average"/>
              <a:cs typeface="Average"/>
              <a:sym typeface="Average"/>
            </a:endParaRPr>
          </a:p>
        </p:txBody>
      </p:sp>
      <p:sp>
        <p:nvSpPr>
          <p:cNvPr id="221" name="Google Shape;221;p30"/>
          <p:cNvSpPr txBox="1"/>
          <p:nvPr/>
        </p:nvSpPr>
        <p:spPr>
          <a:xfrm>
            <a:off x="4962853" y="4824900"/>
            <a:ext cx="1615500" cy="447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900">
                <a:solidFill>
                  <a:schemeClr val="accent4"/>
                </a:solidFill>
                <a:latin typeface="Average"/>
                <a:ea typeface="Average"/>
                <a:cs typeface="Average"/>
                <a:sym typeface="Average"/>
              </a:rPr>
              <a:t>X-ray (XMM)</a:t>
            </a:r>
            <a:endParaRPr b="1" sz="1900">
              <a:solidFill>
                <a:schemeClr val="accent4"/>
              </a:solidFill>
              <a:latin typeface="Average"/>
              <a:ea typeface="Average"/>
              <a:cs typeface="Average"/>
              <a:sym typeface="Average"/>
            </a:endParaRPr>
          </a:p>
        </p:txBody>
      </p:sp>
      <p:sp>
        <p:nvSpPr>
          <p:cNvPr id="222" name="Google Shape;222;p30"/>
          <p:cNvSpPr txBox="1"/>
          <p:nvPr/>
        </p:nvSpPr>
        <p:spPr>
          <a:xfrm>
            <a:off x="7093125" y="4761350"/>
            <a:ext cx="1848900" cy="447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900">
                <a:solidFill>
                  <a:schemeClr val="accent3"/>
                </a:solidFill>
                <a:latin typeface="Average"/>
                <a:ea typeface="Average"/>
                <a:cs typeface="Average"/>
                <a:sym typeface="Average"/>
              </a:rPr>
              <a:t>Optical</a:t>
            </a:r>
            <a:r>
              <a:rPr b="1" lang="en" sz="1900">
                <a:solidFill>
                  <a:schemeClr val="accent3"/>
                </a:solidFill>
                <a:latin typeface="Average"/>
                <a:ea typeface="Average"/>
                <a:cs typeface="Average"/>
                <a:sym typeface="Average"/>
              </a:rPr>
              <a:t> (SDSS)</a:t>
            </a:r>
            <a:endParaRPr b="1" sz="1900">
              <a:solidFill>
                <a:schemeClr val="accent3"/>
              </a:solidFill>
              <a:latin typeface="Average"/>
              <a:ea typeface="Average"/>
              <a:cs typeface="Average"/>
              <a:sym typeface="Average"/>
            </a:endParaRPr>
          </a:p>
        </p:txBody>
      </p:sp>
      <p:sp>
        <p:nvSpPr>
          <p:cNvPr id="223" name="Google Shape;223;p30"/>
          <p:cNvSpPr txBox="1"/>
          <p:nvPr/>
        </p:nvSpPr>
        <p:spPr>
          <a:xfrm>
            <a:off x="1031599" y="1191976"/>
            <a:ext cx="2248800" cy="913800"/>
          </a:xfrm>
          <a:prstGeom prst="rect">
            <a:avLst/>
          </a:prstGeom>
          <a:solidFill>
            <a:srgbClr val="EEEEEE">
              <a:alpha val="45570"/>
            </a:srgbClr>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Roboto"/>
                <a:ea typeface="Roboto"/>
                <a:cs typeface="Roboto"/>
                <a:sym typeface="Roboto"/>
              </a:rPr>
              <a:t> </a:t>
            </a:r>
            <a:r>
              <a:rPr lang="en" sz="1200">
                <a:solidFill>
                  <a:srgbClr val="3C78D8"/>
                </a:solidFill>
                <a:latin typeface="Roboto"/>
                <a:ea typeface="Roboto"/>
                <a:cs typeface="Roboto"/>
                <a:sym typeface="Roboto"/>
              </a:rPr>
              <a:t>      </a:t>
            </a:r>
            <a:r>
              <a:rPr lang="en" sz="1200">
                <a:solidFill>
                  <a:srgbClr val="3C78D8"/>
                </a:solidFill>
                <a:latin typeface="Roboto Medium"/>
                <a:ea typeface="Roboto Medium"/>
                <a:cs typeface="Roboto Medium"/>
                <a:sym typeface="Roboto Medium"/>
              </a:rPr>
              <a:t>SMBH Shadow resolved</a:t>
            </a:r>
            <a:endParaRPr sz="1200">
              <a:solidFill>
                <a:srgbClr val="FF0000"/>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00FF00"/>
                </a:solidFill>
                <a:latin typeface="Roboto Medium"/>
                <a:ea typeface="Roboto Medium"/>
                <a:cs typeface="Roboto Medium"/>
                <a:sym typeface="Roboto Medium"/>
              </a:rPr>
              <a:t>      </a:t>
            </a:r>
            <a:r>
              <a:rPr lang="en" sz="1200">
                <a:solidFill>
                  <a:srgbClr val="6AA84F"/>
                </a:solidFill>
                <a:latin typeface="Roboto Medium"/>
                <a:ea typeface="Roboto Medium"/>
                <a:cs typeface="Roboto Medium"/>
                <a:sym typeface="Roboto Medium"/>
              </a:rPr>
              <a:t>SMBH Spin resolved</a:t>
            </a:r>
            <a:endParaRPr sz="1200">
              <a:solidFill>
                <a:srgbClr val="6AA84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3C78D8"/>
                </a:solidFill>
                <a:latin typeface="Roboto Medium"/>
                <a:ea typeface="Roboto Medium"/>
                <a:cs typeface="Roboto Medium"/>
                <a:sym typeface="Roboto Medium"/>
              </a:rPr>
              <a:t>      </a:t>
            </a:r>
            <a:r>
              <a:rPr lang="en" sz="1200">
                <a:solidFill>
                  <a:srgbClr val="FF0000"/>
                </a:solidFill>
                <a:latin typeface="Roboto Medium"/>
                <a:ea typeface="Roboto Medium"/>
                <a:cs typeface="Roboto Medium"/>
                <a:sym typeface="Roboto Medium"/>
              </a:rPr>
              <a:t>SMBH Mass resolved</a:t>
            </a:r>
            <a:endParaRPr sz="1200">
              <a:solidFill>
                <a:srgbClr val="FF0000"/>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FF0000"/>
                </a:solidFill>
                <a:latin typeface="Roboto Medium"/>
                <a:ea typeface="Roboto Medium"/>
                <a:cs typeface="Roboto Medium"/>
                <a:sym typeface="Roboto Medium"/>
              </a:rPr>
              <a:t>     </a:t>
            </a:r>
            <a:r>
              <a:rPr lang="en" sz="1200">
                <a:solidFill>
                  <a:srgbClr val="A64D79"/>
                </a:solidFill>
                <a:latin typeface="Roboto Medium"/>
                <a:ea typeface="Roboto Medium"/>
                <a:cs typeface="Roboto Medium"/>
                <a:sym typeface="Roboto Medium"/>
              </a:rPr>
              <a:t> Above mass threshold</a:t>
            </a:r>
            <a:endParaRPr sz="1200">
              <a:solidFill>
                <a:srgbClr val="674EA7"/>
              </a:solidFill>
              <a:latin typeface="Roboto Medium"/>
              <a:ea typeface="Roboto Medium"/>
              <a:cs typeface="Roboto Medium"/>
              <a:sym typeface="Roboto Medium"/>
            </a:endParaRPr>
          </a:p>
        </p:txBody>
      </p:sp>
      <p:grpSp>
        <p:nvGrpSpPr>
          <p:cNvPr id="224" name="Google Shape;224;p30"/>
          <p:cNvGrpSpPr/>
          <p:nvPr/>
        </p:nvGrpSpPr>
        <p:grpSpPr>
          <a:xfrm>
            <a:off x="1031599" y="1191976"/>
            <a:ext cx="2248907" cy="913669"/>
            <a:chOff x="13730284" y="7307956"/>
            <a:chExt cx="3922740" cy="1375800"/>
          </a:xfrm>
        </p:grpSpPr>
        <p:grpSp>
          <p:nvGrpSpPr>
            <p:cNvPr id="225" name="Google Shape;225;p30"/>
            <p:cNvGrpSpPr/>
            <p:nvPr/>
          </p:nvGrpSpPr>
          <p:grpSpPr>
            <a:xfrm>
              <a:off x="13730284" y="7307956"/>
              <a:ext cx="3922740" cy="1375800"/>
              <a:chOff x="10979957" y="8869881"/>
              <a:chExt cx="4129200" cy="1375800"/>
            </a:xfrm>
          </p:grpSpPr>
          <p:sp>
            <p:nvSpPr>
              <p:cNvPr id="226" name="Google Shape;226;p30"/>
              <p:cNvSpPr txBox="1"/>
              <p:nvPr/>
            </p:nvSpPr>
            <p:spPr>
              <a:xfrm>
                <a:off x="10979957" y="8869881"/>
                <a:ext cx="4129200" cy="1375800"/>
              </a:xfrm>
              <a:prstGeom prst="rect">
                <a:avLst/>
              </a:prstGeom>
              <a:solidFill>
                <a:srgbClr val="EEEEEE">
                  <a:alpha val="45570"/>
                </a:srgbClr>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Roboto"/>
                    <a:ea typeface="Roboto"/>
                    <a:cs typeface="Roboto"/>
                    <a:sym typeface="Roboto"/>
                  </a:rPr>
                  <a:t> </a:t>
                </a:r>
                <a:r>
                  <a:rPr lang="en" sz="1200">
                    <a:solidFill>
                      <a:srgbClr val="3C78D8"/>
                    </a:solidFill>
                    <a:latin typeface="Roboto"/>
                    <a:ea typeface="Roboto"/>
                    <a:cs typeface="Roboto"/>
                    <a:sym typeface="Roboto"/>
                  </a:rPr>
                  <a:t>      </a:t>
                </a:r>
                <a:r>
                  <a:rPr lang="en" sz="1200">
                    <a:solidFill>
                      <a:srgbClr val="3C78D8"/>
                    </a:solidFill>
                    <a:latin typeface="Roboto Medium"/>
                    <a:ea typeface="Roboto Medium"/>
                    <a:cs typeface="Roboto Medium"/>
                    <a:sym typeface="Roboto Medium"/>
                  </a:rPr>
                  <a:t>SMBH Shadow resolved</a:t>
                </a:r>
                <a:endParaRPr sz="1200">
                  <a:solidFill>
                    <a:srgbClr val="FF0000"/>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00FF00"/>
                    </a:solidFill>
                    <a:latin typeface="Roboto Medium"/>
                    <a:ea typeface="Roboto Medium"/>
                    <a:cs typeface="Roboto Medium"/>
                    <a:sym typeface="Roboto Medium"/>
                  </a:rPr>
                  <a:t>      </a:t>
                </a:r>
                <a:r>
                  <a:rPr lang="en" sz="1200">
                    <a:solidFill>
                      <a:srgbClr val="6AA84F"/>
                    </a:solidFill>
                    <a:latin typeface="Roboto Medium"/>
                    <a:ea typeface="Roboto Medium"/>
                    <a:cs typeface="Roboto Medium"/>
                    <a:sym typeface="Roboto Medium"/>
                  </a:rPr>
                  <a:t>SMBH Spin resolved</a:t>
                </a:r>
                <a:endParaRPr sz="1200">
                  <a:solidFill>
                    <a:srgbClr val="6AA84F"/>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3C78D8"/>
                    </a:solidFill>
                    <a:latin typeface="Roboto Medium"/>
                    <a:ea typeface="Roboto Medium"/>
                    <a:cs typeface="Roboto Medium"/>
                    <a:sym typeface="Roboto Medium"/>
                  </a:rPr>
                  <a:t>      </a:t>
                </a:r>
                <a:r>
                  <a:rPr lang="en" sz="1200">
                    <a:solidFill>
                      <a:srgbClr val="FF0000"/>
                    </a:solidFill>
                    <a:latin typeface="Roboto Medium"/>
                    <a:ea typeface="Roboto Medium"/>
                    <a:cs typeface="Roboto Medium"/>
                    <a:sym typeface="Roboto Medium"/>
                  </a:rPr>
                  <a:t>SMBH Mass resolved</a:t>
                </a:r>
                <a:endParaRPr sz="1200">
                  <a:solidFill>
                    <a:srgbClr val="FF0000"/>
                  </a:solidFill>
                  <a:latin typeface="Roboto Medium"/>
                  <a:ea typeface="Roboto Medium"/>
                  <a:cs typeface="Roboto Medium"/>
                  <a:sym typeface="Roboto Medium"/>
                </a:endParaRPr>
              </a:p>
              <a:p>
                <a:pPr indent="0" lvl="0" marL="0" rtl="0" algn="l">
                  <a:lnSpc>
                    <a:spcPct val="115000"/>
                  </a:lnSpc>
                  <a:spcBef>
                    <a:spcPts val="0"/>
                  </a:spcBef>
                  <a:spcAft>
                    <a:spcPts val="0"/>
                  </a:spcAft>
                  <a:buNone/>
                </a:pPr>
                <a:r>
                  <a:rPr lang="en" sz="1200">
                    <a:solidFill>
                      <a:srgbClr val="FF0000"/>
                    </a:solidFill>
                    <a:latin typeface="Roboto Medium"/>
                    <a:ea typeface="Roboto Medium"/>
                    <a:cs typeface="Roboto Medium"/>
                    <a:sym typeface="Roboto Medium"/>
                  </a:rPr>
                  <a:t>     </a:t>
                </a:r>
                <a:r>
                  <a:rPr lang="en" sz="1200">
                    <a:solidFill>
                      <a:srgbClr val="A64D79"/>
                    </a:solidFill>
                    <a:latin typeface="Roboto Medium"/>
                    <a:ea typeface="Roboto Medium"/>
                    <a:cs typeface="Roboto Medium"/>
                    <a:sym typeface="Roboto Medium"/>
                  </a:rPr>
                  <a:t> Above mass threshold</a:t>
                </a:r>
                <a:endParaRPr sz="1200">
                  <a:solidFill>
                    <a:srgbClr val="674EA7"/>
                  </a:solidFill>
                  <a:latin typeface="Roboto Medium"/>
                  <a:ea typeface="Roboto Medium"/>
                  <a:cs typeface="Roboto Medium"/>
                  <a:sym typeface="Roboto Medium"/>
                </a:endParaRPr>
              </a:p>
            </p:txBody>
          </p:sp>
          <p:cxnSp>
            <p:nvCxnSpPr>
              <p:cNvPr id="227" name="Google Shape;227;p30"/>
              <p:cNvCxnSpPr/>
              <p:nvPr/>
            </p:nvCxnSpPr>
            <p:spPr>
              <a:xfrm>
                <a:off x="11101839" y="9082668"/>
                <a:ext cx="297000" cy="0"/>
              </a:xfrm>
              <a:prstGeom prst="straightConnector1">
                <a:avLst/>
              </a:prstGeom>
              <a:noFill/>
              <a:ln cap="flat" cmpd="sng" w="19050">
                <a:solidFill>
                  <a:srgbClr val="4A86E8"/>
                </a:solidFill>
                <a:prstDash val="solid"/>
                <a:round/>
                <a:headEnd len="med" w="med" type="none"/>
                <a:tailEnd len="med" w="med" type="none"/>
              </a:ln>
            </p:spPr>
          </p:cxnSp>
          <p:cxnSp>
            <p:nvCxnSpPr>
              <p:cNvPr id="228" name="Google Shape;228;p30"/>
              <p:cNvCxnSpPr/>
              <p:nvPr/>
            </p:nvCxnSpPr>
            <p:spPr>
              <a:xfrm>
                <a:off x="11101839" y="9386368"/>
                <a:ext cx="297000" cy="0"/>
              </a:xfrm>
              <a:prstGeom prst="straightConnector1">
                <a:avLst/>
              </a:prstGeom>
              <a:noFill/>
              <a:ln cap="flat" cmpd="sng" w="19050">
                <a:solidFill>
                  <a:srgbClr val="6AA84F"/>
                </a:solidFill>
                <a:prstDash val="solid"/>
                <a:round/>
                <a:headEnd len="med" w="med" type="none"/>
                <a:tailEnd len="med" w="med" type="none"/>
              </a:ln>
            </p:spPr>
          </p:cxnSp>
          <p:cxnSp>
            <p:nvCxnSpPr>
              <p:cNvPr id="229" name="Google Shape;229;p30"/>
              <p:cNvCxnSpPr/>
              <p:nvPr/>
            </p:nvCxnSpPr>
            <p:spPr>
              <a:xfrm>
                <a:off x="11101839" y="9712068"/>
                <a:ext cx="297000" cy="0"/>
              </a:xfrm>
              <a:prstGeom prst="straightConnector1">
                <a:avLst/>
              </a:prstGeom>
              <a:noFill/>
              <a:ln cap="flat" cmpd="sng" w="19050">
                <a:solidFill>
                  <a:srgbClr val="FF0000"/>
                </a:solidFill>
                <a:prstDash val="solid"/>
                <a:round/>
                <a:headEnd len="med" w="med" type="none"/>
                <a:tailEnd len="med" w="med" type="none"/>
              </a:ln>
            </p:spPr>
          </p:cxnSp>
        </p:grpSp>
        <p:sp>
          <p:nvSpPr>
            <p:cNvPr id="230" name="Google Shape;230;p30"/>
            <p:cNvSpPr/>
            <p:nvPr/>
          </p:nvSpPr>
          <p:spPr>
            <a:xfrm>
              <a:off x="13935075" y="8392418"/>
              <a:ext cx="142200" cy="1239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31" name="Google Shape;231;p30"/>
          <p:cNvSpPr txBox="1"/>
          <p:nvPr/>
        </p:nvSpPr>
        <p:spPr>
          <a:xfrm>
            <a:off x="354600" y="469315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E9E9E"/>
                </a:solidFill>
                <a:latin typeface="Average"/>
                <a:ea typeface="Average"/>
                <a:cs typeface="Average"/>
                <a:sym typeface="Average"/>
              </a:rPr>
              <a:t>Johnson et al. 2023</a:t>
            </a:r>
            <a:endParaRPr sz="1100">
              <a:solidFill>
                <a:srgbClr val="9E9E9E"/>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1"/>
          <p:cNvSpPr txBox="1"/>
          <p:nvPr>
            <p:ph type="title"/>
          </p:nvPr>
        </p:nvSpPr>
        <p:spPr>
          <a:xfrm>
            <a:off x="311700" y="204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Low Luminosity AGN</a:t>
            </a:r>
            <a:endParaRPr/>
          </a:p>
        </p:txBody>
      </p:sp>
      <p:sp>
        <p:nvSpPr>
          <p:cNvPr id="237" name="Google Shape;237;p3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8" name="Google Shape;238;p31"/>
          <p:cNvSpPr/>
          <p:nvPr/>
        </p:nvSpPr>
        <p:spPr>
          <a:xfrm>
            <a:off x="4448499" y="2552250"/>
            <a:ext cx="215700" cy="191400"/>
          </a:xfrm>
          <a:prstGeom prst="ellipse">
            <a:avLst/>
          </a:prstGeom>
          <a:solidFill>
            <a:srgbClr val="FFFCFB">
              <a:alpha val="20250"/>
            </a:srgbClr>
          </a:solidFill>
          <a:ln cap="flat" cmpd="sng" w="38100">
            <a:solidFill>
              <a:srgbClr val="FEC00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39" name="Google Shape;239;p31"/>
          <p:cNvSpPr/>
          <p:nvPr/>
        </p:nvSpPr>
        <p:spPr>
          <a:xfrm rot="2700000">
            <a:off x="2798223" y="2114650"/>
            <a:ext cx="1077631" cy="1066600"/>
          </a:xfrm>
          <a:prstGeom prst="teardrop">
            <a:avLst>
              <a:gd fmla="val 106954" name="adj"/>
            </a:avLst>
          </a:prstGeom>
          <a:solidFill>
            <a:srgbClr val="63FFDA">
              <a:alpha val="40510"/>
            </a:srgbClr>
          </a:solidFill>
          <a:ln cap="flat" cmpd="sng" w="38100">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40" name="Google Shape;240;p31"/>
          <p:cNvSpPr/>
          <p:nvPr/>
        </p:nvSpPr>
        <p:spPr>
          <a:xfrm>
            <a:off x="1031025" y="2451150"/>
            <a:ext cx="1719600" cy="393600"/>
          </a:xfrm>
          <a:prstGeom prst="roundRect">
            <a:avLst>
              <a:gd fmla="val 16667" name="adj"/>
            </a:avLst>
          </a:prstGeom>
          <a:solidFill>
            <a:schemeClr val="accent3"/>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41" name="Google Shape;241;p31"/>
          <p:cNvSpPr/>
          <p:nvPr/>
        </p:nvSpPr>
        <p:spPr>
          <a:xfrm>
            <a:off x="4372650" y="3287950"/>
            <a:ext cx="398700" cy="1155000"/>
          </a:xfrm>
          <a:prstGeom prst="trapezoid">
            <a:avLst>
              <a:gd fmla="val 25000" name="adj"/>
            </a:avLst>
          </a:prstGeom>
          <a:solidFill>
            <a:srgbClr val="E68138"/>
          </a:solidFill>
          <a:ln cap="flat" cmpd="sng" w="38100">
            <a:solidFill>
              <a:srgbClr val="C3291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42" name="Google Shape;242;p31"/>
          <p:cNvSpPr/>
          <p:nvPr/>
        </p:nvSpPr>
        <p:spPr>
          <a:xfrm flipH="1" rot="-2700000">
            <a:off x="5268135" y="2114650"/>
            <a:ext cx="1077631" cy="1066600"/>
          </a:xfrm>
          <a:prstGeom prst="teardrop">
            <a:avLst>
              <a:gd fmla="val 106954" name="adj"/>
            </a:avLst>
          </a:prstGeom>
          <a:solidFill>
            <a:srgbClr val="63FFDA">
              <a:alpha val="40510"/>
            </a:srgbClr>
          </a:solidFill>
          <a:ln cap="flat" cmpd="sng" w="38100">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43" name="Google Shape;243;p31"/>
          <p:cNvSpPr/>
          <p:nvPr/>
        </p:nvSpPr>
        <p:spPr>
          <a:xfrm flipH="1">
            <a:off x="6393363" y="2451150"/>
            <a:ext cx="1719600" cy="393600"/>
          </a:xfrm>
          <a:prstGeom prst="roundRect">
            <a:avLst>
              <a:gd fmla="val 16667" name="adj"/>
            </a:avLst>
          </a:prstGeom>
          <a:solidFill>
            <a:schemeClr val="accent3"/>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44" name="Google Shape;244;p31"/>
          <p:cNvSpPr/>
          <p:nvPr/>
        </p:nvSpPr>
        <p:spPr>
          <a:xfrm flipH="1" rot="10800000">
            <a:off x="4372650" y="852975"/>
            <a:ext cx="398700" cy="1155000"/>
          </a:xfrm>
          <a:prstGeom prst="trapezoid">
            <a:avLst>
              <a:gd fmla="val 25000" name="adj"/>
            </a:avLst>
          </a:prstGeom>
          <a:solidFill>
            <a:srgbClr val="E68138"/>
          </a:solidFill>
          <a:ln cap="flat" cmpd="sng" w="38100">
            <a:solidFill>
              <a:srgbClr val="C3291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45" name="Google Shape;245;p31"/>
          <p:cNvSpPr/>
          <p:nvPr/>
        </p:nvSpPr>
        <p:spPr>
          <a:xfrm>
            <a:off x="2781900" y="1815450"/>
            <a:ext cx="3580200" cy="1665000"/>
          </a:xfrm>
          <a:prstGeom prst="ellipse">
            <a:avLst/>
          </a:prstGeom>
          <a:noFill/>
          <a:ln cap="flat" cmpd="sng" w="38100">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cxnSp>
        <p:nvCxnSpPr>
          <p:cNvPr id="246" name="Google Shape;246;p31"/>
          <p:cNvCxnSpPr>
            <a:endCxn id="247" idx="0"/>
          </p:cNvCxnSpPr>
          <p:nvPr/>
        </p:nvCxnSpPr>
        <p:spPr>
          <a:xfrm>
            <a:off x="2883375" y="3089050"/>
            <a:ext cx="900" cy="605100"/>
          </a:xfrm>
          <a:prstGeom prst="straightConnector1">
            <a:avLst/>
          </a:prstGeom>
          <a:noFill/>
          <a:ln cap="flat" cmpd="sng" w="38100">
            <a:solidFill>
              <a:schemeClr val="accent4"/>
            </a:solidFill>
            <a:prstDash val="solid"/>
            <a:round/>
            <a:headEnd len="med" w="med" type="oval"/>
            <a:tailEnd len="med" w="med" type="none"/>
          </a:ln>
        </p:spPr>
      </p:cxnSp>
      <p:sp>
        <p:nvSpPr>
          <p:cNvPr id="247" name="Google Shape;247;p31"/>
          <p:cNvSpPr txBox="1"/>
          <p:nvPr/>
        </p:nvSpPr>
        <p:spPr>
          <a:xfrm>
            <a:off x="1661475" y="3694150"/>
            <a:ext cx="2445600" cy="1155000"/>
          </a:xfrm>
          <a:prstGeom prst="rect">
            <a:avLst/>
          </a:prstGeom>
          <a:noFill/>
          <a:ln cap="flat" cmpd="sng" w="381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Average"/>
                <a:ea typeface="Average"/>
                <a:cs typeface="Average"/>
                <a:sym typeface="Average"/>
              </a:rPr>
              <a:t>Radiatively Inefficient Accretion Flow (RIAF)</a:t>
            </a:r>
            <a:endParaRPr b="1" sz="1500">
              <a:solidFill>
                <a:schemeClr val="dk1"/>
              </a:solidFill>
              <a:latin typeface="Average"/>
              <a:ea typeface="Average"/>
              <a:cs typeface="Average"/>
              <a:sym typeface="Average"/>
            </a:endParaRPr>
          </a:p>
          <a:p>
            <a:pPr indent="0" lvl="0" marL="0" rtl="0" algn="ctr">
              <a:spcBef>
                <a:spcPts val="0"/>
              </a:spcBef>
              <a:spcAft>
                <a:spcPts val="0"/>
              </a:spcAft>
              <a:buNone/>
            </a:pPr>
            <a:r>
              <a:rPr lang="en" sz="1500">
                <a:solidFill>
                  <a:schemeClr val="dk1"/>
                </a:solidFill>
                <a:latin typeface="Average"/>
                <a:ea typeface="Average"/>
                <a:cs typeface="Average"/>
                <a:sym typeface="Average"/>
              </a:rPr>
              <a:t>+ warm (~10</a:t>
            </a:r>
            <a:r>
              <a:rPr baseline="30000" lang="en" sz="1500">
                <a:solidFill>
                  <a:schemeClr val="dk1"/>
                </a:solidFill>
                <a:latin typeface="Average"/>
                <a:ea typeface="Average"/>
                <a:cs typeface="Average"/>
                <a:sym typeface="Average"/>
              </a:rPr>
              <a:t>7</a:t>
            </a:r>
            <a:r>
              <a:rPr lang="en" sz="1500">
                <a:solidFill>
                  <a:schemeClr val="dk1"/>
                </a:solidFill>
                <a:latin typeface="Average"/>
                <a:ea typeface="Average"/>
                <a:cs typeface="Average"/>
                <a:sym typeface="Average"/>
              </a:rPr>
              <a:t> K) corona*</a:t>
            </a:r>
            <a:endParaRPr sz="1500">
              <a:solidFill>
                <a:schemeClr val="dk1"/>
              </a:solidFill>
              <a:latin typeface="Average"/>
              <a:ea typeface="Average"/>
              <a:cs typeface="Average"/>
              <a:sym typeface="Average"/>
            </a:endParaRPr>
          </a:p>
          <a:p>
            <a:pPr indent="0" lvl="0" marL="0" rtl="0" algn="ctr">
              <a:spcBef>
                <a:spcPts val="0"/>
              </a:spcBef>
              <a:spcAft>
                <a:spcPts val="0"/>
              </a:spcAft>
              <a:buNone/>
            </a:pPr>
            <a:r>
              <a:rPr lang="en" sz="1500">
                <a:solidFill>
                  <a:schemeClr val="dk1"/>
                </a:solidFill>
                <a:latin typeface="Average"/>
                <a:ea typeface="Average"/>
                <a:cs typeface="Average"/>
                <a:sym typeface="Average"/>
              </a:rPr>
              <a:t>+ hot (~10</a:t>
            </a:r>
            <a:r>
              <a:rPr baseline="30000" lang="en" sz="1500">
                <a:solidFill>
                  <a:schemeClr val="dk1"/>
                </a:solidFill>
                <a:latin typeface="Average"/>
                <a:ea typeface="Average"/>
                <a:cs typeface="Average"/>
                <a:sym typeface="Average"/>
              </a:rPr>
              <a:t>9</a:t>
            </a:r>
            <a:r>
              <a:rPr lang="en" sz="1500">
                <a:solidFill>
                  <a:schemeClr val="dk1"/>
                </a:solidFill>
                <a:latin typeface="Average"/>
                <a:ea typeface="Average"/>
                <a:cs typeface="Average"/>
                <a:sym typeface="Average"/>
              </a:rPr>
              <a:t> K) corona</a:t>
            </a:r>
            <a:endParaRPr i="1" sz="1500">
              <a:solidFill>
                <a:schemeClr val="dk1"/>
              </a:solidFill>
              <a:latin typeface="Average"/>
              <a:ea typeface="Average"/>
              <a:cs typeface="Average"/>
              <a:sym typeface="Average"/>
            </a:endParaRPr>
          </a:p>
        </p:txBody>
      </p:sp>
      <p:cxnSp>
        <p:nvCxnSpPr>
          <p:cNvPr id="248" name="Google Shape;248;p31"/>
          <p:cNvCxnSpPr/>
          <p:nvPr/>
        </p:nvCxnSpPr>
        <p:spPr>
          <a:xfrm rot="10800000">
            <a:off x="4968450" y="695075"/>
            <a:ext cx="0" cy="540600"/>
          </a:xfrm>
          <a:prstGeom prst="straightConnector1">
            <a:avLst/>
          </a:prstGeom>
          <a:noFill/>
          <a:ln cap="flat" cmpd="sng" w="38100">
            <a:solidFill>
              <a:srgbClr val="E68138"/>
            </a:solidFill>
            <a:prstDash val="solid"/>
            <a:round/>
            <a:headEnd len="med" w="med" type="oval"/>
            <a:tailEnd len="med" w="med" type="none"/>
          </a:ln>
        </p:spPr>
      </p:cxnSp>
      <p:sp>
        <p:nvSpPr>
          <p:cNvPr id="249" name="Google Shape;249;p31"/>
          <p:cNvSpPr txBox="1"/>
          <p:nvPr/>
        </p:nvSpPr>
        <p:spPr>
          <a:xfrm>
            <a:off x="4572000" y="257675"/>
            <a:ext cx="2043000" cy="437400"/>
          </a:xfrm>
          <a:prstGeom prst="rect">
            <a:avLst/>
          </a:prstGeom>
          <a:noFill/>
          <a:ln cap="flat" cmpd="sng" w="38100">
            <a:solidFill>
              <a:srgbClr val="E6813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Average"/>
                <a:ea typeface="Average"/>
                <a:cs typeface="Average"/>
                <a:sym typeface="Average"/>
              </a:rPr>
              <a:t>Bipolar Jets/outflows</a:t>
            </a:r>
            <a:endParaRPr sz="1500">
              <a:solidFill>
                <a:schemeClr val="dk1"/>
              </a:solidFill>
              <a:latin typeface="Average"/>
              <a:ea typeface="Average"/>
              <a:cs typeface="Average"/>
              <a:sym typeface="Average"/>
            </a:endParaRPr>
          </a:p>
        </p:txBody>
      </p:sp>
      <p:cxnSp>
        <p:nvCxnSpPr>
          <p:cNvPr id="250" name="Google Shape;250;p31"/>
          <p:cNvCxnSpPr/>
          <p:nvPr/>
        </p:nvCxnSpPr>
        <p:spPr>
          <a:xfrm rot="10800000">
            <a:off x="7879500" y="2997150"/>
            <a:ext cx="0" cy="540600"/>
          </a:xfrm>
          <a:prstGeom prst="straightConnector1">
            <a:avLst/>
          </a:prstGeom>
          <a:noFill/>
          <a:ln cap="flat" cmpd="sng" w="38100">
            <a:solidFill>
              <a:schemeClr val="dk2"/>
            </a:solidFill>
            <a:prstDash val="solid"/>
            <a:round/>
            <a:headEnd len="med" w="med" type="none"/>
            <a:tailEnd len="med" w="med" type="oval"/>
          </a:ln>
        </p:spPr>
      </p:cxnSp>
      <p:sp>
        <p:nvSpPr>
          <p:cNvPr id="251" name="Google Shape;251;p31"/>
          <p:cNvSpPr txBox="1"/>
          <p:nvPr/>
        </p:nvSpPr>
        <p:spPr>
          <a:xfrm>
            <a:off x="7019700" y="3556650"/>
            <a:ext cx="1719600" cy="4374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Average"/>
                <a:ea typeface="Average"/>
                <a:cs typeface="Average"/>
                <a:sym typeface="Average"/>
              </a:rPr>
              <a:t>“Thin” Outer Disk</a:t>
            </a:r>
            <a:endParaRPr b="1" sz="1500">
              <a:solidFill>
                <a:schemeClr val="dk1"/>
              </a:solidFill>
              <a:latin typeface="Average"/>
              <a:ea typeface="Average"/>
              <a:cs typeface="Average"/>
              <a:sym typeface="Average"/>
            </a:endParaRPr>
          </a:p>
          <a:p>
            <a:pPr indent="0" lvl="0" marL="0" rtl="0" algn="ctr">
              <a:spcBef>
                <a:spcPts val="0"/>
              </a:spcBef>
              <a:spcAft>
                <a:spcPts val="0"/>
              </a:spcAft>
              <a:buNone/>
            </a:pPr>
            <a:r>
              <a:t/>
            </a:r>
            <a:endParaRPr sz="1500">
              <a:solidFill>
                <a:schemeClr val="dk1"/>
              </a:solidFill>
              <a:latin typeface="Average"/>
              <a:ea typeface="Average"/>
              <a:cs typeface="Average"/>
              <a:sym typeface="Average"/>
            </a:endParaRPr>
          </a:p>
        </p:txBody>
      </p:sp>
      <p:sp>
        <p:nvSpPr>
          <p:cNvPr id="252" name="Google Shape;252;p31"/>
          <p:cNvSpPr txBox="1"/>
          <p:nvPr/>
        </p:nvSpPr>
        <p:spPr>
          <a:xfrm>
            <a:off x="4240188" y="2179050"/>
            <a:ext cx="663600" cy="272100"/>
          </a:xfrm>
          <a:prstGeom prst="rect">
            <a:avLst/>
          </a:prstGeom>
          <a:noFill/>
          <a:ln cap="flat" cmpd="sng" w="38100">
            <a:solidFill>
              <a:srgbClr val="FEC007"/>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500">
                <a:solidFill>
                  <a:schemeClr val="dk1"/>
                </a:solidFill>
                <a:latin typeface="Average"/>
                <a:ea typeface="Average"/>
                <a:cs typeface="Average"/>
                <a:sym typeface="Average"/>
              </a:rPr>
              <a:t>SMBH</a:t>
            </a:r>
            <a:endParaRPr sz="1500">
              <a:solidFill>
                <a:schemeClr val="dk1"/>
              </a:solidFill>
              <a:latin typeface="Average"/>
              <a:ea typeface="Average"/>
              <a:cs typeface="Average"/>
              <a:sym typeface="Average"/>
            </a:endParaRPr>
          </a:p>
        </p:txBody>
      </p:sp>
      <p:sp>
        <p:nvSpPr>
          <p:cNvPr id="253" name="Google Shape;253;p31"/>
          <p:cNvSpPr txBox="1"/>
          <p:nvPr/>
        </p:nvSpPr>
        <p:spPr>
          <a:xfrm>
            <a:off x="4240188" y="2844750"/>
            <a:ext cx="663600" cy="272100"/>
          </a:xfrm>
          <a:prstGeom prst="rect">
            <a:avLst/>
          </a:prstGeom>
          <a:noFill/>
          <a:ln cap="flat" cmpd="sng" w="9525">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500">
                <a:solidFill>
                  <a:srgbClr val="FEC007"/>
                </a:solidFill>
                <a:latin typeface="Average"/>
                <a:ea typeface="Average"/>
                <a:cs typeface="Average"/>
                <a:sym typeface="Average"/>
              </a:rPr>
              <a:t>5 </a:t>
            </a:r>
            <a:r>
              <a:rPr b="1" i="1" lang="en" sz="1500">
                <a:solidFill>
                  <a:srgbClr val="FEC007"/>
                </a:solidFill>
                <a:latin typeface="Average"/>
                <a:ea typeface="Average"/>
                <a:cs typeface="Average"/>
                <a:sym typeface="Average"/>
              </a:rPr>
              <a:t>R</a:t>
            </a:r>
            <a:r>
              <a:rPr b="1" baseline="-25000" i="1" lang="en" sz="1500">
                <a:solidFill>
                  <a:srgbClr val="FEC007"/>
                </a:solidFill>
                <a:latin typeface="Average"/>
                <a:ea typeface="Average"/>
                <a:cs typeface="Average"/>
                <a:sym typeface="Average"/>
              </a:rPr>
              <a:t>g</a:t>
            </a:r>
            <a:endParaRPr baseline="-25000" i="1" sz="1500">
              <a:solidFill>
                <a:srgbClr val="FEC007"/>
              </a:solidFill>
              <a:latin typeface="Average"/>
              <a:ea typeface="Average"/>
              <a:cs typeface="Average"/>
              <a:sym typeface="Average"/>
            </a:endParaRPr>
          </a:p>
        </p:txBody>
      </p:sp>
      <p:sp>
        <p:nvSpPr>
          <p:cNvPr id="254" name="Google Shape;254;p31"/>
          <p:cNvSpPr txBox="1"/>
          <p:nvPr/>
        </p:nvSpPr>
        <p:spPr>
          <a:xfrm>
            <a:off x="6059854" y="2997150"/>
            <a:ext cx="885600" cy="272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500">
                <a:solidFill>
                  <a:schemeClr val="accent4"/>
                </a:solidFill>
                <a:latin typeface="Average"/>
                <a:ea typeface="Average"/>
                <a:cs typeface="Average"/>
                <a:sym typeface="Average"/>
              </a:rPr>
              <a:t>~100</a:t>
            </a:r>
            <a:r>
              <a:rPr b="1" lang="en" sz="1500">
                <a:solidFill>
                  <a:schemeClr val="accent4"/>
                </a:solidFill>
                <a:latin typeface="Average"/>
                <a:ea typeface="Average"/>
                <a:cs typeface="Average"/>
                <a:sym typeface="Average"/>
              </a:rPr>
              <a:t> </a:t>
            </a:r>
            <a:r>
              <a:rPr b="1" i="1" lang="en" sz="1500">
                <a:solidFill>
                  <a:schemeClr val="accent4"/>
                </a:solidFill>
                <a:latin typeface="Average"/>
                <a:ea typeface="Average"/>
                <a:cs typeface="Average"/>
                <a:sym typeface="Average"/>
              </a:rPr>
              <a:t>R</a:t>
            </a:r>
            <a:r>
              <a:rPr b="1" baseline="-25000" i="1" lang="en" sz="1500">
                <a:solidFill>
                  <a:schemeClr val="accent4"/>
                </a:solidFill>
                <a:latin typeface="Average"/>
                <a:ea typeface="Average"/>
                <a:cs typeface="Average"/>
                <a:sym typeface="Average"/>
              </a:rPr>
              <a:t>g</a:t>
            </a:r>
            <a:endParaRPr baseline="-25000" i="1" sz="1500">
              <a:solidFill>
                <a:schemeClr val="accent4"/>
              </a:solidFill>
              <a:latin typeface="Average"/>
              <a:ea typeface="Average"/>
              <a:cs typeface="Average"/>
              <a:sym typeface="Average"/>
            </a:endParaRPr>
          </a:p>
        </p:txBody>
      </p:sp>
      <p:sp>
        <p:nvSpPr>
          <p:cNvPr id="255" name="Google Shape;255;p31"/>
          <p:cNvSpPr txBox="1"/>
          <p:nvPr/>
        </p:nvSpPr>
        <p:spPr>
          <a:xfrm>
            <a:off x="8205204" y="2511900"/>
            <a:ext cx="885600" cy="272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t/>
            </a:r>
            <a:endParaRPr baseline="-25000" i="1" sz="1500">
              <a:solidFill>
                <a:schemeClr val="accent4"/>
              </a:solidFill>
              <a:latin typeface="Average"/>
              <a:ea typeface="Average"/>
              <a:cs typeface="Average"/>
              <a:sym typeface="Average"/>
            </a:endParaRPr>
          </a:p>
        </p:txBody>
      </p:sp>
      <p:sp>
        <p:nvSpPr>
          <p:cNvPr id="256" name="Google Shape;256;p31"/>
          <p:cNvSpPr txBox="1"/>
          <p:nvPr/>
        </p:nvSpPr>
        <p:spPr>
          <a:xfrm>
            <a:off x="8036829" y="2905725"/>
            <a:ext cx="885600" cy="272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500">
                <a:solidFill>
                  <a:schemeClr val="lt2"/>
                </a:solidFill>
                <a:latin typeface="Average"/>
                <a:ea typeface="Average"/>
                <a:cs typeface="Average"/>
                <a:sym typeface="Average"/>
              </a:rPr>
              <a:t>&gt; </a:t>
            </a:r>
            <a:r>
              <a:rPr b="1" lang="en" sz="1500">
                <a:solidFill>
                  <a:schemeClr val="lt2"/>
                </a:solidFill>
                <a:latin typeface="Average"/>
                <a:ea typeface="Average"/>
                <a:cs typeface="Average"/>
                <a:sym typeface="Average"/>
              </a:rPr>
              <a:t>10</a:t>
            </a:r>
            <a:r>
              <a:rPr b="1" baseline="30000" lang="en" sz="1500">
                <a:solidFill>
                  <a:schemeClr val="lt2"/>
                </a:solidFill>
                <a:latin typeface="Average"/>
                <a:ea typeface="Average"/>
                <a:cs typeface="Average"/>
                <a:sym typeface="Average"/>
              </a:rPr>
              <a:t>3-4</a:t>
            </a:r>
            <a:r>
              <a:rPr b="1" lang="en" sz="1500">
                <a:solidFill>
                  <a:schemeClr val="lt2"/>
                </a:solidFill>
                <a:latin typeface="Average"/>
                <a:ea typeface="Average"/>
                <a:cs typeface="Average"/>
                <a:sym typeface="Average"/>
              </a:rPr>
              <a:t> </a:t>
            </a:r>
            <a:r>
              <a:rPr b="1" i="1" lang="en" sz="1500">
                <a:solidFill>
                  <a:schemeClr val="lt2"/>
                </a:solidFill>
                <a:latin typeface="Average"/>
                <a:ea typeface="Average"/>
                <a:cs typeface="Average"/>
                <a:sym typeface="Average"/>
              </a:rPr>
              <a:t>R</a:t>
            </a:r>
            <a:r>
              <a:rPr b="1" baseline="-25000" i="1" lang="en" sz="1500">
                <a:solidFill>
                  <a:schemeClr val="lt2"/>
                </a:solidFill>
                <a:latin typeface="Average"/>
                <a:ea typeface="Average"/>
                <a:cs typeface="Average"/>
                <a:sym typeface="Average"/>
              </a:rPr>
              <a:t>g</a:t>
            </a:r>
            <a:endParaRPr baseline="-25000" i="1" sz="1500">
              <a:solidFill>
                <a:schemeClr val="lt2"/>
              </a:solidFill>
              <a:latin typeface="Average"/>
              <a:ea typeface="Average"/>
              <a:cs typeface="Average"/>
              <a:sym typeface="Average"/>
            </a:endParaRPr>
          </a:p>
        </p:txBody>
      </p:sp>
      <p:sp>
        <p:nvSpPr>
          <p:cNvPr id="257" name="Google Shape;257;p31"/>
          <p:cNvSpPr txBox="1"/>
          <p:nvPr>
            <p:ph idx="1" type="body"/>
          </p:nvPr>
        </p:nvSpPr>
        <p:spPr>
          <a:xfrm>
            <a:off x="80375" y="695075"/>
            <a:ext cx="3963900" cy="16122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sz="1700">
                <a:solidFill>
                  <a:schemeClr val="dk1"/>
                </a:solidFill>
              </a:rPr>
              <a:t>Very common! ~⅓ of nearby galaxies</a:t>
            </a:r>
            <a:endParaRPr sz="1700">
              <a:solidFill>
                <a:schemeClr val="dk1"/>
              </a:solidFill>
            </a:endParaRPr>
          </a:p>
          <a:p>
            <a:pPr indent="0" lvl="0" marL="0" rtl="0" algn="just">
              <a:lnSpc>
                <a:spcPct val="100000"/>
              </a:lnSpc>
              <a:spcBef>
                <a:spcPts val="1200"/>
              </a:spcBef>
              <a:spcAft>
                <a:spcPts val="0"/>
              </a:spcAft>
              <a:buNone/>
            </a:pPr>
            <a:r>
              <a:rPr i="1" lang="en" sz="1700">
                <a:solidFill>
                  <a:schemeClr val="dk1"/>
                </a:solidFill>
              </a:rPr>
              <a:t>L/L</a:t>
            </a:r>
            <a:r>
              <a:rPr baseline="-25000" i="1" lang="en" sz="1700">
                <a:solidFill>
                  <a:schemeClr val="dk1"/>
                </a:solidFill>
              </a:rPr>
              <a:t>Edd</a:t>
            </a:r>
            <a:r>
              <a:rPr i="1" lang="en" sz="1700">
                <a:solidFill>
                  <a:schemeClr val="dk1"/>
                </a:solidFill>
              </a:rPr>
              <a:t> </a:t>
            </a:r>
            <a:r>
              <a:rPr lang="en" sz="1700">
                <a:solidFill>
                  <a:schemeClr val="dk1"/>
                </a:solidFill>
              </a:rPr>
              <a:t>≲ 0.001</a:t>
            </a:r>
            <a:endParaRPr sz="1700">
              <a:solidFill>
                <a:schemeClr val="dk1"/>
              </a:solidFill>
            </a:endParaRPr>
          </a:p>
          <a:p>
            <a:pPr indent="0" lvl="0" marL="0" rtl="0" algn="just">
              <a:lnSpc>
                <a:spcPct val="100000"/>
              </a:lnSpc>
              <a:spcBef>
                <a:spcPts val="1200"/>
              </a:spcBef>
              <a:spcAft>
                <a:spcPts val="0"/>
              </a:spcAft>
              <a:buNone/>
            </a:pPr>
            <a:r>
              <a:rPr lang="en" sz="1700">
                <a:solidFill>
                  <a:schemeClr val="dk1"/>
                </a:solidFill>
              </a:rPr>
              <a:t>No Broad Line Region, radio loud</a:t>
            </a:r>
            <a:endParaRPr sz="1700">
              <a:solidFill>
                <a:schemeClr val="dk1"/>
              </a:solidFill>
            </a:endParaRPr>
          </a:p>
          <a:p>
            <a:pPr indent="0" lvl="0" marL="0" rtl="0" algn="l">
              <a:lnSpc>
                <a:spcPct val="100000"/>
              </a:lnSpc>
              <a:spcBef>
                <a:spcPts val="1200"/>
              </a:spcBef>
              <a:spcAft>
                <a:spcPts val="0"/>
              </a:spcAft>
              <a:buNone/>
            </a:pPr>
            <a:r>
              <a:rPr i="1" lang="en" sz="1700">
                <a:solidFill>
                  <a:schemeClr val="dk1"/>
                </a:solidFill>
              </a:rPr>
              <a:t>R</a:t>
            </a:r>
            <a:r>
              <a:rPr baseline="-25000" i="1" lang="en" sz="1700">
                <a:solidFill>
                  <a:schemeClr val="dk1"/>
                </a:solidFill>
              </a:rPr>
              <a:t>g </a:t>
            </a:r>
            <a:r>
              <a:rPr lang="en" sz="1700">
                <a:solidFill>
                  <a:schemeClr val="dk1"/>
                </a:solidFill>
              </a:rPr>
              <a:t>= GM/c</a:t>
            </a:r>
            <a:r>
              <a:rPr baseline="30000" lang="en" sz="1700">
                <a:solidFill>
                  <a:schemeClr val="dk1"/>
                </a:solidFill>
              </a:rPr>
              <a:t>2</a:t>
            </a:r>
            <a:endParaRPr baseline="30000" sz="19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2"/>
          <p:cNvSpPr txBox="1"/>
          <p:nvPr>
            <p:ph type="title"/>
          </p:nvPr>
        </p:nvSpPr>
        <p:spPr>
          <a:xfrm>
            <a:off x="311700" y="204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Low Luminosity AGN</a:t>
            </a:r>
            <a:endParaRPr/>
          </a:p>
        </p:txBody>
      </p:sp>
      <p:sp>
        <p:nvSpPr>
          <p:cNvPr id="263" name="Google Shape;263;p3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4" name="Google Shape;264;p32"/>
          <p:cNvSpPr/>
          <p:nvPr/>
        </p:nvSpPr>
        <p:spPr>
          <a:xfrm>
            <a:off x="4448499" y="2552250"/>
            <a:ext cx="215700" cy="191400"/>
          </a:xfrm>
          <a:prstGeom prst="ellipse">
            <a:avLst/>
          </a:prstGeom>
          <a:solidFill>
            <a:srgbClr val="FFFCFB">
              <a:alpha val="20250"/>
            </a:srgbClr>
          </a:solidFill>
          <a:ln cap="flat" cmpd="sng" w="38100">
            <a:solidFill>
              <a:srgbClr val="FEC00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65" name="Google Shape;265;p32"/>
          <p:cNvSpPr/>
          <p:nvPr/>
        </p:nvSpPr>
        <p:spPr>
          <a:xfrm rot="2700000">
            <a:off x="2798223" y="2114650"/>
            <a:ext cx="1077631" cy="1066600"/>
          </a:xfrm>
          <a:prstGeom prst="teardrop">
            <a:avLst>
              <a:gd fmla="val 106954" name="adj"/>
            </a:avLst>
          </a:prstGeom>
          <a:solidFill>
            <a:srgbClr val="63FFDA">
              <a:alpha val="40510"/>
            </a:srgbClr>
          </a:solidFill>
          <a:ln cap="flat" cmpd="sng" w="38100">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66" name="Google Shape;266;p32"/>
          <p:cNvSpPr/>
          <p:nvPr/>
        </p:nvSpPr>
        <p:spPr>
          <a:xfrm>
            <a:off x="1031025" y="2451150"/>
            <a:ext cx="1719600" cy="393600"/>
          </a:xfrm>
          <a:prstGeom prst="roundRect">
            <a:avLst>
              <a:gd fmla="val 16667" name="adj"/>
            </a:avLst>
          </a:prstGeom>
          <a:solidFill>
            <a:schemeClr val="accent3"/>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67" name="Google Shape;267;p32"/>
          <p:cNvSpPr/>
          <p:nvPr/>
        </p:nvSpPr>
        <p:spPr>
          <a:xfrm>
            <a:off x="4372650" y="3287950"/>
            <a:ext cx="398700" cy="1155000"/>
          </a:xfrm>
          <a:prstGeom prst="trapezoid">
            <a:avLst>
              <a:gd fmla="val 25000" name="adj"/>
            </a:avLst>
          </a:prstGeom>
          <a:solidFill>
            <a:srgbClr val="E68138"/>
          </a:solidFill>
          <a:ln cap="flat" cmpd="sng" w="38100">
            <a:solidFill>
              <a:srgbClr val="C3291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68" name="Google Shape;268;p32"/>
          <p:cNvSpPr/>
          <p:nvPr/>
        </p:nvSpPr>
        <p:spPr>
          <a:xfrm flipH="1" rot="-2700000">
            <a:off x="5268135" y="2114650"/>
            <a:ext cx="1077631" cy="1066600"/>
          </a:xfrm>
          <a:prstGeom prst="teardrop">
            <a:avLst>
              <a:gd fmla="val 106954" name="adj"/>
            </a:avLst>
          </a:prstGeom>
          <a:solidFill>
            <a:srgbClr val="63FFDA">
              <a:alpha val="40510"/>
            </a:srgbClr>
          </a:solidFill>
          <a:ln cap="flat" cmpd="sng" w="38100">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69" name="Google Shape;269;p32"/>
          <p:cNvSpPr/>
          <p:nvPr/>
        </p:nvSpPr>
        <p:spPr>
          <a:xfrm flipH="1">
            <a:off x="6393363" y="2451150"/>
            <a:ext cx="1719600" cy="393600"/>
          </a:xfrm>
          <a:prstGeom prst="roundRect">
            <a:avLst>
              <a:gd fmla="val 16667" name="adj"/>
            </a:avLst>
          </a:prstGeom>
          <a:solidFill>
            <a:schemeClr val="accent3"/>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70" name="Google Shape;270;p32"/>
          <p:cNvSpPr/>
          <p:nvPr/>
        </p:nvSpPr>
        <p:spPr>
          <a:xfrm flipH="1" rot="10800000">
            <a:off x="4372650" y="852975"/>
            <a:ext cx="398700" cy="1155000"/>
          </a:xfrm>
          <a:prstGeom prst="trapezoid">
            <a:avLst>
              <a:gd fmla="val 25000" name="adj"/>
            </a:avLst>
          </a:prstGeom>
          <a:solidFill>
            <a:srgbClr val="E68138"/>
          </a:solidFill>
          <a:ln cap="flat" cmpd="sng" w="38100">
            <a:solidFill>
              <a:srgbClr val="C3291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71" name="Google Shape;271;p32"/>
          <p:cNvSpPr/>
          <p:nvPr/>
        </p:nvSpPr>
        <p:spPr>
          <a:xfrm>
            <a:off x="2781900" y="1815450"/>
            <a:ext cx="3580200" cy="1665000"/>
          </a:xfrm>
          <a:prstGeom prst="ellipse">
            <a:avLst/>
          </a:prstGeom>
          <a:noFill/>
          <a:ln cap="flat" cmpd="sng" w="38100">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cxnSp>
        <p:nvCxnSpPr>
          <p:cNvPr id="272" name="Google Shape;272;p32"/>
          <p:cNvCxnSpPr>
            <a:endCxn id="273" idx="0"/>
          </p:cNvCxnSpPr>
          <p:nvPr/>
        </p:nvCxnSpPr>
        <p:spPr>
          <a:xfrm>
            <a:off x="2883375" y="3089050"/>
            <a:ext cx="900" cy="605100"/>
          </a:xfrm>
          <a:prstGeom prst="straightConnector1">
            <a:avLst/>
          </a:prstGeom>
          <a:noFill/>
          <a:ln cap="flat" cmpd="sng" w="38100">
            <a:solidFill>
              <a:schemeClr val="accent4"/>
            </a:solidFill>
            <a:prstDash val="solid"/>
            <a:round/>
            <a:headEnd len="med" w="med" type="oval"/>
            <a:tailEnd len="med" w="med" type="none"/>
          </a:ln>
        </p:spPr>
      </p:cxnSp>
      <p:sp>
        <p:nvSpPr>
          <p:cNvPr id="273" name="Google Shape;273;p32"/>
          <p:cNvSpPr txBox="1"/>
          <p:nvPr/>
        </p:nvSpPr>
        <p:spPr>
          <a:xfrm>
            <a:off x="1661475" y="3694150"/>
            <a:ext cx="2445600" cy="1155000"/>
          </a:xfrm>
          <a:prstGeom prst="rect">
            <a:avLst/>
          </a:prstGeom>
          <a:noFill/>
          <a:ln cap="flat" cmpd="sng" w="381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Average"/>
                <a:ea typeface="Average"/>
                <a:cs typeface="Average"/>
                <a:sym typeface="Average"/>
              </a:rPr>
              <a:t>Radiatively Inefficient Accretion Flow (RIAF)</a:t>
            </a:r>
            <a:endParaRPr b="1" sz="1500">
              <a:solidFill>
                <a:schemeClr val="dk1"/>
              </a:solidFill>
              <a:latin typeface="Average"/>
              <a:ea typeface="Average"/>
              <a:cs typeface="Average"/>
              <a:sym typeface="Average"/>
            </a:endParaRPr>
          </a:p>
          <a:p>
            <a:pPr indent="0" lvl="0" marL="0" rtl="0" algn="ctr">
              <a:spcBef>
                <a:spcPts val="0"/>
              </a:spcBef>
              <a:spcAft>
                <a:spcPts val="0"/>
              </a:spcAft>
              <a:buNone/>
            </a:pPr>
            <a:r>
              <a:rPr lang="en" sz="1500">
                <a:solidFill>
                  <a:schemeClr val="dk1"/>
                </a:solidFill>
                <a:latin typeface="Average"/>
                <a:ea typeface="Average"/>
                <a:cs typeface="Average"/>
                <a:sym typeface="Average"/>
              </a:rPr>
              <a:t>+ warm (~10</a:t>
            </a:r>
            <a:r>
              <a:rPr baseline="30000" lang="en" sz="1500">
                <a:solidFill>
                  <a:schemeClr val="dk1"/>
                </a:solidFill>
                <a:latin typeface="Average"/>
                <a:ea typeface="Average"/>
                <a:cs typeface="Average"/>
                <a:sym typeface="Average"/>
              </a:rPr>
              <a:t>7</a:t>
            </a:r>
            <a:r>
              <a:rPr lang="en" sz="1500">
                <a:solidFill>
                  <a:schemeClr val="dk1"/>
                </a:solidFill>
                <a:latin typeface="Average"/>
                <a:ea typeface="Average"/>
                <a:cs typeface="Average"/>
                <a:sym typeface="Average"/>
              </a:rPr>
              <a:t> K) corona*</a:t>
            </a:r>
            <a:endParaRPr sz="1500">
              <a:solidFill>
                <a:schemeClr val="dk1"/>
              </a:solidFill>
              <a:latin typeface="Average"/>
              <a:ea typeface="Average"/>
              <a:cs typeface="Average"/>
              <a:sym typeface="Average"/>
            </a:endParaRPr>
          </a:p>
          <a:p>
            <a:pPr indent="0" lvl="0" marL="0" rtl="0" algn="ctr">
              <a:spcBef>
                <a:spcPts val="0"/>
              </a:spcBef>
              <a:spcAft>
                <a:spcPts val="0"/>
              </a:spcAft>
              <a:buNone/>
            </a:pPr>
            <a:r>
              <a:rPr lang="en" sz="1500">
                <a:solidFill>
                  <a:schemeClr val="dk1"/>
                </a:solidFill>
                <a:latin typeface="Average"/>
                <a:ea typeface="Average"/>
                <a:cs typeface="Average"/>
                <a:sym typeface="Average"/>
              </a:rPr>
              <a:t>+ hot (~10</a:t>
            </a:r>
            <a:r>
              <a:rPr baseline="30000" lang="en" sz="1500">
                <a:solidFill>
                  <a:schemeClr val="dk1"/>
                </a:solidFill>
                <a:latin typeface="Average"/>
                <a:ea typeface="Average"/>
                <a:cs typeface="Average"/>
                <a:sym typeface="Average"/>
              </a:rPr>
              <a:t>9</a:t>
            </a:r>
            <a:r>
              <a:rPr lang="en" sz="1500">
                <a:solidFill>
                  <a:schemeClr val="dk1"/>
                </a:solidFill>
                <a:latin typeface="Average"/>
                <a:ea typeface="Average"/>
                <a:cs typeface="Average"/>
                <a:sym typeface="Average"/>
              </a:rPr>
              <a:t> K) corona</a:t>
            </a:r>
            <a:endParaRPr i="1" sz="1500">
              <a:solidFill>
                <a:schemeClr val="dk1"/>
              </a:solidFill>
              <a:latin typeface="Average"/>
              <a:ea typeface="Average"/>
              <a:cs typeface="Average"/>
              <a:sym typeface="Average"/>
            </a:endParaRPr>
          </a:p>
        </p:txBody>
      </p:sp>
      <p:cxnSp>
        <p:nvCxnSpPr>
          <p:cNvPr id="274" name="Google Shape;274;p32"/>
          <p:cNvCxnSpPr/>
          <p:nvPr/>
        </p:nvCxnSpPr>
        <p:spPr>
          <a:xfrm rot="10800000">
            <a:off x="4968450" y="695075"/>
            <a:ext cx="0" cy="540600"/>
          </a:xfrm>
          <a:prstGeom prst="straightConnector1">
            <a:avLst/>
          </a:prstGeom>
          <a:noFill/>
          <a:ln cap="flat" cmpd="sng" w="38100">
            <a:solidFill>
              <a:srgbClr val="E68138"/>
            </a:solidFill>
            <a:prstDash val="solid"/>
            <a:round/>
            <a:headEnd len="med" w="med" type="oval"/>
            <a:tailEnd len="med" w="med" type="none"/>
          </a:ln>
        </p:spPr>
      </p:cxnSp>
      <p:sp>
        <p:nvSpPr>
          <p:cNvPr id="275" name="Google Shape;275;p32"/>
          <p:cNvSpPr txBox="1"/>
          <p:nvPr/>
        </p:nvSpPr>
        <p:spPr>
          <a:xfrm>
            <a:off x="4572000" y="257675"/>
            <a:ext cx="2043000" cy="437400"/>
          </a:xfrm>
          <a:prstGeom prst="rect">
            <a:avLst/>
          </a:prstGeom>
          <a:noFill/>
          <a:ln cap="flat" cmpd="sng" w="38100">
            <a:solidFill>
              <a:srgbClr val="E6813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Average"/>
                <a:ea typeface="Average"/>
                <a:cs typeface="Average"/>
                <a:sym typeface="Average"/>
              </a:rPr>
              <a:t>Bipolar Jets/outflows</a:t>
            </a:r>
            <a:endParaRPr sz="1500">
              <a:solidFill>
                <a:schemeClr val="dk1"/>
              </a:solidFill>
              <a:latin typeface="Average"/>
              <a:ea typeface="Average"/>
              <a:cs typeface="Average"/>
              <a:sym typeface="Average"/>
            </a:endParaRPr>
          </a:p>
        </p:txBody>
      </p:sp>
      <p:cxnSp>
        <p:nvCxnSpPr>
          <p:cNvPr id="276" name="Google Shape;276;p32"/>
          <p:cNvCxnSpPr/>
          <p:nvPr/>
        </p:nvCxnSpPr>
        <p:spPr>
          <a:xfrm rot="10800000">
            <a:off x="7879500" y="2997150"/>
            <a:ext cx="0" cy="540600"/>
          </a:xfrm>
          <a:prstGeom prst="straightConnector1">
            <a:avLst/>
          </a:prstGeom>
          <a:noFill/>
          <a:ln cap="flat" cmpd="sng" w="38100">
            <a:solidFill>
              <a:schemeClr val="dk2"/>
            </a:solidFill>
            <a:prstDash val="solid"/>
            <a:round/>
            <a:headEnd len="med" w="med" type="none"/>
            <a:tailEnd len="med" w="med" type="oval"/>
          </a:ln>
        </p:spPr>
      </p:cxnSp>
      <p:sp>
        <p:nvSpPr>
          <p:cNvPr id="277" name="Google Shape;277;p32"/>
          <p:cNvSpPr txBox="1"/>
          <p:nvPr/>
        </p:nvSpPr>
        <p:spPr>
          <a:xfrm>
            <a:off x="7019700" y="3556650"/>
            <a:ext cx="1719600" cy="4374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Average"/>
                <a:ea typeface="Average"/>
                <a:cs typeface="Average"/>
                <a:sym typeface="Average"/>
              </a:rPr>
              <a:t>“Thin” Outer Disk</a:t>
            </a:r>
            <a:endParaRPr b="1" sz="1500">
              <a:solidFill>
                <a:schemeClr val="dk1"/>
              </a:solidFill>
              <a:latin typeface="Average"/>
              <a:ea typeface="Average"/>
              <a:cs typeface="Average"/>
              <a:sym typeface="Average"/>
            </a:endParaRPr>
          </a:p>
          <a:p>
            <a:pPr indent="0" lvl="0" marL="0" rtl="0" algn="ctr">
              <a:spcBef>
                <a:spcPts val="0"/>
              </a:spcBef>
              <a:spcAft>
                <a:spcPts val="0"/>
              </a:spcAft>
              <a:buNone/>
            </a:pPr>
            <a:r>
              <a:t/>
            </a:r>
            <a:endParaRPr sz="1500">
              <a:solidFill>
                <a:schemeClr val="dk1"/>
              </a:solidFill>
              <a:latin typeface="Average"/>
              <a:ea typeface="Average"/>
              <a:cs typeface="Average"/>
              <a:sym typeface="Average"/>
            </a:endParaRPr>
          </a:p>
        </p:txBody>
      </p:sp>
      <p:sp>
        <p:nvSpPr>
          <p:cNvPr id="278" name="Google Shape;278;p32"/>
          <p:cNvSpPr txBox="1"/>
          <p:nvPr/>
        </p:nvSpPr>
        <p:spPr>
          <a:xfrm>
            <a:off x="4240188" y="2179050"/>
            <a:ext cx="663600" cy="272100"/>
          </a:xfrm>
          <a:prstGeom prst="rect">
            <a:avLst/>
          </a:prstGeom>
          <a:noFill/>
          <a:ln cap="flat" cmpd="sng" w="38100">
            <a:solidFill>
              <a:srgbClr val="FEC007"/>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500">
                <a:solidFill>
                  <a:schemeClr val="dk1"/>
                </a:solidFill>
                <a:latin typeface="Average"/>
                <a:ea typeface="Average"/>
                <a:cs typeface="Average"/>
                <a:sym typeface="Average"/>
              </a:rPr>
              <a:t>SMBH</a:t>
            </a:r>
            <a:endParaRPr sz="1500">
              <a:solidFill>
                <a:schemeClr val="dk1"/>
              </a:solidFill>
              <a:latin typeface="Average"/>
              <a:ea typeface="Average"/>
              <a:cs typeface="Average"/>
              <a:sym typeface="Average"/>
            </a:endParaRPr>
          </a:p>
        </p:txBody>
      </p:sp>
      <p:sp>
        <p:nvSpPr>
          <p:cNvPr id="279" name="Google Shape;279;p32"/>
          <p:cNvSpPr txBox="1"/>
          <p:nvPr/>
        </p:nvSpPr>
        <p:spPr>
          <a:xfrm>
            <a:off x="4240188" y="2844750"/>
            <a:ext cx="663600" cy="272100"/>
          </a:xfrm>
          <a:prstGeom prst="rect">
            <a:avLst/>
          </a:prstGeom>
          <a:noFill/>
          <a:ln cap="flat" cmpd="sng" w="9525">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500">
                <a:solidFill>
                  <a:srgbClr val="FEC007"/>
                </a:solidFill>
                <a:latin typeface="Average"/>
                <a:ea typeface="Average"/>
                <a:cs typeface="Average"/>
                <a:sym typeface="Average"/>
              </a:rPr>
              <a:t>5 </a:t>
            </a:r>
            <a:r>
              <a:rPr b="1" i="1" lang="en" sz="1500">
                <a:solidFill>
                  <a:srgbClr val="FEC007"/>
                </a:solidFill>
                <a:latin typeface="Average"/>
                <a:ea typeface="Average"/>
                <a:cs typeface="Average"/>
                <a:sym typeface="Average"/>
              </a:rPr>
              <a:t>R</a:t>
            </a:r>
            <a:r>
              <a:rPr b="1" baseline="-25000" i="1" lang="en" sz="1500">
                <a:solidFill>
                  <a:srgbClr val="FEC007"/>
                </a:solidFill>
                <a:latin typeface="Average"/>
                <a:ea typeface="Average"/>
                <a:cs typeface="Average"/>
                <a:sym typeface="Average"/>
              </a:rPr>
              <a:t>g</a:t>
            </a:r>
            <a:endParaRPr baseline="-25000" i="1" sz="1500">
              <a:solidFill>
                <a:srgbClr val="FEC007"/>
              </a:solidFill>
              <a:latin typeface="Average"/>
              <a:ea typeface="Average"/>
              <a:cs typeface="Average"/>
              <a:sym typeface="Average"/>
            </a:endParaRPr>
          </a:p>
        </p:txBody>
      </p:sp>
      <p:sp>
        <p:nvSpPr>
          <p:cNvPr id="280" name="Google Shape;280;p32"/>
          <p:cNvSpPr txBox="1"/>
          <p:nvPr/>
        </p:nvSpPr>
        <p:spPr>
          <a:xfrm>
            <a:off x="6059854" y="2997150"/>
            <a:ext cx="885600" cy="272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500">
                <a:solidFill>
                  <a:schemeClr val="accent4"/>
                </a:solidFill>
                <a:latin typeface="Average"/>
                <a:ea typeface="Average"/>
                <a:cs typeface="Average"/>
                <a:sym typeface="Average"/>
              </a:rPr>
              <a:t>~100 </a:t>
            </a:r>
            <a:r>
              <a:rPr b="1" i="1" lang="en" sz="1500">
                <a:solidFill>
                  <a:schemeClr val="accent4"/>
                </a:solidFill>
                <a:latin typeface="Average"/>
                <a:ea typeface="Average"/>
                <a:cs typeface="Average"/>
                <a:sym typeface="Average"/>
              </a:rPr>
              <a:t>R</a:t>
            </a:r>
            <a:r>
              <a:rPr b="1" baseline="-25000" i="1" lang="en" sz="1500">
                <a:solidFill>
                  <a:schemeClr val="accent4"/>
                </a:solidFill>
                <a:latin typeface="Average"/>
                <a:ea typeface="Average"/>
                <a:cs typeface="Average"/>
                <a:sym typeface="Average"/>
              </a:rPr>
              <a:t>g</a:t>
            </a:r>
            <a:endParaRPr baseline="-25000" i="1" sz="1500">
              <a:solidFill>
                <a:schemeClr val="accent4"/>
              </a:solidFill>
              <a:latin typeface="Average"/>
              <a:ea typeface="Average"/>
              <a:cs typeface="Average"/>
              <a:sym typeface="Average"/>
            </a:endParaRPr>
          </a:p>
        </p:txBody>
      </p:sp>
      <p:sp>
        <p:nvSpPr>
          <p:cNvPr id="281" name="Google Shape;281;p32"/>
          <p:cNvSpPr txBox="1"/>
          <p:nvPr/>
        </p:nvSpPr>
        <p:spPr>
          <a:xfrm>
            <a:off x="8129004" y="2511900"/>
            <a:ext cx="885600" cy="272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t/>
            </a:r>
            <a:endParaRPr baseline="-25000" i="1" sz="1500">
              <a:solidFill>
                <a:schemeClr val="accent4"/>
              </a:solidFill>
              <a:latin typeface="Average"/>
              <a:ea typeface="Average"/>
              <a:cs typeface="Average"/>
              <a:sym typeface="Average"/>
            </a:endParaRPr>
          </a:p>
        </p:txBody>
      </p:sp>
      <p:sp>
        <p:nvSpPr>
          <p:cNvPr id="282" name="Google Shape;282;p32"/>
          <p:cNvSpPr txBox="1"/>
          <p:nvPr/>
        </p:nvSpPr>
        <p:spPr>
          <a:xfrm>
            <a:off x="8036829" y="2905725"/>
            <a:ext cx="885600" cy="272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500">
                <a:solidFill>
                  <a:schemeClr val="lt2"/>
                </a:solidFill>
                <a:latin typeface="Average"/>
                <a:ea typeface="Average"/>
                <a:cs typeface="Average"/>
                <a:sym typeface="Average"/>
              </a:rPr>
              <a:t>&gt; 10</a:t>
            </a:r>
            <a:r>
              <a:rPr b="1" baseline="30000" lang="en" sz="1500">
                <a:solidFill>
                  <a:schemeClr val="lt2"/>
                </a:solidFill>
                <a:latin typeface="Average"/>
                <a:ea typeface="Average"/>
                <a:cs typeface="Average"/>
                <a:sym typeface="Average"/>
              </a:rPr>
              <a:t>3-4</a:t>
            </a:r>
            <a:r>
              <a:rPr b="1" lang="en" sz="1500">
                <a:solidFill>
                  <a:schemeClr val="lt2"/>
                </a:solidFill>
                <a:latin typeface="Average"/>
                <a:ea typeface="Average"/>
                <a:cs typeface="Average"/>
                <a:sym typeface="Average"/>
              </a:rPr>
              <a:t> </a:t>
            </a:r>
            <a:r>
              <a:rPr b="1" i="1" lang="en" sz="1500">
                <a:solidFill>
                  <a:schemeClr val="lt2"/>
                </a:solidFill>
                <a:latin typeface="Average"/>
                <a:ea typeface="Average"/>
                <a:cs typeface="Average"/>
                <a:sym typeface="Average"/>
              </a:rPr>
              <a:t>R</a:t>
            </a:r>
            <a:r>
              <a:rPr b="1" baseline="-25000" i="1" lang="en" sz="1500">
                <a:solidFill>
                  <a:schemeClr val="lt2"/>
                </a:solidFill>
                <a:latin typeface="Average"/>
                <a:ea typeface="Average"/>
                <a:cs typeface="Average"/>
                <a:sym typeface="Average"/>
              </a:rPr>
              <a:t>g</a:t>
            </a:r>
            <a:endParaRPr baseline="-25000" i="1" sz="1500">
              <a:solidFill>
                <a:schemeClr val="lt2"/>
              </a:solidFill>
              <a:latin typeface="Average"/>
              <a:ea typeface="Average"/>
              <a:cs typeface="Average"/>
              <a:sym typeface="Average"/>
            </a:endParaRPr>
          </a:p>
        </p:txBody>
      </p:sp>
      <p:sp>
        <p:nvSpPr>
          <p:cNvPr id="283" name="Google Shape;283;p32"/>
          <p:cNvSpPr txBox="1"/>
          <p:nvPr>
            <p:ph idx="1" type="body"/>
          </p:nvPr>
        </p:nvSpPr>
        <p:spPr>
          <a:xfrm>
            <a:off x="80375" y="771275"/>
            <a:ext cx="3963900" cy="15162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852"/>
              <a:buNone/>
            </a:pPr>
            <a:r>
              <a:rPr b="1" lang="en" sz="1417" u="sng">
                <a:solidFill>
                  <a:schemeClr val="dk1"/>
                </a:solidFill>
              </a:rPr>
              <a:t>How to m</a:t>
            </a:r>
            <a:r>
              <a:rPr b="1" lang="en" sz="1417" u="sng">
                <a:solidFill>
                  <a:schemeClr val="dk1"/>
                </a:solidFill>
              </a:rPr>
              <a:t>odel X-ray:</a:t>
            </a:r>
            <a:endParaRPr b="1" sz="1417" u="sng">
              <a:solidFill>
                <a:schemeClr val="dk1"/>
              </a:solidFill>
            </a:endParaRPr>
          </a:p>
          <a:p>
            <a:pPr indent="0" lvl="0" marL="0" rtl="0" algn="l">
              <a:lnSpc>
                <a:spcPct val="100000"/>
              </a:lnSpc>
              <a:spcBef>
                <a:spcPts val="1200"/>
              </a:spcBef>
              <a:spcAft>
                <a:spcPts val="0"/>
              </a:spcAft>
              <a:buSzPts val="852"/>
              <a:buNone/>
            </a:pPr>
            <a:r>
              <a:rPr lang="en" sz="1317">
                <a:solidFill>
                  <a:schemeClr val="accent4"/>
                </a:solidFill>
              </a:rPr>
              <a:t>Warm corona =</a:t>
            </a:r>
            <a:r>
              <a:rPr i="1" lang="en" sz="1317">
                <a:solidFill>
                  <a:schemeClr val="accent4"/>
                </a:solidFill>
              </a:rPr>
              <a:t> thermal gas (blackbody)</a:t>
            </a:r>
            <a:endParaRPr i="1" sz="1317">
              <a:solidFill>
                <a:schemeClr val="accent4"/>
              </a:solidFill>
            </a:endParaRPr>
          </a:p>
          <a:p>
            <a:pPr indent="0" lvl="0" marL="0" rtl="0" algn="just">
              <a:lnSpc>
                <a:spcPct val="100000"/>
              </a:lnSpc>
              <a:spcBef>
                <a:spcPts val="1200"/>
              </a:spcBef>
              <a:spcAft>
                <a:spcPts val="0"/>
              </a:spcAft>
              <a:buSzPts val="852"/>
              <a:buNone/>
            </a:pPr>
            <a:r>
              <a:rPr lang="en" sz="1317">
                <a:solidFill>
                  <a:schemeClr val="accent4"/>
                </a:solidFill>
              </a:rPr>
              <a:t>Hot corona = </a:t>
            </a:r>
            <a:r>
              <a:rPr i="1" lang="en" sz="1317">
                <a:solidFill>
                  <a:schemeClr val="accent4"/>
                </a:solidFill>
              </a:rPr>
              <a:t>Inverse Compton (power law)</a:t>
            </a:r>
            <a:endParaRPr i="1" sz="1317">
              <a:solidFill>
                <a:schemeClr val="accent4"/>
              </a:solidFill>
            </a:endParaRPr>
          </a:p>
          <a:p>
            <a:pPr indent="0" lvl="0" marL="0" rtl="0" algn="just">
              <a:lnSpc>
                <a:spcPct val="100000"/>
              </a:lnSpc>
              <a:spcBef>
                <a:spcPts val="1200"/>
              </a:spcBef>
              <a:spcAft>
                <a:spcPts val="1200"/>
              </a:spcAft>
              <a:buSzPts val="852"/>
              <a:buNone/>
            </a:pPr>
            <a:r>
              <a:rPr lang="en" sz="1317">
                <a:solidFill>
                  <a:srgbClr val="E68138"/>
                </a:solidFill>
              </a:rPr>
              <a:t>Jets =</a:t>
            </a:r>
            <a:r>
              <a:rPr i="1" lang="en" sz="1317">
                <a:solidFill>
                  <a:srgbClr val="E68138"/>
                </a:solidFill>
              </a:rPr>
              <a:t> synchrotron (power law)</a:t>
            </a:r>
            <a:endParaRPr i="1" sz="1317">
              <a:solidFill>
                <a:srgbClr val="E6813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3"/>
          <p:cNvSpPr txBox="1"/>
          <p:nvPr>
            <p:ph type="title"/>
          </p:nvPr>
        </p:nvSpPr>
        <p:spPr>
          <a:xfrm>
            <a:off x="168750" y="100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 and Hard X-ray Observations</a:t>
            </a:r>
            <a:endParaRPr i="1"/>
          </a:p>
        </p:txBody>
      </p:sp>
      <p:sp>
        <p:nvSpPr>
          <p:cNvPr id="289" name="Google Shape;289;p33"/>
          <p:cNvSpPr txBox="1"/>
          <p:nvPr/>
        </p:nvSpPr>
        <p:spPr>
          <a:xfrm>
            <a:off x="98175" y="745925"/>
            <a:ext cx="3834900" cy="415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 sz="2000">
                <a:solidFill>
                  <a:srgbClr val="FEC007"/>
                </a:solidFill>
                <a:latin typeface="Average"/>
                <a:ea typeface="Average"/>
                <a:cs typeface="Average"/>
                <a:sym typeface="Average"/>
              </a:rPr>
              <a:t>NICER</a:t>
            </a:r>
            <a:r>
              <a:rPr b="1" i="1" lang="en" sz="2000">
                <a:solidFill>
                  <a:schemeClr val="dk1"/>
                </a:solidFill>
                <a:latin typeface="Average"/>
                <a:ea typeface="Average"/>
                <a:cs typeface="Average"/>
                <a:sym typeface="Average"/>
              </a:rPr>
              <a:t>: Soft (0.3 - 15 keV) Non-Imaging, 5’ FOV</a:t>
            </a:r>
            <a:endParaRPr b="1" i="1" sz="2000">
              <a:solidFill>
                <a:schemeClr val="dk1"/>
              </a:solidFill>
              <a:latin typeface="Average"/>
              <a:ea typeface="Average"/>
              <a:cs typeface="Average"/>
              <a:sym typeface="Average"/>
            </a:endParaRPr>
          </a:p>
          <a:p>
            <a:pPr indent="0" lvl="0" marL="0" rtl="0" algn="l">
              <a:lnSpc>
                <a:spcPct val="115000"/>
              </a:lnSpc>
              <a:spcBef>
                <a:spcPts val="0"/>
              </a:spcBef>
              <a:spcAft>
                <a:spcPts val="0"/>
              </a:spcAft>
              <a:buNone/>
            </a:pPr>
            <a:r>
              <a:t/>
            </a:r>
            <a:endParaRPr i="1"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arenR"/>
            </a:pPr>
            <a:r>
              <a:rPr lang="en" sz="1800" u="sng">
                <a:solidFill>
                  <a:schemeClr val="dk1"/>
                </a:solidFill>
                <a:latin typeface="Average"/>
                <a:ea typeface="Average"/>
                <a:cs typeface="Average"/>
                <a:sym typeface="Average"/>
              </a:rPr>
              <a:t>Observations</a:t>
            </a:r>
            <a:r>
              <a:rPr lang="en" sz="1800">
                <a:solidFill>
                  <a:schemeClr val="dk1"/>
                </a:solidFill>
                <a:latin typeface="Average"/>
                <a:ea typeface="Average"/>
                <a:cs typeface="Average"/>
                <a:sym typeface="Average"/>
              </a:rPr>
              <a:t>: </a:t>
            </a:r>
            <a:endParaRPr sz="1800">
              <a:solidFill>
                <a:schemeClr val="dk1"/>
              </a:solidFill>
              <a:latin typeface="Average"/>
              <a:ea typeface="Average"/>
              <a:cs typeface="Average"/>
              <a:sym typeface="Average"/>
            </a:endParaRPr>
          </a:p>
          <a:p>
            <a:pPr indent="0" lvl="0" marL="457200" rtl="0" algn="l">
              <a:lnSpc>
                <a:spcPct val="115000"/>
              </a:lnSpc>
              <a:spcBef>
                <a:spcPts val="0"/>
              </a:spcBef>
              <a:spcAft>
                <a:spcPts val="0"/>
              </a:spcAft>
              <a:buNone/>
            </a:pPr>
            <a:r>
              <a:rPr lang="en" sz="1800">
                <a:solidFill>
                  <a:schemeClr val="dk1"/>
                </a:solidFill>
                <a:latin typeface="Average"/>
                <a:ea typeface="Average"/>
                <a:cs typeface="Average"/>
                <a:sym typeface="Average"/>
              </a:rPr>
              <a:t>~ 5 months monitoring</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arenR"/>
            </a:pPr>
            <a:r>
              <a:rPr lang="en" sz="1800" u="sng">
                <a:solidFill>
                  <a:schemeClr val="dk1"/>
                </a:solidFill>
                <a:latin typeface="Average"/>
                <a:ea typeface="Average"/>
                <a:cs typeface="Average"/>
                <a:sym typeface="Average"/>
              </a:rPr>
              <a:t>Fitting:</a:t>
            </a:r>
            <a:endParaRPr sz="1800" u="sng">
              <a:solidFill>
                <a:schemeClr val="dk1"/>
              </a:solidFill>
              <a:latin typeface="Average"/>
              <a:ea typeface="Average"/>
              <a:cs typeface="Average"/>
              <a:sym typeface="Average"/>
            </a:endParaRPr>
          </a:p>
          <a:p>
            <a:pPr indent="-342900" lvl="1" marL="571500" rtl="0" algn="l">
              <a:lnSpc>
                <a:spcPct val="115000"/>
              </a:lnSpc>
              <a:spcBef>
                <a:spcPts val="0"/>
              </a:spcBef>
              <a:spcAft>
                <a:spcPts val="0"/>
              </a:spcAft>
              <a:buClr>
                <a:schemeClr val="dk1"/>
              </a:buClr>
              <a:buSzPts val="1800"/>
              <a:buFont typeface="Roboto"/>
              <a:buAutoNum type="alphaLcParenR"/>
            </a:pPr>
            <a:r>
              <a:rPr lang="en" sz="1800" u="sng">
                <a:solidFill>
                  <a:schemeClr val="dk1"/>
                </a:solidFill>
                <a:latin typeface="Average"/>
                <a:ea typeface="Average"/>
                <a:cs typeface="Average"/>
                <a:sym typeface="Average"/>
              </a:rPr>
              <a:t>Model</a:t>
            </a:r>
            <a:r>
              <a:rPr lang="en" sz="1800">
                <a:solidFill>
                  <a:schemeClr val="dk1"/>
                </a:solidFill>
                <a:latin typeface="Average"/>
                <a:ea typeface="Average"/>
                <a:cs typeface="Average"/>
                <a:sym typeface="Average"/>
              </a:rPr>
              <a:t>: </a:t>
            </a:r>
            <a:r>
              <a:rPr b="1" i="1" lang="en" sz="1800">
                <a:solidFill>
                  <a:schemeClr val="accent4"/>
                </a:solidFill>
                <a:latin typeface="Average"/>
                <a:ea typeface="Average"/>
                <a:cs typeface="Average"/>
                <a:sym typeface="Average"/>
              </a:rPr>
              <a:t>absorbed power law + blackbody</a:t>
            </a:r>
            <a:endParaRPr b="1" i="1" sz="1800">
              <a:solidFill>
                <a:schemeClr val="accent4"/>
              </a:solidFill>
              <a:latin typeface="Average"/>
              <a:ea typeface="Average"/>
              <a:cs typeface="Average"/>
              <a:sym typeface="Average"/>
            </a:endParaRPr>
          </a:p>
          <a:p>
            <a:pPr indent="-342900" lvl="1" marL="571500" rtl="0" algn="l">
              <a:lnSpc>
                <a:spcPct val="115000"/>
              </a:lnSpc>
              <a:spcBef>
                <a:spcPts val="0"/>
              </a:spcBef>
              <a:spcAft>
                <a:spcPts val="0"/>
              </a:spcAft>
              <a:buClr>
                <a:schemeClr val="dk1"/>
              </a:buClr>
              <a:buSzPts val="1800"/>
              <a:buFont typeface="Roboto"/>
              <a:buAutoNum type="alphaLcParenR"/>
            </a:pPr>
            <a:r>
              <a:rPr lang="en" sz="1800" u="sng">
                <a:solidFill>
                  <a:schemeClr val="dk1"/>
                </a:solidFill>
                <a:latin typeface="Average"/>
                <a:ea typeface="Average"/>
                <a:cs typeface="Average"/>
                <a:sym typeface="Average"/>
              </a:rPr>
              <a:t>Background</a:t>
            </a:r>
            <a:r>
              <a:rPr lang="en" sz="1800">
                <a:solidFill>
                  <a:schemeClr val="dk1"/>
                </a:solidFill>
                <a:latin typeface="Average"/>
                <a:ea typeface="Average"/>
                <a:cs typeface="Average"/>
                <a:sym typeface="Average"/>
              </a:rPr>
              <a:t>: Joint source-background modeling w/</a:t>
            </a:r>
            <a:r>
              <a:rPr b="1" lang="en" sz="1800">
                <a:solidFill>
                  <a:schemeClr val="accent4"/>
                </a:solidFill>
                <a:latin typeface="Average"/>
                <a:ea typeface="Average"/>
                <a:cs typeface="Average"/>
                <a:sym typeface="Average"/>
              </a:rPr>
              <a:t>SCORPEON </a:t>
            </a:r>
            <a:endParaRPr sz="1800">
              <a:solidFill>
                <a:schemeClr val="accent4"/>
              </a:solidFill>
              <a:latin typeface="Average"/>
              <a:ea typeface="Average"/>
              <a:cs typeface="Average"/>
              <a:sym typeface="Average"/>
            </a:endParaRPr>
          </a:p>
        </p:txBody>
      </p:sp>
      <p:sp>
        <p:nvSpPr>
          <p:cNvPr id="290" name="Google Shape;290;p33"/>
          <p:cNvSpPr txBox="1"/>
          <p:nvPr/>
        </p:nvSpPr>
        <p:spPr>
          <a:xfrm>
            <a:off x="7642950" y="1140725"/>
            <a:ext cx="1306800" cy="256800"/>
          </a:xfrm>
          <a:prstGeom prst="rect">
            <a:avLst/>
          </a:prstGeom>
          <a:noFill/>
          <a:ln cap="flat" cmpd="sng" w="28575">
            <a:solidFill>
              <a:srgbClr val="0B031D"/>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r>
              <a:rPr b="1" lang="en" sz="1900">
                <a:solidFill>
                  <a:srgbClr val="0B031D"/>
                </a:solidFill>
                <a:latin typeface="Arimo"/>
                <a:ea typeface="Arimo"/>
                <a:cs typeface="Arimo"/>
                <a:sym typeface="Arimo"/>
              </a:rPr>
              <a:t>Sombrero</a:t>
            </a:r>
            <a:endParaRPr b="1" sz="1900">
              <a:solidFill>
                <a:srgbClr val="0B031D"/>
              </a:solidFill>
              <a:latin typeface="Arimo"/>
              <a:ea typeface="Arimo"/>
              <a:cs typeface="Arimo"/>
              <a:sym typeface="Arimo"/>
            </a:endParaRPr>
          </a:p>
        </p:txBody>
      </p:sp>
      <p:sp>
        <p:nvSpPr>
          <p:cNvPr id="291" name="Google Shape;291;p3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92" name="Google Shape;292;p33"/>
          <p:cNvPicPr preferRelativeResize="0"/>
          <p:nvPr/>
        </p:nvPicPr>
        <p:blipFill>
          <a:blip r:embed="rId3">
            <a:alphaModFix/>
          </a:blip>
          <a:stretch>
            <a:fillRect/>
          </a:stretch>
        </p:blipFill>
        <p:spPr>
          <a:xfrm>
            <a:off x="3003925" y="1236225"/>
            <a:ext cx="1568075" cy="884550"/>
          </a:xfrm>
          <a:prstGeom prst="rect">
            <a:avLst/>
          </a:prstGeom>
          <a:noFill/>
          <a:ln>
            <a:noFill/>
          </a:ln>
        </p:spPr>
      </p:pic>
      <p:sp>
        <p:nvSpPr>
          <p:cNvPr id="293" name="Google Shape;293;p33"/>
          <p:cNvSpPr txBox="1"/>
          <p:nvPr/>
        </p:nvSpPr>
        <p:spPr>
          <a:xfrm>
            <a:off x="4519200" y="272125"/>
            <a:ext cx="4624800" cy="4739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 sz="2000">
                <a:solidFill>
                  <a:srgbClr val="FEC007"/>
                </a:solidFill>
                <a:latin typeface="Average"/>
                <a:ea typeface="Average"/>
                <a:cs typeface="Average"/>
                <a:sym typeface="Average"/>
              </a:rPr>
              <a:t>NuSTAR</a:t>
            </a:r>
            <a:r>
              <a:rPr b="1" i="1" lang="en" sz="2000">
                <a:solidFill>
                  <a:schemeClr val="dk1"/>
                </a:solidFill>
                <a:latin typeface="Average"/>
                <a:ea typeface="Average"/>
                <a:cs typeface="Average"/>
                <a:sym typeface="Average"/>
              </a:rPr>
              <a:t>: Hard (3 - 79 keV), 18’’ resolution, ~10’ FOV</a:t>
            </a:r>
            <a:endParaRPr b="1" i="1" sz="2000">
              <a:solidFill>
                <a:schemeClr val="dk1"/>
              </a:solidFill>
              <a:latin typeface="Average"/>
              <a:ea typeface="Average"/>
              <a:cs typeface="Average"/>
              <a:sym typeface="Average"/>
            </a:endParaRPr>
          </a:p>
          <a:p>
            <a:pPr indent="0" lvl="0" marL="0" rtl="0" algn="l">
              <a:lnSpc>
                <a:spcPct val="115000"/>
              </a:lnSpc>
              <a:spcBef>
                <a:spcPts val="0"/>
              </a:spcBef>
              <a:spcAft>
                <a:spcPts val="0"/>
              </a:spcAft>
              <a:buNone/>
            </a:pPr>
            <a:r>
              <a:t/>
            </a:r>
            <a:endParaRPr b="1" i="1"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 sz="1800" u="sng">
                <a:solidFill>
                  <a:schemeClr val="dk1"/>
                </a:solidFill>
                <a:latin typeface="Average"/>
                <a:ea typeface="Average"/>
                <a:cs typeface="Average"/>
                <a:sym typeface="Average"/>
              </a:rPr>
              <a:t>Observations</a:t>
            </a:r>
            <a:r>
              <a:rPr lang="en" sz="1800">
                <a:solidFill>
                  <a:schemeClr val="dk1"/>
                </a:solidFill>
                <a:latin typeface="Average"/>
                <a:ea typeface="Average"/>
                <a:cs typeface="Average"/>
                <a:sym typeface="Average"/>
              </a:rPr>
              <a:t>: </a:t>
            </a:r>
            <a:endParaRPr sz="1800">
              <a:solidFill>
                <a:schemeClr val="dk1"/>
              </a:solidFill>
              <a:latin typeface="Average"/>
              <a:ea typeface="Average"/>
              <a:cs typeface="Average"/>
              <a:sym typeface="Average"/>
            </a:endParaRPr>
          </a:p>
          <a:p>
            <a:pPr indent="457200" lvl="0" marL="0" rtl="0" algn="l">
              <a:lnSpc>
                <a:spcPct val="115000"/>
              </a:lnSpc>
              <a:spcBef>
                <a:spcPts val="0"/>
              </a:spcBef>
              <a:spcAft>
                <a:spcPts val="0"/>
              </a:spcAft>
              <a:buNone/>
            </a:pPr>
            <a:r>
              <a:rPr lang="en" sz="1800">
                <a:solidFill>
                  <a:schemeClr val="dk1"/>
                </a:solidFill>
                <a:latin typeface="Average"/>
                <a:ea typeface="Average"/>
                <a:cs typeface="Average"/>
                <a:sym typeface="Average"/>
              </a:rPr>
              <a:t>1x ~ 20 ks / target</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 sz="1800" u="sng">
                <a:solidFill>
                  <a:schemeClr val="dk1"/>
                </a:solidFill>
                <a:latin typeface="Average"/>
                <a:ea typeface="Average"/>
                <a:cs typeface="Average"/>
                <a:sym typeface="Average"/>
              </a:rPr>
              <a:t>Fitting:</a:t>
            </a:r>
            <a:endParaRPr sz="1800" u="sng">
              <a:solidFill>
                <a:schemeClr val="dk1"/>
              </a:solidFill>
              <a:latin typeface="Average"/>
              <a:ea typeface="Average"/>
              <a:cs typeface="Average"/>
              <a:sym typeface="Average"/>
            </a:endParaRPr>
          </a:p>
          <a:p>
            <a:pPr indent="-342900" lvl="1" marL="914400" rtl="0" algn="l">
              <a:lnSpc>
                <a:spcPct val="115000"/>
              </a:lnSpc>
              <a:spcBef>
                <a:spcPts val="0"/>
              </a:spcBef>
              <a:spcAft>
                <a:spcPts val="0"/>
              </a:spcAft>
              <a:buClr>
                <a:schemeClr val="dk1"/>
              </a:buClr>
              <a:buSzPts val="1800"/>
              <a:buFont typeface="Average"/>
              <a:buAutoNum type="alphaLcPeriod"/>
            </a:pPr>
            <a:r>
              <a:rPr lang="en" sz="1800" u="sng">
                <a:solidFill>
                  <a:schemeClr val="dk1"/>
                </a:solidFill>
                <a:latin typeface="Average"/>
                <a:ea typeface="Average"/>
                <a:cs typeface="Average"/>
                <a:sym typeface="Average"/>
              </a:rPr>
              <a:t>Model</a:t>
            </a:r>
            <a:r>
              <a:rPr lang="en" sz="1800">
                <a:solidFill>
                  <a:schemeClr val="dk1"/>
                </a:solidFill>
                <a:latin typeface="Average"/>
                <a:ea typeface="Average"/>
                <a:cs typeface="Average"/>
                <a:sym typeface="Average"/>
              </a:rPr>
              <a:t>: </a:t>
            </a:r>
            <a:r>
              <a:rPr b="1" i="1" lang="en" sz="1800">
                <a:solidFill>
                  <a:schemeClr val="accent4"/>
                </a:solidFill>
                <a:latin typeface="Average"/>
                <a:ea typeface="Average"/>
                <a:cs typeface="Average"/>
                <a:sym typeface="Average"/>
              </a:rPr>
              <a:t>broken power law</a:t>
            </a:r>
            <a:endParaRPr i="1" sz="1800">
              <a:solidFill>
                <a:schemeClr val="accent4"/>
              </a:solidFill>
              <a:latin typeface="Average"/>
              <a:ea typeface="Average"/>
              <a:cs typeface="Average"/>
              <a:sym typeface="Average"/>
            </a:endParaRPr>
          </a:p>
          <a:p>
            <a:pPr indent="-342900" lvl="1" marL="914400" rtl="0" algn="l">
              <a:lnSpc>
                <a:spcPct val="115000"/>
              </a:lnSpc>
              <a:spcBef>
                <a:spcPts val="0"/>
              </a:spcBef>
              <a:spcAft>
                <a:spcPts val="0"/>
              </a:spcAft>
              <a:buClr>
                <a:schemeClr val="dk1"/>
              </a:buClr>
              <a:buSzPts val="1800"/>
              <a:buFont typeface="Average"/>
              <a:buAutoNum type="alphaLcPeriod"/>
            </a:pPr>
            <a:r>
              <a:rPr lang="en" sz="1800" u="sng">
                <a:solidFill>
                  <a:schemeClr val="dk1"/>
                </a:solidFill>
                <a:latin typeface="Average"/>
                <a:ea typeface="Average"/>
                <a:cs typeface="Average"/>
                <a:sym typeface="Average"/>
              </a:rPr>
              <a:t>Background</a:t>
            </a:r>
            <a:r>
              <a:rPr lang="en" sz="1800">
                <a:solidFill>
                  <a:schemeClr val="dk1"/>
                </a:solidFill>
                <a:latin typeface="Average"/>
                <a:ea typeface="Average"/>
                <a:cs typeface="Average"/>
                <a:sym typeface="Average"/>
              </a:rPr>
              <a:t>: Separate extraction regions</a:t>
            </a:r>
            <a:endParaRPr sz="1800">
              <a:solidFill>
                <a:schemeClr val="dk1"/>
              </a:solidFill>
              <a:latin typeface="Average"/>
              <a:ea typeface="Average"/>
              <a:cs typeface="Average"/>
              <a:sym typeface="Average"/>
            </a:endParaRPr>
          </a:p>
          <a:p>
            <a:pPr indent="-228600" lvl="0" marL="1028700" rtl="0" algn="l">
              <a:lnSpc>
                <a:spcPct val="115000"/>
              </a:lnSpc>
              <a:spcBef>
                <a:spcPts val="0"/>
              </a:spcBef>
              <a:spcAft>
                <a:spcPts val="0"/>
              </a:spcAft>
              <a:buNone/>
            </a:pPr>
            <a:r>
              <a:rPr lang="en" sz="1800">
                <a:solidFill>
                  <a:schemeClr val="dk1"/>
                </a:solidFill>
                <a:latin typeface="Average"/>
                <a:ea typeface="Average"/>
                <a:cs typeface="Average"/>
                <a:sym typeface="Average"/>
              </a:rPr>
              <a:t>50’’ (source), 110’’ (bkg)</a:t>
            </a:r>
            <a:endParaRPr i="1" sz="1800">
              <a:solidFill>
                <a:schemeClr val="dk1"/>
              </a:solidFill>
              <a:latin typeface="Average"/>
              <a:ea typeface="Average"/>
              <a:cs typeface="Average"/>
              <a:sym typeface="Average"/>
            </a:endParaRPr>
          </a:p>
        </p:txBody>
      </p:sp>
      <p:pic>
        <p:nvPicPr>
          <p:cNvPr id="294" name="Google Shape;294;p33"/>
          <p:cNvPicPr preferRelativeResize="0"/>
          <p:nvPr/>
        </p:nvPicPr>
        <p:blipFill>
          <a:blip r:embed="rId4">
            <a:alphaModFix/>
          </a:blip>
          <a:stretch>
            <a:fillRect/>
          </a:stretch>
        </p:blipFill>
        <p:spPr>
          <a:xfrm>
            <a:off x="7837200" y="1330175"/>
            <a:ext cx="1306800" cy="790603"/>
          </a:xfrm>
          <a:prstGeom prst="rect">
            <a:avLst/>
          </a:prstGeom>
          <a:noFill/>
          <a:ln>
            <a:noFill/>
          </a:ln>
        </p:spPr>
      </p:pic>
      <p:sp>
        <p:nvSpPr>
          <p:cNvPr id="295" name="Google Shape;295;p33"/>
          <p:cNvSpPr/>
          <p:nvPr/>
        </p:nvSpPr>
        <p:spPr>
          <a:xfrm>
            <a:off x="3414825" y="1236225"/>
            <a:ext cx="467700" cy="393600"/>
          </a:xfrm>
          <a:prstGeom prst="ellipse">
            <a:avLst/>
          </a:pr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