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Raleway Medium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aleway-regular.fntdata"/><Relationship Id="rId25" Type="http://schemas.openxmlformats.org/officeDocument/2006/relationships/slide" Target="slides/slide19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5.xml"/><Relationship Id="rId33" Type="http://schemas.openxmlformats.org/officeDocument/2006/relationships/font" Target="fonts/Lato-boldItalic.fntdata"/><Relationship Id="rId10" Type="http://schemas.openxmlformats.org/officeDocument/2006/relationships/slide" Target="slides/slide4.xml"/><Relationship Id="rId32" Type="http://schemas.openxmlformats.org/officeDocument/2006/relationships/font" Target="fonts/Lato-italic.fntdata"/><Relationship Id="rId13" Type="http://schemas.openxmlformats.org/officeDocument/2006/relationships/slide" Target="slides/slide7.xml"/><Relationship Id="rId35" Type="http://schemas.openxmlformats.org/officeDocument/2006/relationships/font" Target="fonts/RalewayMedium-bold.fntdata"/><Relationship Id="rId12" Type="http://schemas.openxmlformats.org/officeDocument/2006/relationships/slide" Target="slides/slide6.xml"/><Relationship Id="rId34" Type="http://schemas.openxmlformats.org/officeDocument/2006/relationships/font" Target="fonts/RalewayMedium-regular.fntdata"/><Relationship Id="rId15" Type="http://schemas.openxmlformats.org/officeDocument/2006/relationships/slide" Target="slides/slide9.xml"/><Relationship Id="rId37" Type="http://schemas.openxmlformats.org/officeDocument/2006/relationships/font" Target="fonts/RalewayMedium-boldItalic.fntdata"/><Relationship Id="rId14" Type="http://schemas.openxmlformats.org/officeDocument/2006/relationships/slide" Target="slides/slide8.xml"/><Relationship Id="rId36" Type="http://schemas.openxmlformats.org/officeDocument/2006/relationships/font" Target="fonts/RalewayMedium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9c770975d_2_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d9c770975d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d9c770975d_2_4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d9c770975d_2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d9c770975d_2_4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d9c770975d_2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d9c770975d_2_5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d9c770975d_2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d9c770975d_2_5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d9c770975d_2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d9c770975d_2_64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d9c770975d_2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d9c770975d_2_6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2d9c770975d_2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d9c770975d_2_6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d9c770975d_2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d9c770975d_2_6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d9c770975d_2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2d9c770975d_2_6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2d9c770975d_2_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d9c770975d_2_69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2d9c770975d_2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9c770975d_2_8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d9c770975d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9c770975d_2_9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d9c770975d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9c770975d_2_1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9c770975d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d9c770975d_2_1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d9c770975d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d9c770975d_2_17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d9c770975d_2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d9c770975d_2_2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d9c770975d_2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d9c770975d_2_3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d9c770975d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d9c770975d_2_3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d9c770975d_2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645225" y="2762725"/>
            <a:ext cx="67365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6" name="Google Shape;56;p14"/>
          <p:cNvSpPr/>
          <p:nvPr/>
        </p:nvSpPr>
        <p:spPr>
          <a:xfrm>
            <a:off x="5938246" y="2533163"/>
            <a:ext cx="7218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6659861" y="2533163"/>
            <a:ext cx="7218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-1" y="2533163"/>
            <a:ext cx="7218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721425" y="2533163"/>
            <a:ext cx="52167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5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5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5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ctr">
              <a:spcBef>
                <a:spcPts val="600"/>
              </a:spcBef>
              <a:spcAft>
                <a:spcPts val="0"/>
              </a:spcAft>
              <a:buSzPts val="2400"/>
              <a:buChar char="▷"/>
              <a:defRPr i="1"/>
            </a:lvl1pPr>
            <a:lvl2pPr indent="-381000" lvl="1" marL="9144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indent="-381000" lvl="2" marL="13716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indent="-381000" lvl="3" marL="18288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indent="-381000" lvl="4" marL="22860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indent="-381000" lvl="5" marL="2743200" rtl="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indent="-381000" lvl="6" marL="32004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indent="-381000" lvl="7" marL="3657600" rtl="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indent="-381000" lvl="8" marL="41148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/>
        </p:txBody>
      </p:sp>
      <p:sp>
        <p:nvSpPr>
          <p:cNvPr id="70" name="Google Shape;70;p16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chemeClr val="accent6"/>
                </a:solidFill>
              </a:rPr>
              <a:t>“</a:t>
            </a:r>
            <a:endParaRPr b="1" sz="9600">
              <a:solidFill>
                <a:schemeClr val="accent6"/>
              </a:solidFill>
            </a:endParaRPr>
          </a:p>
        </p:txBody>
      </p:sp>
      <p:sp>
        <p:nvSpPr>
          <p:cNvPr id="71" name="Google Shape;71;p16"/>
          <p:cNvSpPr/>
          <p:nvPr/>
        </p:nvSpPr>
        <p:spPr>
          <a:xfrm>
            <a:off x="5723283" y="1599675"/>
            <a:ext cx="17103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7434177" y="1599675"/>
            <a:ext cx="17103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/>
          <p:nvPr/>
        </p:nvSpPr>
        <p:spPr>
          <a:xfrm>
            <a:off x="0" y="1599675"/>
            <a:ext cx="17103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1710425" y="1599675"/>
            <a:ext cx="17103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▷"/>
              <a:defRPr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7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91" name="Google Shape;91;p18"/>
          <p:cNvSpPr txBox="1"/>
          <p:nvPr>
            <p:ph idx="2" type="body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00" name="Google Shape;100;p19"/>
          <p:cNvSpPr txBox="1"/>
          <p:nvPr>
            <p:ph idx="2" type="body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01" name="Google Shape;101;p19"/>
          <p:cNvSpPr txBox="1"/>
          <p:nvPr>
            <p:ph idx="3" type="body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▷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02" name="Google Shape;102;p19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09" name="Google Shape;109;p20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1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1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1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116" name="Google Shape;116;p2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2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lor background">
  <p:cSld name="BLANK_1">
    <p:bg>
      <p:bgPr>
        <a:solidFill>
          <a:schemeClr val="accen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3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3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3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ctrTitle"/>
          </p:nvPr>
        </p:nvSpPr>
        <p:spPr>
          <a:xfrm>
            <a:off x="268925" y="3615950"/>
            <a:ext cx="83967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Christian Thibeault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Avec: Paul Charbonneau &amp; Alexandre Lemerle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CRAQ annual meeting 2024 - Mai 7th 2024</a:t>
            </a:r>
            <a:endParaRPr sz="2300"/>
          </a:p>
        </p:txBody>
      </p:sp>
      <p:sp>
        <p:nvSpPr>
          <p:cNvPr id="134" name="Google Shape;134;p24"/>
          <p:cNvSpPr txBox="1"/>
          <p:nvPr/>
        </p:nvSpPr>
        <p:spPr>
          <a:xfrm>
            <a:off x="6612550" y="4729700"/>
            <a:ext cx="26856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Slides template by </a:t>
            </a:r>
            <a:r>
              <a:rPr lang="en" sz="12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SlidesCarnival.</a:t>
            </a:r>
            <a:endParaRPr sz="1200"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35" name="Google Shape;135;p24"/>
          <p:cNvSpPr txBox="1"/>
          <p:nvPr>
            <p:ph type="ctrTitle"/>
          </p:nvPr>
        </p:nvSpPr>
        <p:spPr>
          <a:xfrm>
            <a:off x="1066777" y="175300"/>
            <a:ext cx="75630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responsible for saturating the solar magnetic cycle?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825" y="2831300"/>
            <a:ext cx="2010375" cy="205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3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33"/>
          <p:cNvSpPr txBox="1"/>
          <p:nvPr>
            <p:ph type="title"/>
          </p:nvPr>
        </p:nvSpPr>
        <p:spPr>
          <a:xfrm>
            <a:off x="1257300" y="-304800"/>
            <a:ext cx="6801000" cy="85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The Babcock-Leighton Dynamo Model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483" name="Google Shape;483;p33"/>
          <p:cNvSpPr/>
          <p:nvPr/>
        </p:nvSpPr>
        <p:spPr>
          <a:xfrm>
            <a:off x="407223" y="1809594"/>
            <a:ext cx="1860600" cy="15768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3"/>
          <p:cNvSpPr/>
          <p:nvPr/>
        </p:nvSpPr>
        <p:spPr>
          <a:xfrm>
            <a:off x="407125" y="2432065"/>
            <a:ext cx="1860600" cy="317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grpSp>
        <p:nvGrpSpPr>
          <p:cNvPr id="485" name="Google Shape;485;p33"/>
          <p:cNvGrpSpPr/>
          <p:nvPr/>
        </p:nvGrpSpPr>
        <p:grpSpPr>
          <a:xfrm>
            <a:off x="3564288" y="588214"/>
            <a:ext cx="1929595" cy="1936410"/>
            <a:chOff x="5480127" y="1350250"/>
            <a:chExt cx="3000458" cy="3302200"/>
          </a:xfrm>
        </p:grpSpPr>
        <p:sp>
          <p:nvSpPr>
            <p:cNvPr id="486" name="Google Shape;486;p33"/>
            <p:cNvSpPr/>
            <p:nvPr/>
          </p:nvSpPr>
          <p:spPr>
            <a:xfrm>
              <a:off x="5480285" y="1604425"/>
              <a:ext cx="3000300" cy="27831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5480127" y="2703114"/>
              <a:ext cx="3000300" cy="559200"/>
            </a:xfrm>
            <a:prstGeom prst="ellipse">
              <a:avLst/>
            </a:prstGeom>
            <a:noFill/>
            <a:ln cap="flat" cmpd="sng" w="19050">
              <a:solidFill>
                <a:srgbClr val="CCCCC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999999"/>
                </a:solidFill>
              </a:endParaRPr>
            </a:p>
          </p:txBody>
        </p:sp>
        <p:cxnSp>
          <p:nvCxnSpPr>
            <p:cNvPr id="488" name="Google Shape;488;p33"/>
            <p:cNvCxnSpPr/>
            <p:nvPr/>
          </p:nvCxnSpPr>
          <p:spPr>
            <a:xfrm>
              <a:off x="6987150" y="3062275"/>
              <a:ext cx="5835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89" name="Google Shape;489;p33"/>
            <p:cNvCxnSpPr/>
            <p:nvPr/>
          </p:nvCxnSpPr>
          <p:spPr>
            <a:xfrm>
              <a:off x="6987150" y="28336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0" name="Google Shape;490;p33"/>
            <p:cNvCxnSpPr/>
            <p:nvPr/>
          </p:nvCxnSpPr>
          <p:spPr>
            <a:xfrm flipH="1" rot="10800000">
              <a:off x="6987150" y="26032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1" name="Google Shape;491;p33"/>
            <p:cNvCxnSpPr/>
            <p:nvPr/>
          </p:nvCxnSpPr>
          <p:spPr>
            <a:xfrm>
              <a:off x="6987150" y="2376475"/>
              <a:ext cx="303900" cy="4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2" name="Google Shape;492;p33"/>
            <p:cNvCxnSpPr/>
            <p:nvPr/>
          </p:nvCxnSpPr>
          <p:spPr>
            <a:xfrm>
              <a:off x="6987150" y="21478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3" name="Google Shape;493;p33"/>
            <p:cNvCxnSpPr/>
            <p:nvPr/>
          </p:nvCxnSpPr>
          <p:spPr>
            <a:xfrm>
              <a:off x="6987150" y="32908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4" name="Google Shape;494;p33"/>
            <p:cNvCxnSpPr/>
            <p:nvPr/>
          </p:nvCxnSpPr>
          <p:spPr>
            <a:xfrm flipH="1" rot="10800000">
              <a:off x="6987150" y="35176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5" name="Google Shape;495;p33"/>
            <p:cNvCxnSpPr/>
            <p:nvPr/>
          </p:nvCxnSpPr>
          <p:spPr>
            <a:xfrm>
              <a:off x="6987150" y="3748075"/>
              <a:ext cx="2901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6" name="Google Shape;496;p33"/>
            <p:cNvCxnSpPr/>
            <p:nvPr/>
          </p:nvCxnSpPr>
          <p:spPr>
            <a:xfrm>
              <a:off x="6987150" y="39766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97" name="Google Shape;497;p33"/>
            <p:cNvCxnSpPr/>
            <p:nvPr/>
          </p:nvCxnSpPr>
          <p:spPr>
            <a:xfrm flipH="1" rot="-5400000">
              <a:off x="6590350" y="1791550"/>
              <a:ext cx="1552200" cy="669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8" name="Google Shape;498;p33"/>
            <p:cNvCxnSpPr/>
            <p:nvPr/>
          </p:nvCxnSpPr>
          <p:spPr>
            <a:xfrm rot="-5400000">
              <a:off x="6529483" y="3480800"/>
              <a:ext cx="1749900" cy="5934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99" name="Google Shape;499;p33"/>
          <p:cNvSpPr txBox="1"/>
          <p:nvPr/>
        </p:nvSpPr>
        <p:spPr>
          <a:xfrm>
            <a:off x="822070" y="1086000"/>
            <a:ext cx="1929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6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Poloidal</a:t>
            </a:r>
            <a:endParaRPr sz="16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00" name="Google Shape;500;p33"/>
          <p:cNvGrpSpPr/>
          <p:nvPr/>
        </p:nvGrpSpPr>
        <p:grpSpPr>
          <a:xfrm>
            <a:off x="1322149" y="1665519"/>
            <a:ext cx="631" cy="1870696"/>
            <a:chOff x="2491933" y="1208375"/>
            <a:chExt cx="1017" cy="3302200"/>
          </a:xfrm>
        </p:grpSpPr>
        <p:cxnSp>
          <p:nvCxnSpPr>
            <p:cNvPr id="501" name="Google Shape;501;p33"/>
            <p:cNvCxnSpPr/>
            <p:nvPr/>
          </p:nvCxnSpPr>
          <p:spPr>
            <a:xfrm flipH="1" rot="-5400000">
              <a:off x="1701250" y="1999175"/>
              <a:ext cx="15825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2" name="Google Shape;502;p33"/>
            <p:cNvCxnSpPr/>
            <p:nvPr/>
          </p:nvCxnSpPr>
          <p:spPr>
            <a:xfrm rot="-5400000">
              <a:off x="1624933" y="3642675"/>
              <a:ext cx="17349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03" name="Google Shape;503;p33"/>
          <p:cNvSpPr/>
          <p:nvPr/>
        </p:nvSpPr>
        <p:spPr>
          <a:xfrm>
            <a:off x="7033597" y="1632100"/>
            <a:ext cx="1860600" cy="17481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3"/>
          <p:cNvSpPr/>
          <p:nvPr/>
        </p:nvSpPr>
        <p:spPr>
          <a:xfrm>
            <a:off x="7033498" y="2322375"/>
            <a:ext cx="1860600" cy="3513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505" name="Google Shape;505;p33"/>
          <p:cNvSpPr/>
          <p:nvPr/>
        </p:nvSpPr>
        <p:spPr>
          <a:xfrm>
            <a:off x="7216793" y="2183870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506" name="Google Shape;506;p33"/>
          <p:cNvCxnSpPr>
            <a:endCxn id="505" idx="4"/>
          </p:cNvCxnSpPr>
          <p:nvPr/>
        </p:nvCxnSpPr>
        <p:spPr>
          <a:xfrm flipH="1" rot="10800000">
            <a:off x="7918643" y="2535170"/>
            <a:ext cx="423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07" name="Google Shape;507;p33"/>
          <p:cNvCxnSpPr/>
          <p:nvPr/>
        </p:nvCxnSpPr>
        <p:spPr>
          <a:xfrm flipH="1" rot="10800000">
            <a:off x="7944500" y="2183891"/>
            <a:ext cx="63600" cy="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08" name="Google Shape;508;p33"/>
          <p:cNvSpPr txBox="1"/>
          <p:nvPr/>
        </p:nvSpPr>
        <p:spPr>
          <a:xfrm>
            <a:off x="7424750" y="1053100"/>
            <a:ext cx="12393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Toroidal</a:t>
            </a:r>
            <a:endParaRPr baseline="-25000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9" name="Google Shape;509;p33"/>
          <p:cNvSpPr/>
          <p:nvPr/>
        </p:nvSpPr>
        <p:spPr>
          <a:xfrm>
            <a:off x="7216793" y="2443284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510" name="Google Shape;510;p33"/>
          <p:cNvSpPr/>
          <p:nvPr/>
        </p:nvSpPr>
        <p:spPr>
          <a:xfrm>
            <a:off x="3564256" y="2912625"/>
            <a:ext cx="2053500" cy="19365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3"/>
          <p:cNvSpPr/>
          <p:nvPr/>
        </p:nvSpPr>
        <p:spPr>
          <a:xfrm>
            <a:off x="3564147" y="3677201"/>
            <a:ext cx="2053500" cy="389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512" name="Google Shape;512;p33"/>
          <p:cNvSpPr/>
          <p:nvPr/>
        </p:nvSpPr>
        <p:spPr>
          <a:xfrm>
            <a:off x="3766425" y="3523788"/>
            <a:ext cx="1642500" cy="389100"/>
          </a:xfrm>
          <a:prstGeom prst="ellipse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513" name="Google Shape;513;p33"/>
          <p:cNvCxnSpPr>
            <a:endCxn id="512" idx="4"/>
          </p:cNvCxnSpPr>
          <p:nvPr/>
        </p:nvCxnSpPr>
        <p:spPr>
          <a:xfrm flipH="1" rot="10800000">
            <a:off x="4541175" y="3912888"/>
            <a:ext cx="465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4" name="Google Shape;514;p33"/>
          <p:cNvCxnSpPr/>
          <p:nvPr/>
        </p:nvCxnSpPr>
        <p:spPr>
          <a:xfrm flipH="1" rot="10800000">
            <a:off x="4569501" y="3523607"/>
            <a:ext cx="70200" cy="1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15" name="Google Shape;515;p33"/>
          <p:cNvSpPr/>
          <p:nvPr/>
        </p:nvSpPr>
        <p:spPr>
          <a:xfrm>
            <a:off x="4859310" y="3838871"/>
            <a:ext cx="277200" cy="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3"/>
          <p:cNvSpPr/>
          <p:nvPr/>
        </p:nvSpPr>
        <p:spPr>
          <a:xfrm>
            <a:off x="4828401" y="3171847"/>
            <a:ext cx="315036" cy="733769"/>
          </a:xfrm>
          <a:custGeom>
            <a:rect b="b" l="l" r="r" t="t"/>
            <a:pathLst>
              <a:path extrusionOk="0" h="23348" w="9906">
                <a:moveTo>
                  <a:pt x="0" y="23348"/>
                </a:moveTo>
                <a:cubicBezTo>
                  <a:pt x="595" y="22950"/>
                  <a:pt x="3267" y="23991"/>
                  <a:pt x="3572" y="20958"/>
                </a:cubicBezTo>
                <a:cubicBezTo>
                  <a:pt x="3878" y="17925"/>
                  <a:pt x="1714" y="8634"/>
                  <a:pt x="1833" y="5149"/>
                </a:cubicBezTo>
                <a:cubicBezTo>
                  <a:pt x="1952" y="1664"/>
                  <a:pt x="3340" y="286"/>
                  <a:pt x="4288" y="49"/>
                </a:cubicBezTo>
                <a:cubicBezTo>
                  <a:pt x="5237" y="-188"/>
                  <a:pt x="6993" y="346"/>
                  <a:pt x="7524" y="3727"/>
                </a:cubicBezTo>
                <a:cubicBezTo>
                  <a:pt x="8056" y="7109"/>
                  <a:pt x="7080" y="17282"/>
                  <a:pt x="7477" y="20338"/>
                </a:cubicBezTo>
                <a:cubicBezTo>
                  <a:pt x="7874" y="23394"/>
                  <a:pt x="9501" y="21775"/>
                  <a:pt x="9906" y="22062"/>
                </a:cubicBezTo>
              </a:path>
            </a:pathLst>
          </a:cu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517" name="Google Shape;517;p33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518" name="Google Shape;518;p33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519" name="Google Shape;519;p33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520" name="Google Shape;520;p33"/>
          <p:cNvCxnSpPr/>
          <p:nvPr/>
        </p:nvCxnSpPr>
        <p:spPr>
          <a:xfrm flipH="1" rot="10800000">
            <a:off x="2620450" y="1816875"/>
            <a:ext cx="608700" cy="18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1" name="Google Shape;521;p33"/>
          <p:cNvCxnSpPr/>
          <p:nvPr/>
        </p:nvCxnSpPr>
        <p:spPr>
          <a:xfrm>
            <a:off x="6074800" y="1923500"/>
            <a:ext cx="547800" cy="197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2" name="Google Shape;522;p33"/>
          <p:cNvCxnSpPr/>
          <p:nvPr/>
        </p:nvCxnSpPr>
        <p:spPr>
          <a:xfrm flipH="1">
            <a:off x="6165475" y="3124197"/>
            <a:ext cx="531000" cy="216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3" name="Google Shape;523;p33"/>
          <p:cNvCxnSpPr/>
          <p:nvPr/>
        </p:nvCxnSpPr>
        <p:spPr>
          <a:xfrm rot="10800000">
            <a:off x="2757475" y="3156297"/>
            <a:ext cx="586200" cy="19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24" name="Google Shape;524;p33"/>
          <p:cNvPicPr preferRelativeResize="0"/>
          <p:nvPr/>
        </p:nvPicPr>
        <p:blipFill rotWithShape="1">
          <a:blip r:embed="rId3">
            <a:alphaModFix/>
          </a:blip>
          <a:srcRect b="0" l="0" r="40936" t="0"/>
          <a:stretch/>
        </p:blipFill>
        <p:spPr>
          <a:xfrm>
            <a:off x="2508177" y="679375"/>
            <a:ext cx="915175" cy="4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3"/>
          <p:cNvSpPr txBox="1"/>
          <p:nvPr/>
        </p:nvSpPr>
        <p:spPr>
          <a:xfrm>
            <a:off x="5881425" y="3641550"/>
            <a:ext cx="18606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Sunspot tilt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6" name="Google Shape;526;p33"/>
          <p:cNvPicPr preferRelativeResize="0"/>
          <p:nvPr/>
        </p:nvPicPr>
        <p:blipFill rotWithShape="1">
          <a:blip r:embed="rId3">
            <a:alphaModFix/>
          </a:blip>
          <a:srcRect b="0" l="92739" r="0" t="0"/>
          <a:stretch/>
        </p:blipFill>
        <p:spPr>
          <a:xfrm>
            <a:off x="3310850" y="666050"/>
            <a:ext cx="112500" cy="4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3"/>
          <p:cNvSpPr/>
          <p:nvPr/>
        </p:nvSpPr>
        <p:spPr>
          <a:xfrm>
            <a:off x="5033989" y="3412294"/>
            <a:ext cx="84600" cy="4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28" name="Google Shape;528;p33"/>
          <p:cNvCxnSpPr/>
          <p:nvPr/>
        </p:nvCxnSpPr>
        <p:spPr>
          <a:xfrm>
            <a:off x="5072650" y="3383275"/>
            <a:ext cx="2700" cy="51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29" name="Google Shape;529;p33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530" name="Google Shape;530;p33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531" name="Google Shape;531;p33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4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7" name="Google Shape;537;p34"/>
          <p:cNvSpPr txBox="1"/>
          <p:nvPr>
            <p:ph type="title"/>
          </p:nvPr>
        </p:nvSpPr>
        <p:spPr>
          <a:xfrm>
            <a:off x="1257300" y="-304800"/>
            <a:ext cx="6801000" cy="85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The Babcock-Leighton Dynamo Model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538" name="Google Shape;538;p34"/>
          <p:cNvSpPr/>
          <p:nvPr/>
        </p:nvSpPr>
        <p:spPr>
          <a:xfrm>
            <a:off x="407223" y="1809594"/>
            <a:ext cx="1860600" cy="15768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4"/>
          <p:cNvSpPr/>
          <p:nvPr/>
        </p:nvSpPr>
        <p:spPr>
          <a:xfrm>
            <a:off x="407125" y="2432065"/>
            <a:ext cx="1860600" cy="317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grpSp>
        <p:nvGrpSpPr>
          <p:cNvPr id="540" name="Google Shape;540;p34"/>
          <p:cNvGrpSpPr/>
          <p:nvPr/>
        </p:nvGrpSpPr>
        <p:grpSpPr>
          <a:xfrm>
            <a:off x="3564288" y="588214"/>
            <a:ext cx="1929595" cy="1936410"/>
            <a:chOff x="5480127" y="1350250"/>
            <a:chExt cx="3000458" cy="3302200"/>
          </a:xfrm>
        </p:grpSpPr>
        <p:sp>
          <p:nvSpPr>
            <p:cNvPr id="541" name="Google Shape;541;p34"/>
            <p:cNvSpPr/>
            <p:nvPr/>
          </p:nvSpPr>
          <p:spPr>
            <a:xfrm>
              <a:off x="5480285" y="1604425"/>
              <a:ext cx="3000300" cy="27831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5480127" y="2703114"/>
              <a:ext cx="3000300" cy="559200"/>
            </a:xfrm>
            <a:prstGeom prst="ellipse">
              <a:avLst/>
            </a:prstGeom>
            <a:noFill/>
            <a:ln cap="flat" cmpd="sng" w="19050">
              <a:solidFill>
                <a:srgbClr val="CCCCC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999999"/>
                </a:solidFill>
              </a:endParaRPr>
            </a:p>
          </p:txBody>
        </p:sp>
        <p:cxnSp>
          <p:nvCxnSpPr>
            <p:cNvPr id="543" name="Google Shape;543;p34"/>
            <p:cNvCxnSpPr/>
            <p:nvPr/>
          </p:nvCxnSpPr>
          <p:spPr>
            <a:xfrm>
              <a:off x="6987150" y="3062275"/>
              <a:ext cx="5835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4" name="Google Shape;544;p34"/>
            <p:cNvCxnSpPr/>
            <p:nvPr/>
          </p:nvCxnSpPr>
          <p:spPr>
            <a:xfrm>
              <a:off x="6987150" y="28336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5" name="Google Shape;545;p34"/>
            <p:cNvCxnSpPr/>
            <p:nvPr/>
          </p:nvCxnSpPr>
          <p:spPr>
            <a:xfrm flipH="1" rot="10800000">
              <a:off x="6987150" y="26032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6" name="Google Shape;546;p34"/>
            <p:cNvCxnSpPr/>
            <p:nvPr/>
          </p:nvCxnSpPr>
          <p:spPr>
            <a:xfrm>
              <a:off x="6987150" y="2376475"/>
              <a:ext cx="303900" cy="4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7" name="Google Shape;547;p34"/>
            <p:cNvCxnSpPr/>
            <p:nvPr/>
          </p:nvCxnSpPr>
          <p:spPr>
            <a:xfrm>
              <a:off x="6987150" y="21478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8" name="Google Shape;548;p34"/>
            <p:cNvCxnSpPr/>
            <p:nvPr/>
          </p:nvCxnSpPr>
          <p:spPr>
            <a:xfrm>
              <a:off x="6987150" y="32908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49" name="Google Shape;549;p34"/>
            <p:cNvCxnSpPr/>
            <p:nvPr/>
          </p:nvCxnSpPr>
          <p:spPr>
            <a:xfrm flipH="1" rot="10800000">
              <a:off x="6987150" y="35176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50" name="Google Shape;550;p34"/>
            <p:cNvCxnSpPr/>
            <p:nvPr/>
          </p:nvCxnSpPr>
          <p:spPr>
            <a:xfrm>
              <a:off x="6987150" y="3748075"/>
              <a:ext cx="2901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51" name="Google Shape;551;p34"/>
            <p:cNvCxnSpPr/>
            <p:nvPr/>
          </p:nvCxnSpPr>
          <p:spPr>
            <a:xfrm>
              <a:off x="6987150" y="39766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52" name="Google Shape;552;p34"/>
            <p:cNvCxnSpPr/>
            <p:nvPr/>
          </p:nvCxnSpPr>
          <p:spPr>
            <a:xfrm flipH="1" rot="-5400000">
              <a:off x="6590350" y="1791550"/>
              <a:ext cx="1552200" cy="669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3" name="Google Shape;553;p34"/>
            <p:cNvCxnSpPr/>
            <p:nvPr/>
          </p:nvCxnSpPr>
          <p:spPr>
            <a:xfrm rot="-5400000">
              <a:off x="6529483" y="3480800"/>
              <a:ext cx="1749900" cy="5934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54" name="Google Shape;554;p34"/>
          <p:cNvSpPr txBox="1"/>
          <p:nvPr/>
        </p:nvSpPr>
        <p:spPr>
          <a:xfrm>
            <a:off x="822070" y="1086000"/>
            <a:ext cx="1929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6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Poloidal</a:t>
            </a:r>
            <a:endParaRPr sz="16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55" name="Google Shape;555;p34"/>
          <p:cNvGrpSpPr/>
          <p:nvPr/>
        </p:nvGrpSpPr>
        <p:grpSpPr>
          <a:xfrm>
            <a:off x="1322149" y="1665519"/>
            <a:ext cx="631" cy="1870696"/>
            <a:chOff x="2491933" y="1208375"/>
            <a:chExt cx="1017" cy="3302200"/>
          </a:xfrm>
        </p:grpSpPr>
        <p:cxnSp>
          <p:nvCxnSpPr>
            <p:cNvPr id="556" name="Google Shape;556;p34"/>
            <p:cNvCxnSpPr/>
            <p:nvPr/>
          </p:nvCxnSpPr>
          <p:spPr>
            <a:xfrm flipH="1" rot="-5400000">
              <a:off x="1701250" y="1999175"/>
              <a:ext cx="15825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7" name="Google Shape;557;p34"/>
            <p:cNvCxnSpPr/>
            <p:nvPr/>
          </p:nvCxnSpPr>
          <p:spPr>
            <a:xfrm rot="-5400000">
              <a:off x="1624933" y="3642675"/>
              <a:ext cx="17349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58" name="Google Shape;558;p34"/>
          <p:cNvSpPr/>
          <p:nvPr/>
        </p:nvSpPr>
        <p:spPr>
          <a:xfrm>
            <a:off x="7033597" y="1632100"/>
            <a:ext cx="1860600" cy="17481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4"/>
          <p:cNvSpPr/>
          <p:nvPr/>
        </p:nvSpPr>
        <p:spPr>
          <a:xfrm>
            <a:off x="7033498" y="2322375"/>
            <a:ext cx="1860600" cy="3513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560" name="Google Shape;560;p34"/>
          <p:cNvSpPr/>
          <p:nvPr/>
        </p:nvSpPr>
        <p:spPr>
          <a:xfrm>
            <a:off x="7216793" y="2183870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561" name="Google Shape;561;p34"/>
          <p:cNvCxnSpPr>
            <a:endCxn id="560" idx="4"/>
          </p:cNvCxnSpPr>
          <p:nvPr/>
        </p:nvCxnSpPr>
        <p:spPr>
          <a:xfrm flipH="1" rot="10800000">
            <a:off x="7918643" y="2535170"/>
            <a:ext cx="423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2" name="Google Shape;562;p34"/>
          <p:cNvCxnSpPr/>
          <p:nvPr/>
        </p:nvCxnSpPr>
        <p:spPr>
          <a:xfrm flipH="1" rot="10800000">
            <a:off x="7944500" y="2183891"/>
            <a:ext cx="63600" cy="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63" name="Google Shape;563;p34"/>
          <p:cNvSpPr txBox="1"/>
          <p:nvPr/>
        </p:nvSpPr>
        <p:spPr>
          <a:xfrm>
            <a:off x="7424750" y="1053100"/>
            <a:ext cx="12393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Toroidal</a:t>
            </a:r>
            <a:endParaRPr baseline="-25000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4" name="Google Shape;564;p34"/>
          <p:cNvSpPr/>
          <p:nvPr/>
        </p:nvSpPr>
        <p:spPr>
          <a:xfrm>
            <a:off x="7216793" y="2443284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565" name="Google Shape;565;p34"/>
          <p:cNvSpPr/>
          <p:nvPr/>
        </p:nvSpPr>
        <p:spPr>
          <a:xfrm>
            <a:off x="3564256" y="2912625"/>
            <a:ext cx="2053500" cy="19365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4"/>
          <p:cNvSpPr/>
          <p:nvPr/>
        </p:nvSpPr>
        <p:spPr>
          <a:xfrm>
            <a:off x="3564147" y="3677201"/>
            <a:ext cx="2053500" cy="389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567" name="Google Shape;567;p34"/>
          <p:cNvSpPr/>
          <p:nvPr/>
        </p:nvSpPr>
        <p:spPr>
          <a:xfrm>
            <a:off x="3766425" y="3523788"/>
            <a:ext cx="1642500" cy="389100"/>
          </a:xfrm>
          <a:prstGeom prst="ellipse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568" name="Google Shape;568;p34"/>
          <p:cNvCxnSpPr>
            <a:endCxn id="567" idx="4"/>
          </p:cNvCxnSpPr>
          <p:nvPr/>
        </p:nvCxnSpPr>
        <p:spPr>
          <a:xfrm flipH="1" rot="10800000">
            <a:off x="4541175" y="3912888"/>
            <a:ext cx="465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9" name="Google Shape;569;p34"/>
          <p:cNvCxnSpPr/>
          <p:nvPr/>
        </p:nvCxnSpPr>
        <p:spPr>
          <a:xfrm flipH="1" rot="10800000">
            <a:off x="4569501" y="3523607"/>
            <a:ext cx="70200" cy="1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70" name="Google Shape;570;p34"/>
          <p:cNvSpPr/>
          <p:nvPr/>
        </p:nvSpPr>
        <p:spPr>
          <a:xfrm>
            <a:off x="4859310" y="3838871"/>
            <a:ext cx="277200" cy="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4"/>
          <p:cNvSpPr/>
          <p:nvPr/>
        </p:nvSpPr>
        <p:spPr>
          <a:xfrm>
            <a:off x="4828401" y="3171847"/>
            <a:ext cx="315036" cy="733769"/>
          </a:xfrm>
          <a:custGeom>
            <a:rect b="b" l="l" r="r" t="t"/>
            <a:pathLst>
              <a:path extrusionOk="0" h="23348" w="9906">
                <a:moveTo>
                  <a:pt x="0" y="23348"/>
                </a:moveTo>
                <a:cubicBezTo>
                  <a:pt x="595" y="22950"/>
                  <a:pt x="3267" y="23991"/>
                  <a:pt x="3572" y="20958"/>
                </a:cubicBezTo>
                <a:cubicBezTo>
                  <a:pt x="3878" y="17925"/>
                  <a:pt x="1714" y="8634"/>
                  <a:pt x="1833" y="5149"/>
                </a:cubicBezTo>
                <a:cubicBezTo>
                  <a:pt x="1952" y="1664"/>
                  <a:pt x="3340" y="286"/>
                  <a:pt x="4288" y="49"/>
                </a:cubicBezTo>
                <a:cubicBezTo>
                  <a:pt x="5237" y="-188"/>
                  <a:pt x="6993" y="346"/>
                  <a:pt x="7524" y="3727"/>
                </a:cubicBezTo>
                <a:cubicBezTo>
                  <a:pt x="8056" y="7109"/>
                  <a:pt x="7080" y="17282"/>
                  <a:pt x="7477" y="20338"/>
                </a:cubicBezTo>
                <a:cubicBezTo>
                  <a:pt x="7874" y="23394"/>
                  <a:pt x="9501" y="21775"/>
                  <a:pt x="9906" y="22062"/>
                </a:cubicBezTo>
              </a:path>
            </a:pathLst>
          </a:cu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572" name="Google Shape;572;p34"/>
          <p:cNvCxnSpPr/>
          <p:nvPr/>
        </p:nvCxnSpPr>
        <p:spPr>
          <a:xfrm>
            <a:off x="5072238" y="3338062"/>
            <a:ext cx="0" cy="558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3" name="Google Shape;573;p34"/>
          <p:cNvCxnSpPr/>
          <p:nvPr/>
        </p:nvCxnSpPr>
        <p:spPr>
          <a:xfrm flipH="1" rot="10800000">
            <a:off x="2620450" y="1816875"/>
            <a:ext cx="608700" cy="18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4" name="Google Shape;574;p34"/>
          <p:cNvCxnSpPr/>
          <p:nvPr/>
        </p:nvCxnSpPr>
        <p:spPr>
          <a:xfrm>
            <a:off x="6074800" y="1923500"/>
            <a:ext cx="547800" cy="197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5" name="Google Shape;575;p34"/>
          <p:cNvCxnSpPr/>
          <p:nvPr/>
        </p:nvCxnSpPr>
        <p:spPr>
          <a:xfrm flipH="1">
            <a:off x="6165475" y="3124197"/>
            <a:ext cx="531000" cy="216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6" name="Google Shape;576;p34"/>
          <p:cNvCxnSpPr/>
          <p:nvPr/>
        </p:nvCxnSpPr>
        <p:spPr>
          <a:xfrm rot="10800000">
            <a:off x="2757475" y="3156297"/>
            <a:ext cx="586200" cy="19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77" name="Google Shape;5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780" y="679374"/>
            <a:ext cx="1549470" cy="449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34"/>
          <p:cNvCxnSpPr/>
          <p:nvPr/>
        </p:nvCxnSpPr>
        <p:spPr>
          <a:xfrm>
            <a:off x="2900800" y="1133675"/>
            <a:ext cx="263100" cy="0"/>
          </a:xfrm>
          <a:prstGeom prst="straightConnector1">
            <a:avLst/>
          </a:prstGeom>
          <a:noFill/>
          <a:ln cap="flat" cmpd="sng" w="38100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9" name="Google Shape;579;p34"/>
          <p:cNvSpPr/>
          <p:nvPr/>
        </p:nvSpPr>
        <p:spPr>
          <a:xfrm>
            <a:off x="5033989" y="3412294"/>
            <a:ext cx="84600" cy="4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80" name="Google Shape;580;p34"/>
          <p:cNvCxnSpPr/>
          <p:nvPr/>
        </p:nvCxnSpPr>
        <p:spPr>
          <a:xfrm>
            <a:off x="5072650" y="3383275"/>
            <a:ext cx="2700" cy="51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81" name="Google Shape;581;p34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582" name="Google Shape;582;p34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583" name="Google Shape;583;p34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84" name="Google Shape;584;p34"/>
          <p:cNvSpPr txBox="1"/>
          <p:nvPr/>
        </p:nvSpPr>
        <p:spPr>
          <a:xfrm>
            <a:off x="2106375" y="1109125"/>
            <a:ext cx="20535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227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Magnetic backreaction</a:t>
            </a:r>
            <a:endParaRPr b="1"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5" name="Google Shape;585;p34"/>
          <p:cNvSpPr txBox="1"/>
          <p:nvPr/>
        </p:nvSpPr>
        <p:spPr>
          <a:xfrm>
            <a:off x="5881425" y="3641550"/>
            <a:ext cx="18606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Sunspot tilt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5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1" name="Google Shape;591;p35"/>
          <p:cNvSpPr txBox="1"/>
          <p:nvPr>
            <p:ph type="title"/>
          </p:nvPr>
        </p:nvSpPr>
        <p:spPr>
          <a:xfrm>
            <a:off x="1257300" y="-304800"/>
            <a:ext cx="6801000" cy="85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The Babcock-Leighton Dynamo Model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592" name="Google Shape;592;p35"/>
          <p:cNvSpPr/>
          <p:nvPr/>
        </p:nvSpPr>
        <p:spPr>
          <a:xfrm>
            <a:off x="407223" y="1809594"/>
            <a:ext cx="1860600" cy="15768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5"/>
          <p:cNvSpPr/>
          <p:nvPr/>
        </p:nvSpPr>
        <p:spPr>
          <a:xfrm>
            <a:off x="407125" y="2432065"/>
            <a:ext cx="1860600" cy="317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grpSp>
        <p:nvGrpSpPr>
          <p:cNvPr id="594" name="Google Shape;594;p35"/>
          <p:cNvGrpSpPr/>
          <p:nvPr/>
        </p:nvGrpSpPr>
        <p:grpSpPr>
          <a:xfrm>
            <a:off x="3564288" y="588214"/>
            <a:ext cx="1929595" cy="1936410"/>
            <a:chOff x="5480127" y="1350250"/>
            <a:chExt cx="3000458" cy="3302200"/>
          </a:xfrm>
        </p:grpSpPr>
        <p:sp>
          <p:nvSpPr>
            <p:cNvPr id="595" name="Google Shape;595;p35"/>
            <p:cNvSpPr/>
            <p:nvPr/>
          </p:nvSpPr>
          <p:spPr>
            <a:xfrm>
              <a:off x="5480285" y="1604425"/>
              <a:ext cx="3000300" cy="27831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5480127" y="2703114"/>
              <a:ext cx="3000300" cy="559200"/>
            </a:xfrm>
            <a:prstGeom prst="ellipse">
              <a:avLst/>
            </a:prstGeom>
            <a:noFill/>
            <a:ln cap="flat" cmpd="sng" w="19050">
              <a:solidFill>
                <a:srgbClr val="CCCCC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999999"/>
                </a:solidFill>
              </a:endParaRPr>
            </a:p>
          </p:txBody>
        </p:sp>
        <p:cxnSp>
          <p:nvCxnSpPr>
            <p:cNvPr id="597" name="Google Shape;597;p35"/>
            <p:cNvCxnSpPr/>
            <p:nvPr/>
          </p:nvCxnSpPr>
          <p:spPr>
            <a:xfrm>
              <a:off x="6987150" y="3062275"/>
              <a:ext cx="5835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98" name="Google Shape;598;p35"/>
            <p:cNvCxnSpPr/>
            <p:nvPr/>
          </p:nvCxnSpPr>
          <p:spPr>
            <a:xfrm>
              <a:off x="6987150" y="28336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99" name="Google Shape;599;p35"/>
            <p:cNvCxnSpPr/>
            <p:nvPr/>
          </p:nvCxnSpPr>
          <p:spPr>
            <a:xfrm flipH="1" rot="10800000">
              <a:off x="6987150" y="26032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0" name="Google Shape;600;p35"/>
            <p:cNvCxnSpPr/>
            <p:nvPr/>
          </p:nvCxnSpPr>
          <p:spPr>
            <a:xfrm>
              <a:off x="6987150" y="2376475"/>
              <a:ext cx="303900" cy="4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1" name="Google Shape;601;p35"/>
            <p:cNvCxnSpPr/>
            <p:nvPr/>
          </p:nvCxnSpPr>
          <p:spPr>
            <a:xfrm>
              <a:off x="6987150" y="21478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2" name="Google Shape;602;p35"/>
            <p:cNvCxnSpPr/>
            <p:nvPr/>
          </p:nvCxnSpPr>
          <p:spPr>
            <a:xfrm>
              <a:off x="6987150" y="32908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3" name="Google Shape;603;p35"/>
            <p:cNvCxnSpPr/>
            <p:nvPr/>
          </p:nvCxnSpPr>
          <p:spPr>
            <a:xfrm flipH="1" rot="10800000">
              <a:off x="6987150" y="35176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4" name="Google Shape;604;p35"/>
            <p:cNvCxnSpPr/>
            <p:nvPr/>
          </p:nvCxnSpPr>
          <p:spPr>
            <a:xfrm>
              <a:off x="6987150" y="3748075"/>
              <a:ext cx="2901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5" name="Google Shape;605;p35"/>
            <p:cNvCxnSpPr/>
            <p:nvPr/>
          </p:nvCxnSpPr>
          <p:spPr>
            <a:xfrm>
              <a:off x="6987150" y="39766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06" name="Google Shape;606;p35"/>
            <p:cNvCxnSpPr/>
            <p:nvPr/>
          </p:nvCxnSpPr>
          <p:spPr>
            <a:xfrm flipH="1" rot="-5400000">
              <a:off x="6590350" y="1791550"/>
              <a:ext cx="1552200" cy="669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7" name="Google Shape;607;p35"/>
            <p:cNvCxnSpPr/>
            <p:nvPr/>
          </p:nvCxnSpPr>
          <p:spPr>
            <a:xfrm rot="-5400000">
              <a:off x="6529483" y="3480800"/>
              <a:ext cx="1749900" cy="5934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08" name="Google Shape;608;p35"/>
          <p:cNvSpPr txBox="1"/>
          <p:nvPr/>
        </p:nvSpPr>
        <p:spPr>
          <a:xfrm>
            <a:off x="822070" y="1086000"/>
            <a:ext cx="1929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6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Poloidal</a:t>
            </a:r>
            <a:endParaRPr sz="16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09" name="Google Shape;609;p35"/>
          <p:cNvGrpSpPr/>
          <p:nvPr/>
        </p:nvGrpSpPr>
        <p:grpSpPr>
          <a:xfrm>
            <a:off x="1322149" y="1665519"/>
            <a:ext cx="631" cy="1870696"/>
            <a:chOff x="2491933" y="1208375"/>
            <a:chExt cx="1017" cy="3302200"/>
          </a:xfrm>
        </p:grpSpPr>
        <p:cxnSp>
          <p:nvCxnSpPr>
            <p:cNvPr id="610" name="Google Shape;610;p35"/>
            <p:cNvCxnSpPr/>
            <p:nvPr/>
          </p:nvCxnSpPr>
          <p:spPr>
            <a:xfrm flipH="1" rot="-5400000">
              <a:off x="1701250" y="1999175"/>
              <a:ext cx="15825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1" name="Google Shape;611;p35"/>
            <p:cNvCxnSpPr/>
            <p:nvPr/>
          </p:nvCxnSpPr>
          <p:spPr>
            <a:xfrm rot="-5400000">
              <a:off x="1624933" y="3642675"/>
              <a:ext cx="17349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12" name="Google Shape;612;p35"/>
          <p:cNvSpPr/>
          <p:nvPr/>
        </p:nvSpPr>
        <p:spPr>
          <a:xfrm>
            <a:off x="7033597" y="1632100"/>
            <a:ext cx="1860600" cy="17481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5"/>
          <p:cNvSpPr/>
          <p:nvPr/>
        </p:nvSpPr>
        <p:spPr>
          <a:xfrm>
            <a:off x="7033498" y="2322375"/>
            <a:ext cx="1860600" cy="3513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614" name="Google Shape;614;p35"/>
          <p:cNvSpPr/>
          <p:nvPr/>
        </p:nvSpPr>
        <p:spPr>
          <a:xfrm>
            <a:off x="7216793" y="2183870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615" name="Google Shape;615;p35"/>
          <p:cNvCxnSpPr>
            <a:endCxn id="614" idx="4"/>
          </p:cNvCxnSpPr>
          <p:nvPr/>
        </p:nvCxnSpPr>
        <p:spPr>
          <a:xfrm flipH="1" rot="10800000">
            <a:off x="7918643" y="2535170"/>
            <a:ext cx="423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6" name="Google Shape;616;p35"/>
          <p:cNvCxnSpPr/>
          <p:nvPr/>
        </p:nvCxnSpPr>
        <p:spPr>
          <a:xfrm flipH="1" rot="10800000">
            <a:off x="7944500" y="2183891"/>
            <a:ext cx="63600" cy="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17" name="Google Shape;617;p35"/>
          <p:cNvSpPr txBox="1"/>
          <p:nvPr/>
        </p:nvSpPr>
        <p:spPr>
          <a:xfrm>
            <a:off x="7424750" y="1053100"/>
            <a:ext cx="12393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Toroidal</a:t>
            </a:r>
            <a:endParaRPr baseline="-25000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35"/>
          <p:cNvSpPr/>
          <p:nvPr/>
        </p:nvSpPr>
        <p:spPr>
          <a:xfrm>
            <a:off x="7216793" y="2443284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619" name="Google Shape;619;p35"/>
          <p:cNvSpPr/>
          <p:nvPr/>
        </p:nvSpPr>
        <p:spPr>
          <a:xfrm>
            <a:off x="3564256" y="2912625"/>
            <a:ext cx="2053500" cy="19365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5"/>
          <p:cNvSpPr/>
          <p:nvPr/>
        </p:nvSpPr>
        <p:spPr>
          <a:xfrm>
            <a:off x="3564147" y="3677201"/>
            <a:ext cx="2053500" cy="389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621" name="Google Shape;621;p35"/>
          <p:cNvSpPr/>
          <p:nvPr/>
        </p:nvSpPr>
        <p:spPr>
          <a:xfrm>
            <a:off x="3766425" y="3523788"/>
            <a:ext cx="1642500" cy="389100"/>
          </a:xfrm>
          <a:prstGeom prst="ellipse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622" name="Google Shape;622;p35"/>
          <p:cNvCxnSpPr>
            <a:endCxn id="621" idx="4"/>
          </p:cNvCxnSpPr>
          <p:nvPr/>
        </p:nvCxnSpPr>
        <p:spPr>
          <a:xfrm flipH="1" rot="10800000">
            <a:off x="4541175" y="3912888"/>
            <a:ext cx="465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3" name="Google Shape;623;p35"/>
          <p:cNvCxnSpPr/>
          <p:nvPr/>
        </p:nvCxnSpPr>
        <p:spPr>
          <a:xfrm flipH="1" rot="10800000">
            <a:off x="4569501" y="3523607"/>
            <a:ext cx="70200" cy="1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24" name="Google Shape;624;p35"/>
          <p:cNvSpPr/>
          <p:nvPr/>
        </p:nvSpPr>
        <p:spPr>
          <a:xfrm>
            <a:off x="4859310" y="3838871"/>
            <a:ext cx="277200" cy="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5"/>
          <p:cNvSpPr/>
          <p:nvPr/>
        </p:nvSpPr>
        <p:spPr>
          <a:xfrm>
            <a:off x="4828401" y="3171847"/>
            <a:ext cx="315036" cy="733769"/>
          </a:xfrm>
          <a:custGeom>
            <a:rect b="b" l="l" r="r" t="t"/>
            <a:pathLst>
              <a:path extrusionOk="0" h="23348" w="9906">
                <a:moveTo>
                  <a:pt x="0" y="23348"/>
                </a:moveTo>
                <a:cubicBezTo>
                  <a:pt x="595" y="22950"/>
                  <a:pt x="3267" y="23991"/>
                  <a:pt x="3572" y="20958"/>
                </a:cubicBezTo>
                <a:cubicBezTo>
                  <a:pt x="3878" y="17925"/>
                  <a:pt x="1714" y="8634"/>
                  <a:pt x="1833" y="5149"/>
                </a:cubicBezTo>
                <a:cubicBezTo>
                  <a:pt x="1952" y="1664"/>
                  <a:pt x="3340" y="286"/>
                  <a:pt x="4288" y="49"/>
                </a:cubicBezTo>
                <a:cubicBezTo>
                  <a:pt x="5237" y="-188"/>
                  <a:pt x="6993" y="346"/>
                  <a:pt x="7524" y="3727"/>
                </a:cubicBezTo>
                <a:cubicBezTo>
                  <a:pt x="8056" y="7109"/>
                  <a:pt x="7080" y="17282"/>
                  <a:pt x="7477" y="20338"/>
                </a:cubicBezTo>
                <a:cubicBezTo>
                  <a:pt x="7874" y="23394"/>
                  <a:pt x="9501" y="21775"/>
                  <a:pt x="9906" y="22062"/>
                </a:cubicBezTo>
              </a:path>
            </a:pathLst>
          </a:cu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26" name="Google Shape;626;p35"/>
          <p:cNvCxnSpPr/>
          <p:nvPr/>
        </p:nvCxnSpPr>
        <p:spPr>
          <a:xfrm>
            <a:off x="5072238" y="3338062"/>
            <a:ext cx="0" cy="558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7" name="Google Shape;627;p35"/>
          <p:cNvCxnSpPr/>
          <p:nvPr/>
        </p:nvCxnSpPr>
        <p:spPr>
          <a:xfrm flipH="1" rot="10800000">
            <a:off x="2620450" y="1816875"/>
            <a:ext cx="608700" cy="18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8" name="Google Shape;628;p35"/>
          <p:cNvCxnSpPr/>
          <p:nvPr/>
        </p:nvCxnSpPr>
        <p:spPr>
          <a:xfrm>
            <a:off x="6074800" y="1923500"/>
            <a:ext cx="547800" cy="197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9" name="Google Shape;629;p35"/>
          <p:cNvCxnSpPr/>
          <p:nvPr/>
        </p:nvCxnSpPr>
        <p:spPr>
          <a:xfrm flipH="1">
            <a:off x="6165475" y="3124197"/>
            <a:ext cx="531000" cy="216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0" name="Google Shape;630;p35"/>
          <p:cNvCxnSpPr/>
          <p:nvPr/>
        </p:nvCxnSpPr>
        <p:spPr>
          <a:xfrm rot="10800000">
            <a:off x="2757475" y="3156297"/>
            <a:ext cx="586200" cy="19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31" name="Google Shape;6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780" y="679374"/>
            <a:ext cx="1549470" cy="4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35"/>
          <p:cNvSpPr txBox="1"/>
          <p:nvPr/>
        </p:nvSpPr>
        <p:spPr>
          <a:xfrm>
            <a:off x="5881425" y="3641550"/>
            <a:ext cx="18606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Sunspot tilt  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33" name="Google Shape;633;p35"/>
          <p:cNvCxnSpPr/>
          <p:nvPr/>
        </p:nvCxnSpPr>
        <p:spPr>
          <a:xfrm>
            <a:off x="2900800" y="1133675"/>
            <a:ext cx="263100" cy="0"/>
          </a:xfrm>
          <a:prstGeom prst="straightConnector1">
            <a:avLst/>
          </a:prstGeom>
          <a:noFill/>
          <a:ln cap="flat" cmpd="sng" w="38100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34" name="Google Shape;63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2771" y="3688369"/>
            <a:ext cx="937354" cy="449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p35"/>
          <p:cNvCxnSpPr/>
          <p:nvPr/>
        </p:nvCxnSpPr>
        <p:spPr>
          <a:xfrm>
            <a:off x="8142075" y="4165675"/>
            <a:ext cx="263100" cy="0"/>
          </a:xfrm>
          <a:prstGeom prst="straightConnector1">
            <a:avLst/>
          </a:prstGeom>
          <a:noFill/>
          <a:ln cap="flat" cmpd="sng" w="38100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6" name="Google Shape;636;p35"/>
          <p:cNvSpPr/>
          <p:nvPr/>
        </p:nvSpPr>
        <p:spPr>
          <a:xfrm>
            <a:off x="5033989" y="3412294"/>
            <a:ext cx="84600" cy="4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37" name="Google Shape;637;p35"/>
          <p:cNvCxnSpPr/>
          <p:nvPr/>
        </p:nvCxnSpPr>
        <p:spPr>
          <a:xfrm>
            <a:off x="5072650" y="3383275"/>
            <a:ext cx="2700" cy="51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38" name="Google Shape;638;p35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639" name="Google Shape;639;p35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640" name="Google Shape;640;p35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41" name="Google Shape;641;p35"/>
          <p:cNvSpPr txBox="1"/>
          <p:nvPr/>
        </p:nvSpPr>
        <p:spPr>
          <a:xfrm>
            <a:off x="2106375" y="1109125"/>
            <a:ext cx="20535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227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Magnetic backreaction</a:t>
            </a:r>
            <a:endParaRPr b="1"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2" name="Google Shape;642;p35"/>
          <p:cNvSpPr txBox="1"/>
          <p:nvPr/>
        </p:nvSpPr>
        <p:spPr>
          <a:xfrm>
            <a:off x="6221175" y="4004725"/>
            <a:ext cx="20535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227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Tilt quenching</a:t>
            </a:r>
            <a:endParaRPr b="1"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6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8" name="Google Shape;648;p36"/>
          <p:cNvSpPr txBox="1"/>
          <p:nvPr>
            <p:ph type="title"/>
          </p:nvPr>
        </p:nvSpPr>
        <p:spPr>
          <a:xfrm>
            <a:off x="1257300" y="-304800"/>
            <a:ext cx="6801000" cy="85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The Babcock-Leighton Dynamo Model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649" name="Google Shape;649;p36"/>
          <p:cNvSpPr/>
          <p:nvPr/>
        </p:nvSpPr>
        <p:spPr>
          <a:xfrm>
            <a:off x="407223" y="1809594"/>
            <a:ext cx="1860600" cy="15768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6"/>
          <p:cNvSpPr/>
          <p:nvPr/>
        </p:nvSpPr>
        <p:spPr>
          <a:xfrm>
            <a:off x="407125" y="2432065"/>
            <a:ext cx="1860600" cy="317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grpSp>
        <p:nvGrpSpPr>
          <p:cNvPr id="651" name="Google Shape;651;p36"/>
          <p:cNvGrpSpPr/>
          <p:nvPr/>
        </p:nvGrpSpPr>
        <p:grpSpPr>
          <a:xfrm>
            <a:off x="3564288" y="588214"/>
            <a:ext cx="1929595" cy="1936410"/>
            <a:chOff x="5480127" y="1350250"/>
            <a:chExt cx="3000458" cy="3302200"/>
          </a:xfrm>
        </p:grpSpPr>
        <p:sp>
          <p:nvSpPr>
            <p:cNvPr id="652" name="Google Shape;652;p36"/>
            <p:cNvSpPr/>
            <p:nvPr/>
          </p:nvSpPr>
          <p:spPr>
            <a:xfrm>
              <a:off x="5480285" y="1604425"/>
              <a:ext cx="3000300" cy="27831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5480127" y="2703114"/>
              <a:ext cx="3000300" cy="559200"/>
            </a:xfrm>
            <a:prstGeom prst="ellipse">
              <a:avLst/>
            </a:prstGeom>
            <a:noFill/>
            <a:ln cap="flat" cmpd="sng" w="19050">
              <a:solidFill>
                <a:srgbClr val="CCCCC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999999"/>
                </a:solidFill>
              </a:endParaRPr>
            </a:p>
          </p:txBody>
        </p:sp>
        <p:cxnSp>
          <p:nvCxnSpPr>
            <p:cNvPr id="654" name="Google Shape;654;p36"/>
            <p:cNvCxnSpPr/>
            <p:nvPr/>
          </p:nvCxnSpPr>
          <p:spPr>
            <a:xfrm>
              <a:off x="6987150" y="3062275"/>
              <a:ext cx="5835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5" name="Google Shape;655;p36"/>
            <p:cNvCxnSpPr/>
            <p:nvPr/>
          </p:nvCxnSpPr>
          <p:spPr>
            <a:xfrm>
              <a:off x="6987150" y="28336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6" name="Google Shape;656;p36"/>
            <p:cNvCxnSpPr/>
            <p:nvPr/>
          </p:nvCxnSpPr>
          <p:spPr>
            <a:xfrm flipH="1" rot="10800000">
              <a:off x="6987150" y="26032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7" name="Google Shape;657;p36"/>
            <p:cNvCxnSpPr/>
            <p:nvPr/>
          </p:nvCxnSpPr>
          <p:spPr>
            <a:xfrm>
              <a:off x="6987150" y="2376475"/>
              <a:ext cx="303900" cy="4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8" name="Google Shape;658;p36"/>
            <p:cNvCxnSpPr/>
            <p:nvPr/>
          </p:nvCxnSpPr>
          <p:spPr>
            <a:xfrm>
              <a:off x="6987150" y="21478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59" name="Google Shape;659;p36"/>
            <p:cNvCxnSpPr/>
            <p:nvPr/>
          </p:nvCxnSpPr>
          <p:spPr>
            <a:xfrm>
              <a:off x="6987150" y="32908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60" name="Google Shape;660;p36"/>
            <p:cNvCxnSpPr/>
            <p:nvPr/>
          </p:nvCxnSpPr>
          <p:spPr>
            <a:xfrm flipH="1" rot="10800000">
              <a:off x="6987150" y="35176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61" name="Google Shape;661;p36"/>
            <p:cNvCxnSpPr/>
            <p:nvPr/>
          </p:nvCxnSpPr>
          <p:spPr>
            <a:xfrm>
              <a:off x="6987150" y="3748075"/>
              <a:ext cx="2901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62" name="Google Shape;662;p36"/>
            <p:cNvCxnSpPr/>
            <p:nvPr/>
          </p:nvCxnSpPr>
          <p:spPr>
            <a:xfrm>
              <a:off x="6987150" y="39766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63" name="Google Shape;663;p36"/>
            <p:cNvCxnSpPr/>
            <p:nvPr/>
          </p:nvCxnSpPr>
          <p:spPr>
            <a:xfrm flipH="1" rot="-5400000">
              <a:off x="6590350" y="1791550"/>
              <a:ext cx="1552200" cy="669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4" name="Google Shape;664;p36"/>
            <p:cNvCxnSpPr/>
            <p:nvPr/>
          </p:nvCxnSpPr>
          <p:spPr>
            <a:xfrm rot="-5400000">
              <a:off x="6529483" y="3480800"/>
              <a:ext cx="1749900" cy="5934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65" name="Google Shape;665;p36"/>
          <p:cNvSpPr txBox="1"/>
          <p:nvPr/>
        </p:nvSpPr>
        <p:spPr>
          <a:xfrm>
            <a:off x="822070" y="1086000"/>
            <a:ext cx="1929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6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Poloidal</a:t>
            </a:r>
            <a:endParaRPr sz="16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66" name="Google Shape;666;p36"/>
          <p:cNvGrpSpPr/>
          <p:nvPr/>
        </p:nvGrpSpPr>
        <p:grpSpPr>
          <a:xfrm>
            <a:off x="1322149" y="1665519"/>
            <a:ext cx="631" cy="1870696"/>
            <a:chOff x="2491933" y="1208375"/>
            <a:chExt cx="1017" cy="3302200"/>
          </a:xfrm>
        </p:grpSpPr>
        <p:cxnSp>
          <p:nvCxnSpPr>
            <p:cNvPr id="667" name="Google Shape;667;p36"/>
            <p:cNvCxnSpPr/>
            <p:nvPr/>
          </p:nvCxnSpPr>
          <p:spPr>
            <a:xfrm flipH="1" rot="-5400000">
              <a:off x="1701250" y="1999175"/>
              <a:ext cx="15825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36"/>
            <p:cNvCxnSpPr/>
            <p:nvPr/>
          </p:nvCxnSpPr>
          <p:spPr>
            <a:xfrm rot="-5400000">
              <a:off x="1624933" y="3642675"/>
              <a:ext cx="17349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69" name="Google Shape;669;p36"/>
          <p:cNvSpPr/>
          <p:nvPr/>
        </p:nvSpPr>
        <p:spPr>
          <a:xfrm>
            <a:off x="7033597" y="1632100"/>
            <a:ext cx="1860600" cy="17481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6"/>
          <p:cNvSpPr/>
          <p:nvPr/>
        </p:nvSpPr>
        <p:spPr>
          <a:xfrm>
            <a:off x="7033498" y="2322375"/>
            <a:ext cx="1860600" cy="3513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671" name="Google Shape;671;p36"/>
          <p:cNvSpPr/>
          <p:nvPr/>
        </p:nvSpPr>
        <p:spPr>
          <a:xfrm>
            <a:off x="7216793" y="2183870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672" name="Google Shape;672;p36"/>
          <p:cNvCxnSpPr>
            <a:endCxn id="671" idx="4"/>
          </p:cNvCxnSpPr>
          <p:nvPr/>
        </p:nvCxnSpPr>
        <p:spPr>
          <a:xfrm flipH="1" rot="10800000">
            <a:off x="7918643" y="2535170"/>
            <a:ext cx="423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3" name="Google Shape;673;p36"/>
          <p:cNvCxnSpPr/>
          <p:nvPr/>
        </p:nvCxnSpPr>
        <p:spPr>
          <a:xfrm flipH="1" rot="10800000">
            <a:off x="7944500" y="2183891"/>
            <a:ext cx="63600" cy="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74" name="Google Shape;674;p36"/>
          <p:cNvSpPr txBox="1"/>
          <p:nvPr/>
        </p:nvSpPr>
        <p:spPr>
          <a:xfrm>
            <a:off x="7424750" y="1053100"/>
            <a:ext cx="12393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Toroidal</a:t>
            </a:r>
            <a:endParaRPr baseline="-25000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5" name="Google Shape;675;p36"/>
          <p:cNvSpPr/>
          <p:nvPr/>
        </p:nvSpPr>
        <p:spPr>
          <a:xfrm>
            <a:off x="7216793" y="2443284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676" name="Google Shape;676;p36"/>
          <p:cNvSpPr/>
          <p:nvPr/>
        </p:nvSpPr>
        <p:spPr>
          <a:xfrm>
            <a:off x="3564256" y="2912625"/>
            <a:ext cx="2053500" cy="19365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6"/>
          <p:cNvSpPr/>
          <p:nvPr/>
        </p:nvSpPr>
        <p:spPr>
          <a:xfrm>
            <a:off x="3564147" y="3677201"/>
            <a:ext cx="2053500" cy="389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678" name="Google Shape;678;p36"/>
          <p:cNvSpPr/>
          <p:nvPr/>
        </p:nvSpPr>
        <p:spPr>
          <a:xfrm>
            <a:off x="3766425" y="3523788"/>
            <a:ext cx="1642500" cy="389100"/>
          </a:xfrm>
          <a:prstGeom prst="ellipse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679" name="Google Shape;679;p36"/>
          <p:cNvCxnSpPr>
            <a:endCxn id="678" idx="4"/>
          </p:cNvCxnSpPr>
          <p:nvPr/>
        </p:nvCxnSpPr>
        <p:spPr>
          <a:xfrm flipH="1" rot="10800000">
            <a:off x="4541175" y="3912888"/>
            <a:ext cx="465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0" name="Google Shape;680;p36"/>
          <p:cNvCxnSpPr/>
          <p:nvPr/>
        </p:nvCxnSpPr>
        <p:spPr>
          <a:xfrm flipH="1" rot="10800000">
            <a:off x="4569501" y="3523607"/>
            <a:ext cx="70200" cy="1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681" name="Google Shape;681;p36"/>
          <p:cNvSpPr/>
          <p:nvPr/>
        </p:nvSpPr>
        <p:spPr>
          <a:xfrm>
            <a:off x="4859310" y="3838871"/>
            <a:ext cx="277200" cy="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6"/>
          <p:cNvSpPr/>
          <p:nvPr/>
        </p:nvSpPr>
        <p:spPr>
          <a:xfrm>
            <a:off x="4828401" y="3171847"/>
            <a:ext cx="315036" cy="733769"/>
          </a:xfrm>
          <a:custGeom>
            <a:rect b="b" l="l" r="r" t="t"/>
            <a:pathLst>
              <a:path extrusionOk="0" h="23348" w="9906">
                <a:moveTo>
                  <a:pt x="0" y="23348"/>
                </a:moveTo>
                <a:cubicBezTo>
                  <a:pt x="595" y="22950"/>
                  <a:pt x="3267" y="23991"/>
                  <a:pt x="3572" y="20958"/>
                </a:cubicBezTo>
                <a:cubicBezTo>
                  <a:pt x="3878" y="17925"/>
                  <a:pt x="1714" y="8634"/>
                  <a:pt x="1833" y="5149"/>
                </a:cubicBezTo>
                <a:cubicBezTo>
                  <a:pt x="1952" y="1664"/>
                  <a:pt x="3340" y="286"/>
                  <a:pt x="4288" y="49"/>
                </a:cubicBezTo>
                <a:cubicBezTo>
                  <a:pt x="5237" y="-188"/>
                  <a:pt x="6993" y="346"/>
                  <a:pt x="7524" y="3727"/>
                </a:cubicBezTo>
                <a:cubicBezTo>
                  <a:pt x="8056" y="7109"/>
                  <a:pt x="7080" y="17282"/>
                  <a:pt x="7477" y="20338"/>
                </a:cubicBezTo>
                <a:cubicBezTo>
                  <a:pt x="7874" y="23394"/>
                  <a:pt x="9501" y="21775"/>
                  <a:pt x="9906" y="22062"/>
                </a:cubicBezTo>
              </a:path>
            </a:pathLst>
          </a:cu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83" name="Google Shape;683;p36"/>
          <p:cNvCxnSpPr/>
          <p:nvPr/>
        </p:nvCxnSpPr>
        <p:spPr>
          <a:xfrm>
            <a:off x="5072238" y="3338062"/>
            <a:ext cx="0" cy="558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4" name="Google Shape;684;p36"/>
          <p:cNvCxnSpPr/>
          <p:nvPr/>
        </p:nvCxnSpPr>
        <p:spPr>
          <a:xfrm flipH="1" rot="10800000">
            <a:off x="2620450" y="1816875"/>
            <a:ext cx="608700" cy="18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5" name="Google Shape;685;p36"/>
          <p:cNvCxnSpPr/>
          <p:nvPr/>
        </p:nvCxnSpPr>
        <p:spPr>
          <a:xfrm>
            <a:off x="6074800" y="1923500"/>
            <a:ext cx="547800" cy="197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6" name="Google Shape;686;p36"/>
          <p:cNvCxnSpPr/>
          <p:nvPr/>
        </p:nvCxnSpPr>
        <p:spPr>
          <a:xfrm flipH="1">
            <a:off x="6165475" y="3124197"/>
            <a:ext cx="531000" cy="216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7" name="Google Shape;687;p36"/>
          <p:cNvCxnSpPr/>
          <p:nvPr/>
        </p:nvCxnSpPr>
        <p:spPr>
          <a:xfrm rot="10800000">
            <a:off x="2757475" y="3156297"/>
            <a:ext cx="586200" cy="19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88" name="Google Shape;6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780" y="679374"/>
            <a:ext cx="1549470" cy="449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9" name="Google Shape;689;p36"/>
          <p:cNvCxnSpPr/>
          <p:nvPr/>
        </p:nvCxnSpPr>
        <p:spPr>
          <a:xfrm>
            <a:off x="5203975" y="3982350"/>
            <a:ext cx="981600" cy="5670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dot"/>
            <a:round/>
            <a:headEnd len="med" w="med" type="triangle"/>
            <a:tailEnd len="med" w="med" type="none"/>
          </a:ln>
        </p:spPr>
      </p:cxnSp>
      <p:sp>
        <p:nvSpPr>
          <p:cNvPr id="690" name="Google Shape;690;p36"/>
          <p:cNvSpPr txBox="1"/>
          <p:nvPr/>
        </p:nvSpPr>
        <p:spPr>
          <a:xfrm>
            <a:off x="6156475" y="4459700"/>
            <a:ext cx="13908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Flux loss 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1" name="Google Shape;691;p36"/>
          <p:cNvSpPr txBox="1"/>
          <p:nvPr/>
        </p:nvSpPr>
        <p:spPr>
          <a:xfrm>
            <a:off x="5881425" y="3641550"/>
            <a:ext cx="18606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Sunspot tilt  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92" name="Google Shape;692;p36"/>
          <p:cNvCxnSpPr/>
          <p:nvPr/>
        </p:nvCxnSpPr>
        <p:spPr>
          <a:xfrm>
            <a:off x="2900800" y="1133675"/>
            <a:ext cx="263100" cy="0"/>
          </a:xfrm>
          <a:prstGeom prst="straightConnector1">
            <a:avLst/>
          </a:prstGeom>
          <a:noFill/>
          <a:ln cap="flat" cmpd="sng" w="38100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3" name="Google Shape;6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2771" y="3688369"/>
            <a:ext cx="937354" cy="449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4" name="Google Shape;694;p36"/>
          <p:cNvCxnSpPr/>
          <p:nvPr/>
        </p:nvCxnSpPr>
        <p:spPr>
          <a:xfrm>
            <a:off x="8142075" y="4165675"/>
            <a:ext cx="263100" cy="0"/>
          </a:xfrm>
          <a:prstGeom prst="straightConnector1">
            <a:avLst/>
          </a:prstGeom>
          <a:noFill/>
          <a:ln cap="flat" cmpd="sng" w="38100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95" name="Google Shape;6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1171" y="4459694"/>
            <a:ext cx="937354" cy="449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" name="Google Shape;696;p36"/>
          <p:cNvCxnSpPr/>
          <p:nvPr/>
        </p:nvCxnSpPr>
        <p:spPr>
          <a:xfrm>
            <a:off x="8130475" y="4937000"/>
            <a:ext cx="263100" cy="0"/>
          </a:xfrm>
          <a:prstGeom prst="straightConnector1">
            <a:avLst/>
          </a:prstGeom>
          <a:noFill/>
          <a:ln cap="flat" cmpd="sng" w="38100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7" name="Google Shape;697;p36"/>
          <p:cNvSpPr/>
          <p:nvPr/>
        </p:nvSpPr>
        <p:spPr>
          <a:xfrm>
            <a:off x="5033989" y="3412294"/>
            <a:ext cx="84600" cy="4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98" name="Google Shape;698;p36"/>
          <p:cNvCxnSpPr/>
          <p:nvPr/>
        </p:nvCxnSpPr>
        <p:spPr>
          <a:xfrm>
            <a:off x="5072650" y="3383275"/>
            <a:ext cx="2700" cy="51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99" name="Google Shape;699;p36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700" name="Google Shape;700;p36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01" name="Google Shape;701;p36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02" name="Google Shape;702;p36"/>
          <p:cNvSpPr txBox="1"/>
          <p:nvPr/>
        </p:nvSpPr>
        <p:spPr>
          <a:xfrm>
            <a:off x="2106375" y="1109125"/>
            <a:ext cx="20535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227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Magnetic backreaction</a:t>
            </a:r>
            <a:endParaRPr b="1"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3" name="Google Shape;703;p36"/>
          <p:cNvSpPr txBox="1"/>
          <p:nvPr/>
        </p:nvSpPr>
        <p:spPr>
          <a:xfrm>
            <a:off x="6221175" y="4004725"/>
            <a:ext cx="20535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227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ato"/>
                <a:ea typeface="Lato"/>
                <a:cs typeface="Lato"/>
                <a:sym typeface="Lato"/>
              </a:rPr>
              <a:t>Tilt quenching</a:t>
            </a:r>
            <a:endParaRPr b="1" sz="1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17" y="1754775"/>
            <a:ext cx="3144475" cy="235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850" y="1773575"/>
            <a:ext cx="3144488" cy="235835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37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1" name="Google Shape;711;p37"/>
          <p:cNvSpPr txBox="1"/>
          <p:nvPr>
            <p:ph type="title"/>
          </p:nvPr>
        </p:nvSpPr>
        <p:spPr>
          <a:xfrm>
            <a:off x="190800" y="-45765"/>
            <a:ext cx="9029400" cy="669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All three saturation mechanisms can saturate the cycle</a:t>
            </a:r>
            <a:endParaRPr sz="2700">
              <a:solidFill>
                <a:srgbClr val="000000"/>
              </a:solidFill>
            </a:endParaRPr>
          </a:p>
        </p:txBody>
      </p:sp>
      <p:pic>
        <p:nvPicPr>
          <p:cNvPr id="712" name="Google Shape;71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125" y="1731200"/>
            <a:ext cx="3144475" cy="2358343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7"/>
          <p:cNvSpPr txBox="1"/>
          <p:nvPr/>
        </p:nvSpPr>
        <p:spPr>
          <a:xfrm>
            <a:off x="3714975" y="1161375"/>
            <a:ext cx="2313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Tilt quenching 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4" name="Google Shape;714;p37"/>
          <p:cNvSpPr txBox="1"/>
          <p:nvPr/>
        </p:nvSpPr>
        <p:spPr>
          <a:xfrm>
            <a:off x="6972650" y="1190827"/>
            <a:ext cx="17805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Flux Loss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5" name="Google Shape;715;p37"/>
          <p:cNvSpPr txBox="1"/>
          <p:nvPr/>
        </p:nvSpPr>
        <p:spPr>
          <a:xfrm>
            <a:off x="743175" y="932775"/>
            <a:ext cx="2313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Magnetic backreaction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p37"/>
          <p:cNvSpPr txBox="1"/>
          <p:nvPr/>
        </p:nvSpPr>
        <p:spPr>
          <a:xfrm>
            <a:off x="0" y="4615400"/>
            <a:ext cx="9078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Same initial conditions, same model, different saturation mechanism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17" name="Google Shape;717;p37"/>
          <p:cNvCxnSpPr/>
          <p:nvPr/>
        </p:nvCxnSpPr>
        <p:spPr>
          <a:xfrm>
            <a:off x="593100" y="3899300"/>
            <a:ext cx="3892200" cy="766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stealth"/>
            <a:tailEnd len="med" w="med" type="none"/>
          </a:ln>
        </p:spPr>
      </p:cxnSp>
      <p:cxnSp>
        <p:nvCxnSpPr>
          <p:cNvPr id="718" name="Google Shape;718;p37"/>
          <p:cNvCxnSpPr/>
          <p:nvPr/>
        </p:nvCxnSpPr>
        <p:spPr>
          <a:xfrm>
            <a:off x="3522900" y="3913700"/>
            <a:ext cx="984000" cy="759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stealth"/>
            <a:tailEnd len="med" w="med" type="none"/>
          </a:ln>
        </p:spPr>
      </p:cxnSp>
      <p:cxnSp>
        <p:nvCxnSpPr>
          <p:cNvPr id="719" name="Google Shape;719;p37"/>
          <p:cNvCxnSpPr/>
          <p:nvPr/>
        </p:nvCxnSpPr>
        <p:spPr>
          <a:xfrm flipH="1">
            <a:off x="4485300" y="3855800"/>
            <a:ext cx="2061600" cy="803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8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5" name="Google Shape;7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199" y="2173775"/>
            <a:ext cx="5377376" cy="136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38"/>
          <p:cNvSpPr txBox="1"/>
          <p:nvPr>
            <p:ph type="title"/>
          </p:nvPr>
        </p:nvSpPr>
        <p:spPr>
          <a:xfrm>
            <a:off x="0" y="-91686"/>
            <a:ext cx="9144000" cy="669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Magnetic backreaction: distinguishing factors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727" name="Google Shape;727;p38"/>
          <p:cNvSpPr txBox="1"/>
          <p:nvPr/>
        </p:nvSpPr>
        <p:spPr>
          <a:xfrm>
            <a:off x="765200" y="8497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Observations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28" name="Google Shape;728;p38"/>
          <p:cNvSpPr txBox="1"/>
          <p:nvPr/>
        </p:nvSpPr>
        <p:spPr>
          <a:xfrm>
            <a:off x="898550" y="2334200"/>
            <a:ext cx="20892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Model </a:t>
            </a:r>
            <a:r>
              <a:rPr lang="en" sz="1900"/>
              <a:t>with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Magnetic backreaction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729" name="Google Shape;729;p38"/>
          <p:cNvSpPr txBox="1"/>
          <p:nvPr/>
        </p:nvSpPr>
        <p:spPr>
          <a:xfrm>
            <a:off x="871125" y="3773138"/>
            <a:ext cx="23448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Model </a:t>
            </a:r>
            <a:r>
              <a:rPr lang="en" sz="1900"/>
              <a:t>with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Tilt quenching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pic>
        <p:nvPicPr>
          <p:cNvPr id="730" name="Google Shape;73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3200" y="3496066"/>
            <a:ext cx="5254451" cy="157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8"/>
          <p:cNvPicPr preferRelativeResize="0"/>
          <p:nvPr/>
        </p:nvPicPr>
        <p:blipFill rotWithShape="1">
          <a:blip r:embed="rId5">
            <a:alphaModFix/>
          </a:blip>
          <a:srcRect b="8642" l="0" r="0" t="12505"/>
          <a:stretch/>
        </p:blipFill>
        <p:spPr>
          <a:xfrm>
            <a:off x="3413100" y="577925"/>
            <a:ext cx="4576368" cy="15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7" name="Google Shape;73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275" y="525500"/>
            <a:ext cx="3650377" cy="20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39"/>
          <p:cNvSpPr txBox="1"/>
          <p:nvPr/>
        </p:nvSpPr>
        <p:spPr>
          <a:xfrm>
            <a:off x="866625" y="1258700"/>
            <a:ext cx="3006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Observations 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(surface)</a:t>
            </a:r>
            <a:endParaRPr b="1" sz="1800"/>
          </a:p>
        </p:txBody>
      </p:sp>
      <p:pic>
        <p:nvPicPr>
          <p:cNvPr id="739" name="Google Shape;739;p39"/>
          <p:cNvPicPr preferRelativeResize="0"/>
          <p:nvPr/>
        </p:nvPicPr>
        <p:blipFill rotWithShape="1">
          <a:blip r:embed="rId4">
            <a:alphaModFix/>
          </a:blip>
          <a:srcRect b="0" l="0" r="0" t="6112"/>
          <a:stretch/>
        </p:blipFill>
        <p:spPr>
          <a:xfrm>
            <a:off x="3013000" y="2690625"/>
            <a:ext cx="6243226" cy="23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39"/>
          <p:cNvSpPr txBox="1"/>
          <p:nvPr>
            <p:ph type="title"/>
          </p:nvPr>
        </p:nvSpPr>
        <p:spPr>
          <a:xfrm>
            <a:off x="0" y="-91686"/>
            <a:ext cx="9144000" cy="669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Magnetic backreaction: </a:t>
            </a:r>
            <a:r>
              <a:rPr lang="en" sz="2900">
                <a:solidFill>
                  <a:srgbClr val="000000"/>
                </a:solidFill>
              </a:rPr>
              <a:t>distinguishing factors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741" name="Google Shape;741;p39"/>
          <p:cNvSpPr txBox="1"/>
          <p:nvPr/>
        </p:nvSpPr>
        <p:spPr>
          <a:xfrm>
            <a:off x="759175" y="3163700"/>
            <a:ext cx="27333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Model with 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Magnetic backreaction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742" name="Google Shape;742;p39"/>
          <p:cNvSpPr txBox="1"/>
          <p:nvPr/>
        </p:nvSpPr>
        <p:spPr>
          <a:xfrm>
            <a:off x="6995450" y="1997600"/>
            <a:ext cx="10344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Howe</a:t>
            </a: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et al. 2018</a:t>
            </a: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0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8" name="Google Shape;748;p40"/>
          <p:cNvSpPr txBox="1"/>
          <p:nvPr/>
        </p:nvSpPr>
        <p:spPr>
          <a:xfrm>
            <a:off x="285975" y="993850"/>
            <a:ext cx="4067700" cy="27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Magnetic backreaction?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Tilt quenching?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Flux Loss?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Combination of all?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Other mechanism?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9" name="Google Shape;749;p40"/>
          <p:cNvSpPr txBox="1"/>
          <p:nvPr>
            <p:ph type="title"/>
          </p:nvPr>
        </p:nvSpPr>
        <p:spPr>
          <a:xfrm>
            <a:off x="0" y="-76567"/>
            <a:ext cx="9144000" cy="669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What saturates the solar cycle?</a:t>
            </a:r>
            <a:endParaRPr sz="2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5" name="Google Shape;755;p41"/>
          <p:cNvSpPr txBox="1"/>
          <p:nvPr>
            <p:ph type="title"/>
          </p:nvPr>
        </p:nvSpPr>
        <p:spPr>
          <a:xfrm>
            <a:off x="0" y="-76567"/>
            <a:ext cx="9144000" cy="6696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What saturates the solar cycle?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756" name="Google Shape;756;p41"/>
          <p:cNvSpPr txBox="1"/>
          <p:nvPr/>
        </p:nvSpPr>
        <p:spPr>
          <a:xfrm>
            <a:off x="285975" y="993850"/>
            <a:ext cx="4067700" cy="27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Magnetic backreaction? 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Tilt quenching?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Flux Loss?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Combination of all? 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lphaUcPeriod"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Other mechanism?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7" name="Google Shape;757;p41"/>
          <p:cNvSpPr txBox="1"/>
          <p:nvPr/>
        </p:nvSpPr>
        <p:spPr>
          <a:xfrm>
            <a:off x="4429875" y="997650"/>
            <a:ext cx="4523700" cy="3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Next steps: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-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Identify more </a:t>
            </a:r>
            <a:r>
              <a:rPr lang="en" sz="2400" u="sng">
                <a:latin typeface="Lato"/>
                <a:ea typeface="Lato"/>
                <a:cs typeface="Lato"/>
                <a:sym typeface="Lato"/>
              </a:rPr>
              <a:t>observable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distinguishing factors for each mechanism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-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Study how these mechanism work in </a:t>
            </a:r>
            <a:r>
              <a:rPr lang="en" sz="2400" u="sng">
                <a:latin typeface="Lato"/>
                <a:ea typeface="Lato"/>
                <a:cs typeface="Lato"/>
                <a:sym typeface="Lato"/>
              </a:rPr>
              <a:t>combination</a:t>
            </a:r>
            <a:r>
              <a:rPr lang="en" sz="2400">
                <a:latin typeface="Lato"/>
                <a:ea typeface="Lato"/>
                <a:cs typeface="Lato"/>
                <a:sym typeface="Lato"/>
              </a:rPr>
              <a:t> with each other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2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 rotWithShape="1">
          <a:blip r:embed="rId3">
            <a:alphaModFix/>
          </a:blip>
          <a:srcRect b="0" l="0" r="0" t="47962"/>
          <a:stretch/>
        </p:blipFill>
        <p:spPr>
          <a:xfrm>
            <a:off x="381000" y="819150"/>
            <a:ext cx="7156924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>
            <p:ph type="title"/>
          </p:nvPr>
        </p:nvSpPr>
        <p:spPr>
          <a:xfrm>
            <a:off x="1249275" y="-54350"/>
            <a:ext cx="68718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Question: Solar cycle saturation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47962"/>
          <a:stretch/>
        </p:blipFill>
        <p:spPr>
          <a:xfrm>
            <a:off x="381000" y="819150"/>
            <a:ext cx="7156924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7537925" y="1083900"/>
            <a:ext cx="1564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What mechanism saturates the magnetic cycle?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1" name="Google Shape;151;p26"/>
          <p:cNvCxnSpPr/>
          <p:nvPr/>
        </p:nvCxnSpPr>
        <p:spPr>
          <a:xfrm flipH="1" rot="10800000">
            <a:off x="6064375" y="1332025"/>
            <a:ext cx="1508400" cy="7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" name="Google Shape;152;p26"/>
          <p:cNvSpPr txBox="1"/>
          <p:nvPr>
            <p:ph type="title"/>
          </p:nvPr>
        </p:nvSpPr>
        <p:spPr>
          <a:xfrm>
            <a:off x="1249275" y="-54350"/>
            <a:ext cx="68718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Question: Solar cycle saturation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b="0" l="0" r="0" t="47962"/>
          <a:stretch/>
        </p:blipFill>
        <p:spPr>
          <a:xfrm>
            <a:off x="381000" y="819150"/>
            <a:ext cx="7156924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/>
        </p:nvSpPr>
        <p:spPr>
          <a:xfrm>
            <a:off x="7537925" y="1083900"/>
            <a:ext cx="1564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What mechanism saturates the magnetic cycle?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0" name="Google Shape;160;p27"/>
          <p:cNvCxnSpPr/>
          <p:nvPr/>
        </p:nvCxnSpPr>
        <p:spPr>
          <a:xfrm flipH="1" rot="10800000">
            <a:off x="6064375" y="1332025"/>
            <a:ext cx="1508400" cy="75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" name="Google Shape;161;p27"/>
          <p:cNvSpPr txBox="1"/>
          <p:nvPr>
            <p:ph type="title"/>
          </p:nvPr>
        </p:nvSpPr>
        <p:spPr>
          <a:xfrm>
            <a:off x="1249275" y="-54350"/>
            <a:ext cx="68718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Question: Solar cycle saturation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1700" y="3009900"/>
            <a:ext cx="3534399" cy="198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1079700" y="-76200"/>
            <a:ext cx="7643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Magnetohydrodynamics</a:t>
            </a:r>
            <a:r>
              <a:rPr lang="en">
                <a:solidFill>
                  <a:srgbClr val="000000"/>
                </a:solidFill>
              </a:rPr>
              <a:t> in a nutshell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68" name="Google Shape;168;p28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740" y="1187126"/>
            <a:ext cx="4014559" cy="7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/>
        </p:nvSpPr>
        <p:spPr>
          <a:xfrm>
            <a:off x="762000" y="1110925"/>
            <a:ext cx="46665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The induction equation:</a:t>
            </a:r>
            <a:endParaRPr sz="21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71" name="Google Shape;171;p28"/>
          <p:cNvCxnSpPr/>
          <p:nvPr/>
        </p:nvCxnSpPr>
        <p:spPr>
          <a:xfrm>
            <a:off x="5920325" y="1744700"/>
            <a:ext cx="763800" cy="0"/>
          </a:xfrm>
          <a:prstGeom prst="straightConnector1">
            <a:avLst/>
          </a:prstGeom>
          <a:noFill/>
          <a:ln cap="flat" cmpd="sng" w="28575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28"/>
          <p:cNvCxnSpPr/>
          <p:nvPr/>
        </p:nvCxnSpPr>
        <p:spPr>
          <a:xfrm>
            <a:off x="7116850" y="1744700"/>
            <a:ext cx="996900" cy="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28"/>
          <p:cNvSpPr txBox="1"/>
          <p:nvPr/>
        </p:nvSpPr>
        <p:spPr>
          <a:xfrm>
            <a:off x="5822200" y="1904950"/>
            <a:ext cx="10371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89608"/>
                </a:solidFill>
                <a:latin typeface="Lato"/>
                <a:ea typeface="Lato"/>
                <a:cs typeface="Lato"/>
                <a:sym typeface="Lato"/>
              </a:rPr>
              <a:t>Source (induction)</a:t>
            </a:r>
            <a:endParaRPr>
              <a:solidFill>
                <a:srgbClr val="08960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7165875" y="1904950"/>
            <a:ext cx="10371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Sink (diffusion)</a:t>
            </a:r>
            <a:endParaRPr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5" name="Google Shape;175;p28"/>
          <p:cNvGrpSpPr/>
          <p:nvPr/>
        </p:nvGrpSpPr>
        <p:grpSpPr>
          <a:xfrm>
            <a:off x="19050" y="2890725"/>
            <a:ext cx="9172500" cy="2166975"/>
            <a:chOff x="19050" y="2890725"/>
            <a:chExt cx="9172500" cy="2166975"/>
          </a:xfrm>
        </p:grpSpPr>
        <p:cxnSp>
          <p:nvCxnSpPr>
            <p:cNvPr id="176" name="Google Shape;176;p28"/>
            <p:cNvCxnSpPr/>
            <p:nvPr/>
          </p:nvCxnSpPr>
          <p:spPr>
            <a:xfrm rot="-5400000">
              <a:off x="-475150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7" name="Google Shape;177;p28"/>
            <p:cNvCxnSpPr/>
            <p:nvPr/>
          </p:nvCxnSpPr>
          <p:spPr>
            <a:xfrm rot="-5400000">
              <a:off x="-322750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8" name="Google Shape;178;p28"/>
            <p:cNvCxnSpPr/>
            <p:nvPr/>
          </p:nvCxnSpPr>
          <p:spPr>
            <a:xfrm rot="-5400000">
              <a:off x="-170350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9" name="Google Shape;179;p28"/>
            <p:cNvCxnSpPr/>
            <p:nvPr/>
          </p:nvCxnSpPr>
          <p:spPr>
            <a:xfrm rot="-5400000">
              <a:off x="-17950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0" name="Google Shape;180;p28"/>
            <p:cNvCxnSpPr/>
            <p:nvPr/>
          </p:nvCxnSpPr>
          <p:spPr>
            <a:xfrm rot="-5400000">
              <a:off x="134450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1" name="Google Shape;181;p28"/>
            <p:cNvCxnSpPr/>
            <p:nvPr/>
          </p:nvCxnSpPr>
          <p:spPr>
            <a:xfrm rot="-5400000">
              <a:off x="286850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2" name="Google Shape;182;p28"/>
            <p:cNvCxnSpPr/>
            <p:nvPr/>
          </p:nvCxnSpPr>
          <p:spPr>
            <a:xfrm rot="-5400000">
              <a:off x="439250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3" name="Google Shape;183;p28"/>
            <p:cNvSpPr/>
            <p:nvPr/>
          </p:nvSpPr>
          <p:spPr>
            <a:xfrm>
              <a:off x="271125" y="3887525"/>
              <a:ext cx="1230900" cy="345300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8"/>
            <p:cNvSpPr txBox="1"/>
            <p:nvPr/>
          </p:nvSpPr>
          <p:spPr>
            <a:xfrm>
              <a:off x="106646" y="3748039"/>
              <a:ext cx="1893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85" name="Google Shape;185;p28"/>
            <p:cNvCxnSpPr/>
            <p:nvPr/>
          </p:nvCxnSpPr>
          <p:spPr>
            <a:xfrm rot="-5400000">
              <a:off x="13760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6" name="Google Shape;186;p28"/>
            <p:cNvCxnSpPr/>
            <p:nvPr/>
          </p:nvCxnSpPr>
          <p:spPr>
            <a:xfrm rot="-5400000">
              <a:off x="14522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7" name="Google Shape;187;p28"/>
            <p:cNvCxnSpPr/>
            <p:nvPr/>
          </p:nvCxnSpPr>
          <p:spPr>
            <a:xfrm rot="-5400000">
              <a:off x="15284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8" name="Google Shape;188;p28"/>
            <p:cNvCxnSpPr/>
            <p:nvPr/>
          </p:nvCxnSpPr>
          <p:spPr>
            <a:xfrm rot="-5400000">
              <a:off x="16046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9" name="Google Shape;189;p28"/>
            <p:cNvCxnSpPr/>
            <p:nvPr/>
          </p:nvCxnSpPr>
          <p:spPr>
            <a:xfrm rot="-5400000">
              <a:off x="16808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90" name="Google Shape;190;p28"/>
            <p:cNvCxnSpPr/>
            <p:nvPr/>
          </p:nvCxnSpPr>
          <p:spPr>
            <a:xfrm rot="-5400000">
              <a:off x="17570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91" name="Google Shape;191;p28"/>
            <p:cNvCxnSpPr/>
            <p:nvPr/>
          </p:nvCxnSpPr>
          <p:spPr>
            <a:xfrm rot="-5400000">
              <a:off x="18332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92" name="Google Shape;192;p28"/>
            <p:cNvSpPr/>
            <p:nvPr/>
          </p:nvSpPr>
          <p:spPr>
            <a:xfrm>
              <a:off x="2122223" y="3887525"/>
              <a:ext cx="755400" cy="345300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8"/>
            <p:cNvSpPr txBox="1"/>
            <p:nvPr/>
          </p:nvSpPr>
          <p:spPr>
            <a:xfrm>
              <a:off x="1943558" y="3735125"/>
              <a:ext cx="3096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4" name="Google Shape;194;p28"/>
            <p:cNvSpPr txBox="1"/>
            <p:nvPr/>
          </p:nvSpPr>
          <p:spPr>
            <a:xfrm>
              <a:off x="141550" y="2890725"/>
              <a:ext cx="3096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A86E8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5" name="Google Shape;195;p28"/>
            <p:cNvSpPr txBox="1"/>
            <p:nvPr/>
          </p:nvSpPr>
          <p:spPr>
            <a:xfrm>
              <a:off x="2019825" y="2910661"/>
              <a:ext cx="3096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A86E8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96" name="Google Shape;196;p28"/>
            <p:cNvCxnSpPr/>
            <p:nvPr/>
          </p:nvCxnSpPr>
          <p:spPr>
            <a:xfrm rot="-5400000">
              <a:off x="38144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97" name="Google Shape;197;p28"/>
            <p:cNvCxnSpPr/>
            <p:nvPr/>
          </p:nvCxnSpPr>
          <p:spPr>
            <a:xfrm rot="-5400000">
              <a:off x="38906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98" name="Google Shape;198;p28"/>
            <p:cNvCxnSpPr/>
            <p:nvPr/>
          </p:nvCxnSpPr>
          <p:spPr>
            <a:xfrm rot="-5400000">
              <a:off x="39668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99" name="Google Shape;199;p28"/>
            <p:cNvCxnSpPr/>
            <p:nvPr/>
          </p:nvCxnSpPr>
          <p:spPr>
            <a:xfrm rot="-5400000">
              <a:off x="40430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00" name="Google Shape;200;p28"/>
            <p:cNvCxnSpPr/>
            <p:nvPr/>
          </p:nvCxnSpPr>
          <p:spPr>
            <a:xfrm rot="-5400000">
              <a:off x="41192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01" name="Google Shape;201;p28"/>
            <p:cNvCxnSpPr/>
            <p:nvPr/>
          </p:nvCxnSpPr>
          <p:spPr>
            <a:xfrm rot="-5400000">
              <a:off x="41954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02" name="Google Shape;202;p28"/>
            <p:cNvCxnSpPr/>
            <p:nvPr/>
          </p:nvCxnSpPr>
          <p:spPr>
            <a:xfrm rot="-5400000">
              <a:off x="4271625" y="4075600"/>
              <a:ext cx="1744500" cy="9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03" name="Google Shape;203;p28"/>
            <p:cNvSpPr/>
            <p:nvPr/>
          </p:nvSpPr>
          <p:spPr>
            <a:xfrm>
              <a:off x="4560623" y="4573325"/>
              <a:ext cx="755400" cy="345300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8"/>
            <p:cNvSpPr txBox="1"/>
            <p:nvPr/>
          </p:nvSpPr>
          <p:spPr>
            <a:xfrm>
              <a:off x="5296358" y="4497125"/>
              <a:ext cx="3096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5" name="Google Shape;205;p28"/>
            <p:cNvSpPr txBox="1"/>
            <p:nvPr/>
          </p:nvSpPr>
          <p:spPr>
            <a:xfrm>
              <a:off x="4458225" y="2910661"/>
              <a:ext cx="3096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A86E8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4560623" y="3506525"/>
              <a:ext cx="755400" cy="345300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8"/>
            <p:cNvSpPr txBox="1"/>
            <p:nvPr/>
          </p:nvSpPr>
          <p:spPr>
            <a:xfrm>
              <a:off x="5143958" y="3277925"/>
              <a:ext cx="3096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08" name="Google Shape;208;p28"/>
            <p:cNvCxnSpPr/>
            <p:nvPr/>
          </p:nvCxnSpPr>
          <p:spPr>
            <a:xfrm flipH="1" rot="10800000">
              <a:off x="7129475" y="3208325"/>
              <a:ext cx="600" cy="85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09" name="Google Shape;209;p28"/>
            <p:cNvSpPr/>
            <p:nvPr/>
          </p:nvSpPr>
          <p:spPr>
            <a:xfrm>
              <a:off x="6541823" y="4573325"/>
              <a:ext cx="755400" cy="345300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8"/>
            <p:cNvSpPr txBox="1"/>
            <p:nvPr/>
          </p:nvSpPr>
          <p:spPr>
            <a:xfrm>
              <a:off x="7277558" y="4497125"/>
              <a:ext cx="3096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1" name="Google Shape;211;p28"/>
            <p:cNvSpPr txBox="1"/>
            <p:nvPr/>
          </p:nvSpPr>
          <p:spPr>
            <a:xfrm>
              <a:off x="6896625" y="2910661"/>
              <a:ext cx="3096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A86E8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6999023" y="3506525"/>
              <a:ext cx="755400" cy="345300"/>
            </a:xfrm>
            <a:prstGeom prst="ellipse">
              <a:avLst/>
            </a:prstGeom>
            <a:noFill/>
            <a:ln cap="flat" cmpd="sng" w="19050">
              <a:solidFill>
                <a:srgbClr val="00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8"/>
            <p:cNvSpPr txBox="1"/>
            <p:nvPr/>
          </p:nvSpPr>
          <p:spPr>
            <a:xfrm>
              <a:off x="7582358" y="3277925"/>
              <a:ext cx="3096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14" name="Google Shape;214;p28"/>
            <p:cNvCxnSpPr/>
            <p:nvPr/>
          </p:nvCxnSpPr>
          <p:spPr>
            <a:xfrm flipH="1" rot="10800000">
              <a:off x="7205675" y="3208325"/>
              <a:ext cx="600" cy="85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5" name="Google Shape;215;p28"/>
            <p:cNvCxnSpPr/>
            <p:nvPr/>
          </p:nvCxnSpPr>
          <p:spPr>
            <a:xfrm flipH="1" rot="10800000">
              <a:off x="7281875" y="3208325"/>
              <a:ext cx="600" cy="85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6" name="Google Shape;216;p28"/>
            <p:cNvCxnSpPr/>
            <p:nvPr/>
          </p:nvCxnSpPr>
          <p:spPr>
            <a:xfrm flipH="1" rot="10800000">
              <a:off x="7358075" y="3208325"/>
              <a:ext cx="600" cy="85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7" name="Google Shape;217;p28"/>
            <p:cNvCxnSpPr/>
            <p:nvPr/>
          </p:nvCxnSpPr>
          <p:spPr>
            <a:xfrm flipH="1" rot="10800000">
              <a:off x="7434275" y="3208325"/>
              <a:ext cx="600" cy="85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8" name="Google Shape;218;p28"/>
            <p:cNvCxnSpPr/>
            <p:nvPr/>
          </p:nvCxnSpPr>
          <p:spPr>
            <a:xfrm flipH="1" rot="10800000">
              <a:off x="7510475" y="3208325"/>
              <a:ext cx="600" cy="85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9" name="Google Shape;219;p28"/>
            <p:cNvCxnSpPr/>
            <p:nvPr/>
          </p:nvCxnSpPr>
          <p:spPr>
            <a:xfrm flipH="1" rot="10800000">
              <a:off x="7586675" y="3208325"/>
              <a:ext cx="600" cy="854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20" name="Google Shape;220;p28"/>
            <p:cNvCxnSpPr/>
            <p:nvPr/>
          </p:nvCxnSpPr>
          <p:spPr>
            <a:xfrm rot="-5400000">
              <a:off x="6437625" y="4299300"/>
              <a:ext cx="931200" cy="452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1" name="Google Shape;221;p28"/>
            <p:cNvCxnSpPr/>
            <p:nvPr/>
          </p:nvCxnSpPr>
          <p:spPr>
            <a:xfrm rot="-5400000">
              <a:off x="6513825" y="4299300"/>
              <a:ext cx="931200" cy="452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2" name="Google Shape;222;p28"/>
            <p:cNvCxnSpPr/>
            <p:nvPr/>
          </p:nvCxnSpPr>
          <p:spPr>
            <a:xfrm rot="-5400000">
              <a:off x="6590025" y="4299300"/>
              <a:ext cx="931200" cy="452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3" name="Google Shape;223;p28"/>
            <p:cNvCxnSpPr/>
            <p:nvPr/>
          </p:nvCxnSpPr>
          <p:spPr>
            <a:xfrm rot="-5400000">
              <a:off x="6666225" y="4299300"/>
              <a:ext cx="931200" cy="452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" name="Google Shape;224;p28"/>
            <p:cNvCxnSpPr/>
            <p:nvPr/>
          </p:nvCxnSpPr>
          <p:spPr>
            <a:xfrm rot="-5400000">
              <a:off x="6742425" y="4299300"/>
              <a:ext cx="931200" cy="452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5" name="Google Shape;225;p28"/>
            <p:cNvCxnSpPr/>
            <p:nvPr/>
          </p:nvCxnSpPr>
          <p:spPr>
            <a:xfrm rot="-5400000">
              <a:off x="6818625" y="4299300"/>
              <a:ext cx="931200" cy="452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6" name="Google Shape;226;p28"/>
            <p:cNvCxnSpPr/>
            <p:nvPr/>
          </p:nvCxnSpPr>
          <p:spPr>
            <a:xfrm rot="-5400000">
              <a:off x="6894825" y="4299300"/>
              <a:ext cx="931200" cy="452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7" name="Google Shape;227;p28"/>
            <p:cNvCxnSpPr/>
            <p:nvPr/>
          </p:nvCxnSpPr>
          <p:spPr>
            <a:xfrm>
              <a:off x="19050" y="2933700"/>
              <a:ext cx="9172500" cy="96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8" name="Google Shape;228;p28"/>
            <p:cNvCxnSpPr/>
            <p:nvPr/>
          </p:nvCxnSpPr>
          <p:spPr>
            <a:xfrm>
              <a:off x="4219575" y="2933700"/>
              <a:ext cx="0" cy="21240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9" name="Google Shape;229;p28"/>
            <p:cNvCxnSpPr/>
            <p:nvPr/>
          </p:nvCxnSpPr>
          <p:spPr>
            <a:xfrm>
              <a:off x="6305550" y="3419475"/>
              <a:ext cx="304800" cy="3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30" name="Google Shape;230;p28"/>
            <p:cNvCxnSpPr/>
            <p:nvPr/>
          </p:nvCxnSpPr>
          <p:spPr>
            <a:xfrm>
              <a:off x="6305550" y="3571875"/>
              <a:ext cx="304800" cy="3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31" name="Google Shape;231;p28"/>
            <p:cNvCxnSpPr/>
            <p:nvPr/>
          </p:nvCxnSpPr>
          <p:spPr>
            <a:xfrm>
              <a:off x="6305550" y="3724275"/>
              <a:ext cx="304800" cy="3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232" name="Google Shape;232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88450" y="3173500"/>
              <a:ext cx="220600" cy="188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7" name="Google Shape;237;p29"/>
          <p:cNvCxnSpPr/>
          <p:nvPr/>
        </p:nvCxnSpPr>
        <p:spPr>
          <a:xfrm flipH="1">
            <a:off x="1983071" y="4074080"/>
            <a:ext cx="134100" cy="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8" name="Google Shape;238;p29"/>
          <p:cNvCxnSpPr>
            <a:stCxn id="239" idx="0"/>
          </p:cNvCxnSpPr>
          <p:nvPr/>
        </p:nvCxnSpPr>
        <p:spPr>
          <a:xfrm flipH="1" rot="10800000">
            <a:off x="2499923" y="3742025"/>
            <a:ext cx="1800" cy="145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0" name="Google Shape;240;p29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1" name="Google Shape;241;p29"/>
          <p:cNvCxnSpPr/>
          <p:nvPr/>
        </p:nvCxnSpPr>
        <p:spPr>
          <a:xfrm rot="-5400000">
            <a:off x="-475150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2" name="Google Shape;242;p29"/>
          <p:cNvCxnSpPr/>
          <p:nvPr/>
        </p:nvCxnSpPr>
        <p:spPr>
          <a:xfrm rot="-5400000">
            <a:off x="-322750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3" name="Google Shape;243;p29"/>
          <p:cNvCxnSpPr/>
          <p:nvPr/>
        </p:nvCxnSpPr>
        <p:spPr>
          <a:xfrm rot="-5400000">
            <a:off x="-170350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4" name="Google Shape;244;p29"/>
          <p:cNvCxnSpPr/>
          <p:nvPr/>
        </p:nvCxnSpPr>
        <p:spPr>
          <a:xfrm rot="-5400000">
            <a:off x="-17950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5" name="Google Shape;245;p29"/>
          <p:cNvCxnSpPr/>
          <p:nvPr/>
        </p:nvCxnSpPr>
        <p:spPr>
          <a:xfrm rot="-5400000">
            <a:off x="134450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29"/>
          <p:cNvCxnSpPr/>
          <p:nvPr/>
        </p:nvCxnSpPr>
        <p:spPr>
          <a:xfrm rot="-5400000">
            <a:off x="286850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29"/>
          <p:cNvCxnSpPr/>
          <p:nvPr/>
        </p:nvCxnSpPr>
        <p:spPr>
          <a:xfrm rot="-5400000">
            <a:off x="439250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8" name="Google Shape;248;p29"/>
          <p:cNvSpPr/>
          <p:nvPr/>
        </p:nvSpPr>
        <p:spPr>
          <a:xfrm>
            <a:off x="271125" y="3887525"/>
            <a:ext cx="1230900" cy="3453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"/>
          <p:cNvSpPr txBox="1"/>
          <p:nvPr/>
        </p:nvSpPr>
        <p:spPr>
          <a:xfrm>
            <a:off x="106646" y="3748039"/>
            <a:ext cx="189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0" name="Google Shape;250;p29"/>
          <p:cNvCxnSpPr/>
          <p:nvPr/>
        </p:nvCxnSpPr>
        <p:spPr>
          <a:xfrm rot="-5400000">
            <a:off x="13760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1" name="Google Shape;251;p29"/>
          <p:cNvCxnSpPr/>
          <p:nvPr/>
        </p:nvCxnSpPr>
        <p:spPr>
          <a:xfrm rot="-5400000">
            <a:off x="14522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29"/>
          <p:cNvCxnSpPr/>
          <p:nvPr/>
        </p:nvCxnSpPr>
        <p:spPr>
          <a:xfrm rot="-5400000">
            <a:off x="15284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p29"/>
          <p:cNvCxnSpPr/>
          <p:nvPr/>
        </p:nvCxnSpPr>
        <p:spPr>
          <a:xfrm rot="-5400000">
            <a:off x="16046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29"/>
          <p:cNvCxnSpPr/>
          <p:nvPr/>
        </p:nvCxnSpPr>
        <p:spPr>
          <a:xfrm rot="-5400000">
            <a:off x="16808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29"/>
          <p:cNvCxnSpPr/>
          <p:nvPr/>
        </p:nvCxnSpPr>
        <p:spPr>
          <a:xfrm rot="-5400000">
            <a:off x="17570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29"/>
          <p:cNvCxnSpPr/>
          <p:nvPr/>
        </p:nvCxnSpPr>
        <p:spPr>
          <a:xfrm rot="-5400000">
            <a:off x="18332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29"/>
          <p:cNvSpPr/>
          <p:nvPr/>
        </p:nvSpPr>
        <p:spPr>
          <a:xfrm>
            <a:off x="2122223" y="3887525"/>
            <a:ext cx="755400" cy="3453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9"/>
          <p:cNvSpPr txBox="1"/>
          <p:nvPr/>
        </p:nvSpPr>
        <p:spPr>
          <a:xfrm>
            <a:off x="1943558" y="3735125"/>
            <a:ext cx="3096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141550" y="2890725"/>
            <a:ext cx="309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29"/>
          <p:cNvSpPr txBox="1"/>
          <p:nvPr/>
        </p:nvSpPr>
        <p:spPr>
          <a:xfrm>
            <a:off x="2019825" y="2910661"/>
            <a:ext cx="309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60" name="Google Shape;260;p29"/>
          <p:cNvCxnSpPr/>
          <p:nvPr/>
        </p:nvCxnSpPr>
        <p:spPr>
          <a:xfrm rot="-5400000">
            <a:off x="38144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1" name="Google Shape;261;p29"/>
          <p:cNvCxnSpPr/>
          <p:nvPr/>
        </p:nvCxnSpPr>
        <p:spPr>
          <a:xfrm rot="-5400000">
            <a:off x="38906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29"/>
          <p:cNvCxnSpPr/>
          <p:nvPr/>
        </p:nvCxnSpPr>
        <p:spPr>
          <a:xfrm rot="-5400000">
            <a:off x="39668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9"/>
          <p:cNvCxnSpPr/>
          <p:nvPr/>
        </p:nvCxnSpPr>
        <p:spPr>
          <a:xfrm rot="-5400000">
            <a:off x="40430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29"/>
          <p:cNvCxnSpPr/>
          <p:nvPr/>
        </p:nvCxnSpPr>
        <p:spPr>
          <a:xfrm rot="-5400000">
            <a:off x="41192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5" name="Google Shape;265;p29"/>
          <p:cNvCxnSpPr/>
          <p:nvPr/>
        </p:nvCxnSpPr>
        <p:spPr>
          <a:xfrm rot="-5400000">
            <a:off x="41954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29"/>
          <p:cNvCxnSpPr/>
          <p:nvPr/>
        </p:nvCxnSpPr>
        <p:spPr>
          <a:xfrm rot="-5400000">
            <a:off x="4271625" y="4075600"/>
            <a:ext cx="1744500" cy="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7" name="Google Shape;267;p29"/>
          <p:cNvSpPr/>
          <p:nvPr/>
        </p:nvSpPr>
        <p:spPr>
          <a:xfrm>
            <a:off x="4560623" y="4573325"/>
            <a:ext cx="755400" cy="3453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9"/>
          <p:cNvSpPr txBox="1"/>
          <p:nvPr/>
        </p:nvSpPr>
        <p:spPr>
          <a:xfrm>
            <a:off x="5296358" y="4497125"/>
            <a:ext cx="3096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29"/>
          <p:cNvSpPr txBox="1"/>
          <p:nvPr/>
        </p:nvSpPr>
        <p:spPr>
          <a:xfrm>
            <a:off x="4458225" y="2910661"/>
            <a:ext cx="309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4560623" y="3506525"/>
            <a:ext cx="755400" cy="3453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9"/>
          <p:cNvSpPr txBox="1"/>
          <p:nvPr/>
        </p:nvSpPr>
        <p:spPr>
          <a:xfrm>
            <a:off x="5143958" y="3277925"/>
            <a:ext cx="3096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72" name="Google Shape;272;p29"/>
          <p:cNvCxnSpPr/>
          <p:nvPr/>
        </p:nvCxnSpPr>
        <p:spPr>
          <a:xfrm flipH="1" rot="10800000">
            <a:off x="7129475" y="3208325"/>
            <a:ext cx="600" cy="8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3" name="Google Shape;273;p29"/>
          <p:cNvSpPr/>
          <p:nvPr/>
        </p:nvSpPr>
        <p:spPr>
          <a:xfrm>
            <a:off x="6541823" y="4573325"/>
            <a:ext cx="755400" cy="3453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9"/>
          <p:cNvSpPr txBox="1"/>
          <p:nvPr/>
        </p:nvSpPr>
        <p:spPr>
          <a:xfrm>
            <a:off x="7277558" y="4497125"/>
            <a:ext cx="3096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29"/>
          <p:cNvSpPr txBox="1"/>
          <p:nvPr/>
        </p:nvSpPr>
        <p:spPr>
          <a:xfrm>
            <a:off x="6896625" y="2910661"/>
            <a:ext cx="309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endParaRPr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6999023" y="3506525"/>
            <a:ext cx="755400" cy="3453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9"/>
          <p:cNvSpPr txBox="1"/>
          <p:nvPr/>
        </p:nvSpPr>
        <p:spPr>
          <a:xfrm>
            <a:off x="7582358" y="3277925"/>
            <a:ext cx="3096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78" name="Google Shape;278;p29"/>
          <p:cNvCxnSpPr/>
          <p:nvPr/>
        </p:nvCxnSpPr>
        <p:spPr>
          <a:xfrm flipH="1" rot="10800000">
            <a:off x="7205675" y="3208325"/>
            <a:ext cx="600" cy="8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29"/>
          <p:cNvCxnSpPr/>
          <p:nvPr/>
        </p:nvCxnSpPr>
        <p:spPr>
          <a:xfrm flipH="1" rot="10800000">
            <a:off x="7281875" y="3208325"/>
            <a:ext cx="600" cy="8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0" name="Google Shape;280;p29"/>
          <p:cNvCxnSpPr/>
          <p:nvPr/>
        </p:nvCxnSpPr>
        <p:spPr>
          <a:xfrm flipH="1" rot="10800000">
            <a:off x="7358075" y="3208325"/>
            <a:ext cx="600" cy="8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1" name="Google Shape;281;p29"/>
          <p:cNvCxnSpPr/>
          <p:nvPr/>
        </p:nvCxnSpPr>
        <p:spPr>
          <a:xfrm flipH="1" rot="10800000">
            <a:off x="7434275" y="3208325"/>
            <a:ext cx="600" cy="8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2" name="Google Shape;282;p29"/>
          <p:cNvCxnSpPr/>
          <p:nvPr/>
        </p:nvCxnSpPr>
        <p:spPr>
          <a:xfrm flipH="1" rot="10800000">
            <a:off x="7510475" y="3208325"/>
            <a:ext cx="600" cy="8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3" name="Google Shape;283;p29"/>
          <p:cNvCxnSpPr/>
          <p:nvPr/>
        </p:nvCxnSpPr>
        <p:spPr>
          <a:xfrm flipH="1" rot="10800000">
            <a:off x="7586675" y="3208325"/>
            <a:ext cx="600" cy="85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84" name="Google Shape;284;p29"/>
          <p:cNvCxnSpPr/>
          <p:nvPr/>
        </p:nvCxnSpPr>
        <p:spPr>
          <a:xfrm rot="-5400000">
            <a:off x="6437625" y="4299300"/>
            <a:ext cx="931200" cy="45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29"/>
          <p:cNvCxnSpPr/>
          <p:nvPr/>
        </p:nvCxnSpPr>
        <p:spPr>
          <a:xfrm rot="-5400000">
            <a:off x="6513825" y="4299300"/>
            <a:ext cx="931200" cy="45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29"/>
          <p:cNvCxnSpPr/>
          <p:nvPr/>
        </p:nvCxnSpPr>
        <p:spPr>
          <a:xfrm rot="-5400000">
            <a:off x="6590025" y="4299300"/>
            <a:ext cx="931200" cy="45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29"/>
          <p:cNvCxnSpPr/>
          <p:nvPr/>
        </p:nvCxnSpPr>
        <p:spPr>
          <a:xfrm rot="-5400000">
            <a:off x="6666225" y="4299300"/>
            <a:ext cx="931200" cy="45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9"/>
          <p:cNvCxnSpPr/>
          <p:nvPr/>
        </p:nvCxnSpPr>
        <p:spPr>
          <a:xfrm rot="-5400000">
            <a:off x="6742425" y="4299300"/>
            <a:ext cx="931200" cy="45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29"/>
          <p:cNvCxnSpPr/>
          <p:nvPr/>
        </p:nvCxnSpPr>
        <p:spPr>
          <a:xfrm rot="-5400000">
            <a:off x="6818625" y="4299300"/>
            <a:ext cx="931200" cy="45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29"/>
          <p:cNvCxnSpPr/>
          <p:nvPr/>
        </p:nvCxnSpPr>
        <p:spPr>
          <a:xfrm rot="-5400000">
            <a:off x="6894825" y="4299300"/>
            <a:ext cx="931200" cy="45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29"/>
          <p:cNvCxnSpPr/>
          <p:nvPr/>
        </p:nvCxnSpPr>
        <p:spPr>
          <a:xfrm>
            <a:off x="19050" y="2933700"/>
            <a:ext cx="9172500" cy="9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29"/>
          <p:cNvCxnSpPr/>
          <p:nvPr/>
        </p:nvCxnSpPr>
        <p:spPr>
          <a:xfrm>
            <a:off x="4219575" y="2933700"/>
            <a:ext cx="0" cy="2124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29"/>
          <p:cNvCxnSpPr/>
          <p:nvPr/>
        </p:nvCxnSpPr>
        <p:spPr>
          <a:xfrm>
            <a:off x="6305550" y="3419475"/>
            <a:ext cx="304800" cy="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4" name="Google Shape;294;p29"/>
          <p:cNvCxnSpPr/>
          <p:nvPr/>
        </p:nvCxnSpPr>
        <p:spPr>
          <a:xfrm>
            <a:off x="6305550" y="3571875"/>
            <a:ext cx="304800" cy="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29"/>
          <p:cNvCxnSpPr/>
          <p:nvPr/>
        </p:nvCxnSpPr>
        <p:spPr>
          <a:xfrm>
            <a:off x="6305550" y="3724275"/>
            <a:ext cx="304800" cy="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96" name="Google Shape;2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8450" y="3173500"/>
            <a:ext cx="220600" cy="1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/>
          <p:nvPr/>
        </p:nvSpPr>
        <p:spPr>
          <a:xfrm>
            <a:off x="3079275" y="3630225"/>
            <a:ext cx="11574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Resistance:</a:t>
            </a:r>
            <a:r>
              <a:rPr lang="en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Magnetic pressure</a:t>
            </a:r>
            <a:endParaRPr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98" name="Google Shape;298;p29"/>
          <p:cNvCxnSpPr>
            <a:stCxn id="239" idx="7"/>
          </p:cNvCxnSpPr>
          <p:nvPr/>
        </p:nvCxnSpPr>
        <p:spPr>
          <a:xfrm flipH="1" rot="10800000">
            <a:off x="2766997" y="3805193"/>
            <a:ext cx="86700" cy="132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9" name="Google Shape;299;p29"/>
          <p:cNvCxnSpPr/>
          <p:nvPr/>
        </p:nvCxnSpPr>
        <p:spPr>
          <a:xfrm>
            <a:off x="2772252" y="4184212"/>
            <a:ext cx="74400" cy="114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0" name="Google Shape;300;p29"/>
          <p:cNvCxnSpPr/>
          <p:nvPr/>
        </p:nvCxnSpPr>
        <p:spPr>
          <a:xfrm rot="10800000">
            <a:off x="2122227" y="3806412"/>
            <a:ext cx="84000" cy="1305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1" name="Google Shape;301;p29"/>
          <p:cNvCxnSpPr/>
          <p:nvPr/>
        </p:nvCxnSpPr>
        <p:spPr>
          <a:xfrm flipH="1">
            <a:off x="2077702" y="4157637"/>
            <a:ext cx="103800" cy="115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2" name="Google Shape;302;p29"/>
          <p:cNvCxnSpPr/>
          <p:nvPr/>
        </p:nvCxnSpPr>
        <p:spPr>
          <a:xfrm>
            <a:off x="2499923" y="4230866"/>
            <a:ext cx="0" cy="1452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3" name="Google Shape;303;p29"/>
          <p:cNvCxnSpPr/>
          <p:nvPr/>
        </p:nvCxnSpPr>
        <p:spPr>
          <a:xfrm>
            <a:off x="2879171" y="4074080"/>
            <a:ext cx="148200" cy="24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4" name="Google Shape;304;p29"/>
          <p:cNvSpPr txBox="1"/>
          <p:nvPr/>
        </p:nvSpPr>
        <p:spPr>
          <a:xfrm>
            <a:off x="7956075" y="3630225"/>
            <a:ext cx="1157400" cy="1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Resistance:</a:t>
            </a:r>
            <a:r>
              <a:rPr lang="en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Magnetic Tension</a:t>
            </a:r>
            <a:endParaRPr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5" name="Google Shape;305;p29"/>
          <p:cNvCxnSpPr/>
          <p:nvPr/>
        </p:nvCxnSpPr>
        <p:spPr>
          <a:xfrm rot="10800000">
            <a:off x="6919871" y="3768380"/>
            <a:ext cx="150300" cy="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6" name="Google Shape;306;p29"/>
          <p:cNvCxnSpPr/>
          <p:nvPr/>
        </p:nvCxnSpPr>
        <p:spPr>
          <a:xfrm rot="10800000">
            <a:off x="6930382" y="3555547"/>
            <a:ext cx="150300" cy="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7" name="Google Shape;307;p29"/>
          <p:cNvCxnSpPr/>
          <p:nvPr/>
        </p:nvCxnSpPr>
        <p:spPr>
          <a:xfrm rot="10800000">
            <a:off x="6852430" y="3656273"/>
            <a:ext cx="150300" cy="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8" name="Google Shape;3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740" y="1187126"/>
            <a:ext cx="4014559" cy="7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9"/>
          <p:cNvSpPr txBox="1"/>
          <p:nvPr/>
        </p:nvSpPr>
        <p:spPr>
          <a:xfrm>
            <a:off x="762000" y="1110925"/>
            <a:ext cx="46665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The induction equation:</a:t>
            </a:r>
            <a:endParaRPr sz="21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0" name="Google Shape;310;p29"/>
          <p:cNvCxnSpPr/>
          <p:nvPr/>
        </p:nvCxnSpPr>
        <p:spPr>
          <a:xfrm>
            <a:off x="5920325" y="1744700"/>
            <a:ext cx="763800" cy="0"/>
          </a:xfrm>
          <a:prstGeom prst="straightConnector1">
            <a:avLst/>
          </a:prstGeom>
          <a:noFill/>
          <a:ln cap="flat" cmpd="sng" w="28575">
            <a:solidFill>
              <a:srgbClr val="08960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29"/>
          <p:cNvCxnSpPr/>
          <p:nvPr/>
        </p:nvCxnSpPr>
        <p:spPr>
          <a:xfrm>
            <a:off x="7116850" y="1744700"/>
            <a:ext cx="996900" cy="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2" name="Google Shape;312;p29"/>
          <p:cNvSpPr txBox="1"/>
          <p:nvPr/>
        </p:nvSpPr>
        <p:spPr>
          <a:xfrm>
            <a:off x="5822200" y="1904950"/>
            <a:ext cx="10371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89608"/>
                </a:solidFill>
                <a:latin typeface="Lato"/>
                <a:ea typeface="Lato"/>
                <a:cs typeface="Lato"/>
                <a:sym typeface="Lato"/>
              </a:rPr>
              <a:t>Source (induction)</a:t>
            </a:r>
            <a:endParaRPr>
              <a:solidFill>
                <a:srgbClr val="08960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7165875" y="1904950"/>
            <a:ext cx="10371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Sink (diffusion)</a:t>
            </a:r>
            <a:endParaRPr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29"/>
          <p:cNvSpPr txBox="1"/>
          <p:nvPr>
            <p:ph type="title"/>
          </p:nvPr>
        </p:nvSpPr>
        <p:spPr>
          <a:xfrm>
            <a:off x="1079700" y="-76200"/>
            <a:ext cx="7643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Magnetohydrodynamics in a nutshell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30"/>
          <p:cNvSpPr txBox="1"/>
          <p:nvPr>
            <p:ph type="title"/>
          </p:nvPr>
        </p:nvSpPr>
        <p:spPr>
          <a:xfrm>
            <a:off x="1257300" y="-304800"/>
            <a:ext cx="6801000" cy="85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The Babcock-Leighton Dynamo Model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321" name="Google Shape;321;p30"/>
          <p:cNvSpPr/>
          <p:nvPr/>
        </p:nvSpPr>
        <p:spPr>
          <a:xfrm>
            <a:off x="407223" y="1809594"/>
            <a:ext cx="1860600" cy="15768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0"/>
          <p:cNvSpPr/>
          <p:nvPr/>
        </p:nvSpPr>
        <p:spPr>
          <a:xfrm>
            <a:off x="407125" y="2432065"/>
            <a:ext cx="1860600" cy="317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grpSp>
        <p:nvGrpSpPr>
          <p:cNvPr id="323" name="Google Shape;323;p30"/>
          <p:cNvGrpSpPr/>
          <p:nvPr/>
        </p:nvGrpSpPr>
        <p:grpSpPr>
          <a:xfrm>
            <a:off x="3564288" y="588214"/>
            <a:ext cx="1929595" cy="1936410"/>
            <a:chOff x="5480127" y="1350250"/>
            <a:chExt cx="3000458" cy="3302200"/>
          </a:xfrm>
        </p:grpSpPr>
        <p:sp>
          <p:nvSpPr>
            <p:cNvPr id="324" name="Google Shape;324;p30"/>
            <p:cNvSpPr/>
            <p:nvPr/>
          </p:nvSpPr>
          <p:spPr>
            <a:xfrm>
              <a:off x="5480285" y="1604425"/>
              <a:ext cx="3000300" cy="27831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5480127" y="2703114"/>
              <a:ext cx="3000300" cy="559200"/>
            </a:xfrm>
            <a:prstGeom prst="ellipse">
              <a:avLst/>
            </a:prstGeom>
            <a:noFill/>
            <a:ln cap="flat" cmpd="sng" w="19050">
              <a:solidFill>
                <a:srgbClr val="CCCCC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999999"/>
                </a:solidFill>
              </a:endParaRPr>
            </a:p>
          </p:txBody>
        </p:sp>
        <p:cxnSp>
          <p:nvCxnSpPr>
            <p:cNvPr id="326" name="Google Shape;326;p30"/>
            <p:cNvCxnSpPr/>
            <p:nvPr/>
          </p:nvCxnSpPr>
          <p:spPr>
            <a:xfrm>
              <a:off x="6987150" y="3062275"/>
              <a:ext cx="5835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7" name="Google Shape;327;p30"/>
            <p:cNvCxnSpPr/>
            <p:nvPr/>
          </p:nvCxnSpPr>
          <p:spPr>
            <a:xfrm>
              <a:off x="6987150" y="28336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8" name="Google Shape;328;p30"/>
            <p:cNvCxnSpPr/>
            <p:nvPr/>
          </p:nvCxnSpPr>
          <p:spPr>
            <a:xfrm flipH="1" rot="10800000">
              <a:off x="6987150" y="26032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29" name="Google Shape;329;p30"/>
            <p:cNvCxnSpPr/>
            <p:nvPr/>
          </p:nvCxnSpPr>
          <p:spPr>
            <a:xfrm>
              <a:off x="6987150" y="2376475"/>
              <a:ext cx="303900" cy="4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0" name="Google Shape;330;p30"/>
            <p:cNvCxnSpPr/>
            <p:nvPr/>
          </p:nvCxnSpPr>
          <p:spPr>
            <a:xfrm>
              <a:off x="6987150" y="21478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1" name="Google Shape;331;p30"/>
            <p:cNvCxnSpPr/>
            <p:nvPr/>
          </p:nvCxnSpPr>
          <p:spPr>
            <a:xfrm>
              <a:off x="6987150" y="32908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2" name="Google Shape;332;p30"/>
            <p:cNvCxnSpPr/>
            <p:nvPr/>
          </p:nvCxnSpPr>
          <p:spPr>
            <a:xfrm flipH="1" rot="10800000">
              <a:off x="6987150" y="35176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3" name="Google Shape;333;p30"/>
            <p:cNvCxnSpPr/>
            <p:nvPr/>
          </p:nvCxnSpPr>
          <p:spPr>
            <a:xfrm>
              <a:off x="6987150" y="3748075"/>
              <a:ext cx="2901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4" name="Google Shape;334;p30"/>
            <p:cNvCxnSpPr/>
            <p:nvPr/>
          </p:nvCxnSpPr>
          <p:spPr>
            <a:xfrm>
              <a:off x="6987150" y="39766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35" name="Google Shape;335;p30"/>
            <p:cNvCxnSpPr/>
            <p:nvPr/>
          </p:nvCxnSpPr>
          <p:spPr>
            <a:xfrm flipH="1" rot="-5400000">
              <a:off x="6590350" y="1791550"/>
              <a:ext cx="1552200" cy="669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6" name="Google Shape;336;p30"/>
            <p:cNvCxnSpPr/>
            <p:nvPr/>
          </p:nvCxnSpPr>
          <p:spPr>
            <a:xfrm rot="-5400000">
              <a:off x="6529483" y="3480800"/>
              <a:ext cx="1749900" cy="5934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37" name="Google Shape;337;p30"/>
          <p:cNvGrpSpPr/>
          <p:nvPr/>
        </p:nvGrpSpPr>
        <p:grpSpPr>
          <a:xfrm>
            <a:off x="1322149" y="1665519"/>
            <a:ext cx="631" cy="1870696"/>
            <a:chOff x="2491933" y="1208375"/>
            <a:chExt cx="1017" cy="3302200"/>
          </a:xfrm>
        </p:grpSpPr>
        <p:cxnSp>
          <p:nvCxnSpPr>
            <p:cNvPr id="338" name="Google Shape;338;p30"/>
            <p:cNvCxnSpPr/>
            <p:nvPr/>
          </p:nvCxnSpPr>
          <p:spPr>
            <a:xfrm flipH="1" rot="-5400000">
              <a:off x="1701250" y="1999175"/>
              <a:ext cx="15825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39" name="Google Shape;339;p30"/>
            <p:cNvCxnSpPr/>
            <p:nvPr/>
          </p:nvCxnSpPr>
          <p:spPr>
            <a:xfrm rot="-5400000">
              <a:off x="1624933" y="3642675"/>
              <a:ext cx="17349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40" name="Google Shape;340;p30"/>
          <p:cNvSpPr/>
          <p:nvPr/>
        </p:nvSpPr>
        <p:spPr>
          <a:xfrm>
            <a:off x="7033597" y="1632100"/>
            <a:ext cx="1860600" cy="17481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0"/>
          <p:cNvSpPr/>
          <p:nvPr/>
        </p:nvSpPr>
        <p:spPr>
          <a:xfrm>
            <a:off x="7033498" y="2322375"/>
            <a:ext cx="1860600" cy="3513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42" name="Google Shape;342;p30"/>
          <p:cNvSpPr/>
          <p:nvPr/>
        </p:nvSpPr>
        <p:spPr>
          <a:xfrm>
            <a:off x="7216793" y="2183870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343" name="Google Shape;343;p30"/>
          <p:cNvCxnSpPr>
            <a:endCxn id="342" idx="4"/>
          </p:cNvCxnSpPr>
          <p:nvPr/>
        </p:nvCxnSpPr>
        <p:spPr>
          <a:xfrm flipH="1" rot="10800000">
            <a:off x="7918643" y="2535170"/>
            <a:ext cx="423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4" name="Google Shape;344;p30"/>
          <p:cNvCxnSpPr/>
          <p:nvPr/>
        </p:nvCxnSpPr>
        <p:spPr>
          <a:xfrm flipH="1" rot="10800000">
            <a:off x="7944500" y="2183891"/>
            <a:ext cx="63600" cy="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45" name="Google Shape;345;p30"/>
          <p:cNvSpPr/>
          <p:nvPr/>
        </p:nvSpPr>
        <p:spPr>
          <a:xfrm>
            <a:off x="7216793" y="2443284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46" name="Google Shape;346;p30"/>
          <p:cNvSpPr/>
          <p:nvPr/>
        </p:nvSpPr>
        <p:spPr>
          <a:xfrm>
            <a:off x="3564306" y="2912625"/>
            <a:ext cx="2053500" cy="19365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0"/>
          <p:cNvSpPr/>
          <p:nvPr/>
        </p:nvSpPr>
        <p:spPr>
          <a:xfrm>
            <a:off x="3564147" y="3677201"/>
            <a:ext cx="2053500" cy="389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48" name="Google Shape;348;p30"/>
          <p:cNvSpPr/>
          <p:nvPr/>
        </p:nvSpPr>
        <p:spPr>
          <a:xfrm>
            <a:off x="3766425" y="3523788"/>
            <a:ext cx="1642500" cy="389100"/>
          </a:xfrm>
          <a:prstGeom prst="ellipse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349" name="Google Shape;349;p30"/>
          <p:cNvCxnSpPr>
            <a:endCxn id="348" idx="4"/>
          </p:cNvCxnSpPr>
          <p:nvPr/>
        </p:nvCxnSpPr>
        <p:spPr>
          <a:xfrm flipH="1" rot="10800000">
            <a:off x="4541175" y="3912888"/>
            <a:ext cx="465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0" name="Google Shape;350;p30"/>
          <p:cNvCxnSpPr/>
          <p:nvPr/>
        </p:nvCxnSpPr>
        <p:spPr>
          <a:xfrm flipH="1" rot="10800000">
            <a:off x="4569501" y="3523607"/>
            <a:ext cx="70200" cy="1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51" name="Google Shape;351;p30"/>
          <p:cNvSpPr/>
          <p:nvPr/>
        </p:nvSpPr>
        <p:spPr>
          <a:xfrm>
            <a:off x="4859310" y="3838871"/>
            <a:ext cx="277200" cy="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0"/>
          <p:cNvSpPr/>
          <p:nvPr/>
        </p:nvSpPr>
        <p:spPr>
          <a:xfrm>
            <a:off x="4828401" y="3171847"/>
            <a:ext cx="315036" cy="733769"/>
          </a:xfrm>
          <a:custGeom>
            <a:rect b="b" l="l" r="r" t="t"/>
            <a:pathLst>
              <a:path extrusionOk="0" h="23348" w="9906">
                <a:moveTo>
                  <a:pt x="0" y="23348"/>
                </a:moveTo>
                <a:cubicBezTo>
                  <a:pt x="595" y="22950"/>
                  <a:pt x="3267" y="23991"/>
                  <a:pt x="3572" y="20958"/>
                </a:cubicBezTo>
                <a:cubicBezTo>
                  <a:pt x="3878" y="17925"/>
                  <a:pt x="1714" y="8634"/>
                  <a:pt x="1833" y="5149"/>
                </a:cubicBezTo>
                <a:cubicBezTo>
                  <a:pt x="1952" y="1664"/>
                  <a:pt x="3340" y="286"/>
                  <a:pt x="4288" y="49"/>
                </a:cubicBezTo>
                <a:cubicBezTo>
                  <a:pt x="5237" y="-188"/>
                  <a:pt x="6993" y="346"/>
                  <a:pt x="7524" y="3727"/>
                </a:cubicBezTo>
                <a:cubicBezTo>
                  <a:pt x="8056" y="7109"/>
                  <a:pt x="7080" y="17282"/>
                  <a:pt x="7477" y="20338"/>
                </a:cubicBezTo>
                <a:cubicBezTo>
                  <a:pt x="7874" y="23394"/>
                  <a:pt x="9501" y="21775"/>
                  <a:pt x="9906" y="22062"/>
                </a:cubicBezTo>
              </a:path>
            </a:pathLst>
          </a:cu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53" name="Google Shape;353;p30"/>
          <p:cNvCxnSpPr/>
          <p:nvPr/>
        </p:nvCxnSpPr>
        <p:spPr>
          <a:xfrm>
            <a:off x="5072238" y="3338062"/>
            <a:ext cx="0" cy="558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30"/>
          <p:cNvCxnSpPr/>
          <p:nvPr/>
        </p:nvCxnSpPr>
        <p:spPr>
          <a:xfrm flipH="1" rot="10800000">
            <a:off x="2620450" y="1816875"/>
            <a:ext cx="608700" cy="18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30"/>
          <p:cNvCxnSpPr/>
          <p:nvPr/>
        </p:nvCxnSpPr>
        <p:spPr>
          <a:xfrm>
            <a:off x="6074800" y="1923500"/>
            <a:ext cx="547800" cy="197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30"/>
          <p:cNvCxnSpPr/>
          <p:nvPr/>
        </p:nvCxnSpPr>
        <p:spPr>
          <a:xfrm flipH="1">
            <a:off x="6165475" y="3124197"/>
            <a:ext cx="531000" cy="216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7" name="Google Shape;357;p30"/>
          <p:cNvCxnSpPr/>
          <p:nvPr/>
        </p:nvCxnSpPr>
        <p:spPr>
          <a:xfrm rot="10800000">
            <a:off x="2757475" y="3156297"/>
            <a:ext cx="586200" cy="19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8" name="Google Shape;358;p30"/>
          <p:cNvSpPr txBox="1"/>
          <p:nvPr/>
        </p:nvSpPr>
        <p:spPr>
          <a:xfrm>
            <a:off x="822070" y="1086000"/>
            <a:ext cx="1929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6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Poloidal</a:t>
            </a:r>
            <a:endParaRPr sz="16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30"/>
          <p:cNvSpPr txBox="1"/>
          <p:nvPr/>
        </p:nvSpPr>
        <p:spPr>
          <a:xfrm>
            <a:off x="7424750" y="1053100"/>
            <a:ext cx="12393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Toroidal</a:t>
            </a:r>
            <a:endParaRPr baseline="-25000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30"/>
          <p:cNvSpPr/>
          <p:nvPr/>
        </p:nvSpPr>
        <p:spPr>
          <a:xfrm>
            <a:off x="5033989" y="3412294"/>
            <a:ext cx="84600" cy="4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1" name="Google Shape;361;p30"/>
          <p:cNvCxnSpPr/>
          <p:nvPr/>
        </p:nvCxnSpPr>
        <p:spPr>
          <a:xfrm>
            <a:off x="5072650" y="3383275"/>
            <a:ext cx="2700" cy="51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62" name="Google Shape;362;p30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363" name="Google Shape;363;p30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364" name="Google Shape;364;p30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1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31"/>
          <p:cNvSpPr txBox="1"/>
          <p:nvPr>
            <p:ph type="title"/>
          </p:nvPr>
        </p:nvSpPr>
        <p:spPr>
          <a:xfrm>
            <a:off x="1257300" y="-304800"/>
            <a:ext cx="6801000" cy="85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The Babcock-Leighton Dynamo Model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371" name="Google Shape;371;p31"/>
          <p:cNvSpPr/>
          <p:nvPr/>
        </p:nvSpPr>
        <p:spPr>
          <a:xfrm>
            <a:off x="407223" y="1809594"/>
            <a:ext cx="1860600" cy="15768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1"/>
          <p:cNvSpPr/>
          <p:nvPr/>
        </p:nvSpPr>
        <p:spPr>
          <a:xfrm>
            <a:off x="407125" y="2432065"/>
            <a:ext cx="1860600" cy="317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grpSp>
        <p:nvGrpSpPr>
          <p:cNvPr id="373" name="Google Shape;373;p31"/>
          <p:cNvGrpSpPr/>
          <p:nvPr/>
        </p:nvGrpSpPr>
        <p:grpSpPr>
          <a:xfrm>
            <a:off x="3564288" y="588214"/>
            <a:ext cx="1929595" cy="1936410"/>
            <a:chOff x="5480127" y="1350250"/>
            <a:chExt cx="3000458" cy="3302200"/>
          </a:xfrm>
        </p:grpSpPr>
        <p:sp>
          <p:nvSpPr>
            <p:cNvPr id="374" name="Google Shape;374;p31"/>
            <p:cNvSpPr/>
            <p:nvPr/>
          </p:nvSpPr>
          <p:spPr>
            <a:xfrm>
              <a:off x="5480285" y="1604425"/>
              <a:ext cx="3000300" cy="27831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1"/>
            <p:cNvSpPr/>
            <p:nvPr/>
          </p:nvSpPr>
          <p:spPr>
            <a:xfrm>
              <a:off x="5480127" y="2703114"/>
              <a:ext cx="3000300" cy="559200"/>
            </a:xfrm>
            <a:prstGeom prst="ellipse">
              <a:avLst/>
            </a:prstGeom>
            <a:noFill/>
            <a:ln cap="flat" cmpd="sng" w="19050">
              <a:solidFill>
                <a:srgbClr val="CCCCC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999999"/>
                </a:solidFill>
              </a:endParaRPr>
            </a:p>
          </p:txBody>
        </p:sp>
        <p:cxnSp>
          <p:nvCxnSpPr>
            <p:cNvPr id="376" name="Google Shape;376;p31"/>
            <p:cNvCxnSpPr/>
            <p:nvPr/>
          </p:nvCxnSpPr>
          <p:spPr>
            <a:xfrm>
              <a:off x="6987150" y="3062275"/>
              <a:ext cx="5835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7" name="Google Shape;377;p31"/>
            <p:cNvCxnSpPr/>
            <p:nvPr/>
          </p:nvCxnSpPr>
          <p:spPr>
            <a:xfrm>
              <a:off x="6987150" y="28336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8" name="Google Shape;378;p31"/>
            <p:cNvCxnSpPr/>
            <p:nvPr/>
          </p:nvCxnSpPr>
          <p:spPr>
            <a:xfrm flipH="1" rot="10800000">
              <a:off x="6987150" y="26032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79" name="Google Shape;379;p31"/>
            <p:cNvCxnSpPr/>
            <p:nvPr/>
          </p:nvCxnSpPr>
          <p:spPr>
            <a:xfrm>
              <a:off x="6987150" y="2376475"/>
              <a:ext cx="303900" cy="4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0" name="Google Shape;380;p31"/>
            <p:cNvCxnSpPr/>
            <p:nvPr/>
          </p:nvCxnSpPr>
          <p:spPr>
            <a:xfrm>
              <a:off x="6987150" y="21478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1" name="Google Shape;381;p31"/>
            <p:cNvCxnSpPr/>
            <p:nvPr/>
          </p:nvCxnSpPr>
          <p:spPr>
            <a:xfrm>
              <a:off x="6987150" y="32908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2" name="Google Shape;382;p31"/>
            <p:cNvCxnSpPr/>
            <p:nvPr/>
          </p:nvCxnSpPr>
          <p:spPr>
            <a:xfrm flipH="1" rot="10800000">
              <a:off x="6987150" y="35176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3" name="Google Shape;383;p31"/>
            <p:cNvCxnSpPr/>
            <p:nvPr/>
          </p:nvCxnSpPr>
          <p:spPr>
            <a:xfrm>
              <a:off x="6987150" y="3748075"/>
              <a:ext cx="2901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4" name="Google Shape;384;p31"/>
            <p:cNvCxnSpPr/>
            <p:nvPr/>
          </p:nvCxnSpPr>
          <p:spPr>
            <a:xfrm>
              <a:off x="6987150" y="39766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5" name="Google Shape;385;p31"/>
            <p:cNvCxnSpPr/>
            <p:nvPr/>
          </p:nvCxnSpPr>
          <p:spPr>
            <a:xfrm flipH="1" rot="-5400000">
              <a:off x="6590350" y="1791550"/>
              <a:ext cx="1552200" cy="669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6" name="Google Shape;386;p31"/>
            <p:cNvCxnSpPr/>
            <p:nvPr/>
          </p:nvCxnSpPr>
          <p:spPr>
            <a:xfrm rot="-5400000">
              <a:off x="6529483" y="3480800"/>
              <a:ext cx="1749900" cy="5934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87" name="Google Shape;387;p31"/>
          <p:cNvSpPr txBox="1"/>
          <p:nvPr/>
        </p:nvSpPr>
        <p:spPr>
          <a:xfrm>
            <a:off x="822070" y="1086000"/>
            <a:ext cx="1929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6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Poloidal</a:t>
            </a:r>
            <a:endParaRPr sz="16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88" name="Google Shape;388;p31"/>
          <p:cNvGrpSpPr/>
          <p:nvPr/>
        </p:nvGrpSpPr>
        <p:grpSpPr>
          <a:xfrm>
            <a:off x="1322149" y="1665519"/>
            <a:ext cx="631" cy="1870696"/>
            <a:chOff x="2491933" y="1208375"/>
            <a:chExt cx="1017" cy="3302200"/>
          </a:xfrm>
        </p:grpSpPr>
        <p:cxnSp>
          <p:nvCxnSpPr>
            <p:cNvPr id="389" name="Google Shape;389;p31"/>
            <p:cNvCxnSpPr/>
            <p:nvPr/>
          </p:nvCxnSpPr>
          <p:spPr>
            <a:xfrm flipH="1" rot="-5400000">
              <a:off x="1701250" y="1999175"/>
              <a:ext cx="15825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0" name="Google Shape;390;p31"/>
            <p:cNvCxnSpPr/>
            <p:nvPr/>
          </p:nvCxnSpPr>
          <p:spPr>
            <a:xfrm rot="-5400000">
              <a:off x="1624933" y="3642675"/>
              <a:ext cx="17349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91" name="Google Shape;391;p31"/>
          <p:cNvSpPr/>
          <p:nvPr/>
        </p:nvSpPr>
        <p:spPr>
          <a:xfrm>
            <a:off x="7033597" y="1632100"/>
            <a:ext cx="1860600" cy="17481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1"/>
          <p:cNvSpPr/>
          <p:nvPr/>
        </p:nvSpPr>
        <p:spPr>
          <a:xfrm>
            <a:off x="7033498" y="2322375"/>
            <a:ext cx="1860600" cy="3513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93" name="Google Shape;393;p31"/>
          <p:cNvSpPr/>
          <p:nvPr/>
        </p:nvSpPr>
        <p:spPr>
          <a:xfrm>
            <a:off x="7216793" y="2183870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394" name="Google Shape;394;p31"/>
          <p:cNvCxnSpPr>
            <a:endCxn id="393" idx="4"/>
          </p:cNvCxnSpPr>
          <p:nvPr/>
        </p:nvCxnSpPr>
        <p:spPr>
          <a:xfrm flipH="1" rot="10800000">
            <a:off x="7918643" y="2535170"/>
            <a:ext cx="423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5" name="Google Shape;395;p31"/>
          <p:cNvCxnSpPr/>
          <p:nvPr/>
        </p:nvCxnSpPr>
        <p:spPr>
          <a:xfrm flipH="1" rot="10800000">
            <a:off x="7944500" y="2183891"/>
            <a:ext cx="63600" cy="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96" name="Google Shape;396;p31"/>
          <p:cNvSpPr txBox="1"/>
          <p:nvPr/>
        </p:nvSpPr>
        <p:spPr>
          <a:xfrm>
            <a:off x="7424750" y="1053100"/>
            <a:ext cx="12393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Toroidal</a:t>
            </a:r>
            <a:endParaRPr baseline="-25000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7" name="Google Shape;397;p31"/>
          <p:cNvSpPr/>
          <p:nvPr/>
        </p:nvSpPr>
        <p:spPr>
          <a:xfrm>
            <a:off x="7216793" y="2443284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398" name="Google Shape;398;p31"/>
          <p:cNvSpPr/>
          <p:nvPr/>
        </p:nvSpPr>
        <p:spPr>
          <a:xfrm>
            <a:off x="3564256" y="2912625"/>
            <a:ext cx="2053500" cy="19365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1"/>
          <p:cNvSpPr/>
          <p:nvPr/>
        </p:nvSpPr>
        <p:spPr>
          <a:xfrm>
            <a:off x="3564147" y="3677201"/>
            <a:ext cx="2053500" cy="389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400" name="Google Shape;400;p31"/>
          <p:cNvSpPr/>
          <p:nvPr/>
        </p:nvSpPr>
        <p:spPr>
          <a:xfrm>
            <a:off x="3766425" y="3523788"/>
            <a:ext cx="1642500" cy="389100"/>
          </a:xfrm>
          <a:prstGeom prst="ellipse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401" name="Google Shape;401;p31"/>
          <p:cNvCxnSpPr>
            <a:endCxn id="400" idx="4"/>
          </p:cNvCxnSpPr>
          <p:nvPr/>
        </p:nvCxnSpPr>
        <p:spPr>
          <a:xfrm flipH="1" rot="10800000">
            <a:off x="4541175" y="3912888"/>
            <a:ext cx="465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2" name="Google Shape;402;p31"/>
          <p:cNvCxnSpPr/>
          <p:nvPr/>
        </p:nvCxnSpPr>
        <p:spPr>
          <a:xfrm flipH="1" rot="10800000">
            <a:off x="4569501" y="3523607"/>
            <a:ext cx="70200" cy="1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03" name="Google Shape;403;p31"/>
          <p:cNvSpPr/>
          <p:nvPr/>
        </p:nvSpPr>
        <p:spPr>
          <a:xfrm>
            <a:off x="4859310" y="3838871"/>
            <a:ext cx="277200" cy="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1"/>
          <p:cNvSpPr/>
          <p:nvPr/>
        </p:nvSpPr>
        <p:spPr>
          <a:xfrm>
            <a:off x="4828401" y="3171847"/>
            <a:ext cx="315036" cy="733769"/>
          </a:xfrm>
          <a:custGeom>
            <a:rect b="b" l="l" r="r" t="t"/>
            <a:pathLst>
              <a:path extrusionOk="0" h="23348" w="9906">
                <a:moveTo>
                  <a:pt x="0" y="23348"/>
                </a:moveTo>
                <a:cubicBezTo>
                  <a:pt x="595" y="22950"/>
                  <a:pt x="3267" y="23991"/>
                  <a:pt x="3572" y="20958"/>
                </a:cubicBezTo>
                <a:cubicBezTo>
                  <a:pt x="3878" y="17925"/>
                  <a:pt x="1714" y="8634"/>
                  <a:pt x="1833" y="5149"/>
                </a:cubicBezTo>
                <a:cubicBezTo>
                  <a:pt x="1952" y="1664"/>
                  <a:pt x="3340" y="286"/>
                  <a:pt x="4288" y="49"/>
                </a:cubicBezTo>
                <a:cubicBezTo>
                  <a:pt x="5237" y="-188"/>
                  <a:pt x="6993" y="346"/>
                  <a:pt x="7524" y="3727"/>
                </a:cubicBezTo>
                <a:cubicBezTo>
                  <a:pt x="8056" y="7109"/>
                  <a:pt x="7080" y="17282"/>
                  <a:pt x="7477" y="20338"/>
                </a:cubicBezTo>
                <a:cubicBezTo>
                  <a:pt x="7874" y="23394"/>
                  <a:pt x="9501" y="21775"/>
                  <a:pt x="9906" y="22062"/>
                </a:cubicBezTo>
              </a:path>
            </a:pathLst>
          </a:cu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405" name="Google Shape;405;p31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406" name="Google Shape;406;p31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07" name="Google Shape;407;p31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408" name="Google Shape;408;p31"/>
          <p:cNvCxnSpPr/>
          <p:nvPr/>
        </p:nvCxnSpPr>
        <p:spPr>
          <a:xfrm flipH="1" rot="10800000">
            <a:off x="2620450" y="1816875"/>
            <a:ext cx="608700" cy="18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9" name="Google Shape;409;p31"/>
          <p:cNvCxnSpPr/>
          <p:nvPr/>
        </p:nvCxnSpPr>
        <p:spPr>
          <a:xfrm>
            <a:off x="6074800" y="1923500"/>
            <a:ext cx="547800" cy="197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0" name="Google Shape;410;p31"/>
          <p:cNvCxnSpPr/>
          <p:nvPr/>
        </p:nvCxnSpPr>
        <p:spPr>
          <a:xfrm flipH="1">
            <a:off x="6165475" y="3124197"/>
            <a:ext cx="531000" cy="216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1" name="Google Shape;411;p31"/>
          <p:cNvCxnSpPr/>
          <p:nvPr/>
        </p:nvCxnSpPr>
        <p:spPr>
          <a:xfrm rot="10800000">
            <a:off x="2757475" y="3156297"/>
            <a:ext cx="586200" cy="19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12" name="Google Shape;412;p31"/>
          <p:cNvPicPr preferRelativeResize="0"/>
          <p:nvPr/>
        </p:nvPicPr>
        <p:blipFill rotWithShape="1">
          <a:blip r:embed="rId3">
            <a:alphaModFix/>
          </a:blip>
          <a:srcRect b="0" l="0" r="40936" t="0"/>
          <a:stretch/>
        </p:blipFill>
        <p:spPr>
          <a:xfrm>
            <a:off x="2508177" y="679375"/>
            <a:ext cx="915175" cy="4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1"/>
          <p:cNvSpPr txBox="1"/>
          <p:nvPr/>
        </p:nvSpPr>
        <p:spPr>
          <a:xfrm>
            <a:off x="5881425" y="3641550"/>
            <a:ext cx="18606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Sunspot tilt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4" name="Google Shape;414;p31"/>
          <p:cNvPicPr preferRelativeResize="0"/>
          <p:nvPr/>
        </p:nvPicPr>
        <p:blipFill rotWithShape="1">
          <a:blip r:embed="rId3">
            <a:alphaModFix/>
          </a:blip>
          <a:srcRect b="0" l="92739" r="0" t="0"/>
          <a:stretch/>
        </p:blipFill>
        <p:spPr>
          <a:xfrm>
            <a:off x="3310850" y="666050"/>
            <a:ext cx="112500" cy="4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1"/>
          <p:cNvSpPr/>
          <p:nvPr/>
        </p:nvSpPr>
        <p:spPr>
          <a:xfrm>
            <a:off x="5033989" y="3412294"/>
            <a:ext cx="84600" cy="4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16" name="Google Shape;416;p31"/>
          <p:cNvCxnSpPr/>
          <p:nvPr/>
        </p:nvCxnSpPr>
        <p:spPr>
          <a:xfrm>
            <a:off x="5072650" y="3383275"/>
            <a:ext cx="2700" cy="51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17" name="Google Shape;417;p31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418" name="Google Shape;418;p31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19" name="Google Shape;419;p31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2"/>
          <p:cNvSpPr txBox="1"/>
          <p:nvPr>
            <p:ph idx="12" type="sldNum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5" name="Google Shape;425;p32"/>
          <p:cNvSpPr txBox="1"/>
          <p:nvPr>
            <p:ph type="title"/>
          </p:nvPr>
        </p:nvSpPr>
        <p:spPr>
          <a:xfrm>
            <a:off x="1257300" y="-304800"/>
            <a:ext cx="6801000" cy="857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</a:rPr>
              <a:t>The Babcock-Leighton Dynamo Model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426" name="Google Shape;426;p32"/>
          <p:cNvSpPr/>
          <p:nvPr/>
        </p:nvSpPr>
        <p:spPr>
          <a:xfrm>
            <a:off x="407223" y="1809594"/>
            <a:ext cx="1860600" cy="15768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2"/>
          <p:cNvSpPr/>
          <p:nvPr/>
        </p:nvSpPr>
        <p:spPr>
          <a:xfrm>
            <a:off x="407125" y="2432065"/>
            <a:ext cx="1860600" cy="317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grpSp>
        <p:nvGrpSpPr>
          <p:cNvPr id="428" name="Google Shape;428;p32"/>
          <p:cNvGrpSpPr/>
          <p:nvPr/>
        </p:nvGrpSpPr>
        <p:grpSpPr>
          <a:xfrm>
            <a:off x="3564288" y="588214"/>
            <a:ext cx="1929595" cy="1936410"/>
            <a:chOff x="5480127" y="1350250"/>
            <a:chExt cx="3000458" cy="3302200"/>
          </a:xfrm>
        </p:grpSpPr>
        <p:sp>
          <p:nvSpPr>
            <p:cNvPr id="429" name="Google Shape;429;p32"/>
            <p:cNvSpPr/>
            <p:nvPr/>
          </p:nvSpPr>
          <p:spPr>
            <a:xfrm>
              <a:off x="5480285" y="1604425"/>
              <a:ext cx="3000300" cy="27831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5480127" y="2703114"/>
              <a:ext cx="3000300" cy="559200"/>
            </a:xfrm>
            <a:prstGeom prst="ellipse">
              <a:avLst/>
            </a:prstGeom>
            <a:noFill/>
            <a:ln cap="flat" cmpd="sng" w="19050">
              <a:solidFill>
                <a:srgbClr val="CCCCCC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999999"/>
                </a:solidFill>
              </a:endParaRPr>
            </a:p>
          </p:txBody>
        </p:sp>
        <p:cxnSp>
          <p:nvCxnSpPr>
            <p:cNvPr id="431" name="Google Shape;431;p32"/>
            <p:cNvCxnSpPr/>
            <p:nvPr/>
          </p:nvCxnSpPr>
          <p:spPr>
            <a:xfrm>
              <a:off x="6987150" y="3062275"/>
              <a:ext cx="5835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2" name="Google Shape;432;p32"/>
            <p:cNvCxnSpPr/>
            <p:nvPr/>
          </p:nvCxnSpPr>
          <p:spPr>
            <a:xfrm>
              <a:off x="6987150" y="28336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3" name="Google Shape;433;p32"/>
            <p:cNvCxnSpPr/>
            <p:nvPr/>
          </p:nvCxnSpPr>
          <p:spPr>
            <a:xfrm flipH="1" rot="10800000">
              <a:off x="6987150" y="26032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4" name="Google Shape;434;p32"/>
            <p:cNvCxnSpPr/>
            <p:nvPr/>
          </p:nvCxnSpPr>
          <p:spPr>
            <a:xfrm>
              <a:off x="6987150" y="2376475"/>
              <a:ext cx="303900" cy="4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5" name="Google Shape;435;p32"/>
            <p:cNvCxnSpPr/>
            <p:nvPr/>
          </p:nvCxnSpPr>
          <p:spPr>
            <a:xfrm>
              <a:off x="6987150" y="21478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6" name="Google Shape;436;p32"/>
            <p:cNvCxnSpPr/>
            <p:nvPr/>
          </p:nvCxnSpPr>
          <p:spPr>
            <a:xfrm>
              <a:off x="6987150" y="3290875"/>
              <a:ext cx="468600" cy="39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7" name="Google Shape;437;p32"/>
            <p:cNvCxnSpPr/>
            <p:nvPr/>
          </p:nvCxnSpPr>
          <p:spPr>
            <a:xfrm flipH="1" rot="10800000">
              <a:off x="6987150" y="3517675"/>
              <a:ext cx="330000" cy="18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8" name="Google Shape;438;p32"/>
            <p:cNvCxnSpPr/>
            <p:nvPr/>
          </p:nvCxnSpPr>
          <p:spPr>
            <a:xfrm>
              <a:off x="6987150" y="3748075"/>
              <a:ext cx="290100" cy="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9" name="Google Shape;439;p32"/>
            <p:cNvCxnSpPr/>
            <p:nvPr/>
          </p:nvCxnSpPr>
          <p:spPr>
            <a:xfrm>
              <a:off x="6987150" y="3976675"/>
              <a:ext cx="119700" cy="5700"/>
            </a:xfrm>
            <a:prstGeom prst="straightConnector1">
              <a:avLst/>
            </a:prstGeom>
            <a:noFill/>
            <a:ln cap="flat" cmpd="sng" w="9525">
              <a:solidFill>
                <a:srgbClr val="67748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40" name="Google Shape;440;p32"/>
            <p:cNvCxnSpPr/>
            <p:nvPr/>
          </p:nvCxnSpPr>
          <p:spPr>
            <a:xfrm flipH="1" rot="-5400000">
              <a:off x="6590350" y="1791550"/>
              <a:ext cx="1552200" cy="669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1" name="Google Shape;441;p32"/>
            <p:cNvCxnSpPr/>
            <p:nvPr/>
          </p:nvCxnSpPr>
          <p:spPr>
            <a:xfrm rot="-5400000">
              <a:off x="6529483" y="3480800"/>
              <a:ext cx="1749900" cy="5934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42" name="Google Shape;442;p32"/>
          <p:cNvSpPr txBox="1"/>
          <p:nvPr/>
        </p:nvSpPr>
        <p:spPr>
          <a:xfrm>
            <a:off x="822070" y="1086000"/>
            <a:ext cx="1929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6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Poloidal</a:t>
            </a:r>
            <a:endParaRPr sz="16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43" name="Google Shape;443;p32"/>
          <p:cNvGrpSpPr/>
          <p:nvPr/>
        </p:nvGrpSpPr>
        <p:grpSpPr>
          <a:xfrm>
            <a:off x="1322149" y="1665519"/>
            <a:ext cx="631" cy="1870696"/>
            <a:chOff x="2491933" y="1208375"/>
            <a:chExt cx="1017" cy="3302200"/>
          </a:xfrm>
        </p:grpSpPr>
        <p:cxnSp>
          <p:nvCxnSpPr>
            <p:cNvPr id="444" name="Google Shape;444;p32"/>
            <p:cNvCxnSpPr/>
            <p:nvPr/>
          </p:nvCxnSpPr>
          <p:spPr>
            <a:xfrm flipH="1" rot="-5400000">
              <a:off x="1701250" y="1999175"/>
              <a:ext cx="15825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5" name="Google Shape;445;p32"/>
            <p:cNvCxnSpPr/>
            <p:nvPr/>
          </p:nvCxnSpPr>
          <p:spPr>
            <a:xfrm rot="-5400000">
              <a:off x="1624933" y="3642675"/>
              <a:ext cx="17349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46" name="Google Shape;446;p32"/>
          <p:cNvSpPr/>
          <p:nvPr/>
        </p:nvSpPr>
        <p:spPr>
          <a:xfrm>
            <a:off x="7033597" y="1632100"/>
            <a:ext cx="1860600" cy="17481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2"/>
          <p:cNvSpPr/>
          <p:nvPr/>
        </p:nvSpPr>
        <p:spPr>
          <a:xfrm>
            <a:off x="7033498" y="2322375"/>
            <a:ext cx="1860600" cy="3513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448" name="Google Shape;448;p32"/>
          <p:cNvSpPr/>
          <p:nvPr/>
        </p:nvSpPr>
        <p:spPr>
          <a:xfrm>
            <a:off x="7216793" y="2183870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449" name="Google Shape;449;p32"/>
          <p:cNvCxnSpPr>
            <a:endCxn id="448" idx="4"/>
          </p:cNvCxnSpPr>
          <p:nvPr/>
        </p:nvCxnSpPr>
        <p:spPr>
          <a:xfrm flipH="1" rot="10800000">
            <a:off x="7918643" y="2535170"/>
            <a:ext cx="423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0" name="Google Shape;450;p32"/>
          <p:cNvCxnSpPr/>
          <p:nvPr/>
        </p:nvCxnSpPr>
        <p:spPr>
          <a:xfrm flipH="1" rot="10800000">
            <a:off x="7944500" y="2183891"/>
            <a:ext cx="63600" cy="9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51" name="Google Shape;451;p32"/>
          <p:cNvSpPr txBox="1"/>
          <p:nvPr/>
        </p:nvSpPr>
        <p:spPr>
          <a:xfrm>
            <a:off x="7424750" y="1053100"/>
            <a:ext cx="12393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B</a:t>
            </a:r>
            <a:r>
              <a:rPr lang="en" sz="170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rPr>
              <a:t>Toroidal</a:t>
            </a:r>
            <a:endParaRPr baseline="-25000" sz="1700">
              <a:solidFill>
                <a:srgbClr val="4A86E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2" name="Google Shape;452;p32"/>
          <p:cNvSpPr/>
          <p:nvPr/>
        </p:nvSpPr>
        <p:spPr>
          <a:xfrm>
            <a:off x="7216793" y="2443284"/>
            <a:ext cx="1488300" cy="3513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453" name="Google Shape;453;p32"/>
          <p:cNvSpPr/>
          <p:nvPr/>
        </p:nvSpPr>
        <p:spPr>
          <a:xfrm>
            <a:off x="3564256" y="2912625"/>
            <a:ext cx="2053500" cy="19365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2"/>
          <p:cNvSpPr/>
          <p:nvPr/>
        </p:nvSpPr>
        <p:spPr>
          <a:xfrm>
            <a:off x="3564147" y="3677201"/>
            <a:ext cx="2053500" cy="389100"/>
          </a:xfrm>
          <a:prstGeom prst="ellipse">
            <a:avLst/>
          </a:prstGeom>
          <a:noFill/>
          <a:ln cap="flat" cmpd="sng" w="19050">
            <a:solidFill>
              <a:srgbClr val="CCCCC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sp>
        <p:nvSpPr>
          <p:cNvPr id="455" name="Google Shape;455;p32"/>
          <p:cNvSpPr/>
          <p:nvPr/>
        </p:nvSpPr>
        <p:spPr>
          <a:xfrm>
            <a:off x="3766425" y="3523788"/>
            <a:ext cx="1642500" cy="389100"/>
          </a:xfrm>
          <a:prstGeom prst="ellipse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</a:endParaRPr>
          </a:p>
        </p:txBody>
      </p:sp>
      <p:cxnSp>
        <p:nvCxnSpPr>
          <p:cNvPr id="456" name="Google Shape;456;p32"/>
          <p:cNvCxnSpPr>
            <a:endCxn id="455" idx="4"/>
          </p:cNvCxnSpPr>
          <p:nvPr/>
        </p:nvCxnSpPr>
        <p:spPr>
          <a:xfrm flipH="1" rot="10800000">
            <a:off x="4541175" y="3912888"/>
            <a:ext cx="46500" cy="3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7" name="Google Shape;457;p32"/>
          <p:cNvCxnSpPr/>
          <p:nvPr/>
        </p:nvCxnSpPr>
        <p:spPr>
          <a:xfrm flipH="1" rot="10800000">
            <a:off x="4569501" y="3523607"/>
            <a:ext cx="70200" cy="120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58" name="Google Shape;458;p32"/>
          <p:cNvSpPr/>
          <p:nvPr/>
        </p:nvSpPr>
        <p:spPr>
          <a:xfrm>
            <a:off x="4859310" y="3838871"/>
            <a:ext cx="277200" cy="8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2"/>
          <p:cNvSpPr/>
          <p:nvPr/>
        </p:nvSpPr>
        <p:spPr>
          <a:xfrm>
            <a:off x="4828401" y="3171847"/>
            <a:ext cx="315036" cy="733769"/>
          </a:xfrm>
          <a:custGeom>
            <a:rect b="b" l="l" r="r" t="t"/>
            <a:pathLst>
              <a:path extrusionOk="0" h="23348" w="9906">
                <a:moveTo>
                  <a:pt x="0" y="23348"/>
                </a:moveTo>
                <a:cubicBezTo>
                  <a:pt x="595" y="22950"/>
                  <a:pt x="3267" y="23991"/>
                  <a:pt x="3572" y="20958"/>
                </a:cubicBezTo>
                <a:cubicBezTo>
                  <a:pt x="3878" y="17925"/>
                  <a:pt x="1714" y="8634"/>
                  <a:pt x="1833" y="5149"/>
                </a:cubicBezTo>
                <a:cubicBezTo>
                  <a:pt x="1952" y="1664"/>
                  <a:pt x="3340" y="286"/>
                  <a:pt x="4288" y="49"/>
                </a:cubicBezTo>
                <a:cubicBezTo>
                  <a:pt x="5237" y="-188"/>
                  <a:pt x="6993" y="346"/>
                  <a:pt x="7524" y="3727"/>
                </a:cubicBezTo>
                <a:cubicBezTo>
                  <a:pt x="8056" y="7109"/>
                  <a:pt x="7080" y="17282"/>
                  <a:pt x="7477" y="20338"/>
                </a:cubicBezTo>
                <a:cubicBezTo>
                  <a:pt x="7874" y="23394"/>
                  <a:pt x="9501" y="21775"/>
                  <a:pt x="9906" y="22062"/>
                </a:cubicBezTo>
              </a:path>
            </a:pathLst>
          </a:cu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460" name="Google Shape;460;p32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461" name="Google Shape;461;p32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62" name="Google Shape;462;p32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463" name="Google Shape;463;p32"/>
          <p:cNvCxnSpPr/>
          <p:nvPr/>
        </p:nvCxnSpPr>
        <p:spPr>
          <a:xfrm flipH="1" rot="10800000">
            <a:off x="2620450" y="1816875"/>
            <a:ext cx="608700" cy="182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4" name="Google Shape;464;p32"/>
          <p:cNvCxnSpPr/>
          <p:nvPr/>
        </p:nvCxnSpPr>
        <p:spPr>
          <a:xfrm>
            <a:off x="6074800" y="1923500"/>
            <a:ext cx="547800" cy="1977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5" name="Google Shape;465;p32"/>
          <p:cNvCxnSpPr/>
          <p:nvPr/>
        </p:nvCxnSpPr>
        <p:spPr>
          <a:xfrm flipH="1">
            <a:off x="6165475" y="3124197"/>
            <a:ext cx="531000" cy="2163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6" name="Google Shape;466;p32"/>
          <p:cNvCxnSpPr/>
          <p:nvPr/>
        </p:nvCxnSpPr>
        <p:spPr>
          <a:xfrm rot="10800000">
            <a:off x="2757475" y="3156297"/>
            <a:ext cx="586200" cy="1965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67" name="Google Shape;467;p32"/>
          <p:cNvPicPr preferRelativeResize="0"/>
          <p:nvPr/>
        </p:nvPicPr>
        <p:blipFill rotWithShape="1">
          <a:blip r:embed="rId3">
            <a:alphaModFix/>
          </a:blip>
          <a:srcRect b="0" l="0" r="40936" t="0"/>
          <a:stretch/>
        </p:blipFill>
        <p:spPr>
          <a:xfrm>
            <a:off x="2508177" y="679375"/>
            <a:ext cx="915175" cy="4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2"/>
          <p:cNvSpPr txBox="1"/>
          <p:nvPr/>
        </p:nvSpPr>
        <p:spPr>
          <a:xfrm>
            <a:off x="5881425" y="3641550"/>
            <a:ext cx="18606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Sunspot tilt</a:t>
            </a:r>
            <a:endParaRPr sz="24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9" name="Google Shape;469;p32"/>
          <p:cNvPicPr preferRelativeResize="0"/>
          <p:nvPr/>
        </p:nvPicPr>
        <p:blipFill rotWithShape="1">
          <a:blip r:embed="rId3">
            <a:alphaModFix/>
          </a:blip>
          <a:srcRect b="0" l="92739" r="0" t="0"/>
          <a:stretch/>
        </p:blipFill>
        <p:spPr>
          <a:xfrm>
            <a:off x="3310850" y="666050"/>
            <a:ext cx="112500" cy="4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2"/>
          <p:cNvSpPr/>
          <p:nvPr/>
        </p:nvSpPr>
        <p:spPr>
          <a:xfrm>
            <a:off x="5033989" y="3412294"/>
            <a:ext cx="84600" cy="48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71" name="Google Shape;471;p32"/>
          <p:cNvCxnSpPr/>
          <p:nvPr/>
        </p:nvCxnSpPr>
        <p:spPr>
          <a:xfrm>
            <a:off x="5072650" y="3383275"/>
            <a:ext cx="2700" cy="51000"/>
          </a:xfrm>
          <a:prstGeom prst="straightConnector1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72" name="Google Shape;472;p32"/>
          <p:cNvGrpSpPr/>
          <p:nvPr/>
        </p:nvGrpSpPr>
        <p:grpSpPr>
          <a:xfrm>
            <a:off x="4848467" y="3350984"/>
            <a:ext cx="84600" cy="68349"/>
            <a:chOff x="5033772" y="3338062"/>
            <a:chExt cx="84600" cy="68349"/>
          </a:xfrm>
        </p:grpSpPr>
        <p:sp>
          <p:nvSpPr>
            <p:cNvPr id="473" name="Google Shape;473;p32"/>
            <p:cNvSpPr/>
            <p:nvPr/>
          </p:nvSpPr>
          <p:spPr>
            <a:xfrm>
              <a:off x="5033772" y="3358411"/>
              <a:ext cx="84600" cy="48000"/>
            </a:xfrm>
            <a:prstGeom prst="ellipse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74" name="Google Shape;474;p32"/>
            <p:cNvCxnSpPr/>
            <p:nvPr/>
          </p:nvCxnSpPr>
          <p:spPr>
            <a:xfrm>
              <a:off x="5072238" y="3338062"/>
              <a:ext cx="0" cy="55800"/>
            </a:xfrm>
            <a:prstGeom prst="straightConnector1">
              <a:avLst/>
            </a:prstGeom>
            <a:noFill/>
            <a:ln cap="flat" cmpd="sng" w="19050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475" name="Google Shape;4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8075" y="1390801"/>
            <a:ext cx="3973837" cy="2980358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6" name="Google Shape;476;p32"/>
          <p:cNvSpPr txBox="1"/>
          <p:nvPr/>
        </p:nvSpPr>
        <p:spPr>
          <a:xfrm>
            <a:off x="3229150" y="1390650"/>
            <a:ext cx="2419500" cy="5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Lato"/>
                <a:ea typeface="Lato"/>
                <a:cs typeface="Lato"/>
                <a:sym typeface="Lato"/>
              </a:rPr>
              <a:t>No saturation mechanism</a:t>
            </a:r>
            <a:endParaRPr b="1" sz="2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FFFFFF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