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6858000" cx="12192000"/>
  <p:notesSz cx="6858000" cy="9144000"/>
  <p:embeddedFontLst>
    <p:embeddedFont>
      <p:font typeface="Oswald SemiBold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OswaldSemiBold-bold.fntdata"/><Relationship Id="rId27" Type="http://schemas.openxmlformats.org/officeDocument/2006/relationships/font" Target="fonts/OswaldSemiBo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photo/?fbid=1128928271678738&amp;set=a.372070144031225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photo?fbid=848837330620649&amp;set=a.239454034892318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26bd1216d_0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Julie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2d26bd1216d_0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da399db229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2da399db229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da399db229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/>
              <a:t>Marie-Eve</a:t>
            </a:r>
            <a:endParaRPr/>
          </a:p>
        </p:txBody>
      </p:sp>
      <p:sp>
        <p:nvSpPr>
          <p:cNvPr id="255" name="Google Shape;255;g2da399db229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d26bd1216d_0_2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M-Eve</a:t>
            </a:r>
            <a:endParaRPr/>
          </a:p>
        </p:txBody>
      </p:sp>
      <p:sp>
        <p:nvSpPr>
          <p:cNvPr id="275" name="Google Shape;275;g2d26bd1216d_0_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d26bd1216d_0_2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>
                <a:latin typeface="Avenir"/>
                <a:ea typeface="Avenir"/>
                <a:cs typeface="Avenir"/>
                <a:sym typeface="Avenir"/>
              </a:rPr>
              <a:t>M-Eve</a:t>
            </a:r>
            <a:r>
              <a:rPr lang="en-CA">
                <a:latin typeface="Avenir"/>
                <a:ea typeface="Avenir"/>
                <a:cs typeface="Avenir"/>
                <a:sym typeface="Avenir"/>
              </a:rPr>
              <a:t> </a:t>
            </a:r>
            <a:br>
              <a:rPr lang="en-CA">
                <a:latin typeface="Avenir"/>
                <a:ea typeface="Avenir"/>
                <a:cs typeface="Avenir"/>
                <a:sym typeface="Avenir"/>
              </a:rPr>
            </a:br>
            <a:r>
              <a:rPr lang="en-CA">
                <a:latin typeface="Avenir"/>
                <a:ea typeface="Avenir"/>
                <a:cs typeface="Avenir"/>
                <a:sym typeface="Avenir"/>
              </a:rPr>
              <a:t>Photo: </a:t>
            </a:r>
            <a:r>
              <a:rPr lang="en-CA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2"/>
              </a:rPr>
              <a:t>https://www.facebook.com/photo/?fbid=1128928271678738&amp;set=a.372070144031225</a:t>
            </a:r>
            <a:endParaRPr/>
          </a:p>
        </p:txBody>
      </p:sp>
      <p:sp>
        <p:nvSpPr>
          <p:cNvPr id="282" name="Google Shape;282;g2d26bd1216d_0_2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da399db229_1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/>
              <a:t>M-Eve</a:t>
            </a:r>
            <a:endParaRPr/>
          </a:p>
        </p:txBody>
      </p:sp>
      <p:sp>
        <p:nvSpPr>
          <p:cNvPr id="290" name="Google Shape;290;g2da399db229_1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d26bd1216d_0_2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/>
              <a:t>Julie</a:t>
            </a:r>
            <a:endParaRPr/>
          </a:p>
        </p:txBody>
      </p:sp>
      <p:sp>
        <p:nvSpPr>
          <p:cNvPr id="298" name="Google Shape;298;g2d26bd1216d_0_2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da399db229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Julie</a:t>
            </a:r>
            <a:endParaRPr/>
          </a:p>
        </p:txBody>
      </p:sp>
      <p:sp>
        <p:nvSpPr>
          <p:cNvPr id="308" name="Google Shape;308;g2da399db229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da399db229_0_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Julie</a:t>
            </a:r>
            <a:endParaRPr/>
          </a:p>
        </p:txBody>
      </p:sp>
      <p:sp>
        <p:nvSpPr>
          <p:cNvPr id="322" name="Google Shape;322;g2da399db229_0_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d26bd1216d_0_2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>
                <a:latin typeface="Avenir"/>
                <a:ea typeface="Avenir"/>
                <a:cs typeface="Avenir"/>
                <a:sym typeface="Avenir"/>
              </a:rPr>
              <a:t> M-Eve</a:t>
            </a:r>
            <a:endParaRPr/>
          </a:p>
        </p:txBody>
      </p:sp>
      <p:sp>
        <p:nvSpPr>
          <p:cNvPr id="330" name="Google Shape;330;g2d26bd1216d_0_2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d26bd1216d_0_2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/>
              <a:t>Julie</a:t>
            </a:r>
            <a:endParaRPr/>
          </a:p>
        </p:txBody>
      </p:sp>
      <p:sp>
        <p:nvSpPr>
          <p:cNvPr id="337" name="Google Shape;337;g2d26bd1216d_0_2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2b93f4de5f_0_1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Julie</a:t>
            </a:r>
            <a:endParaRPr/>
          </a:p>
        </p:txBody>
      </p:sp>
      <p:sp>
        <p:nvSpPr>
          <p:cNvPr id="161" name="Google Shape;161;g22b93f4de5f_0_13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d26bd1216d_0_2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>
                <a:latin typeface="Avenir"/>
                <a:ea typeface="Avenir"/>
                <a:cs typeface="Avenir"/>
                <a:sym typeface="Avenir"/>
              </a:rPr>
              <a:t>Julie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>
                <a:latin typeface="Avenir"/>
                <a:ea typeface="Avenir"/>
                <a:cs typeface="Avenir"/>
                <a:sym typeface="Avenir"/>
              </a:rPr>
              <a:t> Photo: </a:t>
            </a:r>
            <a:r>
              <a:rPr lang="en-CA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2"/>
              </a:rPr>
              <a:t>https://www.facebook.com/photo?fbid=848837330620649&amp;set=a.239454034892318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4" name="Google Shape;344;g2d26bd1216d_0_2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da399db229_1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>
                <a:latin typeface="Avenir"/>
                <a:ea typeface="Avenir"/>
                <a:cs typeface="Avenir"/>
                <a:sym typeface="Avenir"/>
              </a:rPr>
              <a:t>Julie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>
                <a:latin typeface="Avenir"/>
                <a:ea typeface="Avenir"/>
                <a:cs typeface="Avenir"/>
                <a:sym typeface="Avenir"/>
              </a:rPr>
              <a:t> 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9" name="Google Shape;349;g2da399db229_1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d26bd1216d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>
                <a:latin typeface="Avenir"/>
                <a:ea typeface="Avenir"/>
                <a:cs typeface="Avenir"/>
                <a:sym typeface="Avenir"/>
              </a:rPr>
              <a:t>Julie</a:t>
            </a:r>
            <a:br>
              <a:rPr lang="en-CA">
                <a:latin typeface="Avenir"/>
                <a:ea typeface="Avenir"/>
                <a:cs typeface="Avenir"/>
                <a:sym typeface="Avenir"/>
              </a:rPr>
            </a:br>
            <a:r>
              <a:rPr lang="en-CA">
                <a:latin typeface="Avenir"/>
                <a:ea typeface="Avenir"/>
                <a:cs typeface="Avenir"/>
                <a:sym typeface="Avenir"/>
              </a:rPr>
              <a:t> </a:t>
            </a:r>
            <a:endParaRPr/>
          </a:p>
        </p:txBody>
      </p:sp>
      <p:sp>
        <p:nvSpPr>
          <p:cNvPr id="168" name="Google Shape;168;g2d26bd1216d_0_1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7de06c362_0_1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Julie</a:t>
            </a:r>
            <a:br>
              <a:rPr lang="en-CA"/>
            </a:br>
            <a:br>
              <a:rPr lang="en-CA"/>
            </a:br>
            <a:endParaRPr/>
          </a:p>
        </p:txBody>
      </p:sp>
      <p:sp>
        <p:nvSpPr>
          <p:cNvPr id="176" name="Google Shape;176;g137de06c362_0_1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d26bd1216d_0_1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Julie</a:t>
            </a:r>
            <a:endParaRPr/>
          </a:p>
        </p:txBody>
      </p:sp>
      <p:sp>
        <p:nvSpPr>
          <p:cNvPr id="186" name="Google Shape;186;g2d26bd1216d_0_1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da399db229_1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Julie</a:t>
            </a:r>
            <a:endParaRPr/>
          </a:p>
        </p:txBody>
      </p:sp>
      <p:sp>
        <p:nvSpPr>
          <p:cNvPr id="198" name="Google Shape;198;g2da399db229_1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d26bd1216d_0_2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Julie</a:t>
            </a:r>
            <a:endParaRPr/>
          </a:p>
        </p:txBody>
      </p:sp>
      <p:sp>
        <p:nvSpPr>
          <p:cNvPr id="207" name="Google Shape;207;g2d26bd1216d_0_2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d26bd1216d_0_2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Marie-Eve</a:t>
            </a:r>
            <a:endParaRPr/>
          </a:p>
        </p:txBody>
      </p:sp>
      <p:sp>
        <p:nvSpPr>
          <p:cNvPr id="213" name="Google Shape;213;g2d26bd1216d_0_2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da399db22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/>
              <a:t>Marie-Eve</a:t>
            </a:r>
            <a:br>
              <a:rPr lang="en-CA" sz="14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CA" sz="14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Credit: A. Philibert, M-E Naud, C. Dumontier, G. Lenoir-Craig, V. Gendron, L. Dang, L. Dauplaise, M. Sadikov, I. Lachance Roberts</a:t>
            </a:r>
            <a:endParaRPr sz="14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2da399db22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type="title"/>
          </p:nvPr>
        </p:nvSpPr>
        <p:spPr>
          <a:xfrm rot="5400000">
            <a:off x="7133402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" type="body"/>
          </p:nvPr>
        </p:nvSpPr>
        <p:spPr>
          <a:xfrm rot="5400000">
            <a:off x="1799402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4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/>
          <p:nvPr>
            <p:ph type="ctrTitle"/>
          </p:nvPr>
        </p:nvSpPr>
        <p:spPr>
          <a:xfrm>
            <a:off x="1524000" y="1281474"/>
            <a:ext cx="9144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800"/>
              <a:buFont typeface="Impact"/>
              <a:buNone/>
              <a:defRPr sz="4800">
                <a:solidFill>
                  <a:srgbClr val="2AA9E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5"/>
          <p:cNvSpPr txBox="1"/>
          <p:nvPr>
            <p:ph idx="1" type="subTitle"/>
          </p:nvPr>
        </p:nvSpPr>
        <p:spPr>
          <a:xfrm>
            <a:off x="1524000" y="2641600"/>
            <a:ext cx="9144000" cy="26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2" name="Google Shape;92;p15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5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6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6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831851" y="1709742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6000"/>
              <a:buFont typeface="Impact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7"/>
          <p:cNvSpPr txBox="1"/>
          <p:nvPr>
            <p:ph idx="1" type="body"/>
          </p:nvPr>
        </p:nvSpPr>
        <p:spPr>
          <a:xfrm>
            <a:off x="831851" y="4589467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2400"/>
              <a:buNone/>
              <a:defRPr sz="2400">
                <a:solidFill>
                  <a:srgbClr val="AAE0FA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4" name="Google Shape;104;p17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7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18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8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8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8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9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9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9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3200"/>
              <a:buFont typeface="Impact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5183188" y="987429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22" name="Google Shape;122;p20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3" name="Google Shape;123;p20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0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0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3200"/>
              <a:buFont typeface="Impact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1"/>
          <p:cNvSpPr/>
          <p:nvPr>
            <p:ph idx="2" type="pic"/>
          </p:nvPr>
        </p:nvSpPr>
        <p:spPr>
          <a:xfrm>
            <a:off x="5183188" y="987429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1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0" name="Google Shape;130;p21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1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1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1524000" y="1281474"/>
            <a:ext cx="9144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800"/>
              <a:buFont typeface="Impact"/>
              <a:buNone/>
              <a:defRPr sz="4800">
                <a:solidFill>
                  <a:srgbClr val="2AA9E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524000" y="2641600"/>
            <a:ext cx="9144000" cy="26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2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22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2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2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 rot="5400000">
            <a:off x="7133402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3"/>
          <p:cNvSpPr txBox="1"/>
          <p:nvPr>
            <p:ph idx="1" type="body"/>
          </p:nvPr>
        </p:nvSpPr>
        <p:spPr>
          <a:xfrm rot="5400000">
            <a:off x="1799402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23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3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3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4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4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1" y="1709742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6000"/>
              <a:buFont typeface="Impact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1" y="4589467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2400"/>
              <a:buNone/>
              <a:defRPr sz="2400">
                <a:solidFill>
                  <a:srgbClr val="AAE0FA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3200"/>
              <a:buFont typeface="Impact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" type="body"/>
          </p:nvPr>
        </p:nvSpPr>
        <p:spPr>
          <a:xfrm>
            <a:off x="5183188" y="987429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2" name="Google Shape;52;p8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3" name="Google Shape;53;p8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3200"/>
              <a:buFont typeface="Impact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/>
          <p:nvPr>
            <p:ph idx="2" type="pic"/>
          </p:nvPr>
        </p:nvSpPr>
        <p:spPr>
          <a:xfrm>
            <a:off x="5183188" y="987429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9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9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85000">
              <a:schemeClr val="dk1"/>
            </a:gs>
            <a:gs pos="90000">
              <a:srgbClr val="0D465F"/>
            </a:gs>
            <a:gs pos="100000">
              <a:schemeClr val="dk1"/>
            </a:gs>
          </a:gsLst>
          <a:lin ang="5400012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  <a:defRPr b="0" i="0" sz="4400" u="none" cap="none" strike="noStrike">
                <a:solidFill>
                  <a:srgbClr val="2AA9E0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80000">
              <a:srgbClr val="0B3C51"/>
            </a:gs>
            <a:gs pos="86000">
              <a:srgbClr val="0D465F"/>
            </a:gs>
            <a:gs pos="100000">
              <a:schemeClr val="dk1"/>
            </a:gs>
          </a:gsLst>
          <a:lin ang="5400012" scaled="0"/>
        </a:gra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/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  <a:defRPr b="0" i="0" sz="4400" u="none" cap="none" strike="noStrike">
                <a:solidFill>
                  <a:srgbClr val="2AA9E0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1" name="Google Shape;81;p1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AE0F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AE0F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82" name="Google Shape;82;p13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42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34.png"/><Relationship Id="rId5" Type="http://schemas.openxmlformats.org/officeDocument/2006/relationships/image" Target="../media/image22.png"/><Relationship Id="rId6" Type="http://schemas.openxmlformats.org/officeDocument/2006/relationships/image" Target="../media/image26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png"/><Relationship Id="rId10" Type="http://schemas.openxmlformats.org/officeDocument/2006/relationships/image" Target="../media/image52.png"/><Relationship Id="rId13" Type="http://schemas.openxmlformats.org/officeDocument/2006/relationships/image" Target="../media/image24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32.png"/><Relationship Id="rId14" Type="http://schemas.openxmlformats.org/officeDocument/2006/relationships/image" Target="../media/image33.jpg"/><Relationship Id="rId5" Type="http://schemas.openxmlformats.org/officeDocument/2006/relationships/image" Target="../media/image54.png"/><Relationship Id="rId6" Type="http://schemas.openxmlformats.org/officeDocument/2006/relationships/image" Target="../media/image37.png"/><Relationship Id="rId7" Type="http://schemas.openxmlformats.org/officeDocument/2006/relationships/image" Target="../media/image31.png"/><Relationship Id="rId8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Relationship Id="rId4" Type="http://schemas.openxmlformats.org/officeDocument/2006/relationships/image" Target="../media/image4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Relationship Id="rId4" Type="http://schemas.openxmlformats.org/officeDocument/2006/relationships/image" Target="../media/image44.png"/><Relationship Id="rId5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Relationship Id="rId4" Type="http://schemas.openxmlformats.org/officeDocument/2006/relationships/image" Target="../media/image5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leslibraires.ca/livres/eclipse-julie-bolduc-duval-9782897733599.html" TargetMode="External"/><Relationship Id="rId10" Type="http://schemas.openxmlformats.org/officeDocument/2006/relationships/hyperlink" Target="https://www.linkedin.com/posts/juliebolducduval_maintenant-vous-comprenez-si-vous-avez-activity-7183482627436290051-FkA0?utm_source=share&amp;utm_medium=member_desktop" TargetMode="External"/><Relationship Id="rId12" Type="http://schemas.openxmlformats.org/officeDocument/2006/relationships/hyperlink" Target="https://www.leslibraires.ca/livres/eclipse-julie-bolduc-duval-9782897733599.html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eclipsequebec.ca" TargetMode="External"/><Relationship Id="rId4" Type="http://schemas.openxmlformats.org/officeDocument/2006/relationships/hyperlink" Target="http://www.decouvertedelunivers.ca/eclipse" TargetMode="External"/><Relationship Id="rId9" Type="http://schemas.openxmlformats.org/officeDocument/2006/relationships/hyperlink" Target="https://www.linkedin.com/feed/update/urn:li:activity:7182084862802063360" TargetMode="External"/><Relationship Id="rId5" Type="http://schemas.openxmlformats.org/officeDocument/2006/relationships/hyperlink" Target="https://www.discovertheuniverse.ca/eclipse" TargetMode="External"/><Relationship Id="rId6" Type="http://schemas.openxmlformats.org/officeDocument/2006/relationships/hyperlink" Target="http://www.exoplanetes.umontreal.ca/eclipse" TargetMode="External"/><Relationship Id="rId7" Type="http://schemas.openxmlformats.org/officeDocument/2006/relationships/hyperlink" Target="http://www.umontreal.ca/eclipse" TargetMode="External"/><Relationship Id="rId8" Type="http://schemas.openxmlformats.org/officeDocument/2006/relationships/hyperlink" Target="https://www.lapresse.ca/dialogue/courrier-des-lecteurs/2024-04-01/pas-trop-tard-pour-admirer-l-eclipse-dans-les-ecoles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8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Relationship Id="rId6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7.png"/><Relationship Id="rId5" Type="http://schemas.openxmlformats.org/officeDocument/2006/relationships/image" Target="../media/image16.png"/><Relationship Id="rId6" Type="http://schemas.openxmlformats.org/officeDocument/2006/relationships/image" Target="../media/image8.png"/><Relationship Id="rId7" Type="http://schemas.openxmlformats.org/officeDocument/2006/relationships/image" Target="../media/image5.png"/><Relationship Id="rId8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2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jpg"/><Relationship Id="rId10" Type="http://schemas.openxmlformats.org/officeDocument/2006/relationships/image" Target="../media/image53.png"/><Relationship Id="rId13" Type="http://schemas.openxmlformats.org/officeDocument/2006/relationships/image" Target="../media/image57.jpg"/><Relationship Id="rId1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image" Target="../media/image18.png"/><Relationship Id="rId9" Type="http://schemas.openxmlformats.org/officeDocument/2006/relationships/image" Target="../media/image35.jpg"/><Relationship Id="rId15" Type="http://schemas.openxmlformats.org/officeDocument/2006/relationships/image" Target="../media/image36.jpg"/><Relationship Id="rId14" Type="http://schemas.openxmlformats.org/officeDocument/2006/relationships/image" Target="../media/image23.jpg"/><Relationship Id="rId5" Type="http://schemas.openxmlformats.org/officeDocument/2006/relationships/image" Target="../media/image11.png"/><Relationship Id="rId6" Type="http://schemas.openxmlformats.org/officeDocument/2006/relationships/image" Target="../media/image24.png"/><Relationship Id="rId7" Type="http://schemas.openxmlformats.org/officeDocument/2006/relationships/image" Target="../media/image17.png"/><Relationship Id="rId8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>
            <p:ph idx="4294967295" type="title"/>
          </p:nvPr>
        </p:nvSpPr>
        <p:spPr>
          <a:xfrm>
            <a:off x="1542900" y="259300"/>
            <a:ext cx="9106200" cy="170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E0FA"/>
              </a:buClr>
              <a:buSzPct val="100000"/>
              <a:buFont typeface="Impact"/>
              <a:buNone/>
            </a:pPr>
            <a:r>
              <a:rPr lang="en-CA">
                <a:solidFill>
                  <a:srgbClr val="2AA9E0"/>
                </a:solidFill>
              </a:rPr>
              <a:t>Éclipse 2024</a:t>
            </a:r>
            <a:endParaRPr>
              <a:solidFill>
                <a:srgbClr val="2AA9E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E0FA"/>
              </a:buClr>
              <a:buSzPct val="100000"/>
              <a:buFont typeface="Impact"/>
              <a:buNone/>
            </a:pPr>
            <a:r>
              <a:rPr lang="en-CA">
                <a:solidFill>
                  <a:srgbClr val="2AA9E0"/>
                </a:solidFill>
              </a:rPr>
              <a:t>Préparer le Québec à l’événement astronomique du siècle! </a:t>
            </a:r>
            <a:endParaRPr>
              <a:solidFill>
                <a:srgbClr val="2AA9E0"/>
              </a:solidFill>
            </a:endParaRPr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325" y="2003400"/>
            <a:ext cx="7371725" cy="46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5"/>
          <p:cNvSpPr txBox="1"/>
          <p:nvPr/>
        </p:nvSpPr>
        <p:spPr>
          <a:xfrm>
            <a:off x="7779000" y="6176975"/>
            <a:ext cx="2712900" cy="5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Crédit: Rémi Boucher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remiboucherphoto.com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6" name="Google Shape;156;p25"/>
          <p:cNvSpPr txBox="1"/>
          <p:nvPr/>
        </p:nvSpPr>
        <p:spPr>
          <a:xfrm>
            <a:off x="8489400" y="2326525"/>
            <a:ext cx="3224400" cy="11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Julie Bolduc-Duval</a:t>
            </a:r>
            <a:endParaRPr sz="22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Marie-Eve Naud</a:t>
            </a:r>
            <a:endParaRPr sz="22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157" name="Google Shape;157;p25" title="FR_EN-Blu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8363" y="3189001"/>
            <a:ext cx="3333673" cy="10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57087" y="4551800"/>
            <a:ext cx="2089026" cy="1187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/>
              <a:t>iREx/OMM/Université de Montréal</a:t>
            </a:r>
            <a:endParaRPr/>
          </a:p>
        </p:txBody>
      </p:sp>
      <p:sp>
        <p:nvSpPr>
          <p:cNvPr id="245" name="Google Shape;245;p34"/>
          <p:cNvSpPr txBox="1"/>
          <p:nvPr/>
        </p:nvSpPr>
        <p:spPr>
          <a:xfrm>
            <a:off x="6700925" y="1809600"/>
            <a:ext cx="4763100" cy="39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CA" sz="2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Eclipse glasses</a:t>
            </a:r>
            <a:endParaRPr b="1" sz="2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venir"/>
              <a:buChar char="●"/>
            </a:pPr>
            <a:r>
              <a:rPr lang="en-CA" sz="2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72 000 eclipse glasses distributed</a:t>
            </a:r>
            <a:endParaRPr sz="2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venir"/>
              <a:buChar char="●"/>
            </a:pPr>
            <a:r>
              <a:rPr lang="en-CA" sz="2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More than 20K for the general public : </a:t>
            </a:r>
            <a:endParaRPr sz="2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venir"/>
              <a:buChar char="○"/>
            </a:pPr>
            <a:r>
              <a:rPr lang="en-CA" sz="2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Mtl librairies, </a:t>
            </a:r>
            <a:endParaRPr sz="2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venir"/>
              <a:buChar char="○"/>
            </a:pPr>
            <a:r>
              <a:rPr lang="en-CA" sz="2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EPO activities, </a:t>
            </a:r>
            <a:endParaRPr sz="2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venir"/>
              <a:buChar char="○"/>
            </a:pPr>
            <a:r>
              <a:rPr lang="en-CA" sz="2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via eclipse ambassadors, </a:t>
            </a:r>
            <a:endParaRPr sz="2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venir"/>
              <a:buChar char="○"/>
            </a:pPr>
            <a:r>
              <a:rPr lang="en-CA" sz="2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Ste-Justine hospital</a:t>
            </a:r>
            <a:endParaRPr sz="2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venir"/>
              <a:buChar char="○"/>
            </a:pPr>
            <a:r>
              <a:rPr lang="en-CA" sz="2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etc.</a:t>
            </a:r>
            <a:endParaRPr sz="2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46" name="Google Shape;246;p34"/>
          <p:cNvPicPr preferRelativeResize="0"/>
          <p:nvPr/>
        </p:nvPicPr>
        <p:blipFill rotWithShape="1">
          <a:blip r:embed="rId3">
            <a:alphaModFix/>
          </a:blip>
          <a:srcRect b="12426" l="9778" r="2602" t="0"/>
          <a:stretch/>
        </p:blipFill>
        <p:spPr>
          <a:xfrm>
            <a:off x="3714450" y="1809600"/>
            <a:ext cx="2884025" cy="19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975" y="3831895"/>
            <a:ext cx="2884032" cy="192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7975" y="1809600"/>
            <a:ext cx="2884032" cy="192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30825" y="3853525"/>
            <a:ext cx="2875030" cy="19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52225" y="152122"/>
            <a:ext cx="1593051" cy="90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68448" y="152124"/>
            <a:ext cx="1083096" cy="90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4"/>
          <p:cNvPicPr preferRelativeResize="0"/>
          <p:nvPr/>
        </p:nvPicPr>
        <p:blipFill rotWithShape="1">
          <a:blip r:embed="rId9">
            <a:alphaModFix/>
          </a:blip>
          <a:srcRect b="0" l="0" r="3595" t="0"/>
          <a:stretch/>
        </p:blipFill>
        <p:spPr>
          <a:xfrm>
            <a:off x="3714450" y="3831900"/>
            <a:ext cx="2875026" cy="19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/>
              <a:t>iREx/OMM/Université de Montréal</a:t>
            </a:r>
            <a:endParaRPr/>
          </a:p>
        </p:txBody>
      </p:sp>
      <p:pic>
        <p:nvPicPr>
          <p:cNvPr id="258" name="Google Shape;25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2390" y="6179817"/>
            <a:ext cx="2014280" cy="6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9263" y="6240385"/>
            <a:ext cx="1083100" cy="564964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5"/>
          <p:cNvSpPr txBox="1"/>
          <p:nvPr/>
        </p:nvSpPr>
        <p:spPr>
          <a:xfrm>
            <a:off x="811138" y="6261725"/>
            <a:ext cx="132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Aussi avec </a:t>
            </a:r>
            <a:endParaRPr sz="1800"/>
          </a:p>
        </p:txBody>
      </p:sp>
      <p:sp>
        <p:nvSpPr>
          <p:cNvPr id="261" name="Google Shape;261;p35"/>
          <p:cNvSpPr txBox="1"/>
          <p:nvPr/>
        </p:nvSpPr>
        <p:spPr>
          <a:xfrm>
            <a:off x="905625" y="1532800"/>
            <a:ext cx="7079100" cy="4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Other</a:t>
            </a:r>
            <a:endParaRPr sz="22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nir"/>
              <a:buChar char="●"/>
            </a:pPr>
            <a:r>
              <a:rPr lang="en-CA" sz="2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Events : </a:t>
            </a:r>
            <a:r>
              <a:rPr lang="en-CA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AstroMIL event in Oct., AoT participation in Feb., Grande conf. Feat. Paul Charbonneau in March, Event with Parité Science in April, CEPSUM, MIL events on April 8th </a:t>
            </a:r>
            <a:r>
              <a:rPr lang="en-CA" sz="2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22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Char char="●"/>
            </a:pPr>
            <a:r>
              <a:rPr lang="en-CA" sz="2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Multisensorial astronomy resources (AstroMIL kiosk, article)</a:t>
            </a:r>
            <a:endParaRPr sz="22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Char char="●"/>
            </a:pPr>
            <a:r>
              <a:rPr lang="en-CA" sz="2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Video series : </a:t>
            </a:r>
            <a:r>
              <a:rPr i="1" lang="en-CA" sz="2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 comme eclipse</a:t>
            </a:r>
            <a:r>
              <a:rPr lang="en-CA" sz="2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for kids on YouTube (18K views), Savoir Media for young adults on social media (1M views)</a:t>
            </a:r>
            <a:endParaRPr sz="22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venir"/>
              <a:buChar char="●"/>
            </a:pPr>
            <a:r>
              <a:rPr lang="en-CA" sz="2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Many media interviews</a:t>
            </a:r>
            <a:endParaRPr sz="22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62" name="Google Shape;26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47100" y="3049887"/>
            <a:ext cx="805705" cy="132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5"/>
          <p:cNvPicPr preferRelativeResize="0"/>
          <p:nvPr/>
        </p:nvPicPr>
        <p:blipFill rotWithShape="1">
          <a:blip r:embed="rId6">
            <a:alphaModFix/>
          </a:blip>
          <a:srcRect b="0" l="0" r="11886" t="0"/>
          <a:stretch/>
        </p:blipFill>
        <p:spPr>
          <a:xfrm>
            <a:off x="7611863" y="4474950"/>
            <a:ext cx="2014275" cy="126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86314" y="1641250"/>
            <a:ext cx="1906152" cy="126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74838" y="1641250"/>
            <a:ext cx="1877980" cy="125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27913" y="4491200"/>
            <a:ext cx="2257715" cy="12699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7" name="Google Shape;267;p35"/>
          <p:cNvGrpSpPr/>
          <p:nvPr/>
        </p:nvGrpSpPr>
        <p:grpSpPr>
          <a:xfrm>
            <a:off x="7984720" y="3077809"/>
            <a:ext cx="2900398" cy="1270010"/>
            <a:chOff x="2649825" y="4188000"/>
            <a:chExt cx="4999824" cy="2052376"/>
          </a:xfrm>
        </p:grpSpPr>
        <p:pic>
          <p:nvPicPr>
            <p:cNvPr id="268" name="Google Shape;268;p35"/>
            <p:cNvPicPr preferRelativeResize="0"/>
            <p:nvPr/>
          </p:nvPicPr>
          <p:blipFill rotWithShape="1">
            <a:blip r:embed="rId10">
              <a:alphaModFix/>
            </a:blip>
            <a:srcRect b="0" l="0" r="61554" t="0"/>
            <a:stretch/>
          </p:blipFill>
          <p:spPr>
            <a:xfrm>
              <a:off x="2649825" y="4188000"/>
              <a:ext cx="2106975" cy="2052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3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756800" y="4188000"/>
              <a:ext cx="2892849" cy="2052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0" name="Google Shape;270;p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952225" y="152122"/>
            <a:ext cx="1593051" cy="90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768448" y="152124"/>
            <a:ext cx="1083096" cy="90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874850" y="1641250"/>
            <a:ext cx="1906150" cy="1272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/>
              <a:t>ASTROLab</a:t>
            </a:r>
            <a:endParaRPr/>
          </a:p>
        </p:txBody>
      </p:sp>
      <p:sp>
        <p:nvSpPr>
          <p:cNvPr id="278" name="Google Shape;278;p36"/>
          <p:cNvSpPr txBox="1"/>
          <p:nvPr/>
        </p:nvSpPr>
        <p:spPr>
          <a:xfrm>
            <a:off x="6257625" y="1383450"/>
            <a:ext cx="5523300" cy="40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For schools: 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165 000 glasses sold at cost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i="1"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Many</a:t>
            </a: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online presentations, 10K children reached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Event on April 8</a:t>
            </a: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: 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2700 people (a record!)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Online streaming (close to 1 million views globally)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+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 lot of media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79" name="Google Shape;279;p36" title="AstroLab1-CarolineLangevinSépaq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725" y="1779675"/>
            <a:ext cx="5136302" cy="3423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/>
              <a:t>Planétarium </a:t>
            </a:r>
            <a:endParaRPr/>
          </a:p>
        </p:txBody>
      </p:sp>
      <p:sp>
        <p:nvSpPr>
          <p:cNvPr id="285" name="Google Shape;285;p37"/>
          <p:cNvSpPr txBox="1"/>
          <p:nvPr/>
        </p:nvSpPr>
        <p:spPr>
          <a:xfrm>
            <a:off x="838200" y="1843500"/>
            <a:ext cx="4384500" cy="38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100,000 people at Parc Jean-Drapeau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300,000 glasses distributed in Montreal public schools (primary, secondary, cégeps)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+"/>
            </a:pPr>
            <a:r>
              <a:rPr i="1"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 lot</a:t>
            </a: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of media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86" name="Google Shape;28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7500" y="227737"/>
            <a:ext cx="5136300" cy="640253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7"/>
          <p:cNvSpPr txBox="1"/>
          <p:nvPr/>
        </p:nvSpPr>
        <p:spPr>
          <a:xfrm>
            <a:off x="3170550" y="6198625"/>
            <a:ext cx="28614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Credit: J-F Savaria</a:t>
            </a:r>
            <a:endParaRPr sz="18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8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/>
              <a:t>Fédération des astronomes amateurs - FAAQ</a:t>
            </a:r>
            <a:endParaRPr/>
          </a:p>
        </p:txBody>
      </p:sp>
      <p:sp>
        <p:nvSpPr>
          <p:cNvPr id="293" name="Google Shape;293;p38"/>
          <p:cNvSpPr txBox="1"/>
          <p:nvPr/>
        </p:nvSpPr>
        <p:spPr>
          <a:xfrm>
            <a:off x="838200" y="2182350"/>
            <a:ext cx="4384500" cy="3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My Eclipse</a:t>
            </a: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App 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-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downloaded almost 350,000 times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Public events in Bromont and St-Georges (with ULaval team!) and event in Sherbrooke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94" name="Google Shape;294;p38"/>
          <p:cNvPicPr preferRelativeResize="0"/>
          <p:nvPr/>
        </p:nvPicPr>
        <p:blipFill rotWithShape="1">
          <a:blip r:embed="rId3">
            <a:alphaModFix/>
          </a:blip>
          <a:srcRect b="25011" l="18560" r="35465" t="24358"/>
          <a:stretch/>
        </p:blipFill>
        <p:spPr>
          <a:xfrm>
            <a:off x="5590200" y="1606775"/>
            <a:ext cx="3105874" cy="213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3075" y="3961447"/>
            <a:ext cx="3466225" cy="195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9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/>
              <a:t>Challenges in the last few months</a:t>
            </a:r>
            <a:endParaRPr/>
          </a:p>
        </p:txBody>
      </p:sp>
      <p:sp>
        <p:nvSpPr>
          <p:cNvPr id="301" name="Google Shape;301;p39"/>
          <p:cNvSpPr txBox="1"/>
          <p:nvPr/>
        </p:nvSpPr>
        <p:spPr>
          <a:xfrm>
            <a:off x="892425" y="2114538"/>
            <a:ext cx="60063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Guidelines from Public Health scared people - direct impact in the schools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Fear took over in many places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Glasses issues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02" name="Google Shape;30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7400" y="1540975"/>
            <a:ext cx="3723799" cy="32016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9"/>
          <p:cNvSpPr/>
          <p:nvPr/>
        </p:nvSpPr>
        <p:spPr>
          <a:xfrm>
            <a:off x="6715005" y="1924344"/>
            <a:ext cx="2642400" cy="190200"/>
          </a:xfrm>
          <a:prstGeom prst="rect">
            <a:avLst/>
          </a:prstGeom>
          <a:solidFill>
            <a:srgbClr val="FFD500">
              <a:alpha val="52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04" name="Google Shape;30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99500" y="2765200"/>
            <a:ext cx="8211725" cy="92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4978" y="4037801"/>
            <a:ext cx="3395801" cy="197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0"/>
          <p:cNvPicPr preferRelativeResize="0"/>
          <p:nvPr/>
        </p:nvPicPr>
        <p:blipFill rotWithShape="1">
          <a:blip r:embed="rId3">
            <a:alphaModFix/>
          </a:blip>
          <a:srcRect b="8796" l="5729" r="5993" t="18566"/>
          <a:stretch/>
        </p:blipFill>
        <p:spPr>
          <a:xfrm>
            <a:off x="6809575" y="1193188"/>
            <a:ext cx="4739750" cy="389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0"/>
          <p:cNvSpPr txBox="1"/>
          <p:nvPr/>
        </p:nvSpPr>
        <p:spPr>
          <a:xfrm>
            <a:off x="597950" y="4641925"/>
            <a:ext cx="5470800" cy="18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rPr>
              <a:t>Astro community preparing teachers and students </a:t>
            </a:r>
            <a:endParaRPr sz="2800">
              <a:solidFill>
                <a:srgbClr val="AAE0F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rPr>
              <a:t>(</a:t>
            </a:r>
            <a:r>
              <a:rPr lang="en-CA" sz="2400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rPr>
              <a:t>DU, ASTROLab, iREx, Planétarium…</a:t>
            </a:r>
            <a:r>
              <a:rPr lang="en-CA" sz="2800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rPr>
              <a:t>)</a:t>
            </a:r>
            <a:endParaRPr sz="2800">
              <a:solidFill>
                <a:srgbClr val="AAE0F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2" name="Google Shape;312;p40"/>
          <p:cNvSpPr txBox="1"/>
          <p:nvPr/>
        </p:nvSpPr>
        <p:spPr>
          <a:xfrm>
            <a:off x="951450" y="420500"/>
            <a:ext cx="4911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rPr>
              <a:t>Guidelines from Public Health</a:t>
            </a:r>
            <a:endParaRPr sz="2800">
              <a:solidFill>
                <a:srgbClr val="AAE0F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3" name="Google Shape;313;p40"/>
          <p:cNvSpPr txBox="1"/>
          <p:nvPr/>
        </p:nvSpPr>
        <p:spPr>
          <a:xfrm>
            <a:off x="877550" y="1610675"/>
            <a:ext cx="49116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rPr>
              <a:t>Guidelines from Ministry of Education</a:t>
            </a:r>
            <a:endParaRPr sz="2800">
              <a:solidFill>
                <a:srgbClr val="AAE0F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314" name="Google Shape;314;p40"/>
          <p:cNvCxnSpPr/>
          <p:nvPr/>
        </p:nvCxnSpPr>
        <p:spPr>
          <a:xfrm flipH="1">
            <a:off x="3330950" y="2764250"/>
            <a:ext cx="4800" cy="485400"/>
          </a:xfrm>
          <a:prstGeom prst="straightConnector1">
            <a:avLst/>
          </a:prstGeom>
          <a:noFill/>
          <a:ln cap="flat" cmpd="sng" w="38100">
            <a:solidFill>
              <a:srgbClr val="2AA9E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5" name="Google Shape;315;p40"/>
          <p:cNvCxnSpPr/>
          <p:nvPr/>
        </p:nvCxnSpPr>
        <p:spPr>
          <a:xfrm flipH="1">
            <a:off x="3330950" y="1038975"/>
            <a:ext cx="4800" cy="485400"/>
          </a:xfrm>
          <a:prstGeom prst="straightConnector1">
            <a:avLst/>
          </a:prstGeom>
          <a:noFill/>
          <a:ln cap="flat" cmpd="sng" w="38100">
            <a:solidFill>
              <a:srgbClr val="2AA9E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6" name="Google Shape;316;p40"/>
          <p:cNvCxnSpPr/>
          <p:nvPr/>
        </p:nvCxnSpPr>
        <p:spPr>
          <a:xfrm flipH="1" rot="10800000">
            <a:off x="3327200" y="4103725"/>
            <a:ext cx="12300" cy="553500"/>
          </a:xfrm>
          <a:prstGeom prst="straightConnector1">
            <a:avLst/>
          </a:prstGeom>
          <a:noFill/>
          <a:ln cap="flat" cmpd="sng" w="38100">
            <a:solidFill>
              <a:srgbClr val="2AA9E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7" name="Google Shape;317;p40"/>
          <p:cNvSpPr txBox="1"/>
          <p:nvPr/>
        </p:nvSpPr>
        <p:spPr>
          <a:xfrm>
            <a:off x="877550" y="3358375"/>
            <a:ext cx="30828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rPr>
              <a:t>School authorities </a:t>
            </a:r>
            <a:endParaRPr sz="2800">
              <a:solidFill>
                <a:srgbClr val="AAE0F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8" name="Google Shape;318;p40"/>
          <p:cNvSpPr txBox="1"/>
          <p:nvPr/>
        </p:nvSpPr>
        <p:spPr>
          <a:xfrm>
            <a:off x="4499075" y="3139950"/>
            <a:ext cx="25257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rPr>
              <a:t>PANIC and</a:t>
            </a:r>
            <a:endParaRPr sz="2800">
              <a:solidFill>
                <a:srgbClr val="AAE0F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rPr>
              <a:t>CHAOS </a:t>
            </a:r>
            <a:endParaRPr sz="2800">
              <a:solidFill>
                <a:srgbClr val="AAE0F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319" name="Google Shape;319;p40"/>
          <p:cNvCxnSpPr/>
          <p:nvPr/>
        </p:nvCxnSpPr>
        <p:spPr>
          <a:xfrm>
            <a:off x="4041075" y="3710275"/>
            <a:ext cx="603600" cy="4800"/>
          </a:xfrm>
          <a:prstGeom prst="straightConnector1">
            <a:avLst/>
          </a:prstGeom>
          <a:noFill/>
          <a:ln cap="flat" cmpd="sng" w="38100">
            <a:solidFill>
              <a:srgbClr val="2AA9E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1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/>
              <a:t>The final sprint…</a:t>
            </a:r>
            <a:endParaRPr/>
          </a:p>
        </p:txBody>
      </p:sp>
      <p:pic>
        <p:nvPicPr>
          <p:cNvPr id="325" name="Google Shape;32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650" y="1727400"/>
            <a:ext cx="5391149" cy="40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1"/>
          <p:cNvSpPr txBox="1"/>
          <p:nvPr/>
        </p:nvSpPr>
        <p:spPr>
          <a:xfrm>
            <a:off x="6761275" y="1811200"/>
            <a:ext cx="5191800" cy="8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Some schools are closed…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7" name="Google Shape;327;p41"/>
          <p:cNvSpPr txBox="1"/>
          <p:nvPr/>
        </p:nvSpPr>
        <p:spPr>
          <a:xfrm>
            <a:off x="6761275" y="2393325"/>
            <a:ext cx="5265900" cy="24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Some schools are open but…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○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Not allowed to go outside - even if they have glasses! 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○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Telling students to keep glasses at all times (even during totality…) 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○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Not allowed to distribute our glasses… 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○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…. 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2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/>
              <a:t>Glasses, everywhere (incl. fakes…)</a:t>
            </a:r>
            <a:endParaRPr/>
          </a:p>
        </p:txBody>
      </p:sp>
      <p:pic>
        <p:nvPicPr>
          <p:cNvPr id="333" name="Google Shape;33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6261" y="1825825"/>
            <a:ext cx="5999471" cy="208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6261" y="4061996"/>
            <a:ext cx="5999473" cy="2250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3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/>
              <a:t>Conclusion… </a:t>
            </a:r>
            <a:endParaRPr/>
          </a:p>
        </p:txBody>
      </p:sp>
      <p:sp>
        <p:nvSpPr>
          <p:cNvPr id="340" name="Google Shape;340;p43"/>
          <p:cNvSpPr txBox="1"/>
          <p:nvPr/>
        </p:nvSpPr>
        <p:spPr>
          <a:xfrm>
            <a:off x="838200" y="2182350"/>
            <a:ext cx="7243500" cy="3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 have an amazing astro community in EPO in the province: we built on each other’s strength and </a:t>
            </a: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collaborated</a:t>
            </a: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well. 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 did really well what we had control over. The negative aspects came mainly from the decisions of others (authorities).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 were incredibly lucky with the weather! 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41" name="Google Shape;34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9775" y="1307301"/>
            <a:ext cx="3619350" cy="482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>
                <a:solidFill>
                  <a:schemeClr val="accent3"/>
                </a:solidFill>
              </a:rPr>
              <a:t>8 April 2021 (eclipse - 3 years!)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64" name="Google Shape;164;p26"/>
          <p:cNvSpPr txBox="1"/>
          <p:nvPr/>
        </p:nvSpPr>
        <p:spPr>
          <a:xfrm>
            <a:off x="838200" y="1588825"/>
            <a:ext cx="111462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First meeting of the astro community in the province →  Éclipse Québec 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5" name="Google Shape;1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925" y="2394050"/>
            <a:ext cx="10444149" cy="35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00" y="0"/>
            <a:ext cx="109727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5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/>
              <a:t>A few links</a:t>
            </a:r>
            <a:endParaRPr/>
          </a:p>
        </p:txBody>
      </p:sp>
      <p:sp>
        <p:nvSpPr>
          <p:cNvPr id="352" name="Google Shape;352;p45"/>
          <p:cNvSpPr txBox="1"/>
          <p:nvPr/>
        </p:nvSpPr>
        <p:spPr>
          <a:xfrm>
            <a:off x="870150" y="1727400"/>
            <a:ext cx="10635300" cy="39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4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3"/>
              </a:rPr>
              <a:t>www.eclipsequebec.ca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4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www.decouvertedelunivers.ca/eclipse</a:t>
            </a: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/ </a:t>
            </a:r>
            <a:r>
              <a:rPr lang="en-CA" sz="24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www.discovertheuniverse.ca/eclipse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4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6"/>
              </a:rPr>
              <a:t>www.exoplanetes.umontreal.ca/eclipse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4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7"/>
              </a:rPr>
              <a:t>www.umontreal.ca/eclipse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4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8"/>
              </a:rPr>
              <a:t>Our article in LaPresse</a:t>
            </a: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Cris du coeur de Julie - </a:t>
            </a:r>
            <a:r>
              <a:rPr lang="en-CA" sz="24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9"/>
              </a:rPr>
              <a:t>3 days before</a:t>
            </a: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/ </a:t>
            </a:r>
            <a:r>
              <a:rPr lang="en-CA" sz="24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10"/>
              </a:rPr>
              <a:t>1 day after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Livre </a:t>
            </a:r>
            <a:r>
              <a:rPr i="1" lang="en-CA" sz="24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11"/>
              </a:rPr>
              <a:t>Éclipse</a:t>
            </a:r>
            <a:r>
              <a:rPr lang="en-CA" sz="24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12"/>
              </a:rPr>
              <a:t> co-écrit par Julie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>
                <a:solidFill>
                  <a:schemeClr val="accent3"/>
                </a:solidFill>
              </a:rPr>
              <a:t>Education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71" name="Google Shape;171;p27"/>
          <p:cNvSpPr txBox="1"/>
          <p:nvPr/>
        </p:nvSpPr>
        <p:spPr>
          <a:xfrm>
            <a:off x="838200" y="1588825"/>
            <a:ext cx="98055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Created an education committee with many partners. 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2" name="Google Shape;172;p27"/>
          <p:cNvSpPr txBox="1"/>
          <p:nvPr/>
        </p:nvSpPr>
        <p:spPr>
          <a:xfrm>
            <a:off x="905250" y="2487275"/>
            <a:ext cx="6013800" cy="20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Objectives: 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Inform authorities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Convince the Ministry of Education to buy glasses for all K-12 students  (</a:t>
            </a:r>
            <a:r>
              <a:rPr lang="en-CA" sz="2400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rPr>
              <a:t>first letter sent</a:t>
            </a:r>
            <a:r>
              <a:rPr lang="en-CA" sz="2400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rPr>
              <a:t> in January 2022</a:t>
            </a: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)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Make sure schools are ready (timing of totality…)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73" name="Google Shape;173;p27"/>
          <p:cNvPicPr preferRelativeResize="0"/>
          <p:nvPr/>
        </p:nvPicPr>
        <p:blipFill rotWithShape="1">
          <a:blip r:embed="rId3">
            <a:alphaModFix/>
          </a:blip>
          <a:srcRect b="13557" l="8595" r="20011" t="13161"/>
          <a:stretch/>
        </p:blipFill>
        <p:spPr>
          <a:xfrm>
            <a:off x="7817501" y="2438250"/>
            <a:ext cx="2317901" cy="317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/>
              <a:t>Discover the Universe </a:t>
            </a:r>
            <a:endParaRPr/>
          </a:p>
        </p:txBody>
      </p:sp>
      <p:sp>
        <p:nvSpPr>
          <p:cNvPr id="179" name="Google Shape;179;p28"/>
          <p:cNvSpPr txBox="1"/>
          <p:nvPr/>
        </p:nvSpPr>
        <p:spPr>
          <a:xfrm>
            <a:off x="838200" y="1634400"/>
            <a:ext cx="9934200" cy="11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Distributed 173,600 glasses in schools in the province</a:t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(300,000 from Ontario to Newfoundland)</a:t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0" name="Google Shape;180;p28"/>
          <p:cNvPicPr preferRelativeResize="0"/>
          <p:nvPr/>
        </p:nvPicPr>
        <p:blipFill rotWithShape="1">
          <a:blip r:embed="rId3">
            <a:alphaModFix/>
          </a:blip>
          <a:srcRect b="14332" l="5800" r="23632" t="9144"/>
          <a:stretch/>
        </p:blipFill>
        <p:spPr>
          <a:xfrm rot="-5400000">
            <a:off x="1488599" y="2438126"/>
            <a:ext cx="2585499" cy="37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6824" y="2877813"/>
            <a:ext cx="3273976" cy="28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3650" y="3583375"/>
            <a:ext cx="3376125" cy="268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 rotWithShape="1">
          <a:blip r:embed="rId6">
            <a:alphaModFix/>
          </a:blip>
          <a:srcRect b="81312" l="38690" r="40578" t="7425"/>
          <a:stretch/>
        </p:blipFill>
        <p:spPr>
          <a:xfrm>
            <a:off x="9195100" y="3583375"/>
            <a:ext cx="2274673" cy="77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/>
              <a:t>Discover the Universe</a:t>
            </a:r>
            <a:endParaRPr/>
          </a:p>
        </p:txBody>
      </p:sp>
      <p:sp>
        <p:nvSpPr>
          <p:cNvPr id="189" name="Google Shape;189;p29"/>
          <p:cNvSpPr txBox="1"/>
          <p:nvPr/>
        </p:nvSpPr>
        <p:spPr>
          <a:xfrm>
            <a:off x="838200" y="1634400"/>
            <a:ext cx="10662600" cy="11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Created lots of educational content and resources! </a:t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0" name="Google Shape;19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77510">
            <a:off x="375275" y="2381753"/>
            <a:ext cx="3142476" cy="209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 rotWithShape="1">
          <a:blip r:embed="rId4">
            <a:alphaModFix/>
          </a:blip>
          <a:srcRect b="24193" l="14985" r="15637" t="18381"/>
          <a:stretch/>
        </p:blipFill>
        <p:spPr>
          <a:xfrm>
            <a:off x="3073462" y="2317125"/>
            <a:ext cx="5332127" cy="275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 rotWithShape="1">
          <a:blip r:embed="rId5">
            <a:alphaModFix/>
          </a:blip>
          <a:srcRect b="4439" l="28562" r="30518" t="13506"/>
          <a:stretch/>
        </p:blipFill>
        <p:spPr>
          <a:xfrm rot="-375720">
            <a:off x="8517586" y="1936499"/>
            <a:ext cx="2263875" cy="283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 rotWithShape="1">
          <a:blip r:embed="rId6">
            <a:alphaModFix/>
          </a:blip>
          <a:srcRect b="5557" l="29379" r="29461" t="8546"/>
          <a:stretch/>
        </p:blipFill>
        <p:spPr>
          <a:xfrm rot="-525361">
            <a:off x="1511090" y="4079277"/>
            <a:ext cx="1994895" cy="260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 rotWithShape="1">
          <a:blip r:embed="rId7">
            <a:alphaModFix/>
          </a:blip>
          <a:srcRect b="22264" l="24001" r="32040" t="37510"/>
          <a:stretch/>
        </p:blipFill>
        <p:spPr>
          <a:xfrm rot="565990">
            <a:off x="7470374" y="4497770"/>
            <a:ext cx="3558853" cy="2035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 rotWithShape="1">
          <a:blip r:embed="rId8">
            <a:alphaModFix/>
          </a:blip>
          <a:srcRect b="33889" l="33906" r="34816" t="38510"/>
          <a:stretch/>
        </p:blipFill>
        <p:spPr>
          <a:xfrm>
            <a:off x="3949188" y="4888850"/>
            <a:ext cx="3431849" cy="189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/>
              <a:t>Discover the Universe</a:t>
            </a:r>
            <a:endParaRPr/>
          </a:p>
        </p:txBody>
      </p:sp>
      <p:sp>
        <p:nvSpPr>
          <p:cNvPr id="201" name="Google Shape;201;p30"/>
          <p:cNvSpPr txBox="1"/>
          <p:nvPr/>
        </p:nvSpPr>
        <p:spPr>
          <a:xfrm>
            <a:off x="838200" y="1634400"/>
            <a:ext cx="10662600" cy="11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Trained 10,000s of teachers and students (online, in person…) </a:t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02" name="Google Shape;20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425" y="2678050"/>
            <a:ext cx="3335199" cy="250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7975" y="2678050"/>
            <a:ext cx="3335199" cy="250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 rotWithShape="1">
          <a:blip r:embed="rId5">
            <a:alphaModFix/>
          </a:blip>
          <a:srcRect b="12165" l="5838" r="5838" t="0"/>
          <a:stretch/>
        </p:blipFill>
        <p:spPr>
          <a:xfrm>
            <a:off x="8308875" y="2678050"/>
            <a:ext cx="3335199" cy="2487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/>
              <a:t>Discover the Universe</a:t>
            </a:r>
            <a:endParaRPr/>
          </a:p>
        </p:txBody>
      </p:sp>
      <p:sp>
        <p:nvSpPr>
          <p:cNvPr id="210" name="Google Shape;210;p31"/>
          <p:cNvSpPr txBox="1"/>
          <p:nvPr/>
        </p:nvSpPr>
        <p:spPr>
          <a:xfrm>
            <a:off x="838200" y="1877175"/>
            <a:ext cx="10370400" cy="40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“Un </a:t>
            </a:r>
            <a:r>
              <a:rPr lang="en-CA" sz="2500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rPr>
              <a:t>immense MERCI</a:t>
            </a:r>
            <a:r>
              <a:rPr lang="en-CA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pour tout le travaille accompli pour que </a:t>
            </a:r>
            <a:r>
              <a:rPr lang="en-CA" sz="2500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rPr>
              <a:t>l'événement soit une réussite à notre école</a:t>
            </a:r>
            <a:r>
              <a:rPr lang="en-CA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. Certains profs nous ont dit "bravo" </a:t>
            </a:r>
            <a:r>
              <a:rPr lang="en-CA" sz="2500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rPr>
              <a:t>mais tout le mérite vous revient</a:t>
            </a:r>
            <a:r>
              <a:rPr lang="en-CA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.  On remet ça à la prochaine éclipse!!”</a:t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“I will carry it with me as </a:t>
            </a:r>
            <a:r>
              <a:rPr lang="en-CA" sz="2500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rPr>
              <a:t>one of the most moving experiences of my life</a:t>
            </a:r>
            <a:r>
              <a:rPr lang="en-CA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and </a:t>
            </a:r>
            <a:r>
              <a:rPr lang="en-CA" sz="2500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rPr>
              <a:t>it happened only because of the curiosity and enthusiasm inspired in our child by Discover the Universe</a:t>
            </a:r>
            <a:r>
              <a:rPr lang="en-CA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, your work, and that of your team. Thank you. </a:t>
            </a:r>
            <a:r>
              <a:rPr lang="en-CA" sz="2500">
                <a:solidFill>
                  <a:srgbClr val="AAE0FA"/>
                </a:solidFill>
                <a:latin typeface="Avenir"/>
                <a:ea typeface="Avenir"/>
                <a:cs typeface="Avenir"/>
                <a:sym typeface="Avenir"/>
              </a:rPr>
              <a:t>I can’t say thank you enough</a:t>
            </a:r>
            <a:r>
              <a:rPr lang="en-CA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.” </a:t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/>
              <a:t>Éclipse Québec website</a:t>
            </a:r>
            <a:endParaRPr/>
          </a:p>
        </p:txBody>
      </p:sp>
      <p:sp>
        <p:nvSpPr>
          <p:cNvPr id="216" name="Google Shape;216;p32"/>
          <p:cNvSpPr txBox="1"/>
          <p:nvPr/>
        </p:nvSpPr>
        <p:spPr>
          <a:xfrm>
            <a:off x="6706600" y="2374500"/>
            <a:ext cx="5136300" cy="21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i="1"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The</a:t>
            </a: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reference in Québec (and beyond…)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Managed by the ASTROLab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Completely bilingual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900 000 page views on April 8!! </a:t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17" name="Google Shape;21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200" y="1831713"/>
            <a:ext cx="5265900" cy="3822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2138" y="4748925"/>
            <a:ext cx="3605224" cy="104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/>
          <p:nvPr>
            <p:ph idx="4294967295" type="title"/>
          </p:nvPr>
        </p:nvSpPr>
        <p:spPr>
          <a:xfrm>
            <a:off x="838200" y="401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A9E0"/>
              </a:buClr>
              <a:buSzPts val="4400"/>
              <a:buFont typeface="Impact"/>
              <a:buNone/>
            </a:pPr>
            <a:r>
              <a:rPr lang="en-CA"/>
              <a:t>iREx/OMM/Université de Montréal</a:t>
            </a:r>
            <a:endParaRPr/>
          </a:p>
        </p:txBody>
      </p:sp>
      <p:sp>
        <p:nvSpPr>
          <p:cNvPr id="224" name="Google Shape;224;p33"/>
          <p:cNvSpPr txBox="1"/>
          <p:nvPr/>
        </p:nvSpPr>
        <p:spPr>
          <a:xfrm>
            <a:off x="688800" y="1757088"/>
            <a:ext cx="4800000" cy="38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CA" sz="2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Eclipse Ambassadors</a:t>
            </a:r>
            <a:endParaRPr b="1" sz="2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venir"/>
              <a:buChar char="●"/>
            </a:pPr>
            <a:r>
              <a:rPr lang="en-CA" sz="2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119 ambassadors trained, incl. 34 from CRAQ</a:t>
            </a:r>
            <a:endParaRPr sz="2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</a:pPr>
            <a:r>
              <a:rPr lang="en-CA" sz="2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Volunteered on April 8th &amp; before</a:t>
            </a:r>
            <a:endParaRPr sz="2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venir"/>
              <a:buChar char="●"/>
            </a:pPr>
            <a:r>
              <a:rPr lang="en-CA" sz="2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Dozens of personal initiatives that touched more than 19 000 people </a:t>
            </a:r>
            <a:endParaRPr sz="2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25" name="Google Shape;22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600" y="1730041"/>
            <a:ext cx="1960741" cy="1263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52225" y="152122"/>
            <a:ext cx="1593051" cy="90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2390" y="6179817"/>
            <a:ext cx="2014280" cy="6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68448" y="152124"/>
            <a:ext cx="1083096" cy="90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9263" y="6240385"/>
            <a:ext cx="1083100" cy="564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53491" y="1730050"/>
            <a:ext cx="2266308" cy="126328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3"/>
          <p:cNvSpPr txBox="1"/>
          <p:nvPr/>
        </p:nvSpPr>
        <p:spPr>
          <a:xfrm>
            <a:off x="811138" y="6261725"/>
            <a:ext cx="132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Aussi avec </a:t>
            </a:r>
            <a:endParaRPr sz="1800"/>
          </a:p>
        </p:txBody>
      </p:sp>
      <p:sp>
        <p:nvSpPr>
          <p:cNvPr id="232" name="Google Shape;232;p33"/>
          <p:cNvSpPr txBox="1"/>
          <p:nvPr/>
        </p:nvSpPr>
        <p:spPr>
          <a:xfrm>
            <a:off x="5299375" y="6344400"/>
            <a:ext cx="68928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33" name="Google Shape;233;p33"/>
          <p:cNvPicPr preferRelativeResize="0"/>
          <p:nvPr/>
        </p:nvPicPr>
        <p:blipFill rotWithShape="1">
          <a:blip r:embed="rId9">
            <a:alphaModFix/>
          </a:blip>
          <a:srcRect b="-266" l="0" r="12056" t="11362"/>
          <a:stretch/>
        </p:blipFill>
        <p:spPr>
          <a:xfrm>
            <a:off x="7653500" y="3056825"/>
            <a:ext cx="2266301" cy="128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20600" y="3052925"/>
            <a:ext cx="1960749" cy="1288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3"/>
          <p:cNvPicPr preferRelativeResize="0"/>
          <p:nvPr/>
        </p:nvPicPr>
        <p:blipFill rotWithShape="1">
          <a:blip r:embed="rId11">
            <a:alphaModFix/>
          </a:blip>
          <a:srcRect b="5308" l="0" r="13948" t="19282"/>
          <a:stretch/>
        </p:blipFill>
        <p:spPr>
          <a:xfrm>
            <a:off x="5620600" y="4401300"/>
            <a:ext cx="1960750" cy="1288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3"/>
          <p:cNvPicPr preferRelativeResize="0"/>
          <p:nvPr/>
        </p:nvPicPr>
        <p:blipFill rotWithShape="1">
          <a:blip r:embed="rId12">
            <a:alphaModFix/>
          </a:blip>
          <a:srcRect b="28250" l="0" r="0" t="29099"/>
          <a:stretch/>
        </p:blipFill>
        <p:spPr>
          <a:xfrm>
            <a:off x="7653500" y="4401300"/>
            <a:ext cx="2266299" cy="128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3"/>
          <p:cNvPicPr preferRelativeResize="0"/>
          <p:nvPr/>
        </p:nvPicPr>
        <p:blipFill rotWithShape="1">
          <a:blip r:embed="rId13">
            <a:alphaModFix/>
          </a:blip>
          <a:srcRect b="10346" l="0" r="1029" t="0"/>
          <a:stretch/>
        </p:blipFill>
        <p:spPr>
          <a:xfrm>
            <a:off x="9991950" y="1730050"/>
            <a:ext cx="1859599" cy="126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 rotWithShape="1">
          <a:blip r:embed="rId14">
            <a:alphaModFix/>
          </a:blip>
          <a:srcRect b="0" l="0" r="0" t="8583"/>
          <a:stretch/>
        </p:blipFill>
        <p:spPr>
          <a:xfrm>
            <a:off x="9991950" y="3056850"/>
            <a:ext cx="1879001" cy="128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3"/>
          <p:cNvPicPr preferRelativeResize="0"/>
          <p:nvPr/>
        </p:nvPicPr>
        <p:blipFill rotWithShape="1">
          <a:blip r:embed="rId15">
            <a:alphaModFix/>
          </a:blip>
          <a:srcRect b="0" l="0" r="4168" t="0"/>
          <a:stretch/>
        </p:blipFill>
        <p:spPr>
          <a:xfrm>
            <a:off x="9991950" y="4407975"/>
            <a:ext cx="1878998" cy="130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U Reg">
  <a:themeElements>
    <a:clrScheme name="Custom 2">
      <a:dk1>
        <a:srgbClr val="000000"/>
      </a:dk1>
      <a:lt1>
        <a:srgbClr val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U Black Header">
  <a:themeElements>
    <a:clrScheme name="Custom 2">
      <a:dk1>
        <a:srgbClr val="000000"/>
      </a:dk1>
      <a:lt1>
        <a:srgbClr val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