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13716000" cx="24384000"/>
  <p:notesSz cx="6858000" cy="9144000"/>
  <p:embeddedFontLst>
    <p:embeddedFont>
      <p:font typeface="Helvetica Neue"/>
      <p:regular r:id="rId21"/>
      <p:bold r:id="rId22"/>
      <p:italic r:id="rId23"/>
      <p:boldItalic r:id="rId24"/>
    </p:embeddedFont>
    <p:embeddedFont>
      <p:font typeface="Old Standard TT"/>
      <p:regular r:id="rId25"/>
      <p:bold r:id="rId26"/>
      <p:italic r:id="rId27"/>
    </p:embeddedFont>
    <p:embeddedFont>
      <p:font typeface="Helvetica Neue Light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HelveticaNeue-bold.fntdata"/><Relationship Id="rId21" Type="http://schemas.openxmlformats.org/officeDocument/2006/relationships/font" Target="fonts/HelveticaNeue-regular.fntdata"/><Relationship Id="rId24" Type="http://schemas.openxmlformats.org/officeDocument/2006/relationships/font" Target="fonts/HelveticaNeue-boldItalic.fntdata"/><Relationship Id="rId23" Type="http://schemas.openxmlformats.org/officeDocument/2006/relationships/font" Target="fonts/HelveticaNeue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ldStandardTT-bold.fntdata"/><Relationship Id="rId25" Type="http://schemas.openxmlformats.org/officeDocument/2006/relationships/font" Target="fonts/OldStandardTT-regular.fntdata"/><Relationship Id="rId28" Type="http://schemas.openxmlformats.org/officeDocument/2006/relationships/font" Target="fonts/HelveticaNeueLight-regular.fntdata"/><Relationship Id="rId27" Type="http://schemas.openxmlformats.org/officeDocument/2006/relationships/font" Target="fonts/OldStandardT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Ligh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Light-boldItalic.fntdata"/><Relationship Id="rId30" Type="http://schemas.openxmlformats.org/officeDocument/2006/relationships/font" Target="fonts/HelveticaNeueLight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" name="Google Shape;3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d9e4d54e89_0_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d9e4d54e89_0_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ff70679916_0_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ff70679916_0_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9e4d54e89_0_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d9e4d54e89_0_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ff47cba6ac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ff47cba6ac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9e4d54e89_0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d9e4d54e89_0_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b8e3b011c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2bb8e3b011c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c8e1bc32e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cc8e1bc32e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bb8e3b011c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" name="Google Shape;43;g2bb8e3b011c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bb8e3b011c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" name="Google Shape;56;g2bb8e3b011c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d9e4d54e89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" name="Google Shape;68;g2d9e4d54e89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9e4d54e89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g2d9e4d54e89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f70679916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g1ff70679916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9e4d54e89_0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d9e4d54e89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ff70679916_0_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ff70679916_0_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c8e1bc32e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cc8e1bc32e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276"/>
            <a:ext cx="24384000" cy="287190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1367200" y="4162158"/>
            <a:ext cx="1040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0" y="425825"/>
            <a:ext cx="21649500" cy="2020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None/>
              <a:defRPr sz="11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None/>
              <a:defRPr sz="11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None/>
              <a:defRPr sz="11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None/>
              <a:defRPr sz="11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None/>
              <a:defRPr sz="11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None/>
              <a:defRPr sz="11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None/>
              <a:defRPr sz="11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None/>
              <a:defRPr sz="11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0"/>
              <a:buNone/>
              <a:defRPr sz="1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67250" y="4884179"/>
            <a:ext cx="21649500" cy="21000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400"/>
              <a:buNone/>
              <a:defRPr sz="6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400"/>
              <a:buNone/>
              <a:defRPr sz="6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400"/>
              <a:buNone/>
              <a:defRPr sz="6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400"/>
              <a:buNone/>
              <a:defRPr sz="6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400"/>
              <a:buNone/>
              <a:defRPr sz="6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400"/>
              <a:buNone/>
              <a:defRPr sz="6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400"/>
              <a:buNone/>
              <a:defRPr sz="6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400"/>
              <a:buNone/>
              <a:defRPr sz="6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400"/>
              <a:buNone/>
              <a:defRPr sz="6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3455200"/>
            <a:ext cx="24384000" cy="260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831200" y="1186733"/>
            <a:ext cx="22721700" cy="1635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831200" y="3124267"/>
            <a:ext cx="22721700" cy="90591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533400" lvl="0" marL="4572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>
  <p:cSld name="TITLE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1778000" y="2298700"/>
            <a:ext cx="20828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1778000" y="7073900"/>
            <a:ext cx="20828100" cy="1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1475" lvl="5" marL="27432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23494999" y="13081000"/>
            <a:ext cx="4533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23494999" y="13081000"/>
            <a:ext cx="4533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1778000" y="4533900"/>
            <a:ext cx="20828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11959031" y="13081000"/>
            <a:ext cx="4533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1200" y="1186733"/>
            <a:ext cx="227217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ld Standard TT"/>
              <a:buNone/>
              <a:defRPr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ld Standard TT"/>
              <a:buNone/>
              <a:defRPr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ld Standard TT"/>
              <a:buNone/>
              <a:defRPr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ld Standard TT"/>
              <a:buNone/>
              <a:defRPr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ld Standard TT"/>
              <a:buNone/>
              <a:defRPr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ld Standard TT"/>
              <a:buNone/>
              <a:defRPr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ld Standard TT"/>
              <a:buNone/>
              <a:defRPr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ld Standard TT"/>
              <a:buNone/>
              <a:defRPr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Old Standard TT"/>
              <a:buNone/>
              <a:defRPr sz="8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1200" y="3124267"/>
            <a:ext cx="22721700" cy="90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533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ld Standard TT"/>
              <a:buChar char="●"/>
              <a:defRPr sz="4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463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ld Standard TT"/>
              <a:buChar char="○"/>
              <a:defRPr sz="3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463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ld Standard TT"/>
              <a:buChar char="■"/>
              <a:defRPr sz="3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463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ld Standard TT"/>
              <a:buChar char="●"/>
              <a:defRPr sz="3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463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ld Standard TT"/>
              <a:buChar char="○"/>
              <a:defRPr sz="3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463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ld Standard TT"/>
              <a:buChar char="■"/>
              <a:defRPr sz="3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463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ld Standard TT"/>
              <a:buChar char="●"/>
              <a:defRPr sz="3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463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ld Standard TT"/>
              <a:buChar char="○"/>
              <a:defRPr sz="3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463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ld Standard TT"/>
              <a:buChar char="■"/>
              <a:defRPr sz="3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algn="r">
              <a:buNone/>
              <a:defRPr sz="2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2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2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2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2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2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2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2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27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gif"/><Relationship Id="rId4" Type="http://schemas.openxmlformats.org/officeDocument/2006/relationships/image" Target="../media/image3.png"/><Relationship Id="rId5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15.jpg"/><Relationship Id="rId5" Type="http://schemas.openxmlformats.org/officeDocument/2006/relationships/image" Target="../media/image2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en.wikipedia.org/wiki/SGR_1935%2B2154" TargetMode="External"/><Relationship Id="rId4" Type="http://schemas.openxmlformats.org/officeDocument/2006/relationships/image" Target="../media/image7.jpg"/><Relationship Id="rId5" Type="http://schemas.openxmlformats.org/officeDocument/2006/relationships/image" Target="../media/image5.pn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ll_chime_night_2.jpg" id="33" name="Google Shape;33;p7"/>
          <p:cNvPicPr preferRelativeResize="0"/>
          <p:nvPr/>
        </p:nvPicPr>
        <p:blipFill rotWithShape="1">
          <a:blip r:embed="rId3">
            <a:alphaModFix/>
          </a:blip>
          <a:srcRect b="0" l="2125" r="2124" t="0"/>
          <a:stretch/>
        </p:blipFill>
        <p:spPr>
          <a:xfrm>
            <a:off x="-21829" y="-1288654"/>
            <a:ext cx="24427519" cy="1629320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/>
          <p:nvPr/>
        </p:nvSpPr>
        <p:spPr>
          <a:xfrm>
            <a:off x="1164025" y="724200"/>
            <a:ext cx="22252200" cy="38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Radio Monitoring Observations of the Nearby Repeating Fast Radio Burst 20181030A</a:t>
            </a:r>
            <a:endParaRPr sz="8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 Light"/>
              <a:buNone/>
            </a:pPr>
            <a:r>
              <a:rPr lang="en-US" sz="40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Thomas C. Abbott, McGill University</a:t>
            </a:r>
            <a:endParaRPr sz="4000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5" name="Google Shape;35;p7"/>
          <p:cNvSpPr txBox="1"/>
          <p:nvPr>
            <p:ph idx="4294967295" type="subTitle"/>
          </p:nvPr>
        </p:nvSpPr>
        <p:spPr>
          <a:xfrm>
            <a:off x="0" y="12438013"/>
            <a:ext cx="8439000" cy="11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</a:pP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CRAQ</a:t>
            </a:r>
            <a:endParaRPr sz="4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</a:pP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</a:t>
            </a: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</a:t>
            </a:r>
            <a:r>
              <a:rPr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202</a:t>
            </a: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6" name="Google Shape;36;p7"/>
          <p:cNvGrpSpPr/>
          <p:nvPr/>
        </p:nvGrpSpPr>
        <p:grpSpPr>
          <a:xfrm>
            <a:off x="13282568" y="11448696"/>
            <a:ext cx="11101432" cy="3088641"/>
            <a:chOff x="13282568" y="11759096"/>
            <a:chExt cx="11101432" cy="3088641"/>
          </a:xfrm>
        </p:grpSpPr>
        <p:pic>
          <p:nvPicPr>
            <p:cNvPr descr="Image" id="37" name="Google Shape;37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282568" y="11759096"/>
              <a:ext cx="3088641" cy="3088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914300" y="12644675"/>
              <a:ext cx="2469700" cy="123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515275" y="12685975"/>
              <a:ext cx="5233776" cy="1234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23494999" y="13081000"/>
            <a:ext cx="453300" cy="4719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/>
          <p:nvPr>
            <p:ph type="ctrTitle"/>
          </p:nvPr>
        </p:nvSpPr>
        <p:spPr>
          <a:xfrm>
            <a:off x="0" y="425825"/>
            <a:ext cx="23248200" cy="2020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2000"/>
              <a:t>Preliminary Results</a:t>
            </a:r>
            <a:endParaRPr sz="12000"/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92675" y="3348975"/>
            <a:ext cx="10592574" cy="768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17083450" y="11032000"/>
            <a:ext cx="2675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Credit: Nimmo et al. 2022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16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6"/>
          <p:cNvSpPr txBox="1"/>
          <p:nvPr>
            <p:ph idx="1" type="subTitle"/>
          </p:nvPr>
        </p:nvSpPr>
        <p:spPr>
          <a:xfrm>
            <a:off x="560075" y="2985600"/>
            <a:ext cx="12432600" cy="76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1550" lvl="0" marL="1219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Baseband detection provides burst width and fluence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1550" lvl="0" marL="1219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FRB 20181030A is among the faintest FRBs observed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6" name="Google Shape;156;p16"/>
          <p:cNvGrpSpPr/>
          <p:nvPr/>
        </p:nvGrpSpPr>
        <p:grpSpPr>
          <a:xfrm>
            <a:off x="17248900" y="4927550"/>
            <a:ext cx="2344500" cy="821100"/>
            <a:chOff x="17248900" y="4927550"/>
            <a:chExt cx="2344500" cy="821100"/>
          </a:xfrm>
        </p:grpSpPr>
        <p:sp>
          <p:nvSpPr>
            <p:cNvPr id="157" name="Google Shape;157;p16"/>
            <p:cNvSpPr/>
            <p:nvPr/>
          </p:nvSpPr>
          <p:spPr>
            <a:xfrm>
              <a:off x="18189950" y="5390150"/>
              <a:ext cx="377100" cy="3585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ld Standard TT"/>
                <a:ea typeface="Old Standard TT"/>
                <a:cs typeface="Old Standard TT"/>
                <a:sym typeface="Old Standard TT"/>
              </a:endParaRPr>
            </a:p>
          </p:txBody>
        </p:sp>
        <p:sp>
          <p:nvSpPr>
            <p:cNvPr id="158" name="Google Shape;158;p16"/>
            <p:cNvSpPr txBox="1"/>
            <p:nvPr/>
          </p:nvSpPr>
          <p:spPr>
            <a:xfrm>
              <a:off x="17248900" y="4927550"/>
              <a:ext cx="2344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FRB 20181030A</a:t>
              </a:r>
              <a:endParaRPr sz="2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>
            <p:ph type="ctrTitle"/>
          </p:nvPr>
        </p:nvSpPr>
        <p:spPr>
          <a:xfrm>
            <a:off x="0" y="425825"/>
            <a:ext cx="23248200" cy="2020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2000"/>
              <a:t>Conclusion</a:t>
            </a:r>
            <a:endParaRPr sz="12000"/>
          </a:p>
        </p:txBody>
      </p:sp>
      <p:sp>
        <p:nvSpPr>
          <p:cNvPr id="164" name="Google Shape;164;p17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17"/>
          <p:cNvSpPr txBox="1"/>
          <p:nvPr>
            <p:ph idx="1" type="subTitle"/>
          </p:nvPr>
        </p:nvSpPr>
        <p:spPr>
          <a:xfrm>
            <a:off x="560075" y="4036550"/>
            <a:ext cx="22688100" cy="68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971550" lvl="0" marL="1219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FRB 20181030A is a nearby repeating FRB that is a promising candidate for multi-wavelength follow-up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1550" lvl="0" marL="1219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Continued observations with the highly sensitive and high-time resolution CHIME/Pulsar FRB Search may provide hints towards the link between FRBs and magnetars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>
            <p:ph type="title"/>
          </p:nvPr>
        </p:nvSpPr>
        <p:spPr>
          <a:xfrm>
            <a:off x="1777950" y="2693425"/>
            <a:ext cx="20828100" cy="4648200"/>
          </a:xfrm>
          <a:prstGeom prst="rect">
            <a:avLst/>
          </a:prstGeom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Backup Slides</a:t>
            </a:r>
            <a:endParaRPr/>
          </a:p>
        </p:txBody>
      </p:sp>
      <p:sp>
        <p:nvSpPr>
          <p:cNvPr id="171" name="Google Shape;171;p18"/>
          <p:cNvSpPr txBox="1"/>
          <p:nvPr>
            <p:ph idx="12" type="sldNum"/>
          </p:nvPr>
        </p:nvSpPr>
        <p:spPr>
          <a:xfrm>
            <a:off x="23494999" y="13081000"/>
            <a:ext cx="453300" cy="4719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>
            <p:ph type="title"/>
          </p:nvPr>
        </p:nvSpPr>
        <p:spPr>
          <a:xfrm>
            <a:off x="831200" y="1186733"/>
            <a:ext cx="22721700" cy="1635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177" name="Google Shape;177;p19"/>
          <p:cNvSpPr txBox="1"/>
          <p:nvPr>
            <p:ph idx="1" type="body"/>
          </p:nvPr>
        </p:nvSpPr>
        <p:spPr>
          <a:xfrm>
            <a:off x="831200" y="3124267"/>
            <a:ext cx="22721700" cy="90591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2500" lnSpcReduction="20000"/>
          </a:bodyPr>
          <a:lstStyle/>
          <a:p>
            <a:pPr indent="-5105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What are FRBs, what is CHIME, and why is CHIME good at detecting FRBs</a:t>
            </a:r>
            <a:endParaRPr/>
          </a:p>
          <a:p>
            <a:pPr indent="-5105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Strengths of CHIME/Pulsar for FRB searches from repeaters</a:t>
            </a:r>
            <a:endParaRPr/>
          </a:p>
          <a:p>
            <a:pPr indent="-5105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FRB progenitors, multi wavelength follow-up </a:t>
            </a:r>
            <a:endParaRPr/>
          </a:p>
          <a:p>
            <a:pPr indent="-5105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Overview of R4</a:t>
            </a:r>
            <a:endParaRPr/>
          </a:p>
          <a:p>
            <a:pPr indent="-5105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Why is R4 interesting</a:t>
            </a:r>
            <a:endParaRPr/>
          </a:p>
          <a:p>
            <a:pPr indent="-445928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Low DM repeater</a:t>
            </a:r>
            <a:endParaRPr/>
          </a:p>
          <a:p>
            <a:pPr indent="-445928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High dec (double transit)</a:t>
            </a:r>
            <a:endParaRPr/>
          </a:p>
          <a:p>
            <a:pPr indent="-445928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Localized</a:t>
            </a:r>
            <a:endParaRPr/>
          </a:p>
          <a:p>
            <a:pPr indent="-5105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Notable CHIME/FRB detections</a:t>
            </a:r>
            <a:endParaRPr/>
          </a:p>
          <a:p>
            <a:pPr indent="-445928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Double burst detections</a:t>
            </a:r>
            <a:endParaRPr/>
          </a:p>
          <a:p>
            <a:pPr indent="-5105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Show pipeline works</a:t>
            </a:r>
            <a:endParaRPr/>
          </a:p>
          <a:p>
            <a:pPr indent="-445928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Spectral luminosity [erg/s/Hz] vs width → Nimmo 2022 or Majid 2021</a:t>
            </a:r>
            <a:endParaRPr/>
          </a:p>
          <a:p>
            <a:pPr indent="-445928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Evidence with R117 faint bursts</a:t>
            </a:r>
            <a:endParaRPr/>
          </a:p>
          <a:p>
            <a:pPr indent="-5105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Update on CHIME/PSR observations of R4</a:t>
            </a:r>
            <a:endParaRPr/>
          </a:p>
        </p:txBody>
      </p:sp>
      <p:sp>
        <p:nvSpPr>
          <p:cNvPr id="178" name="Google Shape;178;p19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>
            <p:ph type="ctrTitle"/>
          </p:nvPr>
        </p:nvSpPr>
        <p:spPr>
          <a:xfrm>
            <a:off x="0" y="425825"/>
            <a:ext cx="21649500" cy="2020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8380"/>
              <a:t>Preliminary Detections</a:t>
            </a:r>
            <a:r>
              <a:rPr lang="en-US" sz="8380"/>
              <a:t> of 20181030A</a:t>
            </a:r>
            <a:endParaRPr sz="8380"/>
          </a:p>
        </p:txBody>
      </p:sp>
      <p:pic>
        <p:nvPicPr>
          <p:cNvPr id="184" name="Google Shape;1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825" y="5131150"/>
            <a:ext cx="8561475" cy="64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30150" y="5131150"/>
            <a:ext cx="8561475" cy="642110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/>
          <p:nvPr>
            <p:ph type="ctrTitle"/>
          </p:nvPr>
        </p:nvSpPr>
        <p:spPr>
          <a:xfrm>
            <a:off x="0" y="425825"/>
            <a:ext cx="21649500" cy="20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 Light"/>
              <a:buNone/>
            </a:pPr>
            <a:r>
              <a:rPr lang="en-US">
                <a:solidFill>
                  <a:srgbClr val="FFFFFF"/>
                </a:solidFill>
              </a:rPr>
              <a:t>CHIME Outriggers + Baseband</a:t>
            </a:r>
            <a:endParaRPr/>
          </a:p>
        </p:txBody>
      </p:sp>
      <p:sp>
        <p:nvSpPr>
          <p:cNvPr id="192" name="Google Shape;192;p21"/>
          <p:cNvSpPr txBox="1"/>
          <p:nvPr>
            <p:ph idx="1" type="subTitle"/>
          </p:nvPr>
        </p:nvSpPr>
        <p:spPr>
          <a:xfrm>
            <a:off x="1347850" y="1457225"/>
            <a:ext cx="10408800" cy="1031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642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mes New Roman"/>
              <a:buChar char="•"/>
            </a:pPr>
            <a:r>
              <a:rPr lang="en-US" sz="4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“outrigger” telescopes enable milli-arcsecond localizations of FRBs</a:t>
            </a:r>
            <a:endParaRPr sz="4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642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mes New Roman"/>
              <a:buChar char="•"/>
            </a:pPr>
            <a:r>
              <a:rPr lang="en-US" sz="4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resolution “baseband” data for detailed FRB analyses</a:t>
            </a:r>
            <a:endParaRPr sz="4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642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mes New Roman"/>
              <a:buChar char="•"/>
            </a:pPr>
            <a:r>
              <a:rPr lang="en-US" sz="4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CHIME/FRBs second FRB catalog</a:t>
            </a:r>
            <a:endParaRPr sz="4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3" name="Google Shape;19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7985" y="8663275"/>
            <a:ext cx="5378366" cy="4936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94" name="Google Shape;19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04375" y="2923850"/>
            <a:ext cx="9868027" cy="5390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1"/>
          <p:cNvGrpSpPr/>
          <p:nvPr/>
        </p:nvGrpSpPr>
        <p:grpSpPr>
          <a:xfrm>
            <a:off x="12104386" y="8566398"/>
            <a:ext cx="9868021" cy="4936211"/>
            <a:chOff x="0" y="0"/>
            <a:chExt cx="11746246" cy="7057779"/>
          </a:xfrm>
        </p:grpSpPr>
        <p:pic>
          <p:nvPicPr>
            <p:cNvPr descr="Image" id="196" name="Google Shape;196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11746246" cy="7057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97" name="Google Shape;197;p21"/>
            <p:cNvPicPr preferRelativeResize="0"/>
            <p:nvPr/>
          </p:nvPicPr>
          <p:blipFill rotWithShape="1">
            <a:blip r:embed="rId6">
              <a:alphaModFix/>
            </a:blip>
            <a:srcRect b="5970" l="72585" r="1051" t="50414"/>
            <a:stretch/>
          </p:blipFill>
          <p:spPr>
            <a:xfrm>
              <a:off x="8533720" y="3555789"/>
              <a:ext cx="3096391" cy="3078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98" name="Google Shape;198;p21"/>
            <p:cNvPicPr preferRelativeResize="0"/>
            <p:nvPr/>
          </p:nvPicPr>
          <p:blipFill rotWithShape="1">
            <a:blip r:embed="rId6">
              <a:alphaModFix/>
            </a:blip>
            <a:srcRect b="55069" l="72535" r="1079" t="1249"/>
            <a:stretch/>
          </p:blipFill>
          <p:spPr>
            <a:xfrm>
              <a:off x="8521256" y="85853"/>
              <a:ext cx="3099193" cy="3082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99" name="Google Shape;199;p21"/>
            <p:cNvPicPr preferRelativeResize="0"/>
            <p:nvPr/>
          </p:nvPicPr>
          <p:blipFill rotWithShape="1">
            <a:blip r:embed="rId6">
              <a:alphaModFix/>
            </a:blip>
            <a:srcRect b="5672" l="39050" r="34603" t="50558"/>
            <a:stretch/>
          </p:blipFill>
          <p:spPr>
            <a:xfrm>
              <a:off x="4587927" y="3559412"/>
              <a:ext cx="3094597" cy="308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00" name="Google Shape;200;p21"/>
            <p:cNvPicPr preferRelativeResize="0"/>
            <p:nvPr/>
          </p:nvPicPr>
          <p:blipFill rotWithShape="1">
            <a:blip r:embed="rId6">
              <a:alphaModFix/>
            </a:blip>
            <a:srcRect b="54765" l="39125" r="34560" t="1491"/>
            <a:stretch/>
          </p:blipFill>
          <p:spPr>
            <a:xfrm>
              <a:off x="4597073" y="109348"/>
              <a:ext cx="3090877" cy="3087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01" name="Google Shape;201;p21"/>
            <p:cNvPicPr preferRelativeResize="0"/>
            <p:nvPr/>
          </p:nvPicPr>
          <p:blipFill rotWithShape="1">
            <a:blip r:embed="rId6">
              <a:alphaModFix/>
            </a:blip>
            <a:srcRect b="6467" l="6636" r="67316" t="50153"/>
            <a:stretch/>
          </p:blipFill>
          <p:spPr>
            <a:xfrm>
              <a:off x="780673" y="3544031"/>
              <a:ext cx="3059436" cy="3061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02" name="Google Shape;202;p21"/>
            <p:cNvPicPr preferRelativeResize="0"/>
            <p:nvPr/>
          </p:nvPicPr>
          <p:blipFill rotWithShape="1">
            <a:blip r:embed="rId6">
              <a:alphaModFix/>
            </a:blip>
            <a:srcRect b="54806" l="6355" r="67541" t="1854"/>
            <a:stretch/>
          </p:blipFill>
          <p:spPr>
            <a:xfrm>
              <a:off x="747763" y="128460"/>
              <a:ext cx="3065920" cy="30587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" name="Google Shape;203;p2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/>
          <p:nvPr>
            <p:ph type="title"/>
          </p:nvPr>
        </p:nvSpPr>
        <p:spPr>
          <a:xfrm>
            <a:off x="831200" y="1186733"/>
            <a:ext cx="22721700" cy="1635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Abstract</a:t>
            </a:r>
            <a:endParaRPr/>
          </a:p>
        </p:txBody>
      </p:sp>
      <p:sp>
        <p:nvSpPr>
          <p:cNvPr id="209" name="Google Shape;209;p22"/>
          <p:cNvSpPr txBox="1"/>
          <p:nvPr>
            <p:ph idx="1" type="body"/>
          </p:nvPr>
        </p:nvSpPr>
        <p:spPr>
          <a:xfrm>
            <a:off x="831200" y="3124267"/>
            <a:ext cx="22721700" cy="90591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39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20181030A is a nearby repeating fast radio burst (FRB), discovered by the Canadian Hydrogen Intensity Mapping </a:t>
            </a:r>
            <a:r>
              <a:rPr lang="en-US" sz="39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Experiment’s</a:t>
            </a:r>
            <a:r>
              <a:rPr lang="en-US" sz="39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(CHIME) FRB Instrument in 2018 October. In the two years after the initial detection, 8 more bursts were detected using CHIME/FRB. The most likely host galaxy of FRB 20181030A is a star-forming spiral galaxy (NGC 3252), which resides at a distance of ~20 Mpc, likely making it the second closest repeating FRB source. FRB 20181030A is thus an excellent candidate for multiwavelength follow-up since it is likely located nearby. In this talk, I will present results from 10 months of daily radio monitoring observations of FRB 20181030A using the CHIME/Pulsar instrument, outfitted on the CHIME radio telescope. The CHIME/Pulsar instrument is able to record coherently dedispersed data at high time resolution using its tracking beam capabilities. Radio bursts, with narrow microsecond-wide components, have been detected in baseband data containing bursts from FRB 20181030A, suggesting that the source may produce coherent radio emission on timescales well below the ~1 ms time resolution of the CHIME/FRB instrument. I will present results characterizing the source’s recent emission behavior, activity level, and repetition rate. I will also describe the pipeline that is being used to perform a deep search for radio bursts and measure their properties.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22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ctrTitle"/>
          </p:nvPr>
        </p:nvSpPr>
        <p:spPr>
          <a:xfrm>
            <a:off x="404200" y="425825"/>
            <a:ext cx="21245400" cy="20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 Light"/>
              <a:buNone/>
            </a:pPr>
            <a:r>
              <a:rPr lang="en-US" sz="12000"/>
              <a:t>The CHIME Telescope</a:t>
            </a:r>
            <a:endParaRPr sz="12000"/>
          </a:p>
        </p:txBody>
      </p:sp>
      <p:sp>
        <p:nvSpPr>
          <p:cNvPr id="46" name="Google Shape;46;p8"/>
          <p:cNvSpPr txBox="1"/>
          <p:nvPr>
            <p:ph idx="1" type="subTitle"/>
          </p:nvPr>
        </p:nvSpPr>
        <p:spPr>
          <a:xfrm>
            <a:off x="1320400" y="4708300"/>
            <a:ext cx="11667900" cy="94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b="1"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anadian </a:t>
            </a:r>
            <a:r>
              <a:rPr b="1"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ydrogen </a:t>
            </a:r>
            <a:r>
              <a:rPr b="1"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ntensity </a:t>
            </a:r>
            <a:r>
              <a:rPr b="1"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apping </a:t>
            </a:r>
            <a:r>
              <a:rPr b="1"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xperiment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400MHz - 800MHz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1024 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simultaneous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beams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Specialized backends (FRB, Pulsar, Cosmology)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7" name="Google Shape;47;p8"/>
          <p:cNvGrpSpPr/>
          <p:nvPr/>
        </p:nvGrpSpPr>
        <p:grpSpPr>
          <a:xfrm>
            <a:off x="12988296" y="3242239"/>
            <a:ext cx="11068327" cy="10072125"/>
            <a:chOff x="13507668" y="3402050"/>
            <a:chExt cx="10268417" cy="9547038"/>
          </a:xfrm>
        </p:grpSpPr>
        <p:grpSp>
          <p:nvGrpSpPr>
            <p:cNvPr id="48" name="Google Shape;48;p8"/>
            <p:cNvGrpSpPr/>
            <p:nvPr/>
          </p:nvGrpSpPr>
          <p:grpSpPr>
            <a:xfrm>
              <a:off x="13666020" y="7769166"/>
              <a:ext cx="9951698" cy="5179922"/>
              <a:chOff x="13461220" y="8232116"/>
              <a:chExt cx="9951698" cy="5179922"/>
            </a:xfrm>
          </p:grpSpPr>
          <p:pic>
            <p:nvPicPr>
              <p:cNvPr descr="Chime_beam_sky_movie_hor.gif" id="49" name="Google Shape;49;p8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3461220" y="8232116"/>
                <a:ext cx="9951698" cy="51799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50" name="Google Shape;50;p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flipH="1">
                <a:off x="18291381" y="8616648"/>
                <a:ext cx="291363" cy="44108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1" name="Google Shape;51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507668" y="3402050"/>
              <a:ext cx="10268417" cy="4367113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</p:grpSp>
      <p:sp>
        <p:nvSpPr>
          <p:cNvPr id="52" name="Google Shape;52;p8"/>
          <p:cNvSpPr txBox="1"/>
          <p:nvPr/>
        </p:nvSpPr>
        <p:spPr>
          <a:xfrm>
            <a:off x="16760990" y="12953350"/>
            <a:ext cx="38463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Credit: CHIME Collaboration</a:t>
            </a:r>
            <a:endParaRPr b="1"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type="ctrTitle"/>
          </p:nvPr>
        </p:nvSpPr>
        <p:spPr>
          <a:xfrm>
            <a:off x="0" y="425825"/>
            <a:ext cx="21649500" cy="20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 Light"/>
              <a:buNone/>
            </a:pPr>
            <a:r>
              <a:rPr lang="en-US" sz="12000">
                <a:solidFill>
                  <a:srgbClr val="FFFFFF"/>
                </a:solidFill>
              </a:rPr>
              <a:t>Fast Radio Bursts</a:t>
            </a:r>
            <a:endParaRPr sz="12000"/>
          </a:p>
        </p:txBody>
      </p:sp>
      <p:sp>
        <p:nvSpPr>
          <p:cNvPr id="59" name="Google Shape;59;p9"/>
          <p:cNvSpPr txBox="1"/>
          <p:nvPr>
            <p:ph idx="1" type="subTitle"/>
          </p:nvPr>
        </p:nvSpPr>
        <p:spPr>
          <a:xfrm>
            <a:off x="1248775" y="3154875"/>
            <a:ext cx="8992500" cy="71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b="1"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ast </a:t>
            </a:r>
            <a:r>
              <a:rPr b="1"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adio </a:t>
            </a:r>
            <a:r>
              <a:rPr b="1"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ursts are bright millisecond-duration radio transients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FRBs repeat!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" name="Google Shape;6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900" y="9285662"/>
            <a:ext cx="3925500" cy="382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8650" y="9285650"/>
            <a:ext cx="3828000" cy="382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41275" y="4112250"/>
            <a:ext cx="13969300" cy="78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 txBox="1"/>
          <p:nvPr/>
        </p:nvSpPr>
        <p:spPr>
          <a:xfrm>
            <a:off x="14388025" y="11502925"/>
            <a:ext cx="67320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Credit: T. Jarrett (IPAC/Caltech); B. Saxton, NRAO/AUI/NSF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4" name="Google Shape;64;p9"/>
          <p:cNvSpPr txBox="1"/>
          <p:nvPr/>
        </p:nvSpPr>
        <p:spPr>
          <a:xfrm>
            <a:off x="2602925" y="13113650"/>
            <a:ext cx="67320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Credit: LIGO Collaboration (left) and NASA (right)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type="ctrTitle"/>
          </p:nvPr>
        </p:nvSpPr>
        <p:spPr>
          <a:xfrm>
            <a:off x="0" y="425825"/>
            <a:ext cx="23821200" cy="20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 Light"/>
              <a:buNone/>
            </a:pPr>
            <a:r>
              <a:rPr lang="en-US" sz="12000">
                <a:solidFill>
                  <a:srgbClr val="FFFFFF"/>
                </a:solidFill>
              </a:rPr>
              <a:t>Multi-Wavelength Follow-up</a:t>
            </a:r>
            <a:endParaRPr sz="12000"/>
          </a:p>
        </p:txBody>
      </p:sp>
      <p:sp>
        <p:nvSpPr>
          <p:cNvPr id="71" name="Google Shape;71;p10"/>
          <p:cNvSpPr txBox="1"/>
          <p:nvPr>
            <p:ph idx="1" type="subTitle"/>
          </p:nvPr>
        </p:nvSpPr>
        <p:spPr>
          <a:xfrm>
            <a:off x="1248775" y="3523325"/>
            <a:ext cx="12763800" cy="52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FRB sources are elusive to multi-wavelength follow-up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FRB-like bursts from a galactic magnet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ar, </a:t>
            </a:r>
            <a:r>
              <a:rPr lang="en-US" sz="5700">
                <a:solidFill>
                  <a:schemeClr val="lt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SGR 1935+2154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2" name="Google Shape;72;p10"/>
          <p:cNvGrpSpPr/>
          <p:nvPr/>
        </p:nvGrpSpPr>
        <p:grpSpPr>
          <a:xfrm>
            <a:off x="1248765" y="8501535"/>
            <a:ext cx="6795705" cy="4876433"/>
            <a:chOff x="2542675" y="8335875"/>
            <a:chExt cx="7454700" cy="5349312"/>
          </a:xfrm>
        </p:grpSpPr>
        <p:pic>
          <p:nvPicPr>
            <p:cNvPr id="73" name="Google Shape;73;p10"/>
            <p:cNvPicPr preferRelativeResize="0"/>
            <p:nvPr/>
          </p:nvPicPr>
          <p:blipFill rotWithShape="1">
            <a:blip r:embed="rId4">
              <a:alphaModFix/>
            </a:blip>
            <a:srcRect b="7207" l="9738" r="4461" t="11807"/>
            <a:stretch/>
          </p:blipFill>
          <p:spPr>
            <a:xfrm>
              <a:off x="2542675" y="8335875"/>
              <a:ext cx="7454700" cy="4617600"/>
            </a:xfrm>
            <a:prstGeom prst="round2DiagRect">
              <a:avLst>
                <a:gd fmla="val 16667" name="adj1"/>
                <a:gd fmla="val 0" name="adj2"/>
              </a:avLst>
            </a:prstGeom>
            <a:noFill/>
            <a:ln>
              <a:noFill/>
            </a:ln>
          </p:spPr>
        </p:pic>
        <p:sp>
          <p:nvSpPr>
            <p:cNvPr id="74" name="Google Shape;74;p10"/>
            <p:cNvSpPr txBox="1"/>
            <p:nvPr/>
          </p:nvSpPr>
          <p:spPr>
            <a:xfrm>
              <a:off x="4744061" y="12953487"/>
              <a:ext cx="3746700" cy="7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</a:rPr>
                <a:t>Credit: Vreeswijk et al., 2021.</a:t>
              </a:r>
              <a:endParaRPr sz="1800">
                <a:solidFill>
                  <a:schemeClr val="lt1"/>
                </a:solidFill>
              </a:endParaRPr>
            </a:p>
          </p:txBody>
        </p:sp>
      </p:grpSp>
      <p:grpSp>
        <p:nvGrpSpPr>
          <p:cNvPr id="75" name="Google Shape;75;p10"/>
          <p:cNvGrpSpPr/>
          <p:nvPr/>
        </p:nvGrpSpPr>
        <p:grpSpPr>
          <a:xfrm>
            <a:off x="8172606" y="8366716"/>
            <a:ext cx="3415448" cy="4876601"/>
            <a:chOff x="16014675" y="3523325"/>
            <a:chExt cx="7117000" cy="10161703"/>
          </a:xfrm>
        </p:grpSpPr>
        <p:pic>
          <p:nvPicPr>
            <p:cNvPr id="76" name="Google Shape;76;p1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014675" y="3523325"/>
              <a:ext cx="7117000" cy="9430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10"/>
            <p:cNvSpPr txBox="1"/>
            <p:nvPr/>
          </p:nvSpPr>
          <p:spPr>
            <a:xfrm>
              <a:off x="17121661" y="12953328"/>
              <a:ext cx="5727300" cy="7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</a:rPr>
                <a:t>Credit: Andrew Fyfe</a:t>
              </a:r>
              <a:endParaRPr sz="1800">
                <a:solidFill>
                  <a:schemeClr val="lt1"/>
                </a:solidFill>
              </a:endParaRPr>
            </a:p>
          </p:txBody>
        </p:sp>
      </p:grp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17887" y="4223947"/>
            <a:ext cx="10697887" cy="77594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0"/>
          <p:cNvSpPr txBox="1"/>
          <p:nvPr/>
        </p:nvSpPr>
        <p:spPr>
          <a:xfrm>
            <a:off x="16598975" y="11983350"/>
            <a:ext cx="27357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Credit: Nimmo et al. 2022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14147150" y="6122350"/>
            <a:ext cx="8838600" cy="1832400"/>
          </a:xfrm>
          <a:prstGeom prst="roundRect">
            <a:avLst>
              <a:gd fmla="val 16667" name="adj"/>
            </a:avLst>
          </a:prstGeom>
          <a:solidFill>
            <a:srgbClr val="FFDD00">
              <a:alpha val="333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/>
          <p:nvPr>
            <p:ph type="ctrTitle"/>
          </p:nvPr>
        </p:nvSpPr>
        <p:spPr>
          <a:xfrm>
            <a:off x="0" y="425825"/>
            <a:ext cx="21649500" cy="20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 Light"/>
              <a:buNone/>
            </a:pPr>
            <a:r>
              <a:rPr lang="en-US">
                <a:solidFill>
                  <a:srgbClr val="FFFFFF"/>
                </a:solidFill>
              </a:rPr>
              <a:t>Dispersion Measure (DM)</a:t>
            </a:r>
            <a:endParaRPr/>
          </a:p>
        </p:txBody>
      </p:sp>
      <p:sp>
        <p:nvSpPr>
          <p:cNvPr id="87" name="Google Shape;87;p11"/>
          <p:cNvSpPr txBox="1"/>
          <p:nvPr>
            <p:ph idx="1" type="subTitle"/>
          </p:nvPr>
        </p:nvSpPr>
        <p:spPr>
          <a:xfrm>
            <a:off x="1248775" y="2858450"/>
            <a:ext cx="11757900" cy="53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FRBs are dispersed by ionized matter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53110" lvl="0" marL="635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Dispersion is frequency dependent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8" name="Google Shape;88;p11"/>
          <p:cNvGrpSpPr/>
          <p:nvPr/>
        </p:nvGrpSpPr>
        <p:grpSpPr>
          <a:xfrm>
            <a:off x="13303125" y="3621875"/>
            <a:ext cx="10219500" cy="9583800"/>
            <a:chOff x="12117450" y="3487125"/>
            <a:chExt cx="10219500" cy="9583800"/>
          </a:xfrm>
        </p:grpSpPr>
        <p:pic>
          <p:nvPicPr>
            <p:cNvPr id="89" name="Google Shape;89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117450" y="3487125"/>
              <a:ext cx="10219500" cy="9583800"/>
            </a:xfrm>
            <a:prstGeom prst="round2DiagRect">
              <a:avLst>
                <a:gd fmla="val 16667" name="adj1"/>
                <a:gd fmla="val 0" name="adj2"/>
              </a:avLst>
            </a:prstGeom>
            <a:noFill/>
            <a:ln>
              <a:noFill/>
            </a:ln>
          </p:spPr>
        </p:pic>
        <p:cxnSp>
          <p:nvCxnSpPr>
            <p:cNvPr id="90" name="Google Shape;90;p11"/>
            <p:cNvCxnSpPr/>
            <p:nvPr/>
          </p:nvCxnSpPr>
          <p:spPr>
            <a:xfrm flipH="1" rot="10800000">
              <a:off x="14389525" y="7574450"/>
              <a:ext cx="36000" cy="40182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1" name="Google Shape;91;p11"/>
            <p:cNvSpPr txBox="1"/>
            <p:nvPr/>
          </p:nvSpPr>
          <p:spPr>
            <a:xfrm rot="-5400000">
              <a:off x="12493375" y="5054150"/>
              <a:ext cx="4016700" cy="10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700">
                  <a:solidFill>
                    <a:srgbClr val="FF0000"/>
                  </a:solidFill>
                  <a:latin typeface="Old Standard TT"/>
                  <a:ea typeface="Old Standard TT"/>
                  <a:cs typeface="Old Standard TT"/>
                  <a:sym typeface="Old Standard TT"/>
                </a:rPr>
                <a:t>FRB </a:t>
              </a:r>
              <a:r>
                <a:rPr lang="en-US" sz="3700">
                  <a:solidFill>
                    <a:srgbClr val="FF0000"/>
                  </a:solidFill>
                  <a:latin typeface="Old Standard TT"/>
                  <a:ea typeface="Old Standard TT"/>
                  <a:cs typeface="Old Standard TT"/>
                  <a:sym typeface="Old Standard TT"/>
                </a:rPr>
                <a:t>20181030A</a:t>
              </a:r>
              <a:endParaRPr sz="3700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endParaRPr>
            </a:p>
          </p:txBody>
        </p:sp>
      </p:grpSp>
      <p:sp>
        <p:nvSpPr>
          <p:cNvPr id="92" name="Google Shape;92;p1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93" name="Google Shape;93;p11"/>
          <p:cNvGrpSpPr/>
          <p:nvPr/>
        </p:nvGrpSpPr>
        <p:grpSpPr>
          <a:xfrm>
            <a:off x="3718734" y="7630375"/>
            <a:ext cx="6817979" cy="6085625"/>
            <a:chOff x="3718734" y="7316525"/>
            <a:chExt cx="6817979" cy="6085625"/>
          </a:xfrm>
        </p:grpSpPr>
        <p:pic>
          <p:nvPicPr>
            <p:cNvPr id="94" name="Google Shape;94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18734" y="7316525"/>
              <a:ext cx="6817979" cy="5386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11"/>
            <p:cNvSpPr txBox="1"/>
            <p:nvPr/>
          </p:nvSpPr>
          <p:spPr>
            <a:xfrm>
              <a:off x="5714050" y="12670450"/>
              <a:ext cx="3321000" cy="7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</a:rPr>
                <a:t>Credit: Lorimer et al., 2007.</a:t>
              </a:r>
              <a:endParaRPr sz="18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 txBox="1"/>
          <p:nvPr>
            <p:ph type="ctrTitle"/>
          </p:nvPr>
        </p:nvSpPr>
        <p:spPr>
          <a:xfrm>
            <a:off x="0" y="425825"/>
            <a:ext cx="21649500" cy="20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 Light"/>
              <a:buNone/>
            </a:pPr>
            <a:r>
              <a:rPr lang="en-US">
                <a:solidFill>
                  <a:srgbClr val="FFFFFF"/>
                </a:solidFill>
              </a:rPr>
              <a:t>Host Galaxy of 20181030A</a:t>
            </a:r>
            <a:endParaRPr/>
          </a:p>
        </p:txBody>
      </p:sp>
      <p:sp>
        <p:nvSpPr>
          <p:cNvPr id="101" name="Google Shape;101;p12"/>
          <p:cNvSpPr txBox="1"/>
          <p:nvPr>
            <p:ph idx="1" type="subTitle"/>
          </p:nvPr>
        </p:nvSpPr>
        <p:spPr>
          <a:xfrm>
            <a:off x="1010450" y="2908700"/>
            <a:ext cx="22830300" cy="50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1550" lvl="0" marL="1219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Localized to </a:t>
            </a: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NGC 3252, a star-forming spiral galaxy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1550" lvl="0" marL="1219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a distance of ~20 Mpc, this is the second closest repeating FRB yet!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2" name="Google Shape;102;p12"/>
          <p:cNvGrpSpPr/>
          <p:nvPr/>
        </p:nvGrpSpPr>
        <p:grpSpPr>
          <a:xfrm>
            <a:off x="6584994" y="7601873"/>
            <a:ext cx="11214000" cy="6114096"/>
            <a:chOff x="12094600" y="3515225"/>
            <a:chExt cx="11961600" cy="6521703"/>
          </a:xfrm>
        </p:grpSpPr>
        <p:pic>
          <p:nvPicPr>
            <p:cNvPr id="103" name="Google Shape;103;p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094600" y="3515225"/>
              <a:ext cx="11961600" cy="5790000"/>
            </a:xfrm>
            <a:prstGeom prst="round2DiagRect">
              <a:avLst>
                <a:gd fmla="val 10318" name="adj1"/>
                <a:gd fmla="val 0" name="adj2"/>
              </a:avLst>
            </a:prstGeom>
            <a:noFill/>
            <a:ln>
              <a:noFill/>
            </a:ln>
          </p:spPr>
        </p:pic>
        <p:sp>
          <p:nvSpPr>
            <p:cNvPr id="104" name="Google Shape;104;p12"/>
            <p:cNvSpPr txBox="1"/>
            <p:nvPr/>
          </p:nvSpPr>
          <p:spPr>
            <a:xfrm>
              <a:off x="16711675" y="9305228"/>
              <a:ext cx="3867600" cy="7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</a:rPr>
                <a:t>Credit: Bhardwaj et al., 2021.</a:t>
              </a:r>
              <a:endParaRPr sz="1800">
                <a:solidFill>
                  <a:schemeClr val="lt1"/>
                </a:solidFill>
              </a:endParaRPr>
            </a:p>
          </p:txBody>
        </p:sp>
      </p:grp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/>
          <p:nvPr>
            <p:ph type="ctrTitle"/>
          </p:nvPr>
        </p:nvSpPr>
        <p:spPr>
          <a:xfrm>
            <a:off x="0" y="425825"/>
            <a:ext cx="24056400" cy="2020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2000"/>
              <a:t>CHIME/</a:t>
            </a:r>
            <a:r>
              <a:rPr lang="en-US" sz="12000"/>
              <a:t>Pulsar Search Pipeline</a:t>
            </a:r>
            <a:endParaRPr sz="12000"/>
          </a:p>
        </p:txBody>
      </p:sp>
      <p:sp>
        <p:nvSpPr>
          <p:cNvPr id="111" name="Google Shape;111;p13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13"/>
          <p:cNvSpPr txBox="1"/>
          <p:nvPr>
            <p:ph idx="1" type="subTitle"/>
          </p:nvPr>
        </p:nvSpPr>
        <p:spPr>
          <a:xfrm>
            <a:off x="350425" y="2985375"/>
            <a:ext cx="22904700" cy="80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155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4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the Pulsar backend to perform FRB searches</a:t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4089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40"/>
              <a:buFont typeface="Times New Roman"/>
              <a:buChar char="•"/>
            </a:pPr>
            <a:r>
              <a:rPr lang="en-US" sz="574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time resolution (0.983ms → 0.041ms)</a:t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4089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40"/>
              <a:buFont typeface="Times New Roman"/>
              <a:buChar char="•"/>
            </a:pPr>
            <a:r>
              <a:rPr lang="en-US" sz="574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Digitally formed tracking beams provide longer exposures</a:t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4089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40"/>
              <a:buFont typeface="Times New Roman"/>
              <a:buChar char="•"/>
            </a:pPr>
            <a:r>
              <a:rPr lang="en-US" sz="574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Applied to several nearby repeaters</a:t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3" name="Google Shape;113;p13"/>
          <p:cNvGrpSpPr/>
          <p:nvPr/>
        </p:nvGrpSpPr>
        <p:grpSpPr>
          <a:xfrm>
            <a:off x="1791589" y="10738083"/>
            <a:ext cx="20022374" cy="1697179"/>
            <a:chOff x="45800" y="1559350"/>
            <a:chExt cx="9318800" cy="789900"/>
          </a:xfrm>
        </p:grpSpPr>
        <p:grpSp>
          <p:nvGrpSpPr>
            <p:cNvPr id="114" name="Google Shape;114;p13"/>
            <p:cNvGrpSpPr/>
            <p:nvPr/>
          </p:nvGrpSpPr>
          <p:grpSpPr>
            <a:xfrm>
              <a:off x="45800" y="1559350"/>
              <a:ext cx="6796400" cy="789900"/>
              <a:chOff x="1122000" y="975450"/>
              <a:chExt cx="6796400" cy="789900"/>
            </a:xfrm>
          </p:grpSpPr>
          <p:grpSp>
            <p:nvGrpSpPr>
              <p:cNvPr id="115" name="Google Shape;115;p13"/>
              <p:cNvGrpSpPr/>
              <p:nvPr/>
            </p:nvGrpSpPr>
            <p:grpSpPr>
              <a:xfrm>
                <a:off x="1122000" y="975450"/>
                <a:ext cx="1751700" cy="789900"/>
                <a:chOff x="1122000" y="975450"/>
                <a:chExt cx="1751700" cy="789900"/>
              </a:xfrm>
            </p:grpSpPr>
            <p:sp>
              <p:nvSpPr>
                <p:cNvPr id="116" name="Google Shape;116;p13"/>
                <p:cNvSpPr/>
                <p:nvPr/>
              </p:nvSpPr>
              <p:spPr>
                <a:xfrm>
                  <a:off x="1122000" y="975450"/>
                  <a:ext cx="1751700" cy="7899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CCCCCC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7" name="Google Shape;117;p13"/>
                <p:cNvSpPr txBox="1"/>
                <p:nvPr/>
              </p:nvSpPr>
              <p:spPr>
                <a:xfrm>
                  <a:off x="1253700" y="1066950"/>
                  <a:ext cx="1488300" cy="60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500"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CHIME/Pulsar Filterbank Data</a:t>
                  </a:r>
                  <a:endParaRPr sz="3500"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cxnSp>
            <p:nvCxnSpPr>
              <p:cNvPr id="118" name="Google Shape;118;p13"/>
              <p:cNvCxnSpPr>
                <a:stCxn id="116" idx="3"/>
                <a:endCxn id="119" idx="1"/>
              </p:cNvCxnSpPr>
              <p:nvPr/>
            </p:nvCxnSpPr>
            <p:spPr>
              <a:xfrm>
                <a:off x="2873700" y="1370400"/>
                <a:ext cx="7707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grpSp>
            <p:nvGrpSpPr>
              <p:cNvPr id="120" name="Google Shape;120;p13"/>
              <p:cNvGrpSpPr/>
              <p:nvPr/>
            </p:nvGrpSpPr>
            <p:grpSpPr>
              <a:xfrm>
                <a:off x="3644350" y="975450"/>
                <a:ext cx="1751700" cy="789900"/>
                <a:chOff x="1122000" y="975450"/>
                <a:chExt cx="1751700" cy="789900"/>
              </a:xfrm>
            </p:grpSpPr>
            <p:sp>
              <p:nvSpPr>
                <p:cNvPr id="119" name="Google Shape;119;p13"/>
                <p:cNvSpPr/>
                <p:nvPr/>
              </p:nvSpPr>
              <p:spPr>
                <a:xfrm>
                  <a:off x="1122000" y="975450"/>
                  <a:ext cx="1751700" cy="7899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CCCCCC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" name="Google Shape;121;p13"/>
                <p:cNvSpPr txBox="1"/>
                <p:nvPr/>
              </p:nvSpPr>
              <p:spPr>
                <a:xfrm>
                  <a:off x="1372800" y="1066950"/>
                  <a:ext cx="1250100" cy="60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300"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RFI Masking</a:t>
                  </a:r>
                  <a:endParaRPr sz="3300"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300"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and Cleaning</a:t>
                  </a:r>
                  <a:endParaRPr sz="3300"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122" name="Google Shape;122;p13"/>
              <p:cNvGrpSpPr/>
              <p:nvPr/>
            </p:nvGrpSpPr>
            <p:grpSpPr>
              <a:xfrm>
                <a:off x="6166700" y="975450"/>
                <a:ext cx="1751700" cy="789900"/>
                <a:chOff x="1122000" y="975450"/>
                <a:chExt cx="1751700" cy="789900"/>
              </a:xfrm>
            </p:grpSpPr>
            <p:sp>
              <p:nvSpPr>
                <p:cNvPr id="123" name="Google Shape;123;p13"/>
                <p:cNvSpPr/>
                <p:nvPr/>
              </p:nvSpPr>
              <p:spPr>
                <a:xfrm>
                  <a:off x="1122000" y="975450"/>
                  <a:ext cx="1751700" cy="7899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CCCCCC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" name="Google Shape;124;p13"/>
                <p:cNvSpPr txBox="1"/>
                <p:nvPr/>
              </p:nvSpPr>
              <p:spPr>
                <a:xfrm>
                  <a:off x="1372800" y="1066950"/>
                  <a:ext cx="1250100" cy="60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300"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Disperse and Downsample</a:t>
                  </a:r>
                  <a:endParaRPr sz="3300"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cxnSp>
            <p:nvCxnSpPr>
              <p:cNvPr id="125" name="Google Shape;125;p13"/>
              <p:cNvCxnSpPr>
                <a:stCxn id="119" idx="3"/>
                <a:endCxn id="123" idx="1"/>
              </p:cNvCxnSpPr>
              <p:nvPr/>
            </p:nvCxnSpPr>
            <p:spPr>
              <a:xfrm>
                <a:off x="5396050" y="1370400"/>
                <a:ext cx="770700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sp>
          <p:nvSpPr>
            <p:cNvPr id="126" name="Google Shape;126;p13"/>
            <p:cNvSpPr/>
            <p:nvPr/>
          </p:nvSpPr>
          <p:spPr>
            <a:xfrm>
              <a:off x="7612900" y="1559350"/>
              <a:ext cx="1751700" cy="789900"/>
            </a:xfrm>
            <a:prstGeom prst="roundRect">
              <a:avLst>
                <a:gd fmla="val 16667" name="adj"/>
              </a:avLst>
            </a:prstGeom>
            <a:solidFill>
              <a:srgbClr val="CCCC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7" name="Google Shape;127;p13"/>
            <p:cNvCxnSpPr/>
            <p:nvPr/>
          </p:nvCxnSpPr>
          <p:spPr>
            <a:xfrm>
              <a:off x="6842200" y="1954300"/>
              <a:ext cx="770700" cy="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28" name="Google Shape;128;p13"/>
            <p:cNvSpPr txBox="1"/>
            <p:nvPr/>
          </p:nvSpPr>
          <p:spPr>
            <a:xfrm>
              <a:off x="7863700" y="1650850"/>
              <a:ext cx="1250100" cy="60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00">
                  <a:latin typeface="Times New Roman"/>
                  <a:ea typeface="Times New Roman"/>
                  <a:cs typeface="Times New Roman"/>
                  <a:sym typeface="Times New Roman"/>
                </a:rPr>
                <a:t>Presto Single Pulse Search</a:t>
              </a:r>
              <a:endParaRPr sz="33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>
            <p:ph type="ctrTitle"/>
          </p:nvPr>
        </p:nvSpPr>
        <p:spPr>
          <a:xfrm>
            <a:off x="0" y="425825"/>
            <a:ext cx="24056400" cy="2020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2000"/>
              <a:t>CHIME/Pulsar Search Pipeline</a:t>
            </a:r>
            <a:endParaRPr sz="12000"/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3">
            <a:alphaModFix/>
          </a:blip>
          <a:srcRect b="0" l="725" r="1264" t="0"/>
          <a:stretch/>
        </p:blipFill>
        <p:spPr>
          <a:xfrm>
            <a:off x="12783025" y="4413100"/>
            <a:ext cx="10256626" cy="784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14"/>
          <p:cNvSpPr txBox="1"/>
          <p:nvPr>
            <p:ph idx="1" type="subTitle"/>
          </p:nvPr>
        </p:nvSpPr>
        <p:spPr>
          <a:xfrm>
            <a:off x="458225" y="3699225"/>
            <a:ext cx="12324900" cy="9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4089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40"/>
              <a:buFont typeface="Times New Roman"/>
              <a:buChar char="•"/>
            </a:pPr>
            <a:r>
              <a:rPr lang="en-US" sz="574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Currently observing 3 nearby repeating FRBs</a:t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4089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40"/>
              <a:buFont typeface="Times New Roman"/>
              <a:buChar char="•"/>
            </a:pPr>
            <a:r>
              <a:rPr lang="en-US" sz="574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~200 hours of exposure on </a:t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4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FRB 20181030A</a:t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4089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40"/>
              <a:buFont typeface="Times New Roman"/>
              <a:buChar char="•"/>
            </a:pPr>
            <a:r>
              <a:rPr lang="en-US" sz="574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Hints of activity but no high S/N detections to date</a:t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4089" lvl="0" marL="1219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40"/>
              <a:buFont typeface="Times New Roman"/>
              <a:buChar char="•"/>
            </a:pPr>
            <a:r>
              <a:rPr lang="en-US" sz="574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 1000 detections from other hyperactive repeating FRB</a:t>
            </a:r>
            <a:endParaRPr sz="574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type="ctrTitle"/>
          </p:nvPr>
        </p:nvSpPr>
        <p:spPr>
          <a:xfrm>
            <a:off x="0" y="425825"/>
            <a:ext cx="23767200" cy="2020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2000"/>
              <a:t>Radio </a:t>
            </a:r>
            <a:r>
              <a:rPr lang="en-US" sz="12000"/>
              <a:t>Detections of 20181030A</a:t>
            </a:r>
            <a:endParaRPr sz="12000"/>
          </a:p>
        </p:txBody>
      </p:sp>
      <p:sp>
        <p:nvSpPr>
          <p:cNvPr id="142" name="Google Shape;142;p15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3800" y="8436700"/>
            <a:ext cx="5381615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400" y="8436699"/>
            <a:ext cx="7463895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/>
          <p:nvPr>
            <p:ph idx="1" type="subTitle"/>
          </p:nvPr>
        </p:nvSpPr>
        <p:spPr>
          <a:xfrm>
            <a:off x="1037400" y="1507475"/>
            <a:ext cx="13017900" cy="9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1550" lvl="0" marL="1219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Intensity data shows “double bursts” and some of the faintest FRBs yet.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71550" lvl="0" marL="1219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Font typeface="Times New Roman"/>
              <a:buChar char="•"/>
            </a:pPr>
            <a:r>
              <a:rPr lang="en-US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Baseband data shows possible sub-millisecond components.</a:t>
            </a:r>
            <a:endParaRPr sz="5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61650" y="3974350"/>
            <a:ext cx="8744174" cy="79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