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Proxima Nova"/>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F50670E-6719-4CF3-B7CE-4DDD4A1D1A41}">
  <a:tblStyle styleId="{1F50670E-6719-4CF3-B7CE-4DDD4A1D1A4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Draw attention to background image: this is what our universe looks like at the largest scales, a cosmic web of dark matter filaments and voids. The dark matter forms the skeleton on which stars, galaxies and clusters grow. This image of structure is the result of a simulation assuming our current standard model of cosmology, which has time and time again shown great success at validating observations of the universe at its largest scales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41c43947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41c43947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41c439470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41c439470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41c4394701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41c4394701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41c439470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41c439470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41c439470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41c439470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41c439470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41c439470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1c439470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41c439470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41c4394701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41c4394701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287d85fa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287d85fa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405400bfb2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405400bfb2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27b0e389b9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27b0e389b9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a:solidFill>
                  <a:schemeClr val="dk1"/>
                </a:solidFill>
              </a:rPr>
              <a:t>We also have very strong evidence that nearly all </a:t>
            </a:r>
            <a:r>
              <a:rPr lang="en">
                <a:solidFill>
                  <a:schemeClr val="dk1"/>
                </a:solidFill>
              </a:rPr>
              <a:t>galaxies</a:t>
            </a:r>
            <a:r>
              <a:rPr lang="en">
                <a:solidFill>
                  <a:schemeClr val="dk1"/>
                </a:solidFill>
              </a:rPr>
              <a:t> are embedded in much larger dark matter halos. But problem at small scales! D</a:t>
            </a:r>
            <a:r>
              <a:rPr lang="en">
                <a:solidFill>
                  <a:schemeClr val="dk1"/>
                </a:solidFill>
              </a:rPr>
              <a:t>ark matter-only simulations assuming a standard ΛCDM cosmology predict an abundance of dark matter subhalos within the host dark matter halo of the Milky Way, whereas the most recent census only tallies 50 or so satellite galaxies. This significant disagreement is known as the Missing Satellites Problem</a:t>
            </a:r>
            <a:endParaRPr sz="8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28337f8d3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28337f8d3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Galaxy formation is increasingly inefficient at low halo masses (lower than 10**10 M_sol, </a:t>
            </a:r>
            <a:r>
              <a:rPr lang="en"/>
              <a:t>making</a:t>
            </a:r>
            <a:r>
              <a:rPr lang="en"/>
              <a:t> the dwarf galaxies they contain extremely faint or completely dark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massive nearby galaxies, measurements of stellar kinematics provide a wealth of information about their underlying dark matter halos’ properties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Without luminous tracers, not possible to infer properties of low-mass halos by such observational methods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28337f8d3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28337f8d3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Strong gravitational lensing allows for measurement of the mass of a lensing galaxy’s host dark matter halo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Horseshoe: central lens galaxy at z=0.44, background source at z=2.38</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provides a powerful probe for the distribution of dark matter on the smallest scales:</a:t>
            </a:r>
            <a:endParaRPr/>
          </a:p>
          <a:p>
            <a:pPr indent="-298450" lvl="0" marL="457200" rtl="0" algn="l">
              <a:spcBef>
                <a:spcPts val="0"/>
              </a:spcBef>
              <a:spcAft>
                <a:spcPts val="0"/>
              </a:spcAft>
              <a:buSzPts val="1100"/>
              <a:buChar char="-"/>
            </a:pPr>
            <a:r>
              <a:rPr lang="en"/>
              <a:t>Detection of massive substructure in </a:t>
            </a:r>
            <a:r>
              <a:rPr lang="en"/>
              <a:t>lens plane near lensed arcs (which will be referred to as subhalos going forward)</a:t>
            </a:r>
            <a:endParaRPr/>
          </a:p>
          <a:p>
            <a:pPr indent="-298450" lvl="0" marL="457200" rtl="0" algn="l">
              <a:spcBef>
                <a:spcPts val="0"/>
              </a:spcBef>
              <a:spcAft>
                <a:spcPts val="0"/>
              </a:spcAft>
              <a:buSzPts val="1100"/>
              <a:buChar char="-"/>
            </a:pPr>
            <a:r>
              <a:rPr lang="en"/>
              <a:t>Detection of cumulative effect of smaller substructure further from the lens, and from halos distributed along the line of sight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Takeaway: mass deflects light, substructure has mass, we should then looks for their </a:t>
            </a:r>
            <a:r>
              <a:rPr lang="en"/>
              <a:t>contribution to the overall deflection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how is substructure actually detected in lenses? Modern methods can tackle this task, but they require large amounts of realistic simulated data</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405400bfb2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405400bfb2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traditional strong lensing setup is composed of a massive lens galaxy that is aligned in the line of sight to a distant bright galaxy and an observer (Earth). The light from this bright galaxy will be distorted when passing through the warped spacetime caused by the lens galaxy’s mass, and the observer will observe multiple distorted images of the bright background galaxy.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modern cosmological models predict that an abundance of lower-mass dark matter halos are distributed along the line of sight and on the main lens plane. The mass of a single of these halos will only incur an infinitesimal deflection, but the cumulative effect of the tens of thousands of halos that will influence the light rays will have a non-negligible effect on the lensed image.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405400bfb2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405400bfb2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405400bfb2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405400bfb2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41b07c4936_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41b07c4936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30200" lvl="0" marL="457200" rtl="0" algn="ctr">
              <a:spcBef>
                <a:spcPts val="0"/>
              </a:spcBef>
              <a:spcAft>
                <a:spcPts val="0"/>
              </a:spcAft>
              <a:buSzPts val="16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Clr>
                <a:schemeClr val="dk1"/>
              </a:buClr>
              <a:buSzPts val="16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6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lt2"/>
              </a:buClr>
              <a:buSzPts val="1600"/>
              <a:buChar char="●"/>
              <a:defRPr sz="1600">
                <a:solidFill>
                  <a:schemeClr val="lt2"/>
                </a:solidFill>
              </a:defRPr>
            </a:lvl1pPr>
            <a:lvl2pPr indent="-317500" lvl="1" marL="914400" rtl="0">
              <a:lnSpc>
                <a:spcPct val="115000"/>
              </a:lnSpc>
              <a:spcBef>
                <a:spcPts val="0"/>
              </a:spcBef>
              <a:spcAft>
                <a:spcPts val="0"/>
              </a:spcAft>
              <a:buClr>
                <a:schemeClr val="lt2"/>
              </a:buClr>
              <a:buSzPts val="1400"/>
              <a:buChar char="○"/>
              <a:defRPr>
                <a:solidFill>
                  <a:schemeClr val="lt2"/>
                </a:solidFill>
              </a:defRPr>
            </a:lvl2pPr>
            <a:lvl3pPr indent="-317500" lvl="2" marL="1371600" rtl="0">
              <a:lnSpc>
                <a:spcPct val="115000"/>
              </a:lnSpc>
              <a:spcBef>
                <a:spcPts val="0"/>
              </a:spcBef>
              <a:spcAft>
                <a:spcPts val="0"/>
              </a:spcAft>
              <a:buClr>
                <a:schemeClr val="lt2"/>
              </a:buClr>
              <a:buSzPts val="1400"/>
              <a:buChar char="■"/>
              <a:defRPr>
                <a:solidFill>
                  <a:schemeClr val="lt2"/>
                </a:solidFill>
              </a:defRPr>
            </a:lvl3pPr>
            <a:lvl4pPr indent="-317500" lvl="3" marL="1828800" rtl="0">
              <a:lnSpc>
                <a:spcPct val="115000"/>
              </a:lnSpc>
              <a:spcBef>
                <a:spcPts val="0"/>
              </a:spcBef>
              <a:spcAft>
                <a:spcPts val="0"/>
              </a:spcAft>
              <a:buClr>
                <a:schemeClr val="lt2"/>
              </a:buClr>
              <a:buSzPts val="1400"/>
              <a:buChar char="●"/>
              <a:defRPr>
                <a:solidFill>
                  <a:schemeClr val="lt2"/>
                </a:solidFill>
              </a:defRPr>
            </a:lvl4pPr>
            <a:lvl5pPr indent="-317500" lvl="4" marL="2286000" rtl="0">
              <a:lnSpc>
                <a:spcPct val="115000"/>
              </a:lnSpc>
              <a:spcBef>
                <a:spcPts val="0"/>
              </a:spcBef>
              <a:spcAft>
                <a:spcPts val="0"/>
              </a:spcAft>
              <a:buClr>
                <a:schemeClr val="lt2"/>
              </a:buClr>
              <a:buSzPts val="1400"/>
              <a:buChar char="○"/>
              <a:defRPr>
                <a:solidFill>
                  <a:schemeClr val="lt2"/>
                </a:solidFill>
              </a:defRPr>
            </a:lvl5pPr>
            <a:lvl6pPr indent="-317500" lvl="5" marL="2743200" rtl="0">
              <a:lnSpc>
                <a:spcPct val="115000"/>
              </a:lnSpc>
              <a:spcBef>
                <a:spcPts val="0"/>
              </a:spcBef>
              <a:spcAft>
                <a:spcPts val="0"/>
              </a:spcAft>
              <a:buClr>
                <a:schemeClr val="lt2"/>
              </a:buClr>
              <a:buSzPts val="1400"/>
              <a:buChar char="■"/>
              <a:defRPr>
                <a:solidFill>
                  <a:schemeClr val="lt2"/>
                </a:solidFill>
              </a:defRPr>
            </a:lvl6pPr>
            <a:lvl7pPr indent="-317500" lvl="6" marL="3200400" rtl="0">
              <a:lnSpc>
                <a:spcPct val="115000"/>
              </a:lnSpc>
              <a:spcBef>
                <a:spcPts val="0"/>
              </a:spcBef>
              <a:spcAft>
                <a:spcPts val="0"/>
              </a:spcAft>
              <a:buClr>
                <a:schemeClr val="lt2"/>
              </a:buClr>
              <a:buSzPts val="1400"/>
              <a:buChar char="●"/>
              <a:defRPr>
                <a:solidFill>
                  <a:schemeClr val="lt2"/>
                </a:solidFill>
              </a:defRPr>
            </a:lvl7pPr>
            <a:lvl8pPr indent="-317500" lvl="7" marL="3657600" rtl="0">
              <a:lnSpc>
                <a:spcPct val="115000"/>
              </a:lnSpc>
              <a:spcBef>
                <a:spcPts val="0"/>
              </a:spcBef>
              <a:spcAft>
                <a:spcPts val="0"/>
              </a:spcAft>
              <a:buClr>
                <a:schemeClr val="lt2"/>
              </a:buClr>
              <a:buSzPts val="1400"/>
              <a:buChar char="○"/>
              <a:defRPr>
                <a:solidFill>
                  <a:schemeClr val="lt2"/>
                </a:solidFill>
              </a:defRPr>
            </a:lvl8pPr>
            <a:lvl9pPr indent="-317500" lvl="8" marL="4114800" rtl="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9.png"/><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hyperlink" Target="http://drive.google.com/file/d/1jxxv_PvZtcZRWvKlFrndXst9uagxF-Rm/view"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jp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idx="1" type="body"/>
          </p:nvPr>
        </p:nvSpPr>
        <p:spPr>
          <a:xfrm>
            <a:off x="2511600" y="3468575"/>
            <a:ext cx="4120800" cy="1111800"/>
          </a:xfrm>
          <a:prstGeom prst="rect">
            <a:avLst/>
          </a:prstGeom>
          <a:effectLst>
            <a:outerShdw blurRad="357188" rotWithShape="0" algn="bl" dir="13260000" dist="19050">
              <a:srgbClr val="000000">
                <a:alpha val="99000"/>
              </a:srgbClr>
            </a:outerShdw>
          </a:effectLst>
        </p:spPr>
        <p:txBody>
          <a:bodyPr anchorCtr="0" anchor="ctr" bIns="91425" lIns="91425" spcFirstLastPara="1" rIns="91425" wrap="square" tIns="91425">
            <a:normAutofit/>
          </a:bodyPr>
          <a:lstStyle/>
          <a:p>
            <a:pPr indent="0" lvl="0" marL="0" rtl="0" algn="ctr">
              <a:lnSpc>
                <a:spcPct val="80000"/>
              </a:lnSpc>
              <a:spcBef>
                <a:spcPts val="0"/>
              </a:spcBef>
              <a:spcAft>
                <a:spcPts val="0"/>
              </a:spcAft>
              <a:buSzPts val="935"/>
              <a:buNone/>
            </a:pPr>
            <a:r>
              <a:rPr lang="en" sz="1779">
                <a:solidFill>
                  <a:schemeClr val="dk1"/>
                </a:solidFill>
              </a:rPr>
              <a:t>Charles Wilson, M.Sc. candidate</a:t>
            </a:r>
            <a:endParaRPr sz="1779">
              <a:solidFill>
                <a:schemeClr val="dk1"/>
              </a:solidFill>
            </a:endParaRPr>
          </a:p>
          <a:p>
            <a:pPr indent="0" lvl="0" marL="0" rtl="0" algn="ctr">
              <a:lnSpc>
                <a:spcPct val="80000"/>
              </a:lnSpc>
              <a:spcBef>
                <a:spcPts val="0"/>
              </a:spcBef>
              <a:spcAft>
                <a:spcPts val="0"/>
              </a:spcAft>
              <a:buSzPts val="935"/>
              <a:buNone/>
            </a:pPr>
            <a:r>
              <a:rPr lang="en" sz="1779">
                <a:solidFill>
                  <a:schemeClr val="dk1"/>
                </a:solidFill>
              </a:rPr>
              <a:t>CRAQ Annual Meeting 2023</a:t>
            </a:r>
            <a:endParaRPr sz="1380">
              <a:solidFill>
                <a:schemeClr val="dk1"/>
              </a:solidFill>
            </a:endParaRPr>
          </a:p>
        </p:txBody>
      </p:sp>
      <p:sp>
        <p:nvSpPr>
          <p:cNvPr id="55" name="Google Shape;55;p13"/>
          <p:cNvSpPr txBox="1"/>
          <p:nvPr>
            <p:ph idx="4294967295" type="ctrTitle"/>
          </p:nvPr>
        </p:nvSpPr>
        <p:spPr>
          <a:xfrm>
            <a:off x="311700" y="744575"/>
            <a:ext cx="8520600" cy="1242900"/>
          </a:xfrm>
          <a:prstGeom prst="rect">
            <a:avLst/>
          </a:prstGeom>
          <a:effectLst>
            <a:outerShdw blurRad="342900" rotWithShape="0" algn="bl" dir="16980000" dist="9525">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180"/>
              <a:t>AlphaGen: a new neural network for fast multi-plane gravitational lensing</a:t>
            </a:r>
            <a:endParaRPr sz="3180"/>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7" name="Google Shape;57;p13"/>
          <p:cNvPicPr preferRelativeResize="0"/>
          <p:nvPr/>
        </p:nvPicPr>
        <p:blipFill>
          <a:blip r:embed="rId4">
            <a:alphaModFix/>
          </a:blip>
          <a:stretch>
            <a:fillRect/>
          </a:stretch>
        </p:blipFill>
        <p:spPr>
          <a:xfrm>
            <a:off x="109775" y="3906925"/>
            <a:ext cx="2359075" cy="1161850"/>
          </a:xfrm>
          <a:prstGeom prst="rect">
            <a:avLst/>
          </a:prstGeom>
          <a:noFill/>
          <a:ln>
            <a:noFill/>
          </a:ln>
          <a:effectLst>
            <a:outerShdw blurRad="285750" rotWithShape="0" algn="bl" dir="5400000" dist="19050">
              <a:srgbClr val="000000"/>
            </a:outerShdw>
          </a:effectLst>
        </p:spPr>
      </p:pic>
      <p:pic>
        <p:nvPicPr>
          <p:cNvPr id="58" name="Google Shape;58;p13"/>
          <p:cNvPicPr preferRelativeResize="0"/>
          <p:nvPr/>
        </p:nvPicPr>
        <p:blipFill>
          <a:blip r:embed="rId5">
            <a:alphaModFix/>
          </a:blip>
          <a:stretch>
            <a:fillRect/>
          </a:stretch>
        </p:blipFill>
        <p:spPr>
          <a:xfrm>
            <a:off x="2699275" y="4246725"/>
            <a:ext cx="3817050" cy="763425"/>
          </a:xfrm>
          <a:prstGeom prst="rect">
            <a:avLst/>
          </a:prstGeom>
          <a:noFill/>
          <a:ln>
            <a:noFill/>
          </a:ln>
        </p:spPr>
      </p:pic>
      <p:pic>
        <p:nvPicPr>
          <p:cNvPr id="59" name="Google Shape;59;p13"/>
          <p:cNvPicPr preferRelativeResize="0"/>
          <p:nvPr/>
        </p:nvPicPr>
        <p:blipFill>
          <a:blip r:embed="rId6">
            <a:alphaModFix/>
          </a:blip>
          <a:stretch>
            <a:fillRect/>
          </a:stretch>
        </p:blipFill>
        <p:spPr>
          <a:xfrm>
            <a:off x="6937200" y="4211375"/>
            <a:ext cx="1639650" cy="824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AlphaGen pipeline</a:t>
            </a:r>
            <a:endParaRPr/>
          </a:p>
        </p:txBody>
      </p:sp>
      <p:sp>
        <p:nvSpPr>
          <p:cNvPr id="174" name="Google Shape;17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5" name="Google Shape;175;p22"/>
          <p:cNvSpPr txBox="1"/>
          <p:nvPr/>
        </p:nvSpPr>
        <p:spPr>
          <a:xfrm>
            <a:off x="49000" y="2129688"/>
            <a:ext cx="1705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Sample a halo population</a:t>
            </a:r>
            <a:endParaRPr sz="1000">
              <a:solidFill>
                <a:schemeClr val="dk1"/>
              </a:solidFill>
              <a:latin typeface="Proxima Nova"/>
              <a:ea typeface="Proxima Nova"/>
              <a:cs typeface="Proxima Nova"/>
              <a:sym typeface="Proxima Nova"/>
            </a:endParaRPr>
          </a:p>
        </p:txBody>
      </p:sp>
      <p:sp>
        <p:nvSpPr>
          <p:cNvPr id="176" name="Google Shape;176;p22"/>
          <p:cNvSpPr/>
          <p:nvPr/>
        </p:nvSpPr>
        <p:spPr>
          <a:xfrm>
            <a:off x="2327950" y="2024850"/>
            <a:ext cx="1487700" cy="1551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2"/>
          <p:cNvSpPr txBox="1"/>
          <p:nvPr/>
        </p:nvSpPr>
        <p:spPr>
          <a:xfrm>
            <a:off x="2219200" y="2514600"/>
            <a:ext cx="1705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Proxima Nova"/>
                <a:ea typeface="Proxima Nova"/>
                <a:cs typeface="Proxima Nova"/>
                <a:sym typeface="Proxima Nova"/>
              </a:rPr>
              <a:t>Foreground model</a:t>
            </a:r>
            <a:endParaRPr sz="1500">
              <a:solidFill>
                <a:schemeClr val="dk1"/>
              </a:solidFill>
              <a:latin typeface="Proxima Nova"/>
              <a:ea typeface="Proxima Nova"/>
              <a:cs typeface="Proxima Nova"/>
              <a:sym typeface="Proxima Nova"/>
            </a:endParaRPr>
          </a:p>
        </p:txBody>
      </p:sp>
      <p:cxnSp>
        <p:nvCxnSpPr>
          <p:cNvPr id="178" name="Google Shape;178;p22"/>
          <p:cNvCxnSpPr>
            <a:endCxn id="176" idx="1"/>
          </p:cNvCxnSpPr>
          <p:nvPr/>
        </p:nvCxnSpPr>
        <p:spPr>
          <a:xfrm flipH="1" rot="10800000">
            <a:off x="1193350" y="2800350"/>
            <a:ext cx="1134600" cy="3600"/>
          </a:xfrm>
          <a:prstGeom prst="straightConnector1">
            <a:avLst/>
          </a:prstGeom>
          <a:noFill/>
          <a:ln cap="flat" cmpd="sng" w="9525">
            <a:solidFill>
              <a:schemeClr val="dk1"/>
            </a:solidFill>
            <a:prstDash val="solid"/>
            <a:round/>
            <a:headEnd len="med" w="med" type="none"/>
            <a:tailEnd len="med" w="med" type="triangle"/>
          </a:ln>
        </p:spPr>
      </p:cxnSp>
      <p:sp>
        <p:nvSpPr>
          <p:cNvPr id="179" name="Google Shape;179;p22"/>
          <p:cNvSpPr/>
          <p:nvPr/>
        </p:nvSpPr>
        <p:spPr>
          <a:xfrm>
            <a:off x="4245275" y="2252000"/>
            <a:ext cx="978300" cy="98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a:off x="4174775" y="2309700"/>
            <a:ext cx="978300" cy="9813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1" name="Google Shape;181;p22"/>
          <p:cNvCxnSpPr>
            <a:stCxn id="176" idx="3"/>
            <a:endCxn id="180" idx="1"/>
          </p:cNvCxnSpPr>
          <p:nvPr/>
        </p:nvCxnSpPr>
        <p:spPr>
          <a:xfrm>
            <a:off x="3815650" y="2800350"/>
            <a:ext cx="359100" cy="0"/>
          </a:xfrm>
          <a:prstGeom prst="straightConnector1">
            <a:avLst/>
          </a:prstGeom>
          <a:noFill/>
          <a:ln cap="flat" cmpd="sng" w="9525">
            <a:solidFill>
              <a:schemeClr val="dk1"/>
            </a:solidFill>
            <a:prstDash val="solid"/>
            <a:round/>
            <a:headEnd len="med" w="med" type="none"/>
            <a:tailEnd len="med" w="med" type="triangle"/>
          </a:ln>
        </p:spPr>
      </p:cxnSp>
      <p:sp>
        <p:nvSpPr>
          <p:cNvPr id="182" name="Google Shape;182;p22"/>
          <p:cNvSpPr/>
          <p:nvPr/>
        </p:nvSpPr>
        <p:spPr>
          <a:xfrm>
            <a:off x="5680750" y="2024850"/>
            <a:ext cx="1487700" cy="1551000"/>
          </a:xfrm>
          <a:prstGeom prst="roundRect">
            <a:avLst>
              <a:gd fmla="val 16667" name="adj"/>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3" name="Google Shape;183;p22"/>
          <p:cNvCxnSpPr>
            <a:endCxn id="182" idx="1"/>
          </p:cNvCxnSpPr>
          <p:nvPr/>
        </p:nvCxnSpPr>
        <p:spPr>
          <a:xfrm>
            <a:off x="5153050" y="2800350"/>
            <a:ext cx="527700" cy="0"/>
          </a:xfrm>
          <a:prstGeom prst="straightConnector1">
            <a:avLst/>
          </a:prstGeom>
          <a:noFill/>
          <a:ln cap="flat" cmpd="sng" w="9525">
            <a:solidFill>
              <a:schemeClr val="dk1"/>
            </a:solidFill>
            <a:prstDash val="solid"/>
            <a:round/>
            <a:headEnd len="med" w="med" type="none"/>
            <a:tailEnd len="med" w="med" type="triangle"/>
          </a:ln>
        </p:spPr>
      </p:cxnSp>
      <p:sp>
        <p:nvSpPr>
          <p:cNvPr id="184" name="Google Shape;184;p22"/>
          <p:cNvSpPr txBox="1"/>
          <p:nvPr/>
        </p:nvSpPr>
        <p:spPr>
          <a:xfrm>
            <a:off x="5572000" y="2514600"/>
            <a:ext cx="1705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1"/>
                </a:solidFill>
                <a:latin typeface="Proxima Nova"/>
                <a:ea typeface="Proxima Nova"/>
                <a:cs typeface="Proxima Nova"/>
                <a:sym typeface="Proxima Nova"/>
              </a:rPr>
              <a:t>Background</a:t>
            </a:r>
            <a:r>
              <a:rPr lang="en" sz="1500">
                <a:solidFill>
                  <a:schemeClr val="dk1"/>
                </a:solidFill>
                <a:latin typeface="Proxima Nova"/>
                <a:ea typeface="Proxima Nova"/>
                <a:cs typeface="Proxima Nova"/>
                <a:sym typeface="Proxima Nova"/>
              </a:rPr>
              <a:t> model</a:t>
            </a:r>
            <a:endParaRPr sz="1500">
              <a:solidFill>
                <a:schemeClr val="dk1"/>
              </a:solidFill>
              <a:latin typeface="Proxima Nova"/>
              <a:ea typeface="Proxima Nova"/>
              <a:cs typeface="Proxima Nova"/>
              <a:sym typeface="Proxima Nova"/>
            </a:endParaRPr>
          </a:p>
        </p:txBody>
      </p:sp>
      <p:cxnSp>
        <p:nvCxnSpPr>
          <p:cNvPr id="185" name="Google Shape;185;p22"/>
          <p:cNvCxnSpPr/>
          <p:nvPr/>
        </p:nvCxnSpPr>
        <p:spPr>
          <a:xfrm flipH="1">
            <a:off x="5425875" y="1638750"/>
            <a:ext cx="3000" cy="1156800"/>
          </a:xfrm>
          <a:prstGeom prst="straightConnector1">
            <a:avLst/>
          </a:prstGeom>
          <a:noFill/>
          <a:ln cap="flat" cmpd="sng" w="9525">
            <a:solidFill>
              <a:schemeClr val="dk1"/>
            </a:solidFill>
            <a:prstDash val="solid"/>
            <a:round/>
            <a:headEnd len="med" w="med" type="none"/>
            <a:tailEnd len="med" w="med" type="triangle"/>
          </a:ln>
        </p:spPr>
      </p:cxnSp>
      <p:sp>
        <p:nvSpPr>
          <p:cNvPr id="186" name="Google Shape;186;p22"/>
          <p:cNvSpPr txBox="1"/>
          <p:nvPr/>
        </p:nvSpPr>
        <p:spPr>
          <a:xfrm>
            <a:off x="4522300" y="1011750"/>
            <a:ext cx="1910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Insert choice of main deflector</a:t>
            </a:r>
            <a:endParaRPr sz="1000">
              <a:solidFill>
                <a:schemeClr val="dk1"/>
              </a:solidFill>
              <a:latin typeface="Proxima Nova"/>
              <a:ea typeface="Proxima Nova"/>
              <a:cs typeface="Proxima Nova"/>
              <a:sym typeface="Proxima Nova"/>
            </a:endParaRPr>
          </a:p>
        </p:txBody>
      </p:sp>
      <p:sp>
        <p:nvSpPr>
          <p:cNvPr id="187" name="Google Shape;187;p22"/>
          <p:cNvSpPr/>
          <p:nvPr/>
        </p:nvSpPr>
        <p:spPr>
          <a:xfrm>
            <a:off x="7598075" y="2252000"/>
            <a:ext cx="978300" cy="981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2"/>
          <p:cNvSpPr/>
          <p:nvPr/>
        </p:nvSpPr>
        <p:spPr>
          <a:xfrm>
            <a:off x="7527575" y="2309700"/>
            <a:ext cx="978300" cy="981300"/>
          </a:xfrm>
          <a:prstGeom prst="rect">
            <a:avLst/>
          </a:pr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9" name="Google Shape;189;p22"/>
          <p:cNvCxnSpPr>
            <a:endCxn id="188" idx="1"/>
          </p:cNvCxnSpPr>
          <p:nvPr/>
        </p:nvCxnSpPr>
        <p:spPr>
          <a:xfrm>
            <a:off x="7168475" y="2800350"/>
            <a:ext cx="359100" cy="0"/>
          </a:xfrm>
          <a:prstGeom prst="straightConnector1">
            <a:avLst/>
          </a:prstGeom>
          <a:noFill/>
          <a:ln cap="flat" cmpd="sng" w="9525">
            <a:solidFill>
              <a:schemeClr val="dk1"/>
            </a:solidFill>
            <a:prstDash val="solid"/>
            <a:round/>
            <a:headEnd len="med" w="med" type="none"/>
            <a:tailEnd len="med" w="med" type="triangle"/>
          </a:ln>
        </p:spPr>
      </p:cxnSp>
      <p:sp>
        <p:nvSpPr>
          <p:cNvPr id="190" name="Google Shape;190;p22"/>
          <p:cNvSpPr txBox="1"/>
          <p:nvPr/>
        </p:nvSpPr>
        <p:spPr>
          <a:xfrm>
            <a:off x="3859000" y="1977288"/>
            <a:ext cx="1705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Intermediate FG angles</a:t>
            </a:r>
            <a:endParaRPr sz="1000">
              <a:solidFill>
                <a:schemeClr val="dk1"/>
              </a:solidFill>
              <a:latin typeface="Proxima Nova"/>
              <a:ea typeface="Proxima Nova"/>
              <a:cs typeface="Proxima Nova"/>
              <a:sym typeface="Proxima Nova"/>
            </a:endParaRPr>
          </a:p>
        </p:txBody>
      </p:sp>
      <p:sp>
        <p:nvSpPr>
          <p:cNvPr id="191" name="Google Shape;191;p22"/>
          <p:cNvSpPr txBox="1"/>
          <p:nvPr/>
        </p:nvSpPr>
        <p:spPr>
          <a:xfrm>
            <a:off x="7164125" y="1977288"/>
            <a:ext cx="1705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Total FG + BG angles</a:t>
            </a:r>
            <a:endParaRPr sz="1000">
              <a:solidFill>
                <a:schemeClr val="dk1"/>
              </a:solidFill>
              <a:latin typeface="Proxima Nova"/>
              <a:ea typeface="Proxima Nova"/>
              <a:cs typeface="Proxima Nova"/>
              <a:sym typeface="Proxima Nova"/>
            </a:endParaRPr>
          </a:p>
        </p:txBody>
      </p:sp>
      <p:graphicFrame>
        <p:nvGraphicFramePr>
          <p:cNvPr id="192" name="Google Shape;192;p22"/>
          <p:cNvGraphicFramePr/>
          <p:nvPr/>
        </p:nvGraphicFramePr>
        <p:xfrm>
          <a:off x="658368" y="2505210"/>
          <a:ext cx="3000000" cy="3000000"/>
        </p:xfrm>
        <a:graphic>
          <a:graphicData uri="http://schemas.openxmlformats.org/drawingml/2006/table">
            <a:tbl>
              <a:tblPr>
                <a:noFill/>
                <a:tableStyleId>{1F50670E-6719-4CF3-B7CE-4DDD4A1D1A41}</a:tableStyleId>
              </a:tblPr>
              <a:tblGrid>
                <a:gridCol w="382850"/>
              </a:tblGrid>
              <a:tr h="206250">
                <a:tc>
                  <a:txBody>
                    <a:bodyPr/>
                    <a:lstStyle/>
                    <a:p>
                      <a:pPr indent="0" lvl="0" marL="0" rtl="0" algn="ctr">
                        <a:spcBef>
                          <a:spcPts val="0"/>
                        </a:spcBef>
                        <a:spcAft>
                          <a:spcPts val="0"/>
                        </a:spcAft>
                        <a:buNone/>
                      </a:pPr>
                      <a:r>
                        <a:rPr i="1" lang="en" sz="800">
                          <a:solidFill>
                            <a:schemeClr val="dk1"/>
                          </a:solidFill>
                        </a:rPr>
                        <a:t>h</a:t>
                      </a:r>
                      <a:r>
                        <a:rPr baseline="-25000" i="1" lang="en" sz="800">
                          <a:solidFill>
                            <a:schemeClr val="dk1"/>
                          </a:solidFill>
                        </a:rPr>
                        <a:t>1</a:t>
                      </a:r>
                      <a:endParaRPr baseline="-25000" i="1" sz="800">
                        <a:solidFill>
                          <a:schemeClr val="dk1"/>
                        </a:solidFill>
                      </a:endParaRPr>
                    </a:p>
                  </a:txBody>
                  <a:tcPr marT="91425" marB="91425" marR="91425" marL="91425"/>
                </a:tc>
              </a:tr>
              <a:tr h="206250">
                <a:tc>
                  <a:txBody>
                    <a:bodyPr/>
                    <a:lstStyle/>
                    <a:p>
                      <a:pPr indent="0" lvl="0" marL="0" rtl="0" algn="ctr">
                        <a:spcBef>
                          <a:spcPts val="0"/>
                        </a:spcBef>
                        <a:spcAft>
                          <a:spcPts val="0"/>
                        </a:spcAft>
                        <a:buNone/>
                      </a:pPr>
                      <a:r>
                        <a:rPr i="1" lang="en" sz="800">
                          <a:solidFill>
                            <a:schemeClr val="dk1"/>
                          </a:solidFill>
                        </a:rPr>
                        <a:t>h</a:t>
                      </a:r>
                      <a:r>
                        <a:rPr baseline="-25000" i="1" lang="en" sz="800">
                          <a:solidFill>
                            <a:schemeClr val="dk1"/>
                          </a:solidFill>
                        </a:rPr>
                        <a:t>2</a:t>
                      </a:r>
                      <a:endParaRPr sz="800"/>
                    </a:p>
                  </a:txBody>
                  <a:tcPr marT="91425" marB="91425" marR="91425" marL="91425"/>
                </a:tc>
              </a:tr>
              <a:tr h="206250">
                <a:tc>
                  <a:txBody>
                    <a:bodyPr/>
                    <a:lstStyle/>
                    <a:p>
                      <a:pPr indent="0" lvl="0" marL="0" rtl="0" algn="ctr">
                        <a:spcBef>
                          <a:spcPts val="0"/>
                        </a:spcBef>
                        <a:spcAft>
                          <a:spcPts val="0"/>
                        </a:spcAft>
                        <a:buNone/>
                      </a:pPr>
                      <a:r>
                        <a:rPr i="1" lang="en" sz="800">
                          <a:solidFill>
                            <a:schemeClr val="dk1"/>
                          </a:solidFill>
                        </a:rPr>
                        <a:t>h</a:t>
                      </a:r>
                      <a:r>
                        <a:rPr baseline="-25000" i="1" lang="en" sz="800">
                          <a:solidFill>
                            <a:schemeClr val="dk1"/>
                          </a:solidFill>
                        </a:rPr>
                        <a:t>3</a:t>
                      </a:r>
                      <a:endParaRPr sz="800"/>
                    </a:p>
                  </a:txBody>
                  <a:tcPr marT="91425" marB="91425" marR="91425" marL="91425"/>
                </a:tc>
              </a:tr>
              <a:tr h="206250">
                <a:tc>
                  <a:txBody>
                    <a:bodyPr/>
                    <a:lstStyle/>
                    <a:p>
                      <a:pPr indent="0" lvl="0" marL="0" rtl="0" algn="ctr">
                        <a:spcBef>
                          <a:spcPts val="0"/>
                        </a:spcBef>
                        <a:spcAft>
                          <a:spcPts val="0"/>
                        </a:spcAft>
                        <a:buNone/>
                      </a:pPr>
                      <a:r>
                        <a:rPr i="1" lang="en" sz="800">
                          <a:solidFill>
                            <a:schemeClr val="dk1"/>
                          </a:solidFill>
                        </a:rPr>
                        <a:t>h</a:t>
                      </a:r>
                      <a:r>
                        <a:rPr baseline="-25000" i="1" lang="en" sz="800">
                          <a:solidFill>
                            <a:schemeClr val="dk1"/>
                          </a:solidFill>
                        </a:rPr>
                        <a:t>4</a:t>
                      </a:r>
                      <a:endParaRPr sz="800"/>
                    </a:p>
                  </a:txBody>
                  <a:tcPr marT="91425" marB="91425" marR="91425" marL="91425"/>
                </a:tc>
              </a:tr>
              <a:tr h="206250">
                <a:tc>
                  <a:txBody>
                    <a:bodyPr/>
                    <a:lstStyle/>
                    <a:p>
                      <a:pPr indent="0" lvl="0" marL="0" rtl="0" algn="ctr">
                        <a:spcBef>
                          <a:spcPts val="0"/>
                        </a:spcBef>
                        <a:spcAft>
                          <a:spcPts val="0"/>
                        </a:spcAft>
                        <a:buNone/>
                      </a:pPr>
                      <a:r>
                        <a:rPr i="1" lang="en" sz="800">
                          <a:solidFill>
                            <a:schemeClr val="dk1"/>
                          </a:solidFill>
                        </a:rPr>
                        <a:t>h</a:t>
                      </a:r>
                      <a:r>
                        <a:rPr baseline="-25000" i="1" lang="en" sz="800">
                          <a:solidFill>
                            <a:schemeClr val="dk1"/>
                          </a:solidFill>
                        </a:rPr>
                        <a:t>5</a:t>
                      </a:r>
                      <a:endParaRPr sz="800"/>
                    </a:p>
                  </a:txBody>
                  <a:tcPr marT="91425" marB="91425" marR="91425" marL="91425"/>
                </a:tc>
              </a:tr>
              <a:tr h="206250">
                <a:tc>
                  <a:txBody>
                    <a:bodyPr/>
                    <a:lstStyle/>
                    <a:p>
                      <a:pPr indent="0" lvl="0" marL="0" rtl="0" algn="ctr">
                        <a:spcBef>
                          <a:spcPts val="0"/>
                        </a:spcBef>
                        <a:spcAft>
                          <a:spcPts val="0"/>
                        </a:spcAft>
                        <a:buNone/>
                      </a:pPr>
                      <a:r>
                        <a:rPr i="1" lang="en" sz="800">
                          <a:solidFill>
                            <a:schemeClr val="dk1"/>
                          </a:solidFill>
                        </a:rPr>
                        <a:t>h</a:t>
                      </a:r>
                      <a:r>
                        <a:rPr baseline="-25000" i="1" lang="en" sz="800">
                          <a:solidFill>
                            <a:schemeClr val="dk1"/>
                          </a:solidFill>
                        </a:rPr>
                        <a:t>…</a:t>
                      </a:r>
                      <a:endParaRPr sz="800"/>
                    </a:p>
                  </a:txBody>
                  <a:tcPr marT="91425" marB="91425" marR="91425" marL="91425"/>
                </a:tc>
              </a:tr>
            </a:tbl>
          </a:graphicData>
        </a:graphic>
      </p:graphicFrame>
      <p:pic>
        <p:nvPicPr>
          <p:cNvPr id="193" name="Google Shape;193;p22"/>
          <p:cNvPicPr preferRelativeResize="0"/>
          <p:nvPr/>
        </p:nvPicPr>
        <p:blipFill>
          <a:blip r:embed="rId3">
            <a:alphaModFix/>
          </a:blip>
          <a:stretch>
            <a:fillRect/>
          </a:stretch>
        </p:blipFill>
        <p:spPr>
          <a:xfrm rot="-5">
            <a:off x="4635348" y="1106251"/>
            <a:ext cx="1563099" cy="947248"/>
          </a:xfrm>
          <a:prstGeom prst="rect">
            <a:avLst/>
          </a:prstGeom>
          <a:noFill/>
          <a:ln>
            <a:noFill/>
          </a:ln>
        </p:spPr>
      </p:pic>
      <p:sp>
        <p:nvSpPr>
          <p:cNvPr id="194" name="Google Shape;194;p22"/>
          <p:cNvSpPr/>
          <p:nvPr/>
        </p:nvSpPr>
        <p:spPr>
          <a:xfrm>
            <a:off x="1081243" y="2496312"/>
            <a:ext cx="102000" cy="618300"/>
          </a:xfrm>
          <a:prstGeom prst="rightBrace">
            <a:avLst>
              <a:gd fmla="val 50000" name="adj1"/>
              <a:gd fmla="val 50271"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2"/>
          <p:cNvSpPr/>
          <p:nvPr/>
        </p:nvSpPr>
        <p:spPr>
          <a:xfrm>
            <a:off x="1081243" y="3149337"/>
            <a:ext cx="102000" cy="1184400"/>
          </a:xfrm>
          <a:prstGeom prst="rightBrace">
            <a:avLst>
              <a:gd fmla="val 50000" name="adj1"/>
              <a:gd fmla="val 50116"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2"/>
          <p:cNvSpPr txBox="1"/>
          <p:nvPr/>
        </p:nvSpPr>
        <p:spPr>
          <a:xfrm>
            <a:off x="1124200" y="2755725"/>
            <a:ext cx="1070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FG halos</a:t>
            </a:r>
            <a:endParaRPr sz="1000">
              <a:solidFill>
                <a:schemeClr val="dk1"/>
              </a:solidFill>
              <a:latin typeface="Proxima Nova"/>
              <a:ea typeface="Proxima Nova"/>
              <a:cs typeface="Proxima Nova"/>
              <a:sym typeface="Proxima Nova"/>
            </a:endParaRPr>
          </a:p>
        </p:txBody>
      </p:sp>
      <p:cxnSp>
        <p:nvCxnSpPr>
          <p:cNvPr id="197" name="Google Shape;197;p22"/>
          <p:cNvCxnSpPr/>
          <p:nvPr/>
        </p:nvCxnSpPr>
        <p:spPr>
          <a:xfrm>
            <a:off x="1210650" y="3732250"/>
            <a:ext cx="508500" cy="271800"/>
          </a:xfrm>
          <a:prstGeom prst="bentConnector3">
            <a:avLst>
              <a:gd fmla="val 50000" name="adj1"/>
            </a:avLst>
          </a:prstGeom>
          <a:noFill/>
          <a:ln cap="flat" cmpd="sng" w="9525">
            <a:solidFill>
              <a:schemeClr val="dk1"/>
            </a:solidFill>
            <a:prstDash val="solid"/>
            <a:round/>
            <a:headEnd len="med" w="med" type="none"/>
            <a:tailEnd len="med" w="med" type="none"/>
          </a:ln>
        </p:spPr>
      </p:cxnSp>
      <p:cxnSp>
        <p:nvCxnSpPr>
          <p:cNvPr id="198" name="Google Shape;198;p22"/>
          <p:cNvCxnSpPr/>
          <p:nvPr/>
        </p:nvCxnSpPr>
        <p:spPr>
          <a:xfrm>
            <a:off x="1698400" y="4004025"/>
            <a:ext cx="3530700" cy="0"/>
          </a:xfrm>
          <a:prstGeom prst="straightConnector1">
            <a:avLst/>
          </a:prstGeom>
          <a:noFill/>
          <a:ln cap="flat" cmpd="sng" w="9525">
            <a:solidFill>
              <a:schemeClr val="dk1"/>
            </a:solidFill>
            <a:prstDash val="solid"/>
            <a:round/>
            <a:headEnd len="med" w="med" type="none"/>
            <a:tailEnd len="med" w="med" type="none"/>
          </a:ln>
        </p:spPr>
      </p:cxnSp>
      <p:cxnSp>
        <p:nvCxnSpPr>
          <p:cNvPr id="199" name="Google Shape;199;p22"/>
          <p:cNvCxnSpPr/>
          <p:nvPr/>
        </p:nvCxnSpPr>
        <p:spPr>
          <a:xfrm rot="-5400000">
            <a:off x="4899425" y="3388875"/>
            <a:ext cx="939300" cy="291000"/>
          </a:xfrm>
          <a:prstGeom prst="bentConnector3">
            <a:avLst>
              <a:gd fmla="val -5" name="adj1"/>
            </a:avLst>
          </a:prstGeom>
          <a:noFill/>
          <a:ln cap="flat" cmpd="sng" w="9525">
            <a:solidFill>
              <a:schemeClr val="dk1"/>
            </a:solidFill>
            <a:prstDash val="solid"/>
            <a:round/>
            <a:headEnd len="med" w="med" type="none"/>
            <a:tailEnd len="med" w="med" type="none"/>
          </a:ln>
        </p:spPr>
      </p:cxnSp>
      <p:cxnSp>
        <p:nvCxnSpPr>
          <p:cNvPr id="200" name="Google Shape;200;p22"/>
          <p:cNvCxnSpPr/>
          <p:nvPr/>
        </p:nvCxnSpPr>
        <p:spPr>
          <a:xfrm flipH="1" rot="10800000">
            <a:off x="5514575" y="2802663"/>
            <a:ext cx="1500" cy="286800"/>
          </a:xfrm>
          <a:prstGeom prst="straightConnector1">
            <a:avLst/>
          </a:prstGeom>
          <a:noFill/>
          <a:ln cap="flat" cmpd="sng" w="9525">
            <a:solidFill>
              <a:schemeClr val="dk1"/>
            </a:solidFill>
            <a:prstDash val="solid"/>
            <a:round/>
            <a:headEnd len="med" w="med" type="none"/>
            <a:tailEnd len="med" w="med" type="triangle"/>
          </a:ln>
        </p:spPr>
      </p:cxnSp>
      <p:sp>
        <p:nvSpPr>
          <p:cNvPr id="201" name="Google Shape;201;p22"/>
          <p:cNvSpPr txBox="1"/>
          <p:nvPr/>
        </p:nvSpPr>
        <p:spPr>
          <a:xfrm>
            <a:off x="1406200" y="3680925"/>
            <a:ext cx="1070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BG halos</a:t>
            </a:r>
            <a:endParaRPr sz="1000">
              <a:solidFill>
                <a:schemeClr val="dk1"/>
              </a:solidFill>
              <a:latin typeface="Proxima Nova"/>
              <a:ea typeface="Proxima Nova"/>
              <a:cs typeface="Proxima Nova"/>
              <a:sym typeface="Proxima Nova"/>
            </a:endParaRPr>
          </a:p>
        </p:txBody>
      </p:sp>
      <p:sp>
        <p:nvSpPr>
          <p:cNvPr id="202" name="Google Shape;202;p22"/>
          <p:cNvSpPr txBox="1"/>
          <p:nvPr/>
        </p:nvSpPr>
        <p:spPr>
          <a:xfrm>
            <a:off x="231400" y="4636400"/>
            <a:ext cx="4875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Proxima Nova"/>
                <a:ea typeface="Proxima Nova"/>
                <a:cs typeface="Proxima Nova"/>
                <a:sym typeface="Proxima Nova"/>
              </a:rPr>
              <a:t>Foreground and Background models trained separately. Batteries not included.</a:t>
            </a:r>
            <a:endParaRPr sz="1000">
              <a:solidFill>
                <a:schemeClr val="dk1"/>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par>
                                <p:cTn fill="hold" nodeType="with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6" name="Shape 206"/>
        <p:cNvGrpSpPr/>
        <p:nvPr/>
      </p:nvGrpSpPr>
      <p:grpSpPr>
        <a:xfrm>
          <a:off x="0" y="0"/>
          <a:ext cx="0" cy="0"/>
          <a:chOff x="0" y="0"/>
          <a:chExt cx="0" cy="0"/>
        </a:xfrm>
      </p:grpSpPr>
      <p:sp>
        <p:nvSpPr>
          <p:cNvPr id="207" name="Google Shape;20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8" name="Google Shape;208;p23"/>
          <p:cNvPicPr preferRelativeResize="0"/>
          <p:nvPr/>
        </p:nvPicPr>
        <p:blipFill>
          <a:blip r:embed="rId3">
            <a:alphaModFix/>
          </a:blip>
          <a:stretch>
            <a:fillRect/>
          </a:stretch>
        </p:blipFill>
        <p:spPr>
          <a:xfrm>
            <a:off x="47174" y="64138"/>
            <a:ext cx="7525652" cy="5015224"/>
          </a:xfrm>
          <a:prstGeom prst="rect">
            <a:avLst/>
          </a:prstGeom>
          <a:noFill/>
          <a:ln>
            <a:noFill/>
          </a:ln>
        </p:spPr>
      </p:pic>
      <p:sp>
        <p:nvSpPr>
          <p:cNvPr id="209" name="Google Shape;209;p23"/>
          <p:cNvSpPr txBox="1"/>
          <p:nvPr>
            <p:ph type="title"/>
          </p:nvPr>
        </p:nvSpPr>
        <p:spPr>
          <a:xfrm>
            <a:off x="5950500" y="368825"/>
            <a:ext cx="320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Network architecture</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3" name="Shape 213"/>
        <p:cNvGrpSpPr/>
        <p:nvPr/>
      </p:nvGrpSpPr>
      <p:grpSpPr>
        <a:xfrm>
          <a:off x="0" y="0"/>
          <a:ext cx="0" cy="0"/>
          <a:chOff x="0" y="0"/>
          <a:chExt cx="0" cy="0"/>
        </a:xfrm>
      </p:grpSpPr>
      <p:sp>
        <p:nvSpPr>
          <p:cNvPr id="214" name="Google Shape;214;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Results: reproducing multi-plane deflection angles</a:t>
            </a:r>
            <a:endParaRPr>
              <a:solidFill>
                <a:schemeClr val="lt1"/>
              </a:solidFill>
            </a:endParaRPr>
          </a:p>
        </p:txBody>
      </p:sp>
      <p:sp>
        <p:nvSpPr>
          <p:cNvPr id="215" name="Google Shape;21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6" name="Google Shape;216;p24"/>
          <p:cNvPicPr preferRelativeResize="0"/>
          <p:nvPr/>
        </p:nvPicPr>
        <p:blipFill>
          <a:blip r:embed="rId3">
            <a:alphaModFix/>
          </a:blip>
          <a:stretch>
            <a:fillRect/>
          </a:stretch>
        </p:blipFill>
        <p:spPr>
          <a:xfrm>
            <a:off x="209575" y="1314450"/>
            <a:ext cx="4299965" cy="2514601"/>
          </a:xfrm>
          <a:prstGeom prst="rect">
            <a:avLst/>
          </a:prstGeom>
          <a:noFill/>
          <a:ln>
            <a:noFill/>
          </a:ln>
        </p:spPr>
      </p:pic>
      <p:pic>
        <p:nvPicPr>
          <p:cNvPr id="217" name="Google Shape;217;p24"/>
          <p:cNvPicPr preferRelativeResize="0"/>
          <p:nvPr/>
        </p:nvPicPr>
        <p:blipFill>
          <a:blip r:embed="rId4">
            <a:alphaModFix/>
          </a:blip>
          <a:stretch>
            <a:fillRect/>
          </a:stretch>
        </p:blipFill>
        <p:spPr>
          <a:xfrm>
            <a:off x="4572000" y="1315136"/>
            <a:ext cx="4206239" cy="25132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1" name="Shape 221"/>
        <p:cNvGrpSpPr/>
        <p:nvPr/>
      </p:nvGrpSpPr>
      <p:grpSpPr>
        <a:xfrm>
          <a:off x="0" y="0"/>
          <a:ext cx="0" cy="0"/>
          <a:chOff x="0" y="0"/>
          <a:chExt cx="0" cy="0"/>
        </a:xfrm>
      </p:grpSpPr>
      <p:sp>
        <p:nvSpPr>
          <p:cNvPr id="222" name="Google Shape;222;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Results: reproducing multi-plane deflection angles</a:t>
            </a:r>
            <a:endParaRPr>
              <a:solidFill>
                <a:schemeClr val="lt1"/>
              </a:solidFill>
            </a:endParaRPr>
          </a:p>
        </p:txBody>
      </p:sp>
      <p:sp>
        <p:nvSpPr>
          <p:cNvPr id="223" name="Google Shape;223;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4" name="Google Shape;224;p25"/>
          <p:cNvPicPr preferRelativeResize="0"/>
          <p:nvPr/>
        </p:nvPicPr>
        <p:blipFill>
          <a:blip r:embed="rId3">
            <a:alphaModFix/>
          </a:blip>
          <a:stretch>
            <a:fillRect/>
          </a:stretch>
        </p:blipFill>
        <p:spPr>
          <a:xfrm>
            <a:off x="4572000" y="1337310"/>
            <a:ext cx="4220695" cy="2468880"/>
          </a:xfrm>
          <a:prstGeom prst="rect">
            <a:avLst/>
          </a:prstGeom>
          <a:noFill/>
          <a:ln>
            <a:noFill/>
          </a:ln>
        </p:spPr>
      </p:pic>
      <p:pic>
        <p:nvPicPr>
          <p:cNvPr id="225" name="Google Shape;225;p25"/>
          <p:cNvPicPr preferRelativeResize="0"/>
          <p:nvPr/>
        </p:nvPicPr>
        <p:blipFill>
          <a:blip r:embed="rId4">
            <a:alphaModFix/>
          </a:blip>
          <a:stretch>
            <a:fillRect/>
          </a:stretch>
        </p:blipFill>
        <p:spPr>
          <a:xfrm>
            <a:off x="210312" y="1337310"/>
            <a:ext cx="4345229" cy="24688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9" name="Shape 229"/>
        <p:cNvGrpSpPr/>
        <p:nvPr/>
      </p:nvGrpSpPr>
      <p:grpSpPr>
        <a:xfrm>
          <a:off x="0" y="0"/>
          <a:ext cx="0" cy="0"/>
          <a:chOff x="0" y="0"/>
          <a:chExt cx="0" cy="0"/>
        </a:xfrm>
      </p:grpSpPr>
      <p:sp>
        <p:nvSpPr>
          <p:cNvPr id="230" name="Google Shape;23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Results: reproducing multi-plane deflection angles</a:t>
            </a:r>
            <a:endParaRPr>
              <a:solidFill>
                <a:schemeClr val="lt1"/>
              </a:solidFill>
            </a:endParaRPr>
          </a:p>
        </p:txBody>
      </p:sp>
      <p:sp>
        <p:nvSpPr>
          <p:cNvPr id="231" name="Google Shape;231;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2" name="Google Shape;232;p26"/>
          <p:cNvPicPr preferRelativeResize="0"/>
          <p:nvPr/>
        </p:nvPicPr>
        <p:blipFill>
          <a:blip r:embed="rId3">
            <a:alphaModFix/>
          </a:blip>
          <a:stretch>
            <a:fillRect/>
          </a:stretch>
        </p:blipFill>
        <p:spPr>
          <a:xfrm>
            <a:off x="4572000" y="1337310"/>
            <a:ext cx="4234130" cy="2468880"/>
          </a:xfrm>
          <a:prstGeom prst="rect">
            <a:avLst/>
          </a:prstGeom>
          <a:noFill/>
          <a:ln>
            <a:noFill/>
          </a:ln>
        </p:spPr>
      </p:pic>
      <p:pic>
        <p:nvPicPr>
          <p:cNvPr id="233" name="Google Shape;233;p26"/>
          <p:cNvPicPr preferRelativeResize="0"/>
          <p:nvPr/>
        </p:nvPicPr>
        <p:blipFill>
          <a:blip r:embed="rId4">
            <a:alphaModFix/>
          </a:blip>
          <a:stretch>
            <a:fillRect/>
          </a:stretch>
        </p:blipFill>
        <p:spPr>
          <a:xfrm>
            <a:off x="210312" y="1337310"/>
            <a:ext cx="4345229" cy="24688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7" name="Shape 237"/>
        <p:cNvGrpSpPr/>
        <p:nvPr/>
      </p:nvGrpSpPr>
      <p:grpSpPr>
        <a:xfrm>
          <a:off x="0" y="0"/>
          <a:ext cx="0" cy="0"/>
          <a:chOff x="0" y="0"/>
          <a:chExt cx="0" cy="0"/>
        </a:xfrm>
      </p:grpSpPr>
      <p:sp>
        <p:nvSpPr>
          <p:cNvPr id="238" name="Google Shape;23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Results: lensing of HST galaxy images</a:t>
            </a:r>
            <a:endParaRPr>
              <a:solidFill>
                <a:schemeClr val="lt1"/>
              </a:solidFill>
            </a:endParaRPr>
          </a:p>
        </p:txBody>
      </p:sp>
      <p:sp>
        <p:nvSpPr>
          <p:cNvPr id="239" name="Google Shape;239;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0" name="Google Shape;240;p27"/>
          <p:cNvPicPr preferRelativeResize="0"/>
          <p:nvPr/>
        </p:nvPicPr>
        <p:blipFill>
          <a:blip r:embed="rId3">
            <a:alphaModFix/>
          </a:blip>
          <a:stretch>
            <a:fillRect/>
          </a:stretch>
        </p:blipFill>
        <p:spPr>
          <a:xfrm>
            <a:off x="152400" y="1322525"/>
            <a:ext cx="8839200" cy="32623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4" name="Shape 244"/>
        <p:cNvGrpSpPr/>
        <p:nvPr/>
      </p:nvGrpSpPr>
      <p:grpSpPr>
        <a:xfrm>
          <a:off x="0" y="0"/>
          <a:ext cx="0" cy="0"/>
          <a:chOff x="0" y="0"/>
          <a:chExt cx="0" cy="0"/>
        </a:xfrm>
      </p:grpSpPr>
      <p:sp>
        <p:nvSpPr>
          <p:cNvPr id="245" name="Google Shape;245;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Results: ray-tracing speedup</a:t>
            </a:r>
            <a:endParaRPr>
              <a:solidFill>
                <a:schemeClr val="lt1"/>
              </a:solidFill>
            </a:endParaRPr>
          </a:p>
        </p:txBody>
      </p:sp>
      <p:sp>
        <p:nvSpPr>
          <p:cNvPr id="246" name="Google Shape;24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7" name="Google Shape;247;p28"/>
          <p:cNvPicPr preferRelativeResize="0"/>
          <p:nvPr/>
        </p:nvPicPr>
        <p:blipFill>
          <a:blip r:embed="rId3">
            <a:alphaModFix/>
          </a:blip>
          <a:stretch>
            <a:fillRect/>
          </a:stretch>
        </p:blipFill>
        <p:spPr>
          <a:xfrm>
            <a:off x="4648199" y="1489573"/>
            <a:ext cx="4267201" cy="2773953"/>
          </a:xfrm>
          <a:prstGeom prst="rect">
            <a:avLst/>
          </a:prstGeom>
          <a:noFill/>
          <a:ln>
            <a:noFill/>
          </a:ln>
        </p:spPr>
      </p:pic>
      <p:sp>
        <p:nvSpPr>
          <p:cNvPr id="248" name="Google Shape;248;p28"/>
          <p:cNvSpPr txBox="1"/>
          <p:nvPr>
            <p:ph idx="1" type="body"/>
          </p:nvPr>
        </p:nvSpPr>
        <p:spPr>
          <a:xfrm>
            <a:off x="311700" y="1685875"/>
            <a:ext cx="4260300" cy="2393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lt1"/>
              </a:buClr>
              <a:buSzPts val="1400"/>
              <a:buChar char="●"/>
            </a:pPr>
            <a:r>
              <a:rPr lang="en">
                <a:solidFill>
                  <a:schemeClr val="lt1"/>
                </a:solidFill>
              </a:rPr>
              <a:t>The current AlphaGen pipeline was trained on 128</a:t>
            </a:r>
            <a:r>
              <a:rPr baseline="30000" lang="en">
                <a:solidFill>
                  <a:schemeClr val="lt1"/>
                </a:solidFill>
              </a:rPr>
              <a:t>2 </a:t>
            </a:r>
            <a:r>
              <a:rPr lang="en">
                <a:solidFill>
                  <a:schemeClr val="lt1"/>
                </a:solidFill>
              </a:rPr>
              <a:t>pixel fields, but is compatible with pixel grids of any size</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We then compare speed benchmarks at multiple different pixel resolutions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Relative speedup of 1-2 orders of magnitude, increases with pixel size</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a:t>
            </a:r>
            <a:endParaRPr/>
          </a:p>
        </p:txBody>
      </p:sp>
      <p:sp>
        <p:nvSpPr>
          <p:cNvPr id="254" name="Google Shape;254;p29"/>
          <p:cNvSpPr txBox="1"/>
          <p:nvPr>
            <p:ph idx="1" type="body"/>
          </p:nvPr>
        </p:nvSpPr>
        <p:spPr>
          <a:xfrm>
            <a:off x="311700" y="1457275"/>
            <a:ext cx="8520600" cy="1584000"/>
          </a:xfrm>
          <a:prstGeom prst="rect">
            <a:avLst/>
          </a:prstGeom>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Efficient simulators of multi-plane lensing are crucial to the effort of analyzing &gt;10</a:t>
            </a:r>
            <a:r>
              <a:rPr baseline="30000" lang="en"/>
              <a:t>5 </a:t>
            </a:r>
            <a:r>
              <a:rPr lang="en"/>
              <a:t>upcoming new strong lensing systems to infer the distribution of low-mass dark matter halos</a:t>
            </a:r>
            <a:endParaRPr/>
          </a:p>
          <a:p>
            <a:pPr indent="-317500" lvl="0" marL="457200" rtl="0" algn="l">
              <a:spcBef>
                <a:spcPts val="0"/>
              </a:spcBef>
              <a:spcAft>
                <a:spcPts val="0"/>
              </a:spcAft>
              <a:buSzPts val="1400"/>
              <a:buChar char="●"/>
            </a:pPr>
            <a:r>
              <a:rPr lang="en"/>
              <a:t>Traditional multi-plane ray-tracing is much too slow</a:t>
            </a:r>
            <a:endParaRPr/>
          </a:p>
          <a:p>
            <a:pPr indent="-317500" lvl="0" marL="457200" rtl="0" algn="l">
              <a:spcBef>
                <a:spcPts val="0"/>
              </a:spcBef>
              <a:spcAft>
                <a:spcPts val="0"/>
              </a:spcAft>
              <a:buSzPts val="1400"/>
              <a:buChar char="●"/>
            </a:pPr>
            <a:r>
              <a:rPr lang="en"/>
              <a:t>Our AlphaGen pipeline provides significant acceleration, making it a viable simulator</a:t>
            </a:r>
            <a:endParaRPr/>
          </a:p>
          <a:p>
            <a:pPr indent="-317500" lvl="0" marL="457200" rtl="0" algn="l">
              <a:spcBef>
                <a:spcPts val="0"/>
              </a:spcBef>
              <a:spcAft>
                <a:spcPts val="0"/>
              </a:spcAft>
              <a:buSzPts val="1400"/>
              <a:buChar char="●"/>
            </a:pPr>
            <a:r>
              <a:rPr lang="en"/>
              <a:t>However, its accuracy must be improved as its target signal is extremely subtle</a:t>
            </a:r>
            <a:endParaRPr/>
          </a:p>
        </p:txBody>
      </p:sp>
      <p:sp>
        <p:nvSpPr>
          <p:cNvPr id="255" name="Google Shape;255;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6" name="Google Shape;256;p29"/>
          <p:cNvSpPr txBox="1"/>
          <p:nvPr>
            <p:ph idx="1" type="body"/>
          </p:nvPr>
        </p:nvSpPr>
        <p:spPr>
          <a:xfrm>
            <a:off x="4159350" y="2905075"/>
            <a:ext cx="825300" cy="456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Thanks!</a:t>
            </a:r>
            <a:endParaRPr/>
          </a:p>
        </p:txBody>
      </p:sp>
      <p:pic>
        <p:nvPicPr>
          <p:cNvPr id="257" name="Google Shape;257;p29"/>
          <p:cNvPicPr preferRelativeResize="0"/>
          <p:nvPr/>
        </p:nvPicPr>
        <p:blipFill>
          <a:blip r:embed="rId3">
            <a:alphaModFix/>
          </a:blip>
          <a:stretch>
            <a:fillRect/>
          </a:stretch>
        </p:blipFill>
        <p:spPr>
          <a:xfrm>
            <a:off x="1981200" y="3657600"/>
            <a:ext cx="1280160" cy="1280160"/>
          </a:xfrm>
          <a:prstGeom prst="rect">
            <a:avLst/>
          </a:prstGeom>
          <a:noFill/>
          <a:ln>
            <a:noFill/>
          </a:ln>
        </p:spPr>
      </p:pic>
      <p:pic>
        <p:nvPicPr>
          <p:cNvPr id="258" name="Google Shape;258;p29"/>
          <p:cNvPicPr preferRelativeResize="0"/>
          <p:nvPr/>
        </p:nvPicPr>
        <p:blipFill>
          <a:blip r:embed="rId4">
            <a:alphaModFix/>
          </a:blip>
          <a:stretch>
            <a:fillRect/>
          </a:stretch>
        </p:blipFill>
        <p:spPr>
          <a:xfrm>
            <a:off x="3261550" y="3657600"/>
            <a:ext cx="1280160" cy="1280160"/>
          </a:xfrm>
          <a:prstGeom prst="rect">
            <a:avLst/>
          </a:prstGeom>
          <a:noFill/>
          <a:ln>
            <a:noFill/>
          </a:ln>
        </p:spPr>
      </p:pic>
      <p:pic>
        <p:nvPicPr>
          <p:cNvPr id="259" name="Google Shape;259;p29"/>
          <p:cNvPicPr preferRelativeResize="0"/>
          <p:nvPr/>
        </p:nvPicPr>
        <p:blipFill>
          <a:blip r:embed="rId5">
            <a:alphaModFix/>
          </a:blip>
          <a:stretch>
            <a:fillRect/>
          </a:stretch>
        </p:blipFill>
        <p:spPr>
          <a:xfrm>
            <a:off x="4527450" y="3661975"/>
            <a:ext cx="1356969" cy="1280159"/>
          </a:xfrm>
          <a:prstGeom prst="rect">
            <a:avLst/>
          </a:prstGeom>
          <a:noFill/>
          <a:ln>
            <a:noFill/>
          </a:ln>
        </p:spPr>
      </p:pic>
      <p:pic>
        <p:nvPicPr>
          <p:cNvPr id="260" name="Google Shape;260;p29"/>
          <p:cNvPicPr preferRelativeResize="0"/>
          <p:nvPr/>
        </p:nvPicPr>
        <p:blipFill>
          <a:blip r:embed="rId6">
            <a:alphaModFix/>
          </a:blip>
          <a:stretch>
            <a:fillRect/>
          </a:stretch>
        </p:blipFill>
        <p:spPr>
          <a:xfrm>
            <a:off x="5851736" y="3657600"/>
            <a:ext cx="1280160" cy="1280160"/>
          </a:xfrm>
          <a:prstGeom prst="rect">
            <a:avLst/>
          </a:prstGeom>
          <a:noFill/>
          <a:ln>
            <a:noFill/>
          </a:ln>
        </p:spPr>
      </p:pic>
      <p:sp>
        <p:nvSpPr>
          <p:cNvPr id="261" name="Google Shape;261;p29"/>
          <p:cNvSpPr txBox="1"/>
          <p:nvPr>
            <p:ph idx="1" type="body"/>
          </p:nvPr>
        </p:nvSpPr>
        <p:spPr>
          <a:xfrm>
            <a:off x="3550950" y="3209875"/>
            <a:ext cx="2042100" cy="393600"/>
          </a:xfrm>
          <a:prstGeom prst="rect">
            <a:avLst/>
          </a:prstGeom>
        </p:spPr>
        <p:txBody>
          <a:bodyPr anchorCtr="0" anchor="t" bIns="91425" lIns="91425" spcFirstLastPara="1" rIns="91425" wrap="square" tIns="91425">
            <a:normAutofit fontScale="92500"/>
          </a:bodyPr>
          <a:lstStyle/>
          <a:p>
            <a:pPr indent="0" lvl="0" marL="0" rtl="0" algn="l">
              <a:lnSpc>
                <a:spcPct val="95000"/>
              </a:lnSpc>
              <a:spcBef>
                <a:spcPts val="0"/>
              </a:spcBef>
              <a:spcAft>
                <a:spcPts val="1200"/>
              </a:spcAft>
              <a:buNone/>
            </a:pPr>
            <a:r>
              <a:rPr lang="en" sz="1200">
                <a:solidFill>
                  <a:schemeClr val="dk1"/>
                </a:solidFill>
              </a:rPr>
              <a:t>charles.wilson@umontreal.ca</a:t>
            </a:r>
            <a:endParaRPr sz="12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5" name="Shape 265"/>
        <p:cNvGrpSpPr/>
        <p:nvPr/>
      </p:nvGrpSpPr>
      <p:grpSpPr>
        <a:xfrm>
          <a:off x="0" y="0"/>
          <a:ext cx="0" cy="0"/>
          <a:chOff x="0" y="0"/>
          <a:chExt cx="0" cy="0"/>
        </a:xfrm>
      </p:grpSpPr>
      <p:sp>
        <p:nvSpPr>
          <p:cNvPr id="266" name="Google Shape;266;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7" name="Google Shape;267;p30"/>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solidFill>
                  <a:schemeClr val="lt1"/>
                </a:solidFill>
              </a:rPr>
              <a:t>Effect of substructure</a:t>
            </a:r>
            <a:endParaRPr sz="2800">
              <a:solidFill>
                <a:schemeClr val="lt1"/>
              </a:solidFill>
            </a:endParaRPr>
          </a:p>
        </p:txBody>
      </p:sp>
      <p:pic>
        <p:nvPicPr>
          <p:cNvPr id="268" name="Google Shape;268;p30"/>
          <p:cNvPicPr preferRelativeResize="0"/>
          <p:nvPr/>
        </p:nvPicPr>
        <p:blipFill>
          <a:blip r:embed="rId3">
            <a:alphaModFix/>
          </a:blip>
          <a:stretch>
            <a:fillRect/>
          </a:stretch>
        </p:blipFill>
        <p:spPr>
          <a:xfrm>
            <a:off x="1012100" y="1170125"/>
            <a:ext cx="3966850" cy="3660499"/>
          </a:xfrm>
          <a:prstGeom prst="rect">
            <a:avLst/>
          </a:prstGeom>
          <a:noFill/>
          <a:ln>
            <a:noFill/>
          </a:ln>
        </p:spPr>
      </p:pic>
      <p:pic>
        <p:nvPicPr>
          <p:cNvPr id="269" name="Google Shape;269;p30"/>
          <p:cNvPicPr preferRelativeResize="0"/>
          <p:nvPr/>
        </p:nvPicPr>
        <p:blipFill>
          <a:blip r:embed="rId4">
            <a:alphaModFix/>
          </a:blip>
          <a:stretch>
            <a:fillRect/>
          </a:stretch>
        </p:blipFill>
        <p:spPr>
          <a:xfrm>
            <a:off x="5555225" y="1766125"/>
            <a:ext cx="2612425" cy="2430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5" name="Google Shape;65;p14" title="dark_matter_sim.mp4">
            <a:hlinkClick r:id="rId3"/>
          </p:cNvPr>
          <p:cNvPicPr preferRelativeResize="0"/>
          <p:nvPr/>
        </p:nvPicPr>
        <p:blipFill>
          <a:blip r:embed="rId4">
            <a:alphaModFix/>
          </a:blip>
          <a:stretch>
            <a:fillRect/>
          </a:stretch>
        </p:blipFill>
        <p:spPr>
          <a:xfrm>
            <a:off x="0" y="-838200"/>
            <a:ext cx="91440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are the lightest halos?</a:t>
            </a:r>
            <a:endParaRPr/>
          </a:p>
        </p:txBody>
      </p:sp>
      <p:grpSp>
        <p:nvGrpSpPr>
          <p:cNvPr id="71" name="Google Shape;71;p15"/>
          <p:cNvGrpSpPr/>
          <p:nvPr/>
        </p:nvGrpSpPr>
        <p:grpSpPr>
          <a:xfrm>
            <a:off x="1722925" y="1047350"/>
            <a:ext cx="5698151" cy="3182800"/>
            <a:chOff x="1722925" y="1199750"/>
            <a:chExt cx="5698151" cy="3182800"/>
          </a:xfrm>
        </p:grpSpPr>
        <p:pic>
          <p:nvPicPr>
            <p:cNvPr id="72" name="Google Shape;72;p15"/>
            <p:cNvPicPr preferRelativeResize="0"/>
            <p:nvPr/>
          </p:nvPicPr>
          <p:blipFill>
            <a:blip r:embed="rId3">
              <a:alphaModFix/>
            </a:blip>
            <a:stretch>
              <a:fillRect/>
            </a:stretch>
          </p:blipFill>
          <p:spPr>
            <a:xfrm>
              <a:off x="1722925" y="1584650"/>
              <a:ext cx="5698151" cy="2797900"/>
            </a:xfrm>
            <a:prstGeom prst="rect">
              <a:avLst/>
            </a:prstGeom>
            <a:noFill/>
            <a:ln>
              <a:noFill/>
            </a:ln>
          </p:spPr>
        </p:pic>
        <p:sp>
          <p:nvSpPr>
            <p:cNvPr id="73" name="Google Shape;73;p15"/>
            <p:cNvSpPr txBox="1"/>
            <p:nvPr/>
          </p:nvSpPr>
          <p:spPr>
            <a:xfrm>
              <a:off x="2532200" y="1199750"/>
              <a:ext cx="12627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𝚲CDM</a:t>
              </a:r>
              <a:r>
                <a:rPr lang="en" sz="1300">
                  <a:solidFill>
                    <a:schemeClr val="dk1"/>
                  </a:solidFill>
                </a:rPr>
                <a:t>: &gt;1000</a:t>
              </a:r>
              <a:endParaRPr sz="1300">
                <a:solidFill>
                  <a:schemeClr val="dk1"/>
                </a:solidFill>
              </a:endParaRPr>
            </a:p>
          </p:txBody>
        </p:sp>
        <p:sp>
          <p:nvSpPr>
            <p:cNvPr id="74" name="Google Shape;74;p15"/>
            <p:cNvSpPr txBox="1"/>
            <p:nvPr/>
          </p:nvSpPr>
          <p:spPr>
            <a:xfrm>
              <a:off x="5275400" y="1199750"/>
              <a:ext cx="1483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Observed: ~50</a:t>
              </a:r>
              <a:endParaRPr sz="1300">
                <a:solidFill>
                  <a:schemeClr val="dk1"/>
                </a:solidFill>
              </a:endParaRPr>
            </a:p>
          </p:txBody>
        </p:sp>
      </p:grpSp>
      <p:sp>
        <p:nvSpPr>
          <p:cNvPr id="75" name="Google Shape;7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6" name="Google Shape;76;p15"/>
          <p:cNvSpPr txBox="1"/>
          <p:nvPr>
            <p:ph idx="1" type="body"/>
          </p:nvPr>
        </p:nvSpPr>
        <p:spPr>
          <a:xfrm>
            <a:off x="3257400" y="4360300"/>
            <a:ext cx="2629200" cy="1371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500"/>
              <a:t>Missing Satellites Problem</a:t>
            </a:r>
            <a:endParaRPr b="1" sz="1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Too light for light</a:t>
            </a:r>
            <a:endParaRPr/>
          </a:p>
        </p:txBody>
      </p:sp>
      <p:sp>
        <p:nvSpPr>
          <p:cNvPr id="82" name="Google Shape;82;p16"/>
          <p:cNvSpPr txBox="1"/>
          <p:nvPr>
            <p:ph idx="1" type="body"/>
          </p:nvPr>
        </p:nvSpPr>
        <p:spPr>
          <a:xfrm>
            <a:off x="4572000" y="1744700"/>
            <a:ext cx="4260300" cy="28725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Galaxy formation is increasingly inefficient at low dark matter halo masses</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Measurements of stellar kinematics provide information about halo properties</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This method is not applicable in dark galaxies</a:t>
            </a:r>
            <a:endParaRPr sz="1500"/>
          </a:p>
        </p:txBody>
      </p:sp>
      <p:pic>
        <p:nvPicPr>
          <p:cNvPr id="83" name="Google Shape;83;p16"/>
          <p:cNvPicPr preferRelativeResize="0"/>
          <p:nvPr/>
        </p:nvPicPr>
        <p:blipFill>
          <a:blip r:embed="rId3">
            <a:alphaModFix/>
          </a:blip>
          <a:stretch>
            <a:fillRect/>
          </a:stretch>
        </p:blipFill>
        <p:spPr>
          <a:xfrm>
            <a:off x="645675" y="1152313"/>
            <a:ext cx="3458800" cy="3453050"/>
          </a:xfrm>
          <a:prstGeom prst="rect">
            <a:avLst/>
          </a:prstGeom>
          <a:noFill/>
          <a:ln>
            <a:noFill/>
          </a:ln>
        </p:spPr>
      </p:pic>
      <p:sp>
        <p:nvSpPr>
          <p:cNvPr id="84" name="Google Shape;8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5" name="Google Shape;85;p16"/>
          <p:cNvSpPr txBox="1"/>
          <p:nvPr/>
        </p:nvSpPr>
        <p:spPr>
          <a:xfrm>
            <a:off x="569475" y="4529150"/>
            <a:ext cx="3534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Slawik (LMC), ESO/Digitized Sky Survey 2 (Fornax), Massey et al. (WLM, Pegasus, Phoenix), ESO (Sculptor), Schirmer (Draco), Belokurov &amp; Koposov (Eridanus II, Pictoris I)</a:t>
            </a:r>
            <a:endParaRPr sz="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can we find them?</a:t>
            </a:r>
            <a:endParaRPr/>
          </a:p>
        </p:txBody>
      </p:sp>
      <p:sp>
        <p:nvSpPr>
          <p:cNvPr id="91" name="Google Shape;91;p17"/>
          <p:cNvSpPr txBox="1"/>
          <p:nvPr>
            <p:ph idx="1" type="body"/>
          </p:nvPr>
        </p:nvSpPr>
        <p:spPr>
          <a:xfrm>
            <a:off x="311700" y="1457275"/>
            <a:ext cx="4368000" cy="137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Strong gravitational lensing is a very useful probe for </a:t>
            </a:r>
            <a:r>
              <a:rPr lang="en" sz="1500"/>
              <a:t>halo</a:t>
            </a:r>
            <a:r>
              <a:rPr lang="en" sz="1500"/>
              <a:t> mass</a:t>
            </a:r>
            <a:endParaRPr sz="1500"/>
          </a:p>
          <a:p>
            <a:pPr indent="0" lvl="0" marL="0" rtl="0" algn="l">
              <a:spcBef>
                <a:spcPts val="1200"/>
              </a:spcBef>
              <a:spcAft>
                <a:spcPts val="1200"/>
              </a:spcAft>
              <a:buNone/>
            </a:pPr>
            <a:r>
              <a:rPr lang="en" sz="1500"/>
              <a:t>Also probes dark matter on small scales:</a:t>
            </a:r>
            <a:endParaRPr sz="1500"/>
          </a:p>
        </p:txBody>
      </p:sp>
      <p:sp>
        <p:nvSpPr>
          <p:cNvPr id="92" name="Google Shape;9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3" name="Google Shape;93;p17"/>
          <p:cNvPicPr preferRelativeResize="0"/>
          <p:nvPr/>
        </p:nvPicPr>
        <p:blipFill>
          <a:blip r:embed="rId3">
            <a:alphaModFix/>
          </a:blip>
          <a:stretch>
            <a:fillRect/>
          </a:stretch>
        </p:blipFill>
        <p:spPr>
          <a:xfrm>
            <a:off x="4859475" y="1139824"/>
            <a:ext cx="4010099" cy="2649652"/>
          </a:xfrm>
          <a:prstGeom prst="rect">
            <a:avLst/>
          </a:prstGeom>
          <a:noFill/>
          <a:ln>
            <a:noFill/>
          </a:ln>
        </p:spPr>
      </p:pic>
      <p:sp>
        <p:nvSpPr>
          <p:cNvPr id="94" name="Google Shape;94;p17"/>
          <p:cNvSpPr txBox="1"/>
          <p:nvPr/>
        </p:nvSpPr>
        <p:spPr>
          <a:xfrm>
            <a:off x="4776025" y="3696875"/>
            <a:ext cx="3534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rPr>
              <a:t>ESA/Hubble</a:t>
            </a:r>
            <a:endParaRPr sz="800">
              <a:solidFill>
                <a:schemeClr val="dk1"/>
              </a:solidFill>
            </a:endParaRPr>
          </a:p>
        </p:txBody>
      </p:sp>
      <p:sp>
        <p:nvSpPr>
          <p:cNvPr id="95" name="Google Shape;95;p17"/>
          <p:cNvSpPr txBox="1"/>
          <p:nvPr>
            <p:ph idx="1" type="body"/>
          </p:nvPr>
        </p:nvSpPr>
        <p:spPr>
          <a:xfrm>
            <a:off x="311700" y="2600275"/>
            <a:ext cx="4368000" cy="18270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SzPts val="1500"/>
              <a:buChar char="●"/>
            </a:pPr>
            <a:r>
              <a:rPr lang="en" sz="1500"/>
              <a:t>S</a:t>
            </a:r>
            <a:r>
              <a:rPr lang="en" sz="1500"/>
              <a:t>ubstructure in the lens plane (subhalos)</a:t>
            </a:r>
            <a:endParaRPr sz="1500"/>
          </a:p>
          <a:p>
            <a:pPr indent="0" lvl="0" marL="45720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Extragalactic halos distributed along the line-of-sight</a:t>
            </a:r>
            <a:endParaRPr sz="1500"/>
          </a:p>
        </p:txBody>
      </p:sp>
      <p:sp>
        <p:nvSpPr>
          <p:cNvPr id="96" name="Google Shape;96;p17"/>
          <p:cNvSpPr txBox="1"/>
          <p:nvPr>
            <p:ph idx="1" type="body"/>
          </p:nvPr>
        </p:nvSpPr>
        <p:spPr>
          <a:xfrm>
            <a:off x="311700" y="4048075"/>
            <a:ext cx="8160600" cy="1371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500"/>
              <a:t>Takeaway:</a:t>
            </a:r>
            <a:r>
              <a:rPr lang="en" sz="1500"/>
              <a:t> mass deflects light, substructure has mass, we should look for its contribution to the overall deflection. Modern inference methods can detect this signal, but require huge amounts of realistic simulations.</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0" name="Shape 100"/>
        <p:cNvGrpSpPr/>
        <p:nvPr/>
      </p:nvGrpSpPr>
      <p:grpSpPr>
        <a:xfrm>
          <a:off x="0" y="0"/>
          <a:ext cx="0" cy="0"/>
          <a:chOff x="0" y="0"/>
          <a:chExt cx="0" cy="0"/>
        </a:xfrm>
      </p:grpSpPr>
      <p:grpSp>
        <p:nvGrpSpPr>
          <p:cNvPr id="101" name="Google Shape;101;p18"/>
          <p:cNvGrpSpPr/>
          <p:nvPr/>
        </p:nvGrpSpPr>
        <p:grpSpPr>
          <a:xfrm>
            <a:off x="2318937" y="1939724"/>
            <a:ext cx="3801291" cy="726595"/>
            <a:chOff x="2439250" y="2552950"/>
            <a:chExt cx="3390075" cy="569700"/>
          </a:xfrm>
        </p:grpSpPr>
        <p:cxnSp>
          <p:nvCxnSpPr>
            <p:cNvPr id="102" name="Google Shape;102;p18"/>
            <p:cNvCxnSpPr/>
            <p:nvPr/>
          </p:nvCxnSpPr>
          <p:spPr>
            <a:xfrm flipH="1" rot="10800000">
              <a:off x="2443750" y="2552950"/>
              <a:ext cx="1861500" cy="273000"/>
            </a:xfrm>
            <a:prstGeom prst="straightConnector1">
              <a:avLst/>
            </a:prstGeom>
            <a:noFill/>
            <a:ln cap="flat" cmpd="sng" w="9525">
              <a:solidFill>
                <a:srgbClr val="CC0000"/>
              </a:solidFill>
              <a:prstDash val="solid"/>
              <a:round/>
              <a:headEnd len="med" w="med" type="none"/>
              <a:tailEnd len="med" w="med" type="none"/>
            </a:ln>
          </p:spPr>
        </p:cxnSp>
        <p:cxnSp>
          <p:nvCxnSpPr>
            <p:cNvPr id="103" name="Google Shape;103;p18"/>
            <p:cNvCxnSpPr/>
            <p:nvPr/>
          </p:nvCxnSpPr>
          <p:spPr>
            <a:xfrm>
              <a:off x="2448250" y="2827750"/>
              <a:ext cx="1885800" cy="71400"/>
            </a:xfrm>
            <a:prstGeom prst="straightConnector1">
              <a:avLst/>
            </a:prstGeom>
            <a:noFill/>
            <a:ln cap="flat" cmpd="sng" w="9525">
              <a:solidFill>
                <a:srgbClr val="CC0000"/>
              </a:solidFill>
              <a:prstDash val="solid"/>
              <a:round/>
              <a:headEnd len="med" w="med" type="none"/>
              <a:tailEnd len="med" w="med" type="none"/>
            </a:ln>
          </p:spPr>
        </p:cxnSp>
        <p:cxnSp>
          <p:nvCxnSpPr>
            <p:cNvPr id="104" name="Google Shape;104;p18"/>
            <p:cNvCxnSpPr/>
            <p:nvPr/>
          </p:nvCxnSpPr>
          <p:spPr>
            <a:xfrm>
              <a:off x="2441050" y="2825950"/>
              <a:ext cx="1950600" cy="296700"/>
            </a:xfrm>
            <a:prstGeom prst="straightConnector1">
              <a:avLst/>
            </a:prstGeom>
            <a:noFill/>
            <a:ln cap="flat" cmpd="sng" w="9525">
              <a:solidFill>
                <a:srgbClr val="CC0000"/>
              </a:solidFill>
              <a:prstDash val="solid"/>
              <a:round/>
              <a:headEnd len="med" w="med" type="none"/>
              <a:tailEnd len="med" w="med" type="none"/>
            </a:ln>
          </p:spPr>
        </p:cxnSp>
        <p:cxnSp>
          <p:nvCxnSpPr>
            <p:cNvPr id="105" name="Google Shape;105;p18"/>
            <p:cNvCxnSpPr/>
            <p:nvPr/>
          </p:nvCxnSpPr>
          <p:spPr>
            <a:xfrm>
              <a:off x="2439250" y="2825950"/>
              <a:ext cx="1930800" cy="217500"/>
            </a:xfrm>
            <a:prstGeom prst="straightConnector1">
              <a:avLst/>
            </a:prstGeom>
            <a:noFill/>
            <a:ln cap="flat" cmpd="sng" w="9525">
              <a:solidFill>
                <a:srgbClr val="CC0000"/>
              </a:solidFill>
              <a:prstDash val="solid"/>
              <a:round/>
              <a:headEnd len="med" w="med" type="none"/>
              <a:tailEnd len="med" w="med" type="none"/>
            </a:ln>
          </p:spPr>
        </p:cxnSp>
        <p:cxnSp>
          <p:nvCxnSpPr>
            <p:cNvPr id="106" name="Google Shape;106;p18"/>
            <p:cNvCxnSpPr/>
            <p:nvPr/>
          </p:nvCxnSpPr>
          <p:spPr>
            <a:xfrm>
              <a:off x="4290750" y="2560025"/>
              <a:ext cx="1538400" cy="297600"/>
            </a:xfrm>
            <a:prstGeom prst="straightConnector1">
              <a:avLst/>
            </a:prstGeom>
            <a:noFill/>
            <a:ln cap="flat" cmpd="sng" w="9525">
              <a:solidFill>
                <a:srgbClr val="CC0000"/>
              </a:solidFill>
              <a:prstDash val="solid"/>
              <a:round/>
              <a:headEnd len="med" w="med" type="none"/>
              <a:tailEnd len="med" w="med" type="none"/>
            </a:ln>
          </p:spPr>
        </p:cxnSp>
        <p:cxnSp>
          <p:nvCxnSpPr>
            <p:cNvPr id="107" name="Google Shape;107;p18"/>
            <p:cNvCxnSpPr/>
            <p:nvPr/>
          </p:nvCxnSpPr>
          <p:spPr>
            <a:xfrm flipH="1" rot="10800000">
              <a:off x="4348450" y="2857575"/>
              <a:ext cx="1480800" cy="41400"/>
            </a:xfrm>
            <a:prstGeom prst="straightConnector1">
              <a:avLst/>
            </a:prstGeom>
            <a:noFill/>
            <a:ln cap="flat" cmpd="sng" w="9525">
              <a:solidFill>
                <a:srgbClr val="CC0000"/>
              </a:solidFill>
              <a:prstDash val="solid"/>
              <a:round/>
              <a:headEnd len="med" w="med" type="none"/>
              <a:tailEnd len="med" w="med" type="none"/>
            </a:ln>
          </p:spPr>
        </p:cxnSp>
        <p:cxnSp>
          <p:nvCxnSpPr>
            <p:cNvPr id="108" name="Google Shape;108;p18"/>
            <p:cNvCxnSpPr/>
            <p:nvPr/>
          </p:nvCxnSpPr>
          <p:spPr>
            <a:xfrm flipH="1" rot="10800000">
              <a:off x="4370075" y="2857475"/>
              <a:ext cx="1459200" cy="171300"/>
            </a:xfrm>
            <a:prstGeom prst="straightConnector1">
              <a:avLst/>
            </a:prstGeom>
            <a:noFill/>
            <a:ln cap="flat" cmpd="sng" w="9525">
              <a:solidFill>
                <a:srgbClr val="CC0000"/>
              </a:solidFill>
              <a:prstDash val="solid"/>
              <a:round/>
              <a:headEnd len="med" w="med" type="none"/>
              <a:tailEnd len="med" w="med" type="none"/>
            </a:ln>
          </p:spPr>
        </p:cxnSp>
        <p:cxnSp>
          <p:nvCxnSpPr>
            <p:cNvPr id="109" name="Google Shape;109;p18"/>
            <p:cNvCxnSpPr/>
            <p:nvPr/>
          </p:nvCxnSpPr>
          <p:spPr>
            <a:xfrm flipH="1" rot="10800000">
              <a:off x="4391725" y="2857625"/>
              <a:ext cx="1437600" cy="264900"/>
            </a:xfrm>
            <a:prstGeom prst="straightConnector1">
              <a:avLst/>
            </a:prstGeom>
            <a:noFill/>
            <a:ln cap="flat" cmpd="sng" w="9525">
              <a:solidFill>
                <a:srgbClr val="CC0000"/>
              </a:solidFill>
              <a:prstDash val="solid"/>
              <a:round/>
              <a:headEnd len="med" w="med" type="none"/>
              <a:tailEnd len="med" w="med" type="none"/>
            </a:ln>
          </p:spPr>
        </p:cxnSp>
      </p:grpSp>
      <p:grpSp>
        <p:nvGrpSpPr>
          <p:cNvPr id="110" name="Google Shape;110;p18"/>
          <p:cNvGrpSpPr/>
          <p:nvPr/>
        </p:nvGrpSpPr>
        <p:grpSpPr>
          <a:xfrm>
            <a:off x="1341678" y="307388"/>
            <a:ext cx="6178139" cy="4481177"/>
            <a:chOff x="1563450" y="1228700"/>
            <a:chExt cx="5509800" cy="3513546"/>
          </a:xfrm>
        </p:grpSpPr>
        <p:pic>
          <p:nvPicPr>
            <p:cNvPr id="111" name="Google Shape;111;p18"/>
            <p:cNvPicPr preferRelativeResize="0"/>
            <p:nvPr/>
          </p:nvPicPr>
          <p:blipFill>
            <a:blip r:embed="rId3">
              <a:alphaModFix/>
            </a:blip>
            <a:stretch>
              <a:fillRect/>
            </a:stretch>
          </p:blipFill>
          <p:spPr>
            <a:xfrm>
              <a:off x="1945361" y="1312896"/>
              <a:ext cx="4522424" cy="3429350"/>
            </a:xfrm>
            <a:prstGeom prst="rect">
              <a:avLst/>
            </a:prstGeom>
            <a:noFill/>
            <a:ln>
              <a:noFill/>
            </a:ln>
          </p:spPr>
        </p:pic>
        <p:sp>
          <p:nvSpPr>
            <p:cNvPr id="112" name="Google Shape;112;p18"/>
            <p:cNvSpPr/>
            <p:nvPr/>
          </p:nvSpPr>
          <p:spPr>
            <a:xfrm rot="6875510">
              <a:off x="5221186" y="1140498"/>
              <a:ext cx="307821" cy="1502117"/>
            </a:xfrm>
            <a:prstGeom prst="leftBrace">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rot="4103113">
              <a:off x="2975252" y="968890"/>
              <a:ext cx="307847" cy="1753220"/>
            </a:xfrm>
            <a:prstGeom prst="leftBrace">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p:nvPr/>
          </p:nvSpPr>
          <p:spPr>
            <a:xfrm rot="5394491">
              <a:off x="4199865" y="1310809"/>
              <a:ext cx="187200" cy="539400"/>
            </a:xfrm>
            <a:prstGeom prst="leftBrace">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5144850" y="1457300"/>
              <a:ext cx="1928400" cy="2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roxima Nova"/>
                  <a:ea typeface="Proxima Nova"/>
                  <a:cs typeface="Proxima Nova"/>
                  <a:sym typeface="Proxima Nova"/>
                </a:rPr>
                <a:t>Foreground line-of-sight halos</a:t>
              </a:r>
              <a:endParaRPr sz="1100">
                <a:latin typeface="Proxima Nova"/>
                <a:ea typeface="Proxima Nova"/>
                <a:cs typeface="Proxima Nova"/>
                <a:sym typeface="Proxima Nova"/>
              </a:endParaRPr>
            </a:p>
          </p:txBody>
        </p:sp>
        <p:sp>
          <p:nvSpPr>
            <p:cNvPr id="116" name="Google Shape;116;p18"/>
            <p:cNvSpPr txBox="1"/>
            <p:nvPr/>
          </p:nvSpPr>
          <p:spPr>
            <a:xfrm>
              <a:off x="3468450" y="1228700"/>
              <a:ext cx="1928400" cy="2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roxima Nova"/>
                  <a:ea typeface="Proxima Nova"/>
                  <a:cs typeface="Proxima Nova"/>
                  <a:sym typeface="Proxima Nova"/>
                </a:rPr>
                <a:t>Main lens galaxy + subhalos</a:t>
              </a:r>
              <a:endParaRPr sz="1100">
                <a:latin typeface="Proxima Nova"/>
                <a:ea typeface="Proxima Nova"/>
                <a:cs typeface="Proxima Nova"/>
                <a:sym typeface="Proxima Nova"/>
              </a:endParaRPr>
            </a:p>
          </p:txBody>
        </p:sp>
        <p:sp>
          <p:nvSpPr>
            <p:cNvPr id="117" name="Google Shape;117;p18"/>
            <p:cNvSpPr txBox="1"/>
            <p:nvPr/>
          </p:nvSpPr>
          <p:spPr>
            <a:xfrm>
              <a:off x="1563450" y="1381100"/>
              <a:ext cx="1928400" cy="2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roxima Nova"/>
                  <a:ea typeface="Proxima Nova"/>
                  <a:cs typeface="Proxima Nova"/>
                  <a:sym typeface="Proxima Nova"/>
                </a:rPr>
                <a:t>Background line-of-sight halos</a:t>
              </a:r>
              <a:endParaRPr sz="1100">
                <a:latin typeface="Proxima Nova"/>
                <a:ea typeface="Proxima Nova"/>
                <a:cs typeface="Proxima Nova"/>
                <a:sym typeface="Proxima Nova"/>
              </a:endParaRPr>
            </a:p>
          </p:txBody>
        </p:sp>
      </p:grpSp>
      <p:sp>
        <p:nvSpPr>
          <p:cNvPr id="118" name="Google Shape;118;p18"/>
          <p:cNvSpPr txBox="1"/>
          <p:nvPr>
            <p:ph idx="12" type="sldNum"/>
          </p:nvPr>
        </p:nvSpPr>
        <p:spPr>
          <a:xfrm>
            <a:off x="85486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9" name="Google Shape;119;p18"/>
          <p:cNvPicPr preferRelativeResize="0"/>
          <p:nvPr/>
        </p:nvPicPr>
        <p:blipFill>
          <a:blip r:embed="rId4">
            <a:alphaModFix/>
          </a:blip>
          <a:stretch>
            <a:fillRect/>
          </a:stretch>
        </p:blipFill>
        <p:spPr>
          <a:xfrm rot="5811913">
            <a:off x="3368240" y="1737072"/>
            <a:ext cx="2435318" cy="1303671"/>
          </a:xfrm>
          <a:prstGeom prst="rect">
            <a:avLst/>
          </a:prstGeom>
          <a:noFill/>
          <a:ln>
            <a:noFill/>
          </a:ln>
        </p:spPr>
      </p:pic>
      <p:grpSp>
        <p:nvGrpSpPr>
          <p:cNvPr id="120" name="Google Shape;120;p18"/>
          <p:cNvGrpSpPr/>
          <p:nvPr/>
        </p:nvGrpSpPr>
        <p:grpSpPr>
          <a:xfrm>
            <a:off x="293100" y="1590387"/>
            <a:ext cx="2219098" cy="1421002"/>
            <a:chOff x="293100" y="1590387"/>
            <a:chExt cx="2219098" cy="1421002"/>
          </a:xfrm>
        </p:grpSpPr>
        <p:pic>
          <p:nvPicPr>
            <p:cNvPr id="121" name="Google Shape;121;p18"/>
            <p:cNvPicPr preferRelativeResize="0"/>
            <p:nvPr/>
          </p:nvPicPr>
          <p:blipFill>
            <a:blip r:embed="rId5">
              <a:alphaModFix/>
            </a:blip>
            <a:stretch>
              <a:fillRect/>
            </a:stretch>
          </p:blipFill>
          <p:spPr>
            <a:xfrm>
              <a:off x="1177174" y="1676365"/>
              <a:ext cx="1335024" cy="1335024"/>
            </a:xfrm>
            <a:prstGeom prst="rect">
              <a:avLst/>
            </a:prstGeom>
            <a:noFill/>
            <a:ln>
              <a:noFill/>
            </a:ln>
          </p:spPr>
        </p:pic>
        <p:sp>
          <p:nvSpPr>
            <p:cNvPr id="122" name="Google Shape;122;p18"/>
            <p:cNvSpPr txBox="1"/>
            <p:nvPr/>
          </p:nvSpPr>
          <p:spPr>
            <a:xfrm>
              <a:off x="293100" y="1590387"/>
              <a:ext cx="1739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roxima Nova"/>
                  <a:ea typeface="Proxima Nova"/>
                  <a:cs typeface="Proxima Nova"/>
                  <a:sym typeface="Proxima Nova"/>
                </a:rPr>
                <a:t>Distant bright galaxy</a:t>
              </a:r>
              <a:endParaRPr sz="1100">
                <a:latin typeface="Proxima Nova"/>
                <a:ea typeface="Proxima Nova"/>
                <a:cs typeface="Proxima Nova"/>
                <a:sym typeface="Proxima Nova"/>
              </a:endParaRPr>
            </a:p>
          </p:txBody>
        </p:sp>
      </p:grpSp>
      <p:sp>
        <p:nvSpPr>
          <p:cNvPr id="123" name="Google Shape;123;p18"/>
          <p:cNvSpPr txBox="1"/>
          <p:nvPr/>
        </p:nvSpPr>
        <p:spPr>
          <a:xfrm>
            <a:off x="2096850" y="4581500"/>
            <a:ext cx="15516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roxima Nova"/>
                <a:ea typeface="Proxima Nova"/>
                <a:cs typeface="Proxima Nova"/>
                <a:sym typeface="Proxima Nova"/>
              </a:rPr>
              <a:t>Gilman et al, 2021</a:t>
            </a:r>
            <a:endParaRPr sz="700">
              <a:latin typeface="Proxima Nova"/>
              <a:ea typeface="Proxima Nova"/>
              <a:cs typeface="Proxima Nova"/>
              <a:sym typeface="Proxima Nova"/>
            </a:endParaRPr>
          </a:p>
        </p:txBody>
      </p:sp>
      <p:grpSp>
        <p:nvGrpSpPr>
          <p:cNvPr id="124" name="Google Shape;124;p18"/>
          <p:cNvGrpSpPr/>
          <p:nvPr/>
        </p:nvGrpSpPr>
        <p:grpSpPr>
          <a:xfrm>
            <a:off x="5740125" y="1535172"/>
            <a:ext cx="3051919" cy="1490601"/>
            <a:chOff x="5740125" y="1535172"/>
            <a:chExt cx="3051919" cy="1490601"/>
          </a:xfrm>
        </p:grpSpPr>
        <p:grpSp>
          <p:nvGrpSpPr>
            <p:cNvPr id="125" name="Google Shape;125;p18"/>
            <p:cNvGrpSpPr/>
            <p:nvPr/>
          </p:nvGrpSpPr>
          <p:grpSpPr>
            <a:xfrm>
              <a:off x="6929101" y="1535172"/>
              <a:ext cx="1862944" cy="1490601"/>
              <a:chOff x="6929101" y="1535172"/>
              <a:chExt cx="1862944" cy="1490601"/>
            </a:xfrm>
          </p:grpSpPr>
          <p:cxnSp>
            <p:nvCxnSpPr>
              <p:cNvPr id="126" name="Google Shape;126;p18"/>
              <p:cNvCxnSpPr/>
              <p:nvPr/>
            </p:nvCxnSpPr>
            <p:spPr>
              <a:xfrm flipH="1" rot="10800000">
                <a:off x="6929101" y="1919726"/>
                <a:ext cx="1051200" cy="467100"/>
              </a:xfrm>
              <a:prstGeom prst="straightConnector1">
                <a:avLst/>
              </a:prstGeom>
              <a:noFill/>
              <a:ln cap="flat" cmpd="sng" w="9525">
                <a:solidFill>
                  <a:schemeClr val="lt1"/>
                </a:solidFill>
                <a:prstDash val="dash"/>
                <a:round/>
                <a:headEnd len="med" w="med" type="none"/>
                <a:tailEnd len="med" w="med" type="none"/>
              </a:ln>
            </p:spPr>
          </p:cxnSp>
          <p:cxnSp>
            <p:nvCxnSpPr>
              <p:cNvPr id="127" name="Google Shape;127;p18"/>
              <p:cNvCxnSpPr/>
              <p:nvPr/>
            </p:nvCxnSpPr>
            <p:spPr>
              <a:xfrm>
                <a:off x="6929101" y="2405542"/>
                <a:ext cx="1065600" cy="388200"/>
              </a:xfrm>
              <a:prstGeom prst="straightConnector1">
                <a:avLst/>
              </a:prstGeom>
              <a:noFill/>
              <a:ln cap="flat" cmpd="sng" w="9525">
                <a:solidFill>
                  <a:schemeClr val="lt1"/>
                </a:solidFill>
                <a:prstDash val="dash"/>
                <a:round/>
                <a:headEnd len="med" w="med" type="none"/>
                <a:tailEnd len="med" w="med" type="none"/>
              </a:ln>
            </p:spPr>
          </p:cxnSp>
          <p:pic>
            <p:nvPicPr>
              <p:cNvPr id="128" name="Google Shape;128;p18"/>
              <p:cNvPicPr preferRelativeResize="0"/>
              <p:nvPr/>
            </p:nvPicPr>
            <p:blipFill>
              <a:blip r:embed="rId6">
                <a:alphaModFix/>
              </a:blip>
              <a:stretch>
                <a:fillRect/>
              </a:stretch>
            </p:blipFill>
            <p:spPr>
              <a:xfrm>
                <a:off x="7349325" y="1690749"/>
                <a:ext cx="1332925" cy="1335024"/>
              </a:xfrm>
              <a:prstGeom prst="rect">
                <a:avLst/>
              </a:prstGeom>
              <a:noFill/>
              <a:ln>
                <a:noFill/>
              </a:ln>
            </p:spPr>
          </p:pic>
          <p:sp>
            <p:nvSpPr>
              <p:cNvPr id="129" name="Google Shape;129;p18"/>
              <p:cNvSpPr txBox="1"/>
              <p:nvPr/>
            </p:nvSpPr>
            <p:spPr>
              <a:xfrm>
                <a:off x="7052345" y="1535172"/>
                <a:ext cx="1739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Proxima Nova"/>
                    <a:ea typeface="Proxima Nova"/>
                    <a:cs typeface="Proxima Nova"/>
                    <a:sym typeface="Proxima Nova"/>
                  </a:rPr>
                  <a:t>Observed lensed image</a:t>
                </a:r>
                <a:endParaRPr sz="1100">
                  <a:latin typeface="Proxima Nova"/>
                  <a:ea typeface="Proxima Nova"/>
                  <a:cs typeface="Proxima Nova"/>
                  <a:sym typeface="Proxima Nova"/>
                </a:endParaRPr>
              </a:p>
            </p:txBody>
          </p:sp>
        </p:grpSp>
        <p:pic>
          <p:nvPicPr>
            <p:cNvPr id="130" name="Google Shape;130;p18"/>
            <p:cNvPicPr preferRelativeResize="0"/>
            <p:nvPr/>
          </p:nvPicPr>
          <p:blipFill>
            <a:blip r:embed="rId7">
              <a:alphaModFix/>
            </a:blip>
            <a:stretch>
              <a:fillRect/>
            </a:stretch>
          </p:blipFill>
          <p:spPr>
            <a:xfrm>
              <a:off x="5740125" y="1807675"/>
              <a:ext cx="1521200" cy="101007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Relating halo populations to deflection angles</a:t>
            </a:r>
            <a:endParaRPr/>
          </a:p>
        </p:txBody>
      </p:sp>
      <p:sp>
        <p:nvSpPr>
          <p:cNvPr id="136" name="Google Shape;13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37" name="Google Shape;137;p19"/>
          <p:cNvPicPr preferRelativeResize="0"/>
          <p:nvPr/>
        </p:nvPicPr>
        <p:blipFill rotWithShape="1">
          <a:blip r:embed="rId3">
            <a:alphaModFix/>
          </a:blip>
          <a:srcRect b="40001" l="0" r="40001" t="0"/>
          <a:stretch/>
        </p:blipFill>
        <p:spPr>
          <a:xfrm>
            <a:off x="6541008" y="1353312"/>
            <a:ext cx="1640777" cy="1640777"/>
          </a:xfrm>
          <a:prstGeom prst="rect">
            <a:avLst/>
          </a:prstGeom>
          <a:noFill/>
          <a:ln>
            <a:noFill/>
          </a:ln>
        </p:spPr>
      </p:pic>
      <p:pic>
        <p:nvPicPr>
          <p:cNvPr id="138" name="Google Shape;138;p19"/>
          <p:cNvPicPr preferRelativeResize="0"/>
          <p:nvPr/>
        </p:nvPicPr>
        <p:blipFill>
          <a:blip r:embed="rId4">
            <a:alphaModFix/>
          </a:blip>
          <a:stretch>
            <a:fillRect/>
          </a:stretch>
        </p:blipFill>
        <p:spPr>
          <a:xfrm>
            <a:off x="6559296" y="3100187"/>
            <a:ext cx="1640777" cy="1640776"/>
          </a:xfrm>
          <a:prstGeom prst="rect">
            <a:avLst/>
          </a:prstGeom>
          <a:noFill/>
          <a:ln>
            <a:noFill/>
          </a:ln>
        </p:spPr>
      </p:pic>
      <p:graphicFrame>
        <p:nvGraphicFramePr>
          <p:cNvPr id="139" name="Google Shape;139;p19"/>
          <p:cNvGraphicFramePr/>
          <p:nvPr/>
        </p:nvGraphicFramePr>
        <p:xfrm>
          <a:off x="869700" y="1657350"/>
          <a:ext cx="3000000" cy="3000000"/>
        </p:xfrm>
        <a:graphic>
          <a:graphicData uri="http://schemas.openxmlformats.org/drawingml/2006/table">
            <a:tbl>
              <a:tblPr>
                <a:noFill/>
                <a:tableStyleId>{1F50670E-6719-4CF3-B7CE-4DDD4A1D1A41}</a:tableStyleId>
              </a:tblPr>
              <a:tblGrid>
                <a:gridCol w="814675"/>
                <a:gridCol w="813900"/>
                <a:gridCol w="634600"/>
                <a:gridCol w="754400"/>
                <a:gridCol w="754400"/>
              </a:tblGrid>
              <a:tr h="363575">
                <a:tc>
                  <a:txBody>
                    <a:bodyPr/>
                    <a:lstStyle/>
                    <a:p>
                      <a:pPr indent="0" lvl="0" marL="0" rtl="0" algn="l">
                        <a:spcBef>
                          <a:spcPts val="0"/>
                        </a:spcBef>
                        <a:spcAft>
                          <a:spcPts val="0"/>
                        </a:spcAft>
                        <a:buNone/>
                      </a:pPr>
                      <a:r>
                        <a:rPr i="1" lang="en">
                          <a:solidFill>
                            <a:schemeClr val="dk1"/>
                          </a:solidFill>
                          <a:latin typeface="Times New Roman"/>
                          <a:ea typeface="Times New Roman"/>
                          <a:cs typeface="Times New Roman"/>
                          <a:sym typeface="Times New Roman"/>
                        </a:rPr>
                        <a:t>r</a:t>
                      </a:r>
                      <a:r>
                        <a:rPr baseline="-25000" i="1" lang="en" sz="1300">
                          <a:solidFill>
                            <a:schemeClr val="dk1"/>
                          </a:solidFill>
                          <a:latin typeface="Times New Roman"/>
                          <a:ea typeface="Times New Roman"/>
                          <a:cs typeface="Times New Roman"/>
                          <a:sym typeface="Times New Roman"/>
                        </a:rPr>
                        <a:t>s</a:t>
                      </a:r>
                      <a:endParaRPr baseline="-25000" i="1" sz="1300">
                        <a:solidFill>
                          <a:schemeClr val="dk1"/>
                        </a:solidFill>
                        <a:latin typeface="Times New Roman"/>
                        <a:ea typeface="Times New Roman"/>
                        <a:cs typeface="Times New Roman"/>
                        <a:sym typeface="Times New Roman"/>
                      </a:endParaRPr>
                    </a:p>
                  </a:txBody>
                  <a:tcPr marT="91425" marB="91425" marR="91425" marL="91425">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a:solidFill>
                            <a:schemeClr val="dk1"/>
                          </a:solidFill>
                          <a:latin typeface="Times New Roman"/>
                          <a:ea typeface="Times New Roman"/>
                          <a:cs typeface="Times New Roman"/>
                          <a:sym typeface="Times New Roman"/>
                        </a:rPr>
                        <a:t>𝛼</a:t>
                      </a:r>
                      <a:r>
                        <a:rPr baseline="-25000" i="1" lang="en">
                          <a:solidFill>
                            <a:schemeClr val="dk1"/>
                          </a:solidFill>
                          <a:latin typeface="Times New Roman"/>
                          <a:ea typeface="Times New Roman"/>
                          <a:cs typeface="Times New Roman"/>
                          <a:sym typeface="Times New Roman"/>
                        </a:rPr>
                        <a:t>a</a:t>
                      </a:r>
                      <a:endParaRPr baseline="-25000" i="1">
                        <a:solidFill>
                          <a:schemeClr val="dk1"/>
                        </a:solidFill>
                        <a:latin typeface="Times New Roman"/>
                        <a:ea typeface="Times New Roman"/>
                        <a:cs typeface="Times New Roman"/>
                        <a:sym typeface="Times New Roman"/>
                      </a:endParaRPr>
                    </a:p>
                  </a:txBody>
                  <a:tcPr marT="91425" marB="91425" marR="91425" marL="91425">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a:solidFill>
                            <a:schemeClr val="dk1"/>
                          </a:solidFill>
                          <a:latin typeface="Times New Roman"/>
                          <a:ea typeface="Times New Roman"/>
                          <a:cs typeface="Times New Roman"/>
                          <a:sym typeface="Times New Roman"/>
                        </a:rPr>
                        <a:t>x</a:t>
                      </a:r>
                      <a:r>
                        <a:rPr baseline="-25000" i="1" lang="en" sz="1300">
                          <a:solidFill>
                            <a:schemeClr val="dk1"/>
                          </a:solidFill>
                          <a:latin typeface="Times New Roman"/>
                          <a:ea typeface="Times New Roman"/>
                          <a:cs typeface="Times New Roman"/>
                          <a:sym typeface="Times New Roman"/>
                        </a:rPr>
                        <a:t>0 </a:t>
                      </a:r>
                      <a:endParaRPr i="1" sz="1300">
                        <a:solidFill>
                          <a:schemeClr val="dk1"/>
                        </a:solidFill>
                        <a:latin typeface="Times New Roman"/>
                        <a:ea typeface="Times New Roman"/>
                        <a:cs typeface="Times New Roman"/>
                        <a:sym typeface="Times New Roman"/>
                      </a:endParaRPr>
                    </a:p>
                  </a:txBody>
                  <a:tcPr marT="91425" marB="91425" marR="91425" marL="91425">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a:solidFill>
                            <a:schemeClr val="dk1"/>
                          </a:solidFill>
                          <a:latin typeface="Times New Roman"/>
                          <a:ea typeface="Times New Roman"/>
                          <a:cs typeface="Times New Roman"/>
                          <a:sym typeface="Times New Roman"/>
                        </a:rPr>
                        <a:t>y</a:t>
                      </a:r>
                      <a:r>
                        <a:rPr baseline="-25000" i="1" lang="en">
                          <a:solidFill>
                            <a:schemeClr val="dk1"/>
                          </a:solidFill>
                          <a:latin typeface="Times New Roman"/>
                          <a:ea typeface="Times New Roman"/>
                          <a:cs typeface="Times New Roman"/>
                          <a:sym typeface="Times New Roman"/>
                        </a:rPr>
                        <a:t>0 </a:t>
                      </a:r>
                      <a:endParaRPr i="1">
                        <a:solidFill>
                          <a:schemeClr val="dk1"/>
                        </a:solidFill>
                        <a:latin typeface="Times New Roman"/>
                        <a:ea typeface="Times New Roman"/>
                        <a:cs typeface="Times New Roman"/>
                        <a:sym typeface="Times New Roman"/>
                      </a:endParaRPr>
                    </a:p>
                  </a:txBody>
                  <a:tcPr marT="91425" marB="91425" marR="91425" marL="91425">
                    <a:lnR cap="flat" cmpd="sng" w="28575">
                      <a:solidFill>
                        <a:srgbClr val="9E9E9E"/>
                      </a:solidFill>
                      <a:prstDash val="solid"/>
                      <a:round/>
                      <a:headEnd len="sm" w="sm" type="none"/>
                      <a:tailEnd len="sm" w="sm" type="none"/>
                    </a:lnR>
                    <a:lnB cap="flat" cmpd="sng" w="2857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i="1" lang="en">
                          <a:solidFill>
                            <a:schemeClr val="dk1"/>
                          </a:solidFill>
                          <a:latin typeface="Times New Roman"/>
                          <a:ea typeface="Times New Roman"/>
                          <a:cs typeface="Times New Roman"/>
                          <a:sym typeface="Times New Roman"/>
                        </a:rPr>
                        <a:t>z</a:t>
                      </a:r>
                      <a:endParaRPr i="1">
                        <a:solidFill>
                          <a:schemeClr val="dk1"/>
                        </a:solidFill>
                        <a:latin typeface="Times New Roman"/>
                        <a:ea typeface="Times New Roman"/>
                        <a:cs typeface="Times New Roman"/>
                        <a:sym typeface="Times New Roman"/>
                      </a:endParaRPr>
                    </a:p>
                  </a:txBody>
                  <a:tcPr marT="91425" marB="91425" marR="91425" marL="91425">
                    <a:lnL cap="flat" cmpd="sng" w="28575">
                      <a:solidFill>
                        <a:srgbClr val="9E9E9E"/>
                      </a:solidFill>
                      <a:prstDash val="solid"/>
                      <a:round/>
                      <a:headEnd len="sm" w="sm" type="none"/>
                      <a:tailEnd len="sm" w="sm" type="none"/>
                    </a:lnL>
                    <a:lnB cap="flat" cmpd="sng" w="28575">
                      <a:solidFill>
                        <a:srgbClr val="9E9E9E"/>
                      </a:solidFill>
                      <a:prstDash val="solid"/>
                      <a:round/>
                      <a:headEnd len="sm" w="sm" type="none"/>
                      <a:tailEnd len="sm" w="sm" type="none"/>
                    </a:lnB>
                  </a:tcPr>
                </a:tc>
              </a:tr>
              <a:tr h="396200">
                <a:tc>
                  <a:txBody>
                    <a:bodyPr/>
                    <a:lstStyle/>
                    <a:p>
                      <a:pPr indent="0" lvl="0" marL="0" rtl="0" algn="l">
                        <a:spcBef>
                          <a:spcPts val="0"/>
                        </a:spcBef>
                        <a:spcAft>
                          <a:spcPts val="0"/>
                        </a:spcAft>
                        <a:buNone/>
                      </a:pPr>
                      <a:r>
                        <a:rPr lang="en">
                          <a:solidFill>
                            <a:schemeClr val="dk1"/>
                          </a:solidFill>
                        </a:rPr>
                        <a:t>0.35</a:t>
                      </a:r>
                      <a:endParaRPr>
                        <a:solidFill>
                          <a:schemeClr val="dk1"/>
                        </a:solidFill>
                      </a:endParaRPr>
                    </a:p>
                  </a:txBody>
                  <a:tcPr marT="91425" marB="91425" marR="91425" marL="91425">
                    <a:lnT cap="flat" cmpd="sng" w="2857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solidFill>
                            <a:schemeClr val="dk1"/>
                          </a:solidFill>
                        </a:rPr>
                        <a:t>6.11e-4</a:t>
                      </a:r>
                      <a:endParaRPr>
                        <a:solidFill>
                          <a:schemeClr val="dk1"/>
                        </a:solidFill>
                      </a:endParaRPr>
                    </a:p>
                  </a:txBody>
                  <a:tcPr marT="91425" marB="91425" marR="91425" marL="91425">
                    <a:lnT cap="flat" cmpd="sng" w="2857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solidFill>
                            <a:schemeClr val="dk1"/>
                          </a:solidFill>
                        </a:rPr>
                        <a:t>-3.46</a:t>
                      </a:r>
                      <a:endParaRPr>
                        <a:solidFill>
                          <a:schemeClr val="dk1"/>
                        </a:solidFill>
                      </a:endParaRPr>
                    </a:p>
                  </a:txBody>
                  <a:tcPr marT="91425" marB="91425" marR="91425" marL="91425">
                    <a:lnT cap="flat" cmpd="sng" w="2857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solidFill>
                            <a:schemeClr val="dk1"/>
                          </a:solidFill>
                        </a:rPr>
                        <a:t>3.34</a:t>
                      </a:r>
                      <a:endParaRPr>
                        <a:solidFill>
                          <a:schemeClr val="dk1"/>
                        </a:solidFill>
                      </a:endParaRPr>
                    </a:p>
                  </a:txBody>
                  <a:tcPr marT="91425" marB="91425" marR="91425" marL="91425">
                    <a:lnR cap="flat" cmpd="sng" w="28575">
                      <a:solidFill>
                        <a:srgbClr val="9E9E9E"/>
                      </a:solidFill>
                      <a:prstDash val="solid"/>
                      <a:round/>
                      <a:headEnd len="sm" w="sm" type="none"/>
                      <a:tailEnd len="sm" w="sm" type="none"/>
                    </a:lnR>
                    <a:lnT cap="flat" cmpd="sng" w="2857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solidFill>
                            <a:schemeClr val="dk1"/>
                          </a:solidFill>
                        </a:rPr>
                        <a:t>0.05</a:t>
                      </a:r>
                      <a:endParaRPr>
                        <a:solidFill>
                          <a:schemeClr val="dk1"/>
                        </a:solidFill>
                      </a:endParaRPr>
                    </a:p>
                  </a:txBody>
                  <a:tcPr marT="91425" marB="91425" marR="91425" marL="91425">
                    <a:lnL cap="flat" cmpd="sng" w="28575">
                      <a:solidFill>
                        <a:srgbClr val="9E9E9E"/>
                      </a:solidFill>
                      <a:prstDash val="solid"/>
                      <a:round/>
                      <a:headEnd len="sm" w="sm" type="none"/>
                      <a:tailEnd len="sm" w="sm" type="none"/>
                    </a:lnL>
                    <a:lnT cap="flat" cmpd="sng" w="28575">
                      <a:solidFill>
                        <a:srgbClr val="9E9E9E"/>
                      </a:solidFill>
                      <a:prstDash val="solid"/>
                      <a:round/>
                      <a:headEnd len="sm" w="sm" type="none"/>
                      <a:tailEnd len="sm" w="sm" type="none"/>
                    </a:lnT>
                  </a:tcPr>
                </a:tc>
              </a:tr>
              <a:tr h="396200">
                <a:tc>
                  <a:txBody>
                    <a:bodyPr/>
                    <a:lstStyle/>
                    <a:p>
                      <a:pPr indent="0" lvl="0" marL="0" rtl="0" algn="l">
                        <a:spcBef>
                          <a:spcPts val="0"/>
                        </a:spcBef>
                        <a:spcAft>
                          <a:spcPts val="0"/>
                        </a:spcAft>
                        <a:buNone/>
                      </a:pPr>
                      <a:r>
                        <a:rPr lang="en">
                          <a:solidFill>
                            <a:schemeClr val="dk1"/>
                          </a:solidFill>
                        </a:rPr>
                        <a:t>0.31</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8.72e-4</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0.44</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-2.24</a:t>
                      </a:r>
                      <a:endParaRPr>
                        <a:solidFill>
                          <a:schemeClr val="dk1"/>
                        </a:solidFill>
                      </a:endParaRPr>
                    </a:p>
                  </a:txBody>
                  <a:tcPr marT="91425" marB="91425" marR="91425" marL="91425">
                    <a:lnR cap="flat" cmpd="sng" w="2857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0.09</a:t>
                      </a:r>
                      <a:endParaRPr>
                        <a:solidFill>
                          <a:schemeClr val="dk1"/>
                        </a:solidFill>
                      </a:endParaRPr>
                    </a:p>
                  </a:txBody>
                  <a:tcPr marT="91425" marB="91425" marR="91425" marL="91425">
                    <a:lnL cap="flat" cmpd="sng" w="28575">
                      <a:solidFill>
                        <a:srgbClr val="9E9E9E"/>
                      </a:solidFill>
                      <a:prstDash val="solid"/>
                      <a:round/>
                      <a:headEnd len="sm" w="sm" type="none"/>
                      <a:tailEnd len="sm" w="sm" type="none"/>
                    </a:lnL>
                  </a:tcPr>
                </a:tc>
              </a:tr>
              <a:tr h="396200">
                <a:tc>
                  <a:txBody>
                    <a:bodyPr/>
                    <a:lstStyle/>
                    <a:p>
                      <a:pPr indent="0" lvl="0" marL="0" rtl="0" algn="l">
                        <a:spcBef>
                          <a:spcPts val="0"/>
                        </a:spcBef>
                        <a:spcAft>
                          <a:spcPts val="0"/>
                        </a:spcAft>
                        <a:buNone/>
                      </a:pPr>
                      <a:r>
                        <a:rPr lang="en">
                          <a:solidFill>
                            <a:schemeClr val="dk1"/>
                          </a:solidFill>
                        </a:rPr>
                        <a:t>0.12</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2.61e-4</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1.74</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-4.77</a:t>
                      </a:r>
                      <a:endParaRPr>
                        <a:solidFill>
                          <a:schemeClr val="dk1"/>
                        </a:solidFill>
                      </a:endParaRPr>
                    </a:p>
                  </a:txBody>
                  <a:tcPr marT="91425" marB="91425" marR="91425" marL="91425">
                    <a:lnR cap="flat" cmpd="sng" w="2857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0.09</a:t>
                      </a:r>
                      <a:endParaRPr>
                        <a:solidFill>
                          <a:schemeClr val="dk1"/>
                        </a:solidFill>
                      </a:endParaRPr>
                    </a:p>
                  </a:txBody>
                  <a:tcPr marT="91425" marB="91425" marR="91425" marL="91425">
                    <a:lnL cap="flat" cmpd="sng" w="28575">
                      <a:solidFill>
                        <a:srgbClr val="9E9E9E"/>
                      </a:solidFill>
                      <a:prstDash val="solid"/>
                      <a:round/>
                      <a:headEnd len="sm" w="sm" type="none"/>
                      <a:tailEnd len="sm" w="sm" type="none"/>
                    </a:lnL>
                  </a:tcPr>
                </a:tc>
              </a:tr>
              <a:tr h="396200">
                <a:tc>
                  <a:txBody>
                    <a:bodyPr/>
                    <a:lstStyle/>
                    <a:p>
                      <a:pPr indent="0" lvl="0" marL="0" rtl="0" algn="l">
                        <a:spcBef>
                          <a:spcPts val="0"/>
                        </a:spcBef>
                        <a:spcAft>
                          <a:spcPts val="0"/>
                        </a:spcAft>
                        <a:buNone/>
                      </a:pPr>
                      <a:r>
                        <a:rPr lang="en">
                          <a:solidFill>
                            <a:schemeClr val="dk1"/>
                          </a:solidFill>
                        </a:rPr>
                        <a:t>0.21</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5.11e-4</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0.58</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0.99</a:t>
                      </a:r>
                      <a:endParaRPr>
                        <a:solidFill>
                          <a:schemeClr val="dk1"/>
                        </a:solidFill>
                      </a:endParaRPr>
                    </a:p>
                  </a:txBody>
                  <a:tcPr marT="91425" marB="91425" marR="91425" marL="91425">
                    <a:lnR cap="flat" cmpd="sng" w="2857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0.09</a:t>
                      </a:r>
                      <a:endParaRPr>
                        <a:solidFill>
                          <a:schemeClr val="dk1"/>
                        </a:solidFill>
                      </a:endParaRPr>
                    </a:p>
                  </a:txBody>
                  <a:tcPr marT="91425" marB="91425" marR="91425" marL="91425">
                    <a:lnL cap="flat" cmpd="sng" w="28575">
                      <a:solidFill>
                        <a:srgbClr val="9E9E9E"/>
                      </a:solidFill>
                      <a:prstDash val="solid"/>
                      <a:round/>
                      <a:headEnd len="sm" w="sm" type="none"/>
                      <a:tailEnd len="sm" w="sm" type="none"/>
                    </a:lnL>
                  </a:tcPr>
                </a:tc>
              </a:tr>
              <a:tr h="396200">
                <a:tc>
                  <a:txBody>
                    <a:bodyPr/>
                    <a:lstStyle/>
                    <a:p>
                      <a:pPr indent="0" lvl="0" marL="0" rtl="0" algn="l">
                        <a:spcBef>
                          <a:spcPts val="0"/>
                        </a:spcBef>
                        <a:spcAft>
                          <a:spcPts val="0"/>
                        </a:spcAft>
                        <a:buNone/>
                      </a:pPr>
                      <a:r>
                        <a:rPr lang="en">
                          <a:solidFill>
                            <a:schemeClr val="dk1"/>
                          </a:solidFill>
                        </a:rPr>
                        <a:t>0.14</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7.26e-4</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-2.67</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-4.54</a:t>
                      </a:r>
                      <a:endParaRPr>
                        <a:solidFill>
                          <a:schemeClr val="dk1"/>
                        </a:solidFill>
                      </a:endParaRPr>
                    </a:p>
                  </a:txBody>
                  <a:tcPr marT="91425" marB="91425" marR="91425" marL="91425">
                    <a:lnR cap="flat" cmpd="sng" w="2857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0.11</a:t>
                      </a:r>
                      <a:endParaRPr>
                        <a:solidFill>
                          <a:schemeClr val="dk1"/>
                        </a:solidFill>
                      </a:endParaRPr>
                    </a:p>
                  </a:txBody>
                  <a:tcPr marT="91425" marB="91425" marR="91425" marL="91425">
                    <a:lnL cap="flat" cmpd="sng" w="28575">
                      <a:solidFill>
                        <a:srgbClr val="9E9E9E"/>
                      </a:solidFill>
                      <a:prstDash val="solid"/>
                      <a:round/>
                      <a:headEnd len="sm" w="sm" type="none"/>
                      <a:tailEnd len="sm" w="sm" type="none"/>
                    </a:lnL>
                  </a:tcPr>
                </a:tc>
              </a:tr>
              <a:tr h="396200">
                <a:tc>
                  <a:txBody>
                    <a:bodyPr/>
                    <a:lstStyle/>
                    <a:p>
                      <a:pPr indent="0" lvl="0" marL="0" rtl="0" algn="l">
                        <a:spcBef>
                          <a:spcPts val="0"/>
                        </a:spcBef>
                        <a:spcAft>
                          <a:spcPts val="0"/>
                        </a:spcAft>
                        <a:buNone/>
                      </a:pPr>
                      <a:r>
                        <a:rPr lang="en">
                          <a:solidFill>
                            <a:schemeClr val="dk1"/>
                          </a:solidFill>
                        </a:rPr>
                        <a:t>…</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a:t>
                      </a:r>
                      <a:endParaRPr>
                        <a:solidFill>
                          <a:schemeClr val="dk1"/>
                        </a:solidFill>
                      </a:endParaRPr>
                    </a:p>
                  </a:txBody>
                  <a:tcPr marT="91425" marB="91425" marR="91425" marL="91425"/>
                </a:tc>
                <a:tc>
                  <a:txBody>
                    <a:bodyPr/>
                    <a:lstStyle/>
                    <a:p>
                      <a:pPr indent="0" lvl="0" marL="0" rtl="0" algn="l">
                        <a:spcBef>
                          <a:spcPts val="0"/>
                        </a:spcBef>
                        <a:spcAft>
                          <a:spcPts val="0"/>
                        </a:spcAft>
                        <a:buNone/>
                      </a:pPr>
                      <a:r>
                        <a:rPr lang="en">
                          <a:solidFill>
                            <a:schemeClr val="dk1"/>
                          </a:solidFill>
                        </a:rPr>
                        <a:t>…</a:t>
                      </a:r>
                      <a:endParaRPr>
                        <a:solidFill>
                          <a:schemeClr val="dk1"/>
                        </a:solidFill>
                      </a:endParaRPr>
                    </a:p>
                  </a:txBody>
                  <a:tcPr marT="91425" marB="91425" marR="91425" marL="91425">
                    <a:lnR cap="flat" cmpd="sng" w="2857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rPr lang="en">
                          <a:solidFill>
                            <a:schemeClr val="dk1"/>
                          </a:solidFill>
                        </a:rPr>
                        <a:t>…</a:t>
                      </a:r>
                      <a:endParaRPr>
                        <a:solidFill>
                          <a:schemeClr val="dk1"/>
                        </a:solidFill>
                      </a:endParaRPr>
                    </a:p>
                  </a:txBody>
                  <a:tcPr marT="91425" marB="91425" marR="91425" marL="91425">
                    <a:lnL cap="flat" cmpd="sng" w="28575">
                      <a:solidFill>
                        <a:srgbClr val="9E9E9E"/>
                      </a:solidFill>
                      <a:prstDash val="solid"/>
                      <a:round/>
                      <a:headEnd len="sm" w="sm" type="none"/>
                      <a:tailEnd len="sm" w="sm" type="none"/>
                    </a:lnL>
                  </a:tcPr>
                </a:tc>
              </a:tr>
            </a:tbl>
          </a:graphicData>
        </a:graphic>
      </p:graphicFrame>
      <p:sp>
        <p:nvSpPr>
          <p:cNvPr id="140" name="Google Shape;140;p19"/>
          <p:cNvSpPr txBox="1"/>
          <p:nvPr>
            <p:ph idx="1" type="body"/>
          </p:nvPr>
        </p:nvSpPr>
        <p:spPr>
          <a:xfrm>
            <a:off x="768750" y="1259150"/>
            <a:ext cx="3827700" cy="4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Set of halo models represented by set of parameters</a:t>
            </a:r>
            <a:endParaRPr sz="1200"/>
          </a:p>
        </p:txBody>
      </p:sp>
      <p:sp>
        <p:nvSpPr>
          <p:cNvPr id="141" name="Google Shape;141;p19"/>
          <p:cNvSpPr txBox="1"/>
          <p:nvPr>
            <p:ph idx="1" type="body"/>
          </p:nvPr>
        </p:nvSpPr>
        <p:spPr>
          <a:xfrm>
            <a:off x="159150" y="2097350"/>
            <a:ext cx="72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Halo 1</a:t>
            </a:r>
            <a:endParaRPr sz="1200"/>
          </a:p>
        </p:txBody>
      </p:sp>
      <p:sp>
        <p:nvSpPr>
          <p:cNvPr id="142" name="Google Shape;142;p19"/>
          <p:cNvSpPr txBox="1"/>
          <p:nvPr>
            <p:ph idx="1" type="body"/>
          </p:nvPr>
        </p:nvSpPr>
        <p:spPr>
          <a:xfrm>
            <a:off x="159150" y="2478350"/>
            <a:ext cx="72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Halo 2</a:t>
            </a:r>
            <a:endParaRPr sz="1200"/>
          </a:p>
        </p:txBody>
      </p:sp>
      <p:sp>
        <p:nvSpPr>
          <p:cNvPr id="143" name="Google Shape;143;p19"/>
          <p:cNvSpPr txBox="1"/>
          <p:nvPr>
            <p:ph idx="1" type="body"/>
          </p:nvPr>
        </p:nvSpPr>
        <p:spPr>
          <a:xfrm>
            <a:off x="159150" y="2859350"/>
            <a:ext cx="72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Halo 3</a:t>
            </a:r>
            <a:endParaRPr sz="1200"/>
          </a:p>
        </p:txBody>
      </p:sp>
      <p:sp>
        <p:nvSpPr>
          <p:cNvPr id="144" name="Google Shape;144;p19"/>
          <p:cNvSpPr txBox="1"/>
          <p:nvPr>
            <p:ph idx="1" type="body"/>
          </p:nvPr>
        </p:nvSpPr>
        <p:spPr>
          <a:xfrm>
            <a:off x="159150" y="3240350"/>
            <a:ext cx="72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Halo 4</a:t>
            </a:r>
            <a:endParaRPr sz="1200"/>
          </a:p>
        </p:txBody>
      </p:sp>
      <p:sp>
        <p:nvSpPr>
          <p:cNvPr id="145" name="Google Shape;145;p19"/>
          <p:cNvSpPr txBox="1"/>
          <p:nvPr>
            <p:ph idx="1" type="body"/>
          </p:nvPr>
        </p:nvSpPr>
        <p:spPr>
          <a:xfrm>
            <a:off x="159150" y="3621350"/>
            <a:ext cx="7251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Halo 5</a:t>
            </a:r>
            <a:endParaRPr sz="1200"/>
          </a:p>
        </p:txBody>
      </p:sp>
      <p:sp>
        <p:nvSpPr>
          <p:cNvPr id="146" name="Google Shape;146;p19"/>
          <p:cNvSpPr txBox="1"/>
          <p:nvPr>
            <p:ph idx="1" type="body"/>
          </p:nvPr>
        </p:nvSpPr>
        <p:spPr>
          <a:xfrm>
            <a:off x="159150" y="4002350"/>
            <a:ext cx="8796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etc</a:t>
            </a:r>
            <a:endParaRPr sz="1200"/>
          </a:p>
        </p:txBody>
      </p:sp>
      <p:sp>
        <p:nvSpPr>
          <p:cNvPr id="147" name="Google Shape;147;p19"/>
          <p:cNvSpPr txBox="1"/>
          <p:nvPr>
            <p:ph idx="1" type="body"/>
          </p:nvPr>
        </p:nvSpPr>
        <p:spPr>
          <a:xfrm>
            <a:off x="8160150" y="1976900"/>
            <a:ext cx="8796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Horizontal</a:t>
            </a:r>
            <a:endParaRPr sz="1200"/>
          </a:p>
        </p:txBody>
      </p:sp>
      <p:sp>
        <p:nvSpPr>
          <p:cNvPr id="148" name="Google Shape;148;p19"/>
          <p:cNvSpPr txBox="1"/>
          <p:nvPr>
            <p:ph idx="1" type="body"/>
          </p:nvPr>
        </p:nvSpPr>
        <p:spPr>
          <a:xfrm>
            <a:off x="8160150" y="3728337"/>
            <a:ext cx="8796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Vertical</a:t>
            </a:r>
            <a:endParaRPr sz="1200"/>
          </a:p>
          <a:p>
            <a:pPr indent="0" lvl="0" marL="0" rtl="0" algn="l">
              <a:spcBef>
                <a:spcPts val="0"/>
              </a:spcBef>
              <a:spcAft>
                <a:spcPts val="0"/>
              </a:spcAft>
              <a:buNone/>
            </a:pPr>
            <a:r>
              <a:t/>
            </a:r>
            <a:endParaRPr sz="1200"/>
          </a:p>
        </p:txBody>
      </p:sp>
      <p:sp>
        <p:nvSpPr>
          <p:cNvPr id="149" name="Google Shape;149;p19"/>
          <p:cNvSpPr/>
          <p:nvPr/>
        </p:nvSpPr>
        <p:spPr>
          <a:xfrm>
            <a:off x="5034075" y="2727375"/>
            <a:ext cx="1232100" cy="651900"/>
          </a:xfrm>
          <a:prstGeom prst="roundRect">
            <a:avLst>
              <a:gd fmla="val 16667" name="adj"/>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txBox="1"/>
          <p:nvPr>
            <p:ph idx="1" type="body"/>
          </p:nvPr>
        </p:nvSpPr>
        <p:spPr>
          <a:xfrm>
            <a:off x="5188350" y="2860525"/>
            <a:ext cx="9279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Ray-tracer</a:t>
            </a:r>
            <a:endParaRPr sz="1200"/>
          </a:p>
        </p:txBody>
      </p:sp>
      <p:sp>
        <p:nvSpPr>
          <p:cNvPr id="151" name="Google Shape;151;p19"/>
          <p:cNvSpPr/>
          <p:nvPr/>
        </p:nvSpPr>
        <p:spPr>
          <a:xfrm>
            <a:off x="6325500" y="1399037"/>
            <a:ext cx="200700" cy="3309600"/>
          </a:xfrm>
          <a:prstGeom prst="leftBrace">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p:nvPr/>
        </p:nvSpPr>
        <p:spPr>
          <a:xfrm>
            <a:off x="4699350" y="1664575"/>
            <a:ext cx="267600" cy="2773500"/>
          </a:xfrm>
          <a:prstGeom prst="rightBrace">
            <a:avLst>
              <a:gd fmla="val 50000" name="adj1"/>
              <a:gd fmla="val 5000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sp>
        <p:nvSpPr>
          <p:cNvPr id="157" name="Google Shape;157;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8" name="Google Shape;15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Multi-plane ray-tracing formalism</a:t>
            </a:r>
            <a:endParaRPr/>
          </a:p>
        </p:txBody>
      </p:sp>
      <p:pic>
        <p:nvPicPr>
          <p:cNvPr id="159" name="Google Shape;159;p20"/>
          <p:cNvPicPr preferRelativeResize="0"/>
          <p:nvPr/>
        </p:nvPicPr>
        <p:blipFill>
          <a:blip r:embed="rId3">
            <a:alphaModFix/>
          </a:blip>
          <a:stretch>
            <a:fillRect/>
          </a:stretch>
        </p:blipFill>
        <p:spPr>
          <a:xfrm>
            <a:off x="1154613" y="1378975"/>
            <a:ext cx="6834775" cy="2011250"/>
          </a:xfrm>
          <a:prstGeom prst="rect">
            <a:avLst/>
          </a:prstGeom>
          <a:noFill/>
          <a:ln>
            <a:noFill/>
          </a:ln>
        </p:spPr>
      </p:pic>
      <p:sp>
        <p:nvSpPr>
          <p:cNvPr id="160" name="Google Shape;160;p20"/>
          <p:cNvSpPr txBox="1"/>
          <p:nvPr>
            <p:ph idx="1" type="body"/>
          </p:nvPr>
        </p:nvSpPr>
        <p:spPr>
          <a:xfrm>
            <a:off x="1759350" y="3697550"/>
            <a:ext cx="5625300" cy="4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Expensive recursion over hundreds of lens planes (slow)</a:t>
            </a:r>
            <a:endParaRPr sz="1700"/>
          </a:p>
        </p:txBody>
      </p:sp>
      <p:sp>
        <p:nvSpPr>
          <p:cNvPr id="161" name="Google Shape;161;p20"/>
          <p:cNvSpPr txBox="1"/>
          <p:nvPr>
            <p:ph idx="1" type="body"/>
          </p:nvPr>
        </p:nvSpPr>
        <p:spPr>
          <a:xfrm rot="-929263">
            <a:off x="6579078" y="4516291"/>
            <a:ext cx="1263895" cy="481614"/>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a:t>((</a:t>
            </a:r>
            <a:r>
              <a:rPr lang="en"/>
              <a:t>Also boring))</a:t>
            </a:r>
            <a:endParaRPr/>
          </a:p>
        </p:txBody>
      </p:sp>
      <p:sp>
        <p:nvSpPr>
          <p:cNvPr id="162" name="Google Shape;162;p20"/>
          <p:cNvSpPr/>
          <p:nvPr/>
        </p:nvSpPr>
        <p:spPr>
          <a:xfrm rot="4634084">
            <a:off x="6840858" y="4289810"/>
            <a:ext cx="449408" cy="12401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1"/>
          <p:cNvSpPr txBox="1"/>
          <p:nvPr>
            <p:ph type="title"/>
          </p:nvPr>
        </p:nvSpPr>
        <p:spPr>
          <a:xfrm>
            <a:off x="490250" y="450150"/>
            <a:ext cx="67236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3800"/>
              <a:t>How to simulate multi-plane lensing while minimizing recursion?</a:t>
            </a:r>
            <a:endParaRPr sz="3800"/>
          </a:p>
        </p:txBody>
      </p:sp>
      <p:sp>
        <p:nvSpPr>
          <p:cNvPr id="168" name="Google Shape;16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