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Lst>
  <p:sldSz cy="5143500" cx="9144000"/>
  <p:notesSz cx="6858000" cy="9144000"/>
  <p:embeddedFontLst>
    <p:embeddedFont>
      <p:font typeface="Lato"/>
      <p:regular r:id="rId81"/>
      <p:bold r:id="rId82"/>
      <p:italic r:id="rId83"/>
      <p:boldItalic r:id="rId8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guide id="3" pos="311">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 pos="311"/>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Lato-boldItalic.fntdata"/><Relationship Id="rId83" Type="http://schemas.openxmlformats.org/officeDocument/2006/relationships/font" Target="fonts/Lato-italic.fntdata"/><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slide" Target="slides/slide75.xml"/><Relationship Id="rId82" Type="http://schemas.openxmlformats.org/officeDocument/2006/relationships/font" Target="fonts/Lato-bold.fntdata"/><Relationship Id="rId81" Type="http://schemas.openxmlformats.org/officeDocument/2006/relationships/font" Target="fonts/Lato-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slide" Target="slides/slide74.xml"/><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x_Akn8fUBeQ"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60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143c359da2a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143c359da2a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2367807d61_0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22367807d61_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VERSION 2 OF THIS TRANSITION</a:t>
            </a:r>
            <a:endParaRPr sz="1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2367807d61_0_2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22367807d61_0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VERSION 2 OF THIS TRANSITION</a:t>
            </a:r>
            <a:endParaRPr sz="14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41e8af7d2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241e8af7d2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Now we’ll start discussing my project, which is SPARK: Spectral r-Process Abundance Retrieval for Kilonovae</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The fundamental idea is to generate synthetic spectra with some radiative transfer, and compare them to observations. With this comparison, we can hopefully fit for the abundances of the elements in the kilonova. In the exoplanet community, they would call this “spectral retrieval”</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However, we immediately run into two issues:</a:t>
            </a:r>
            <a:endParaRPr sz="1400"/>
          </a:p>
          <a:p>
            <a:pPr indent="-317500" lvl="0" marL="457200" rtl="0" algn="l">
              <a:spcBef>
                <a:spcPts val="0"/>
              </a:spcBef>
              <a:spcAft>
                <a:spcPts val="0"/>
              </a:spcAft>
              <a:buSzPts val="1400"/>
              <a:buAutoNum type="arabicPeriod"/>
            </a:pPr>
            <a:r>
              <a:rPr lang="en" sz="1400"/>
              <a:t>First of all, radiative transfer for kilonovae is computationally expensive. This is because of the sheer number of elements involved and the number of atomic lines each element can have. These elements have huge opacities. </a:t>
            </a:r>
            <a:endParaRPr sz="1400"/>
          </a:p>
          <a:p>
            <a:pPr indent="-317500" lvl="0" marL="457200" rtl="0" algn="l">
              <a:spcBef>
                <a:spcPts val="0"/>
              </a:spcBef>
              <a:spcAft>
                <a:spcPts val="0"/>
              </a:spcAft>
              <a:buSzPts val="1400"/>
              <a:buAutoNum type="arabicPeriod"/>
            </a:pPr>
            <a:r>
              <a:rPr lang="en" sz="1400"/>
              <a:t>Second, there are again so many elements, that if we fit for each abundance individually, we would have several dozen dimensions to fit. This high dimensionality would pose a serious problem for getting any sort of fit to converge.</a:t>
            </a:r>
            <a:endParaRPr sz="14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42152919ba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242152919ba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Now we’ll start discussing my project, which is SPARK: Spectral r-Process Abundance Retrieval for Kilonovae</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The fundamental idea is to generate synthetic spectra with some radiative transfer, and compare them to observations. With this comparison, we can hopefully fit for the abundances of the elements in the kilonova. In the exoplanet community, they would call this “spectral retrieval”</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However, we immediately run into two issues:</a:t>
            </a:r>
            <a:endParaRPr sz="1400"/>
          </a:p>
          <a:p>
            <a:pPr indent="-317500" lvl="0" marL="457200" rtl="0" algn="l">
              <a:spcBef>
                <a:spcPts val="0"/>
              </a:spcBef>
              <a:spcAft>
                <a:spcPts val="0"/>
              </a:spcAft>
              <a:buSzPts val="1400"/>
              <a:buAutoNum type="arabicPeriod"/>
            </a:pPr>
            <a:r>
              <a:rPr lang="en" sz="1400"/>
              <a:t>First of all, radiative transfer for kilonovae is computationally expensive. This is because of the sheer number of elements involved and the number of atomic lines each element can have. These elements have huge opacities. </a:t>
            </a:r>
            <a:endParaRPr sz="1400"/>
          </a:p>
          <a:p>
            <a:pPr indent="-317500" lvl="0" marL="457200" rtl="0" algn="l">
              <a:spcBef>
                <a:spcPts val="0"/>
              </a:spcBef>
              <a:spcAft>
                <a:spcPts val="0"/>
              </a:spcAft>
              <a:buSzPts val="1400"/>
              <a:buAutoNum type="arabicPeriod"/>
            </a:pPr>
            <a:r>
              <a:rPr lang="en" sz="1400"/>
              <a:t>Second, there are again so many elements, that if we fit for each abundance individually, we would have several dozen dimensions to fit. This high dimensionality would pose a serious problem for getting any sort of fit to converge.</a:t>
            </a:r>
            <a:endParaRPr sz="14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42152919ba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242152919ba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Now we’ll start discussing my project, which is SPARK: Spectral r-Process Abundance Retrieval for Kilonovae</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The fundamental idea is to generate synthetic spectra with some radiative transfer, and compare them to observations. With this comparison, we can hopefully fit for the abundances of the elements in the kilonova. In the exoplanet community, they would call this “spectral retrieval”</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However, we immediately run into two issues:</a:t>
            </a:r>
            <a:endParaRPr sz="1400"/>
          </a:p>
          <a:p>
            <a:pPr indent="-317500" lvl="0" marL="457200" rtl="0" algn="l">
              <a:spcBef>
                <a:spcPts val="0"/>
              </a:spcBef>
              <a:spcAft>
                <a:spcPts val="0"/>
              </a:spcAft>
              <a:buSzPts val="1400"/>
              <a:buAutoNum type="arabicPeriod"/>
            </a:pPr>
            <a:r>
              <a:rPr lang="en" sz="1400"/>
              <a:t>First of all, radiative transfer for kilonovae is computationally expensive. This is because of the sheer number of elements involved and the number of atomic lines each element can have. These elements have huge opacities. </a:t>
            </a:r>
            <a:endParaRPr sz="1400"/>
          </a:p>
          <a:p>
            <a:pPr indent="-317500" lvl="0" marL="457200" rtl="0" algn="l">
              <a:spcBef>
                <a:spcPts val="0"/>
              </a:spcBef>
              <a:spcAft>
                <a:spcPts val="0"/>
              </a:spcAft>
              <a:buSzPts val="1400"/>
              <a:buAutoNum type="arabicPeriod"/>
            </a:pPr>
            <a:r>
              <a:rPr lang="en" sz="1400"/>
              <a:t>Second, there are again so many elements, that if we fit for each abundance individually, we would have several dozen dimensions to fit. This high dimensionality would pose a serious problem for getting any sort of fit to converge.</a:t>
            </a:r>
            <a:endParaRPr sz="14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13738149673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1373814967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41e8af7d2f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241e8af7d2f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Now we’ll start discussing my project, which is SPARK: Spectral r-Process Abundance Retrieval for Kilonovae</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The fundamental idea is to generate synthetic spectra with some radiative transfer, and compare them to observations. With this comparison, we can hopefully fit for the abundances of the elements in the kilonova. In the exoplanet community, they would call this “spectral retrieval”</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However, we immediately run into two issues:</a:t>
            </a:r>
            <a:endParaRPr sz="1400"/>
          </a:p>
          <a:p>
            <a:pPr indent="-317500" lvl="0" marL="457200" rtl="0" algn="l">
              <a:spcBef>
                <a:spcPts val="0"/>
              </a:spcBef>
              <a:spcAft>
                <a:spcPts val="0"/>
              </a:spcAft>
              <a:buSzPts val="1400"/>
              <a:buAutoNum type="arabicPeriod"/>
            </a:pPr>
            <a:r>
              <a:rPr lang="en" sz="1400"/>
              <a:t>First of all, radiative transfer for kilonovae is computationally expensive. This is because of the sheer number of elements involved and the number of atomic lines each element can have. These elements have huge opacities. </a:t>
            </a:r>
            <a:endParaRPr sz="1400"/>
          </a:p>
          <a:p>
            <a:pPr indent="-317500" lvl="0" marL="457200" rtl="0" algn="l">
              <a:spcBef>
                <a:spcPts val="0"/>
              </a:spcBef>
              <a:spcAft>
                <a:spcPts val="0"/>
              </a:spcAft>
              <a:buSzPts val="1400"/>
              <a:buAutoNum type="arabicPeriod"/>
            </a:pPr>
            <a:r>
              <a:rPr lang="en" sz="1400"/>
              <a:t>Second, there are again so many elements, that if we fit for each abundance individually, we would have several dozen dimensions to fit. This high dimensionality would pose a serious problem for getting any sort of fit to converge.</a:t>
            </a:r>
            <a:endParaRPr sz="14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42152919ba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242152919ba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Now we’ll start discussing my project, which is SPARK: Spectral r-Process Abundance Retrieval for Kilonovae</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The fundamental idea is to generate synthetic spectra with some radiative transfer, and compare them to observations. With this comparison, we can hopefully fit for the abundances of the elements in the kilonova. In the exoplanet community, they would call this “spectral retrieval”</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However, we immediately run into two issues:</a:t>
            </a:r>
            <a:endParaRPr sz="1400"/>
          </a:p>
          <a:p>
            <a:pPr indent="-317500" lvl="0" marL="457200" rtl="0" algn="l">
              <a:spcBef>
                <a:spcPts val="0"/>
              </a:spcBef>
              <a:spcAft>
                <a:spcPts val="0"/>
              </a:spcAft>
              <a:buSzPts val="1400"/>
              <a:buAutoNum type="arabicPeriod"/>
            </a:pPr>
            <a:r>
              <a:rPr lang="en" sz="1400"/>
              <a:t>First of all, radiative transfer for kilonovae is computationally expensive. This is because of the sheer number of elements involved and the number of atomic lines each element can have. These elements have huge opacities. </a:t>
            </a:r>
            <a:endParaRPr sz="1400"/>
          </a:p>
          <a:p>
            <a:pPr indent="-317500" lvl="0" marL="457200" rtl="0" algn="l">
              <a:spcBef>
                <a:spcPts val="0"/>
              </a:spcBef>
              <a:spcAft>
                <a:spcPts val="0"/>
              </a:spcAft>
              <a:buSzPts val="1400"/>
              <a:buAutoNum type="arabicPeriod"/>
            </a:pPr>
            <a:r>
              <a:rPr lang="en" sz="1400"/>
              <a:t>Second, there are again so many elements, that if we fit for each abundance individually, we would have several dozen dimensions to fit. This high dimensionality would pose a serious problem for getting any sort of fit to converge.</a:t>
            </a:r>
            <a:endParaRPr sz="14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12c479880bc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12c479880bc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241e8af7d2f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241e8af7d2f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I want to start off with a very simple question: where does everything in the Universe come from?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We know that hydrogen, helium, and some lithium were produced in the Big Bang. Big Bang Nucleosynthesis is a very successful model aside from some tension between predictions and the observed abundance of lithium.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Aside from this, nuclear burning in the interiors of massive stars can generate some heavier elements. Beyond this, the explosions of massive stars can generate all of the elements in the iron group, up to, e.g., atomic number 30.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But what about everything else?</a:t>
            </a:r>
            <a:endParaRPr sz="140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12c479880bc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12c479880bc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2367807d61_0_4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22367807d61_0_4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416cc71a49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2416cc71a49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416cc71a49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2416cc71a49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416cc71a49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2416cc71a49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2392c5c906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22392c5c906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f49df8b5ae_0_3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f49df8b5ae_0_3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2367807d61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22367807d61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Maybe we can get a clue by looking at which isotopes are stable for these heavier elements. What we see right away is that heavier elements have far more neutrons than protons. So, to synthesize these elements, we need an environment with a lot of free neutrons…</a:t>
            </a:r>
            <a:endParaRPr sz="140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143c359da2a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143c359da2a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This r-process requires pretty exceptional conditions: namely, temperatures in </a:t>
            </a:r>
            <a:r>
              <a:rPr lang="en" sz="1400"/>
              <a:t>excess</a:t>
            </a:r>
            <a:r>
              <a:rPr lang="en" sz="1400"/>
              <a:t> of 1 billion degrees Kelvin, and densities in excess of 10</a:t>
            </a:r>
            <a:r>
              <a:rPr baseline="30000" lang="en" sz="1400"/>
              <a:t>12 </a:t>
            </a:r>
            <a:r>
              <a:rPr lang="en" sz="1400"/>
              <a:t>g cm</a:t>
            </a:r>
            <a:r>
              <a:rPr baseline="30000" lang="en" sz="1400"/>
              <a:t>-3</a:t>
            </a:r>
            <a:r>
              <a:rPr lang="en" sz="1400"/>
              <a:t> . If we have a large number of free neutrons under these conditions, we enter the regime where the timescale for neutron capture is shorter than the timescale for radioactive beta decay.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In this regime, neutrons are repeatedly captured onto seed nuclei before the nuclei can undergo radioactive </a:t>
            </a:r>
            <a:r>
              <a:rPr lang="en" sz="1400"/>
              <a:t>decay</a:t>
            </a:r>
            <a:r>
              <a:rPr lang="en" sz="1400"/>
              <a:t>, and thus we can generate radioactive isotopes of very heavy elements</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Importantly, this also requires a neutron to seed ratio much greater than 1---this is achieved by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Here, we see an example of the r-process abundances in the Solar system, from a few different sources. The thinking is that some sort of catastrophic event which generates r-process elements happened nearby, introducing these elements to our Solar </a:t>
            </a:r>
            <a:r>
              <a:rPr lang="en" sz="1400"/>
              <a:t>system</a:t>
            </a:r>
            <a:r>
              <a:rPr lang="en" sz="1400"/>
              <a:t>. This abundance pattern is quite complex, and reflects a few things:</a:t>
            </a:r>
            <a:endParaRPr sz="1400"/>
          </a:p>
          <a:p>
            <a:pPr indent="-317500" lvl="0" marL="457200" rtl="0" algn="l">
              <a:spcBef>
                <a:spcPts val="0"/>
              </a:spcBef>
              <a:spcAft>
                <a:spcPts val="0"/>
              </a:spcAft>
              <a:buSzPts val="1400"/>
              <a:buChar char="-"/>
            </a:pPr>
            <a:r>
              <a:rPr lang="en" sz="1400"/>
              <a:t>First of all, we see 3 peaks. These peaks happen to be near the magic numbers for nuclei, that is, where nuclides are most stable. So it’s not surprising that, after billions of years, these stable isotopes are what remained of some catastrophic event. </a:t>
            </a:r>
            <a:endParaRPr sz="1400"/>
          </a:p>
          <a:p>
            <a:pPr indent="-317500" lvl="0" marL="457200" rtl="0" algn="l">
              <a:spcBef>
                <a:spcPts val="0"/>
              </a:spcBef>
              <a:spcAft>
                <a:spcPts val="0"/>
              </a:spcAft>
              <a:buSzPts val="1400"/>
              <a:buChar char="-"/>
            </a:pPr>
            <a:r>
              <a:rPr lang="en" sz="1400"/>
              <a:t>However, we also see sub-peaks. There are a few ideas for how these get formed, but one is that they are the result of repeated fission cycling. Basically, in the r-process, you generate very heavy nuclei and these almost immediately fission to create lighter elements. This cycling repeats over and over again, and so you get a pile-up of these lighter elements. We can see one such pile-up around here, for the lanthanides.</a:t>
            </a:r>
            <a:endParaRPr sz="140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42152919ba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242152919ba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This r-process requires pretty exceptional conditions: namely, temperatures in excess of 1 billion degrees Kelvin, and densities in excess of 10</a:t>
            </a:r>
            <a:r>
              <a:rPr baseline="30000" lang="en" sz="1400"/>
              <a:t>12 </a:t>
            </a:r>
            <a:r>
              <a:rPr lang="en" sz="1400"/>
              <a:t>g cm</a:t>
            </a:r>
            <a:r>
              <a:rPr baseline="30000" lang="en" sz="1400"/>
              <a:t>-3</a:t>
            </a:r>
            <a:r>
              <a:rPr lang="en" sz="1400"/>
              <a:t> . If we have a large number of free neutrons under these conditions, we enter the regime where the timescale for neutron capture is shorter than the timescale for radioactive beta decay.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In this regime, neutrons are repeatedly captured onto seed nuclei before the nuclei can undergo radioactive decay, and thus we can generate radioactive isotopes of very heavy elements</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Importantly, this also requires a neutron to seed ratio much greater than 1---this is achieved by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Here, we see an example of the r-process abundances in the Solar system, from a few different sources. The thinking is that some sort of catastrophic event which generates r-process elements happened nearby, introducing these elements to our Solar system. This abundance pattern is quite complex, and reflects a few things:</a:t>
            </a:r>
            <a:endParaRPr sz="1400"/>
          </a:p>
          <a:p>
            <a:pPr indent="-317500" lvl="0" marL="457200" rtl="0" algn="l">
              <a:spcBef>
                <a:spcPts val="0"/>
              </a:spcBef>
              <a:spcAft>
                <a:spcPts val="0"/>
              </a:spcAft>
              <a:buSzPts val="1400"/>
              <a:buChar char="-"/>
            </a:pPr>
            <a:r>
              <a:rPr lang="en" sz="1400"/>
              <a:t>First of all, we see 3 peaks. These peaks happen to be near the magic numbers for nuclei, that is, where nuclides are most stable. So it’s not surprising that, after billions of years, these stable isotopes are what remained of some catastrophic event. </a:t>
            </a:r>
            <a:endParaRPr sz="1400"/>
          </a:p>
          <a:p>
            <a:pPr indent="-317500" lvl="0" marL="457200" rtl="0" algn="l">
              <a:spcBef>
                <a:spcPts val="0"/>
              </a:spcBef>
              <a:spcAft>
                <a:spcPts val="0"/>
              </a:spcAft>
              <a:buSzPts val="1400"/>
              <a:buChar char="-"/>
            </a:pPr>
            <a:r>
              <a:rPr lang="en" sz="1400"/>
              <a:t>However, we also see sub-peaks. There are a few ideas for how these get formed, but one is that they are the result of repeated fission cycling. Basically, in the r-process, you generate very heavy nuclei and these almost immediately fission to create lighter elements. This cycling repeats over and over again, and so you get a pile-up of these lighter elements. We can see one such pile-up around here, for the lanthanides.</a:t>
            </a:r>
            <a:endParaRPr sz="14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241e8af7d2f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241e8af7d2f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I want to start off with a very simple question: where does everything in the Universe come from?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We know that hydrogen, helium, and some lithium were produced in the Big Bang. Big Bang Nucleosynthesis is a very successful model aside from some tension between predictions and the observed abundance of lithium.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Aside from this, nuclear burning in the interiors of massive stars can generate some heavier elements. Beyond this, the explosions of massive stars can generate all of the elements in the iron group, up to, e.g., atomic number 30.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But what about everything else?</a:t>
            </a:r>
            <a:endParaRPr sz="1400"/>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143c359da2a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143c359da2a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Indeed, it was recognized almost 70 years ago that you might find these large numbers of free neutrons in astrophysical settings. Many candidate sites have been proposed, but the two which are currently most favoured are the mergers of neutron stars with each other or with black holes, or, the collapse of rapidly-rotating, highly-magnetized, massive stars.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The reason these sites are favoured is that, in the ejecta produced by the catastrophic events, we find the conditions for something called rapid neutron capture, or the r-process.</a:t>
            </a:r>
            <a:endParaRPr sz="140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416cc71a49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2416cc71a49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Of the two main candidates for the site of the </a:t>
            </a:r>
            <a:r>
              <a:rPr i="1" lang="en" sz="1400"/>
              <a:t>r</a:t>
            </a:r>
            <a:r>
              <a:rPr lang="en" sz="1400"/>
              <a:t>-process, the one I’ll focus on is neutron star + neutron star / black hole mergers, which I’ll just refer to as mergers from now on</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How do these produce the </a:t>
            </a:r>
            <a:r>
              <a:rPr i="1" lang="en" sz="1400"/>
              <a:t>r</a:t>
            </a:r>
            <a:r>
              <a:rPr lang="en" sz="1400"/>
              <a:t>-process? Well, when two NSs merge, there are several way for material to be ejected. First, you can tidally disrupt the stars before or during merger or you can squeeze out material when the surfaces of the two stars collide. Following the merger, a remnant NS or BH will be left behind. You can then form an accretion disk around this remnant, and this accretion disk can potentially launch viscously-driven winds or neutrino-driven winds.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In NS + BH mergers, the situation is similar. The main differences are that BHs do not have a surface, so you cannot get that squeezed collisional ejecta, and, the merger remnant is always a BH, which has an impact on the emission.</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In any case, in both cases, the ejecta will be extremely neutron rich and have the right conditions to synthesize </a:t>
            </a:r>
            <a:r>
              <a:rPr i="1" lang="en" sz="1400"/>
              <a:t>r</a:t>
            </a:r>
            <a:r>
              <a:rPr lang="en" sz="1400"/>
              <a:t>-process elements. </a:t>
            </a:r>
            <a:endParaRPr sz="140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143c359da2a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143c359da2a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2367807d61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22367807d61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Now, the fundamental tracer for neutron richness when we discuss these nucleosynthesis events and abundance patterns is the electron fraction</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This is a bit of a misnomer, or not a useful name, because it’s actually better understood as the ratio of protons to the ratio of all baryons. This means that, for a higher electron fraction, the ejecta is more proton-rich, and lacking in neutrons.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This parameter is very important in determining the abundance pattern of a given r-process event, and we usually need between 0.01 and 0.45 to get an r-process. To get a robust r-process which produces all of the peaks we saw in the previous slide, we need electron fractions closer to ~0.3.</a:t>
            </a:r>
            <a:endParaRPr sz="140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2367807d61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22367807d61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However, there are other parameters which determine the abundances from some r-process event. One of these is the entropy of the ejecta.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For high entropy, the plasma is radiation-dominated, and we have an equilibrium between neutron captures and photodissociations of heavy nuclei. This photodissociation gives a continuous supply of seed nuclei for neutrons to capture onto, and so we can have a robust r-proces where we generate all of the peaks in the r-process abundance pattern. The entropy is strongly dependent on temperature in this regime, hence, we call this a “hot” entropy.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For a lower or “colder” entropy, in contrast, photodissociations are almost irrelevant and equilibrium is only maintained for a short time. This can then impede the synthesis of the heaviest elements, like the lanthanides.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In these two plots, we can see how these hot and cold entropies differ. The cold scenario generates more radioactive isotopes close to the neutron dripline, while the hot scenario generates more stable nuclei through repeated photodissociations and neutron captures. This then impacts the final abundances, which we see in the bottom plot.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Importantly, we can actually transition from one regime to another via, for example, expansion cooling or radioactive heating. This is one intuitive way to realize that the expansion timescale / velocity is also an important quantity.</a:t>
            </a:r>
            <a:endParaRPr sz="140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22367807d61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22367807d61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One final note is that these abundances are highly impacted by uncertainties in the nuclear physics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The abundances I showed just before are from reaction network calculations, where you write down the coupled differential equations for several thousand reactions, you set up some plasma with some temperature, density, entropy, and so on, and you say “go”.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The outcomes of these calculations are very sensitive to the nuclear physics employed. The four most important pieces of physics are:</a:t>
            </a:r>
            <a:endParaRPr sz="1400"/>
          </a:p>
          <a:p>
            <a:pPr indent="-317500" lvl="0" marL="457200" rtl="0" algn="l">
              <a:spcBef>
                <a:spcPts val="0"/>
              </a:spcBef>
              <a:spcAft>
                <a:spcPts val="0"/>
              </a:spcAft>
              <a:buSzPts val="1400"/>
              <a:buAutoNum type="arabicPeriod"/>
            </a:pPr>
            <a:r>
              <a:rPr lang="en" sz="1400"/>
              <a:t>which nuclear mass model you use</a:t>
            </a:r>
            <a:endParaRPr sz="1400"/>
          </a:p>
          <a:p>
            <a:pPr indent="-317500" lvl="0" marL="457200" rtl="0" algn="l">
              <a:spcBef>
                <a:spcPts val="0"/>
              </a:spcBef>
              <a:spcAft>
                <a:spcPts val="0"/>
              </a:spcAft>
              <a:buSzPts val="1400"/>
              <a:buAutoNum type="arabicPeriod"/>
            </a:pPr>
            <a:r>
              <a:rPr lang="en" sz="1400"/>
              <a:t>the accuracy of the beta-decay rates of different radioactive isotopes</a:t>
            </a:r>
            <a:endParaRPr sz="1400"/>
          </a:p>
          <a:p>
            <a:pPr indent="-317500" lvl="0" marL="457200" rtl="0" algn="l">
              <a:spcBef>
                <a:spcPts val="0"/>
              </a:spcBef>
              <a:spcAft>
                <a:spcPts val="0"/>
              </a:spcAft>
              <a:buSzPts val="1400"/>
              <a:buAutoNum type="arabicPeriod"/>
            </a:pPr>
            <a:r>
              <a:rPr lang="en" sz="1400"/>
              <a:t>the neutron capture cross-sections for different isotopes</a:t>
            </a:r>
            <a:endParaRPr sz="1400"/>
          </a:p>
          <a:p>
            <a:pPr indent="-317500" lvl="0" marL="457200" rtl="0" algn="l">
              <a:spcBef>
                <a:spcPts val="0"/>
              </a:spcBef>
              <a:spcAft>
                <a:spcPts val="0"/>
              </a:spcAft>
              <a:buSzPts val="1400"/>
              <a:buAutoNum type="arabicPeriod"/>
            </a:pPr>
            <a:r>
              <a:rPr lang="en" sz="1400"/>
              <a:t>and the treatment of fission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For example, here we’re seeing the outcomes of the same reaction network calculations, where the nuclear mass model has been varied. You can see that this impacts the location, width, and amplitude of some of the r-process peaks, for example.</a:t>
            </a:r>
            <a:endParaRPr sz="140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22367807d61_0_3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22367807d61_0_3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I want to clarify why this emission is in the UV, optical, and IR in the first place. The mechanism is the following:</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In the r-process, you synthesize lots of radioactive isotopes. These freshly-synthesized isotopes undergo alpha, beta, and gamma decays, as well as fission.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These processes deposit energy into the surrounding ejecta. In a process called thermalization, </a:t>
            </a:r>
            <a:endParaRPr sz="140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13738149673_0_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13738149673_0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Either of these problems on its own is manageable, and there are techniques which work in those regimes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Here, we have on the horizontal axis how computationally expensive your simulation is, and on the vertical, the dimensionality of the problem</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For low dimensionality, not computationally expensive, we can use traditional methods like an MCMC, nested sampling, or even a simple least-squares fit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For high dimensionality, we can use things like neural networks or a Hamiltonian MC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For high computational expense, we can use active learning approaches to limit the number of simulations we need to run overall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Unfortunately, when you combine these two issues, there aren’t really any methods which account for both issues in a computationally feasible way. So, we need to do our best to solve at least one of these problems</a:t>
            </a:r>
            <a:endParaRPr sz="140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143c359da2a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143c359da2a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13738149673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13738149673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6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241e8af7d2f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241e8af7d2f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I want to start off with a very simple question: where does everything in the Universe come from?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We know that hydrogen, helium, and some lithium were produced in the Big Bang. Big Bang Nucleosynthesis is a very successful model aside from some tension between predictions and the observed abundance of lithium.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Aside from this, nuclear burning in the interiors of massive stars can generate some heavier elements. Beyond this, the explosions of massive stars can generate all of the elements in the iron group, up to, e.g., atomic number 30.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But what about everything else?</a:t>
            </a:r>
            <a:endParaRPr sz="1400"/>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13738149673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13738149673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solidFill>
                <a:schemeClr val="dk1"/>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13738149673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13738149673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13738149673_0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13738149673_0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Once we have obtained a good fit to the spectrum, we can then look at the corresponding abundances and associate features in our spectrum with specific elements</a:t>
            </a:r>
            <a:endParaRPr sz="1400"/>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13738149673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13738149673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W</a:t>
            </a:r>
            <a:r>
              <a:rPr lang="en" sz="1400"/>
              <a:t>hy a Gaussian process? Well, GPs are a very powerful tool which can be used to approximate any function by conditioning them on data, or in the language of machine learning, training them on data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Importantly, a Gaussian process can also be used to provide an estimate of the uncertainty, which can be really powerful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This image here shows a 1D Gaussian process being conditioned on a few data points, and it’s from this really nice interactive visual exploration of GPs which I highly recommend you check out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In our case, we have some point which we’ll call theta, and the function we want to approximate is the posterior p of theta given some data X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So, we’re training our GP on pairs of theta and p </a:t>
            </a:r>
            <a:endParaRPr sz="1400"/>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143ce8b2572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143ce8b2572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2416cc71a49_0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2416cc71a49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2416cc71a49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2416cc71a49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2416cc71a49_0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2416cc71a49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2416cc71a49_0_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2416cc71a49_0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f4e86aa5d0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f4e86aa5d0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41e8af7d2f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241e8af7d2f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I want to start off with a very simple question: where does everything in the Universe come from?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We know that hydrogen, helium, and some lithium were produced in the Big Bang. Big Bang Nucleosynthesis is a very successful model aside from some tension between predictions and the observed abundance of lithium.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Aside from this, nuclear burning in the interiors of massive stars can generate some heavier elements. Beyond this, the explosions of massive stars can generate all of the elements in the iron group, up to, e.g., atomic number 30.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But what about everything else?</a:t>
            </a:r>
            <a:endParaRPr sz="1400"/>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13738149673_0_3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6" name="Google Shape;496;g13738149673_0_3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13738149673_0_3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13738149673_0_3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ff2a524716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ff2a524716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143ce8b2572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143ce8b2572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f49df8b5ae_0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7" name="Google Shape;527;gf49df8b5ae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f49df8b5ae_0_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f49df8b5ae_0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12c479880bc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12c479880bc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12c479880bc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12c479880bc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1872bd7a091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1872bd7a091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efc4104c90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efc4104c9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22392c5c906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22392c5c906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143ce8b2572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0" name="Google Shape;580;g143ce8b2572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143ce8b2572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8" name="Google Shape;588;g143ce8b2572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143ce8b2572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9" name="Google Shape;599;g143ce8b2572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143c359da2a_0_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7" name="Google Shape;607;g143c359da2a_0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f1a8a2cee1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f1a8a2cee1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f49df8b5ae_0_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5" name="Google Shape;625;gf49df8b5ae_0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f49df8b5ae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3" name="Google Shape;633;gf49df8b5ae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f9f596575e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1" name="Google Shape;641;gf9f596575e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1872bd7a09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9" name="Google Shape;649;g1872bd7a09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f49df8b5ae_0_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7" name="Google Shape;657;gf49df8b5ae_0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f49df8b5ae_0_3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f49df8b5ae_0_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We have long expected that these sources can then produce electromagnetic emission across the spectrum, on wildly different timescales.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For example, we expect a short burst of gamma rays to be launched within a few seconds of the merger. This </a:t>
            </a:r>
            <a:r>
              <a:rPr lang="en" sz="1400"/>
              <a:t>emission</a:t>
            </a:r>
            <a:r>
              <a:rPr lang="en" sz="1400"/>
              <a:t> is highly beamed.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We also expect radio and X-ray emission from this relativistic jet hitting and shocking the interstellar medium, creating what we call an afterglow. This emission occurs on timescales of months to years, and is slightly more isotropic.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However, what I’m most interested in is the kilonova. This component shines in the ultraviolet, optical, and infrared on timescales of hours to weeks, and is the expected site of the r-process. </a:t>
            </a:r>
            <a:endParaRPr sz="1400"/>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g12c2bb8f84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6" name="Google Shape;666;g12c2bb8f84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143c359da2a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2" name="Google Shape;672;g143c359da2a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f9a0d1d43d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9" name="Google Shape;679;gf9a0d1d43d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f9a0d1d43d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7" name="Google Shape;687;gf9a0d1d43d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f9a0d1d43d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5" name="Google Shape;695;gf9a0d1d43d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f9a0d1d43d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3" name="Google Shape;703;gf9a0d1d43d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22392c5c90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22392c5c90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Broadly speaking, we can divide the kilonova into two dynamical components: </a:t>
            </a:r>
            <a:endParaRPr sz="1400"/>
          </a:p>
          <a:p>
            <a:pPr indent="-317500" lvl="0" marL="457200" rtl="0" algn="l">
              <a:spcBef>
                <a:spcPts val="0"/>
              </a:spcBef>
              <a:spcAft>
                <a:spcPts val="0"/>
              </a:spcAft>
              <a:buSzPts val="1400"/>
              <a:buAutoNum type="arabicPeriod"/>
            </a:pPr>
            <a:r>
              <a:rPr lang="en" sz="1400"/>
              <a:t>Tidal ejecta, which comes from tidal disruption and is mostly confined to the plane of the merger</a:t>
            </a:r>
            <a:endParaRPr sz="1400"/>
          </a:p>
          <a:p>
            <a:pPr indent="-317500" lvl="0" marL="457200" rtl="0" algn="l">
              <a:spcBef>
                <a:spcPts val="0"/>
              </a:spcBef>
              <a:spcAft>
                <a:spcPts val="0"/>
              </a:spcAft>
              <a:buSzPts val="1400"/>
              <a:buAutoNum type="arabicPeriod"/>
            </a:pPr>
            <a:r>
              <a:rPr lang="en" sz="1400"/>
              <a:t>Post-merger ejecta, which is a catch-all term for anything which comes after the merger. This could be winds from an accretion disk, for example.</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We also expect kilonovae to be divided into at least two colour components: </a:t>
            </a:r>
            <a:endParaRPr sz="1400"/>
          </a:p>
          <a:p>
            <a:pPr indent="-317500" lvl="0" marL="457200" rtl="0" algn="l">
              <a:spcBef>
                <a:spcPts val="0"/>
              </a:spcBef>
              <a:spcAft>
                <a:spcPts val="0"/>
              </a:spcAft>
              <a:buSzPts val="1400"/>
              <a:buAutoNum type="arabicPeriod"/>
            </a:pPr>
            <a:r>
              <a:rPr lang="en" sz="1400"/>
              <a:t>We expect a red component, with a lower electron fraction (i.e., exceptionally neutron-rich). This component will contain lots of lanthanides and heavier elements, which have significant absorption in the UV and optical, so that most of the emission will escape in the IR. Thus the term red.</a:t>
            </a:r>
            <a:endParaRPr sz="1400"/>
          </a:p>
          <a:p>
            <a:pPr indent="-317500" lvl="0" marL="457200" rtl="0" algn="l">
              <a:spcBef>
                <a:spcPts val="0"/>
              </a:spcBef>
              <a:spcAft>
                <a:spcPts val="0"/>
              </a:spcAft>
              <a:buSzPts val="1400"/>
              <a:buAutoNum type="arabicPeriod"/>
            </a:pPr>
            <a:r>
              <a:rPr lang="en" sz="1400"/>
              <a:t>We also expect a blue component, with a higher electron fraction, but still neutron-rich compared to most material in the Universe. This component is dominated by lighter elements and has a smaller overall opacity, and so it has significant emission in the UV and optical. Hence the term blue.</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Note that red and blue don’t necessarily neatly map onto tidal and post-merger. There is still lots of debate about how red or blue the outflows can be, for example.</a:t>
            </a:r>
            <a:endParaRPr sz="14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416cc71a49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2416cc71a49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And in fact, when you have two neutron stars in a pair, they can produce both gravitational waves AND light! We’re finally at a multi-messenger source</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So in this video, you see two neutron stars in a binary. Once again, they lose energy through gravitational waves. But when they merge, a ton of neutrons are unbound</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These neutrons, through various nuclear reactions, can generate light in something we call a kilonova</a:t>
            </a:r>
            <a:endParaRPr sz="1400"/>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https://www.youtube.com/watch?v=x_Akn8fUBeQ</a:t>
            </a:r>
            <a:r>
              <a:rPr lang="en"/>
              <a:t>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Font typeface="Lato"/>
              <a:buNone/>
              <a:defRPr sz="2800">
                <a:latin typeface="Lato"/>
                <a:ea typeface="Lato"/>
                <a:cs typeface="Lato"/>
                <a:sym typeface="Lato"/>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accent4"/>
              </a:buClr>
              <a:buSzPts val="2800"/>
              <a:buNone/>
              <a:defRPr b="1">
                <a:solidFill>
                  <a:schemeClr val="accent4"/>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04800" lvl="1" marL="914400">
              <a:spcBef>
                <a:spcPts val="0"/>
              </a:spcBef>
              <a:spcAft>
                <a:spcPts val="0"/>
              </a:spcAft>
              <a:buClr>
                <a:schemeClr val="dk1"/>
              </a:buClr>
              <a:buSzPts val="1200"/>
              <a:buChar char="○"/>
              <a:defRPr sz="1200">
                <a:solidFill>
                  <a:schemeClr val="dk1"/>
                </a:solidFill>
              </a:defRPr>
            </a:lvl2pPr>
            <a:lvl3pPr indent="-304800" lvl="2" marL="1371600">
              <a:spcBef>
                <a:spcPts val="0"/>
              </a:spcBef>
              <a:spcAft>
                <a:spcPts val="0"/>
              </a:spcAft>
              <a:buClr>
                <a:schemeClr val="dk1"/>
              </a:buClr>
              <a:buSzPts val="1200"/>
              <a:buChar char="■"/>
              <a:defRPr sz="1200">
                <a:solidFill>
                  <a:schemeClr val="dk1"/>
                </a:solidFill>
              </a:defRPr>
            </a:lvl3pPr>
            <a:lvl4pPr indent="-304800" lvl="3" marL="1828800">
              <a:spcBef>
                <a:spcPts val="0"/>
              </a:spcBef>
              <a:spcAft>
                <a:spcPts val="0"/>
              </a:spcAft>
              <a:buClr>
                <a:schemeClr val="dk1"/>
              </a:buClr>
              <a:buSzPts val="1200"/>
              <a:buChar char="●"/>
              <a:defRPr sz="1200">
                <a:solidFill>
                  <a:schemeClr val="dk1"/>
                </a:solidFill>
              </a:defRPr>
            </a:lvl4pPr>
            <a:lvl5pPr indent="-304800" lvl="4" marL="2286000">
              <a:spcBef>
                <a:spcPts val="0"/>
              </a:spcBef>
              <a:spcAft>
                <a:spcPts val="0"/>
              </a:spcAft>
              <a:buClr>
                <a:schemeClr val="dk1"/>
              </a:buClr>
              <a:buSzPts val="1200"/>
              <a:buChar char="○"/>
              <a:defRPr sz="1200">
                <a:solidFill>
                  <a:schemeClr val="dk1"/>
                </a:solidFill>
              </a:defRPr>
            </a:lvl5pPr>
            <a:lvl6pPr indent="-304800" lvl="5" marL="2743200">
              <a:spcBef>
                <a:spcPts val="0"/>
              </a:spcBef>
              <a:spcAft>
                <a:spcPts val="0"/>
              </a:spcAft>
              <a:buClr>
                <a:schemeClr val="dk1"/>
              </a:buClr>
              <a:buSzPts val="1200"/>
              <a:buChar char="■"/>
              <a:defRPr sz="1200">
                <a:solidFill>
                  <a:schemeClr val="dk1"/>
                </a:solidFill>
              </a:defRPr>
            </a:lvl6pPr>
            <a:lvl7pPr indent="-304800" lvl="6" marL="3200400">
              <a:spcBef>
                <a:spcPts val="0"/>
              </a:spcBef>
              <a:spcAft>
                <a:spcPts val="0"/>
              </a:spcAft>
              <a:buClr>
                <a:schemeClr val="dk1"/>
              </a:buClr>
              <a:buSzPts val="1200"/>
              <a:buChar char="●"/>
              <a:defRPr sz="1200">
                <a:solidFill>
                  <a:schemeClr val="dk1"/>
                </a:solidFill>
              </a:defRPr>
            </a:lvl7pPr>
            <a:lvl8pPr indent="-304800" lvl="7" marL="3657600">
              <a:spcBef>
                <a:spcPts val="0"/>
              </a:spcBef>
              <a:spcAft>
                <a:spcPts val="0"/>
              </a:spcAft>
              <a:buClr>
                <a:schemeClr val="dk1"/>
              </a:buClr>
              <a:buSzPts val="1200"/>
              <a:buChar char="○"/>
              <a:defRPr sz="1200">
                <a:solidFill>
                  <a:schemeClr val="dk1"/>
                </a:solidFill>
              </a:defRPr>
            </a:lvl8pPr>
            <a:lvl9pPr indent="-304800" lvl="8" marL="4114800">
              <a:spcBef>
                <a:spcPts val="0"/>
              </a:spcBef>
              <a:spcAft>
                <a:spcPts val="0"/>
              </a:spcAft>
              <a:buClr>
                <a:schemeClr val="dk1"/>
              </a:buClr>
              <a:buSzPts val="1200"/>
              <a:buChar char="■"/>
              <a:defRPr sz="1200">
                <a:solidFill>
                  <a:schemeClr val="dk1"/>
                </a:solidFill>
              </a:defRPr>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04800" lvl="1" marL="914400">
              <a:spcBef>
                <a:spcPts val="0"/>
              </a:spcBef>
              <a:spcAft>
                <a:spcPts val="0"/>
              </a:spcAft>
              <a:buClr>
                <a:schemeClr val="dk1"/>
              </a:buClr>
              <a:buSzPts val="1200"/>
              <a:buChar char="○"/>
              <a:defRPr sz="1200">
                <a:solidFill>
                  <a:schemeClr val="dk1"/>
                </a:solidFill>
              </a:defRPr>
            </a:lvl2pPr>
            <a:lvl3pPr indent="-304800" lvl="2" marL="1371600">
              <a:spcBef>
                <a:spcPts val="0"/>
              </a:spcBef>
              <a:spcAft>
                <a:spcPts val="0"/>
              </a:spcAft>
              <a:buClr>
                <a:schemeClr val="dk1"/>
              </a:buClr>
              <a:buSzPts val="1200"/>
              <a:buChar char="■"/>
              <a:defRPr sz="1200">
                <a:solidFill>
                  <a:schemeClr val="dk1"/>
                </a:solidFill>
              </a:defRPr>
            </a:lvl3pPr>
            <a:lvl4pPr indent="-304800" lvl="3" marL="1828800">
              <a:spcBef>
                <a:spcPts val="0"/>
              </a:spcBef>
              <a:spcAft>
                <a:spcPts val="0"/>
              </a:spcAft>
              <a:buClr>
                <a:schemeClr val="dk1"/>
              </a:buClr>
              <a:buSzPts val="1200"/>
              <a:buChar char="●"/>
              <a:defRPr sz="1200">
                <a:solidFill>
                  <a:schemeClr val="dk1"/>
                </a:solidFill>
              </a:defRPr>
            </a:lvl4pPr>
            <a:lvl5pPr indent="-304800" lvl="4" marL="2286000">
              <a:spcBef>
                <a:spcPts val="0"/>
              </a:spcBef>
              <a:spcAft>
                <a:spcPts val="0"/>
              </a:spcAft>
              <a:buClr>
                <a:schemeClr val="dk1"/>
              </a:buClr>
              <a:buSzPts val="1200"/>
              <a:buChar char="○"/>
              <a:defRPr sz="1200">
                <a:solidFill>
                  <a:schemeClr val="dk1"/>
                </a:solidFill>
              </a:defRPr>
            </a:lvl5pPr>
            <a:lvl6pPr indent="-304800" lvl="5" marL="2743200">
              <a:spcBef>
                <a:spcPts val="0"/>
              </a:spcBef>
              <a:spcAft>
                <a:spcPts val="0"/>
              </a:spcAft>
              <a:buClr>
                <a:schemeClr val="dk1"/>
              </a:buClr>
              <a:buSzPts val="1200"/>
              <a:buChar char="■"/>
              <a:defRPr sz="1200">
                <a:solidFill>
                  <a:schemeClr val="dk1"/>
                </a:solidFill>
              </a:defRPr>
            </a:lvl6pPr>
            <a:lvl7pPr indent="-304800" lvl="6" marL="3200400">
              <a:spcBef>
                <a:spcPts val="0"/>
              </a:spcBef>
              <a:spcAft>
                <a:spcPts val="0"/>
              </a:spcAft>
              <a:buClr>
                <a:schemeClr val="dk1"/>
              </a:buClr>
              <a:buSzPts val="1200"/>
              <a:buChar char="●"/>
              <a:defRPr sz="1200">
                <a:solidFill>
                  <a:schemeClr val="dk1"/>
                </a:solidFill>
              </a:defRPr>
            </a:lvl7pPr>
            <a:lvl8pPr indent="-304800" lvl="7" marL="3657600">
              <a:spcBef>
                <a:spcPts val="0"/>
              </a:spcBef>
              <a:spcAft>
                <a:spcPts val="0"/>
              </a:spcAft>
              <a:buClr>
                <a:schemeClr val="dk1"/>
              </a:buClr>
              <a:buSzPts val="1200"/>
              <a:buChar char="○"/>
              <a:defRPr sz="1200">
                <a:solidFill>
                  <a:schemeClr val="dk1"/>
                </a:solidFill>
              </a:defRPr>
            </a:lvl8pPr>
            <a:lvl9pPr indent="-304800" lvl="8" marL="4114800">
              <a:spcBef>
                <a:spcPts val="0"/>
              </a:spcBef>
              <a:spcAft>
                <a:spcPts val="0"/>
              </a:spcAft>
              <a:buClr>
                <a:schemeClr val="dk1"/>
              </a:buClr>
              <a:buSzPts val="1200"/>
              <a:buChar char="■"/>
              <a:defRPr sz="1200">
                <a:solidFill>
                  <a:schemeClr val="dk1"/>
                </a:solidFill>
              </a:defRPr>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0"/>
              </a:spcBef>
              <a:spcAft>
                <a:spcPts val="0"/>
              </a:spcAft>
              <a:buClr>
                <a:schemeClr val="dk1"/>
              </a:buClr>
              <a:buSzPts val="1200"/>
              <a:buChar char="○"/>
              <a:defRPr sz="1200">
                <a:solidFill>
                  <a:schemeClr val="dk1"/>
                </a:solidFill>
              </a:defRPr>
            </a:lvl2pPr>
            <a:lvl3pPr indent="-304800" lvl="2" marL="1371600">
              <a:spcBef>
                <a:spcPts val="0"/>
              </a:spcBef>
              <a:spcAft>
                <a:spcPts val="0"/>
              </a:spcAft>
              <a:buClr>
                <a:schemeClr val="dk1"/>
              </a:buClr>
              <a:buSzPts val="1200"/>
              <a:buChar char="■"/>
              <a:defRPr sz="1200">
                <a:solidFill>
                  <a:schemeClr val="dk1"/>
                </a:solidFill>
              </a:defRPr>
            </a:lvl3pPr>
            <a:lvl4pPr indent="-304800" lvl="3" marL="1828800">
              <a:spcBef>
                <a:spcPts val="0"/>
              </a:spcBef>
              <a:spcAft>
                <a:spcPts val="0"/>
              </a:spcAft>
              <a:buClr>
                <a:schemeClr val="dk1"/>
              </a:buClr>
              <a:buSzPts val="1200"/>
              <a:buChar char="●"/>
              <a:defRPr sz="1200">
                <a:solidFill>
                  <a:schemeClr val="dk1"/>
                </a:solidFill>
              </a:defRPr>
            </a:lvl4pPr>
            <a:lvl5pPr indent="-304800" lvl="4" marL="2286000">
              <a:spcBef>
                <a:spcPts val="0"/>
              </a:spcBef>
              <a:spcAft>
                <a:spcPts val="0"/>
              </a:spcAft>
              <a:buClr>
                <a:schemeClr val="dk1"/>
              </a:buClr>
              <a:buSzPts val="1200"/>
              <a:buChar char="○"/>
              <a:defRPr sz="1200">
                <a:solidFill>
                  <a:schemeClr val="dk1"/>
                </a:solidFill>
              </a:defRPr>
            </a:lvl5pPr>
            <a:lvl6pPr indent="-304800" lvl="5" marL="2743200">
              <a:spcBef>
                <a:spcPts val="0"/>
              </a:spcBef>
              <a:spcAft>
                <a:spcPts val="0"/>
              </a:spcAft>
              <a:buClr>
                <a:schemeClr val="dk1"/>
              </a:buClr>
              <a:buSzPts val="1200"/>
              <a:buChar char="■"/>
              <a:defRPr sz="1200">
                <a:solidFill>
                  <a:schemeClr val="dk1"/>
                </a:solidFill>
              </a:defRPr>
            </a:lvl6pPr>
            <a:lvl7pPr indent="-304800" lvl="6" marL="3200400">
              <a:spcBef>
                <a:spcPts val="0"/>
              </a:spcBef>
              <a:spcAft>
                <a:spcPts val="0"/>
              </a:spcAft>
              <a:buClr>
                <a:schemeClr val="dk1"/>
              </a:buClr>
              <a:buSzPts val="1200"/>
              <a:buChar char="●"/>
              <a:defRPr sz="1200">
                <a:solidFill>
                  <a:schemeClr val="dk1"/>
                </a:solidFill>
              </a:defRPr>
            </a:lvl7pPr>
            <a:lvl8pPr indent="-304800" lvl="7" marL="3657600">
              <a:spcBef>
                <a:spcPts val="0"/>
              </a:spcBef>
              <a:spcAft>
                <a:spcPts val="0"/>
              </a:spcAft>
              <a:buClr>
                <a:schemeClr val="dk1"/>
              </a:buClr>
              <a:buSzPts val="1200"/>
              <a:buChar char="○"/>
              <a:defRPr sz="1200">
                <a:solidFill>
                  <a:schemeClr val="dk1"/>
                </a:solidFill>
              </a:defRPr>
            </a:lvl8pPr>
            <a:lvl9pPr indent="-304800" lvl="8" marL="4114800">
              <a:spcBef>
                <a:spcPts val="0"/>
              </a:spcBef>
              <a:spcAft>
                <a:spcPts val="0"/>
              </a:spcAft>
              <a:buClr>
                <a:schemeClr val="dk1"/>
              </a:buClr>
              <a:buSzPts val="1200"/>
              <a:buChar char="■"/>
              <a:defRPr sz="1200">
                <a:solidFill>
                  <a:schemeClr val="dk1"/>
                </a:solidFill>
              </a:defRPr>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rgbClr val="000000"/>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Lato"/>
              <a:buNone/>
              <a:defRPr sz="2800">
                <a:solidFill>
                  <a:schemeClr val="dk1"/>
                </a:solidFill>
                <a:latin typeface="Lato"/>
                <a:ea typeface="Lato"/>
                <a:cs typeface="Lato"/>
                <a:sym typeface="Lat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indent="-317500" lvl="1" marL="9144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indent="-317500" lvl="2" marL="13716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indent="-317500" lvl="3" marL="18288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indent="-317500" lvl="4" marL="22860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indent="-317500" lvl="5" marL="27432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indent="-317500" lvl="6" marL="32004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indent="-317500" lvl="7" marL="36576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indent="-317500" lvl="8" marL="41148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a:solidFill>
                  <a:schemeClr val="dk1"/>
                </a:solidFill>
              </a:defRPr>
            </a:lvl1pPr>
            <a:lvl2pPr lvl="1" algn="r">
              <a:buNone/>
              <a:defRPr>
                <a:solidFill>
                  <a:schemeClr val="dk1"/>
                </a:solidFill>
              </a:defRPr>
            </a:lvl2pPr>
            <a:lvl3pPr lvl="2" algn="r">
              <a:buNone/>
              <a:defRPr>
                <a:solidFill>
                  <a:schemeClr val="dk1"/>
                </a:solidFill>
              </a:defRPr>
            </a:lvl3pPr>
            <a:lvl4pPr lvl="3" algn="r">
              <a:buNone/>
              <a:defRPr>
                <a:solidFill>
                  <a:schemeClr val="dk1"/>
                </a:solidFill>
              </a:defRPr>
            </a:lvl4pPr>
            <a:lvl5pPr lvl="4" algn="r">
              <a:buNone/>
              <a:defRPr>
                <a:solidFill>
                  <a:schemeClr val="dk1"/>
                </a:solidFill>
              </a:defRPr>
            </a:lvl5pPr>
            <a:lvl6pPr lvl="5" algn="r">
              <a:buNone/>
              <a:defRPr>
                <a:solidFill>
                  <a:schemeClr val="dk1"/>
                </a:solidFill>
              </a:defRPr>
            </a:lvl6pPr>
            <a:lvl7pPr lvl="6" algn="r">
              <a:buNone/>
              <a:defRPr>
                <a:solidFill>
                  <a:schemeClr val="dk1"/>
                </a:solidFill>
              </a:defRPr>
            </a:lvl7pPr>
            <a:lvl8pPr lvl="7" algn="r">
              <a:buNone/>
              <a:defRPr>
                <a:solidFill>
                  <a:schemeClr val="dk1"/>
                </a:solidFill>
              </a:defRPr>
            </a:lvl8pPr>
            <a:lvl9pPr lvl="8" algn="r">
              <a:buNone/>
              <a:defRPr>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5.png"/><Relationship Id="rId6"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4.jp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4.jp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4.jp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3.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hyperlink" Target="https://www.nndc.bnl.gov/nudat3/" TargetMode="Externa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hyperlink" Target="http://www.youtube.com/watch?v=LHK6yy-NMKo" TargetMode="External"/><Relationship Id="rId4" Type="http://schemas.openxmlformats.org/officeDocument/2006/relationships/image" Target="../media/image2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1.png"/><Relationship Id="rId4" Type="http://schemas.openxmlformats.org/officeDocument/2006/relationships/image" Target="../media/image66.png"/><Relationship Id="rId5" Type="http://schemas.openxmlformats.org/officeDocument/2006/relationships/image" Target="../media/image6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30.png"/><Relationship Id="rId4" Type="http://schemas.openxmlformats.org/officeDocument/2006/relationships/image" Target="../media/image26.png"/><Relationship Id="rId5" Type="http://schemas.openxmlformats.org/officeDocument/2006/relationships/image" Target="../media/image3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3.png"/><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9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8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88.png"/><Relationship Id="rId4" Type="http://schemas.openxmlformats.org/officeDocument/2006/relationships/hyperlink" Target="https://tardis-sn.github.io/tardis/" TargetMode="External"/><Relationship Id="rId5" Type="http://schemas.openxmlformats.org/officeDocument/2006/relationships/image" Target="../media/image47.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1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1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1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hyperlink" Target="https://distill.pub/2019/visual-exploration-gaussian-processes/" TargetMode="External"/><Relationship Id="rId4" Type="http://schemas.openxmlformats.org/officeDocument/2006/relationships/image" Target="../media/image73.png"/><Relationship Id="rId5" Type="http://schemas.openxmlformats.org/officeDocument/2006/relationships/image" Target="../media/image43.png"/><Relationship Id="rId6" Type="http://schemas.openxmlformats.org/officeDocument/2006/relationships/image" Target="../media/image85.png"/><Relationship Id="rId7" Type="http://schemas.openxmlformats.org/officeDocument/2006/relationships/image" Target="../media/image4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42.png"/><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4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4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4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4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5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7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7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8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50.jpg"/><Relationship Id="rId4" Type="http://schemas.openxmlformats.org/officeDocument/2006/relationships/image" Target="../media/image24.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4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5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5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5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5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57.png"/><Relationship Id="rId4" Type="http://schemas.openxmlformats.org/officeDocument/2006/relationships/image" Target="../media/image5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55.png"/><Relationship Id="rId4" Type="http://schemas.openxmlformats.org/officeDocument/2006/relationships/image" Target="../media/image61.png"/><Relationship Id="rId5" Type="http://schemas.openxmlformats.org/officeDocument/2006/relationships/image" Target="../media/image69.png"/><Relationship Id="rId6" Type="http://schemas.openxmlformats.org/officeDocument/2006/relationships/image" Target="../media/image6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59.png"/><Relationship Id="rId4" Type="http://schemas.openxmlformats.org/officeDocument/2006/relationships/image" Target="../media/image6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65.png"/><Relationship Id="rId4" Type="http://schemas.openxmlformats.org/officeDocument/2006/relationships/image" Target="../media/image64.png"/><Relationship Id="rId5" Type="http://schemas.openxmlformats.org/officeDocument/2006/relationships/image" Target="../media/image67.png"/><Relationship Id="rId6" Type="http://schemas.openxmlformats.org/officeDocument/2006/relationships/image" Target="../media/image6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7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8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8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80.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8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7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7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7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8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7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7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8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www.youtube.com/watch?v=x_Akn8fUBeQ" TargetMode="External"/><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Google Shape;54;p13"/>
          <p:cNvSpPr txBox="1"/>
          <p:nvPr>
            <p:ph type="ctrTitle"/>
          </p:nvPr>
        </p:nvSpPr>
        <p:spPr>
          <a:xfrm>
            <a:off x="344700" y="76075"/>
            <a:ext cx="8454600" cy="261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b="1" lang="en" sz="4400">
                <a:solidFill>
                  <a:schemeClr val="accent4"/>
                </a:solidFill>
              </a:rPr>
              <a:t>Inferring the abundances of the heavy elements from neutron star mergers with </a:t>
            </a:r>
            <a:r>
              <a:rPr lang="en" sz="4400">
                <a:solidFill>
                  <a:schemeClr val="accent4"/>
                </a:solidFill>
                <a:latin typeface="Consolas"/>
                <a:ea typeface="Consolas"/>
                <a:cs typeface="Consolas"/>
                <a:sym typeface="Consolas"/>
              </a:rPr>
              <a:t>SPARK</a:t>
            </a:r>
            <a:endParaRPr sz="4400">
              <a:solidFill>
                <a:srgbClr val="069AF3"/>
              </a:solidFill>
              <a:latin typeface="Consolas"/>
              <a:ea typeface="Consolas"/>
              <a:cs typeface="Consolas"/>
              <a:sym typeface="Consolas"/>
            </a:endParaRPr>
          </a:p>
        </p:txBody>
      </p:sp>
      <p:sp>
        <p:nvSpPr>
          <p:cNvPr id="55" name="Google Shape;55;p13"/>
          <p:cNvSpPr txBox="1"/>
          <p:nvPr>
            <p:ph idx="1" type="subTitle"/>
          </p:nvPr>
        </p:nvSpPr>
        <p:spPr>
          <a:xfrm>
            <a:off x="2707500" y="3379913"/>
            <a:ext cx="3729000" cy="1135200"/>
          </a:xfrm>
          <a:prstGeom prst="rect">
            <a:avLst/>
          </a:prstGeom>
        </p:spPr>
        <p:txBody>
          <a:bodyPr anchorCtr="0" anchor="t" bIns="91425" lIns="91425" spcFirstLastPara="1" rIns="91425" wrap="square" tIns="91425">
            <a:normAutofit fontScale="92500" lnSpcReduction="20000"/>
          </a:bodyPr>
          <a:lstStyle/>
          <a:p>
            <a:pPr indent="0" lvl="0" marL="0" rtl="0" algn="ctr">
              <a:spcBef>
                <a:spcPts val="0"/>
              </a:spcBef>
              <a:spcAft>
                <a:spcPts val="0"/>
              </a:spcAft>
              <a:buNone/>
            </a:pPr>
            <a:r>
              <a:rPr lang="en"/>
              <a:t>Nick Vieira</a:t>
            </a:r>
            <a:endParaRPr/>
          </a:p>
          <a:p>
            <a:pPr indent="0" lvl="0" marL="0" rtl="0" algn="ctr">
              <a:spcBef>
                <a:spcPts val="0"/>
              </a:spcBef>
              <a:spcAft>
                <a:spcPts val="0"/>
              </a:spcAft>
              <a:buNone/>
            </a:pPr>
            <a:r>
              <a:rPr lang="en" sz="1800"/>
              <a:t>Daryl Haggard &amp; John Ruan</a:t>
            </a:r>
            <a:endParaRPr sz="1800"/>
          </a:p>
          <a:p>
            <a:pPr indent="0" lvl="0" marL="0" rtl="0" algn="ctr">
              <a:spcBef>
                <a:spcPts val="0"/>
              </a:spcBef>
              <a:spcAft>
                <a:spcPts val="0"/>
              </a:spcAft>
              <a:buNone/>
            </a:pPr>
            <a:r>
              <a:rPr lang="en" sz="1800"/>
              <a:t>PhD candidate</a:t>
            </a:r>
            <a:endParaRPr sz="1800"/>
          </a:p>
          <a:p>
            <a:pPr indent="0" lvl="0" marL="0" rtl="0" algn="ctr">
              <a:spcBef>
                <a:spcPts val="0"/>
              </a:spcBef>
              <a:spcAft>
                <a:spcPts val="0"/>
              </a:spcAft>
              <a:buNone/>
            </a:pPr>
            <a:r>
              <a:rPr lang="en" sz="1800"/>
              <a:t>Trottier Space Institute @ McGill</a:t>
            </a:r>
            <a:endParaRPr sz="1800"/>
          </a:p>
        </p:txBody>
      </p:sp>
      <p:sp>
        <p:nvSpPr>
          <p:cNvPr id="56" name="Google Shape;56;p1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7" name="Google Shape;57;p13"/>
          <p:cNvPicPr preferRelativeResize="0"/>
          <p:nvPr/>
        </p:nvPicPr>
        <p:blipFill>
          <a:blip r:embed="rId4">
            <a:alphaModFix/>
          </a:blip>
          <a:stretch>
            <a:fillRect/>
          </a:stretch>
        </p:blipFill>
        <p:spPr>
          <a:xfrm>
            <a:off x="6436502" y="2381389"/>
            <a:ext cx="2369475" cy="1600076"/>
          </a:xfrm>
          <a:prstGeom prst="rect">
            <a:avLst/>
          </a:prstGeom>
          <a:noFill/>
          <a:ln>
            <a:noFill/>
          </a:ln>
        </p:spPr>
      </p:pic>
      <p:pic>
        <p:nvPicPr>
          <p:cNvPr id="58" name="Google Shape;58;p13"/>
          <p:cNvPicPr preferRelativeResize="0"/>
          <p:nvPr/>
        </p:nvPicPr>
        <p:blipFill>
          <a:blip r:embed="rId5">
            <a:alphaModFix/>
          </a:blip>
          <a:stretch>
            <a:fillRect/>
          </a:stretch>
        </p:blipFill>
        <p:spPr>
          <a:xfrm>
            <a:off x="6436500" y="4007462"/>
            <a:ext cx="2369475" cy="1049370"/>
          </a:xfrm>
          <a:prstGeom prst="rect">
            <a:avLst/>
          </a:prstGeom>
          <a:noFill/>
          <a:ln>
            <a:noFill/>
          </a:ln>
        </p:spPr>
      </p:pic>
      <p:pic>
        <p:nvPicPr>
          <p:cNvPr id="59" name="Google Shape;59;p13"/>
          <p:cNvPicPr preferRelativeResize="0"/>
          <p:nvPr/>
        </p:nvPicPr>
        <p:blipFill>
          <a:blip r:embed="rId6">
            <a:alphaModFix/>
          </a:blip>
          <a:stretch>
            <a:fillRect/>
          </a:stretch>
        </p:blipFill>
        <p:spPr>
          <a:xfrm>
            <a:off x="152400" y="2377800"/>
            <a:ext cx="2613299" cy="26132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30" name="Shape 130"/>
        <p:cNvGrpSpPr/>
        <p:nvPr/>
      </p:nvGrpSpPr>
      <p:grpSpPr>
        <a:xfrm>
          <a:off x="0" y="0"/>
          <a:ext cx="0" cy="0"/>
          <a:chOff x="0" y="0"/>
          <a:chExt cx="0" cy="0"/>
        </a:xfrm>
      </p:grpSpPr>
      <p:sp>
        <p:nvSpPr>
          <p:cNvPr id="131" name="Google Shape;131;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32" name="Google Shape;132;p22"/>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GW170817’s kilonova</a:t>
            </a:r>
            <a:endParaRPr/>
          </a:p>
        </p:txBody>
      </p:sp>
      <p:sp>
        <p:nvSpPr>
          <p:cNvPr id="133" name="Google Shape;133;p22"/>
          <p:cNvSpPr txBox="1"/>
          <p:nvPr/>
        </p:nvSpPr>
        <p:spPr>
          <a:xfrm>
            <a:off x="5612600" y="4316300"/>
            <a:ext cx="2276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FFFF"/>
                </a:solidFill>
                <a:latin typeface="Lato"/>
                <a:ea typeface="Lato"/>
                <a:cs typeface="Lato"/>
                <a:sym typeface="Lato"/>
              </a:rPr>
              <a:t>Data: Pian+17, Smartt+17</a:t>
            </a:r>
            <a:endParaRPr>
              <a:solidFill>
                <a:srgbClr val="FFFFFF"/>
              </a:solidFill>
              <a:latin typeface="Lato"/>
              <a:ea typeface="Lato"/>
              <a:cs typeface="Lato"/>
              <a:sym typeface="Lato"/>
            </a:endParaRPr>
          </a:p>
        </p:txBody>
      </p:sp>
      <p:sp>
        <p:nvSpPr>
          <p:cNvPr id="134" name="Google Shape;134;p22"/>
          <p:cNvSpPr txBox="1"/>
          <p:nvPr/>
        </p:nvSpPr>
        <p:spPr>
          <a:xfrm>
            <a:off x="1825675" y="4316300"/>
            <a:ext cx="994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FFFF"/>
                </a:solidFill>
                <a:latin typeface="Lato"/>
                <a:ea typeface="Lato"/>
                <a:cs typeface="Lato"/>
                <a:sym typeface="Lato"/>
              </a:rPr>
              <a:t>Villar+17</a:t>
            </a:r>
            <a:endParaRPr>
              <a:solidFill>
                <a:srgbClr val="FFFFFF"/>
              </a:solidFill>
              <a:latin typeface="Lato"/>
              <a:ea typeface="Lato"/>
              <a:cs typeface="Lato"/>
              <a:sym typeface="Lato"/>
            </a:endParaRPr>
          </a:p>
        </p:txBody>
      </p:sp>
      <p:pic>
        <p:nvPicPr>
          <p:cNvPr id="135" name="Google Shape;135;p22"/>
          <p:cNvPicPr preferRelativeResize="0"/>
          <p:nvPr/>
        </p:nvPicPr>
        <p:blipFill>
          <a:blip r:embed="rId3">
            <a:alphaModFix/>
          </a:blip>
          <a:stretch>
            <a:fillRect/>
          </a:stretch>
        </p:blipFill>
        <p:spPr>
          <a:xfrm>
            <a:off x="204400" y="1295975"/>
            <a:ext cx="4102049" cy="3020326"/>
          </a:xfrm>
          <a:prstGeom prst="rect">
            <a:avLst/>
          </a:prstGeom>
          <a:noFill/>
          <a:ln>
            <a:noFill/>
          </a:ln>
        </p:spPr>
      </p:pic>
      <p:pic>
        <p:nvPicPr>
          <p:cNvPr id="136" name="Google Shape;136;p22"/>
          <p:cNvPicPr preferRelativeResize="0"/>
          <p:nvPr/>
        </p:nvPicPr>
        <p:blipFill>
          <a:blip r:embed="rId4">
            <a:alphaModFix/>
          </a:blip>
          <a:stretch>
            <a:fillRect/>
          </a:stretch>
        </p:blipFill>
        <p:spPr>
          <a:xfrm>
            <a:off x="4420451" y="1295975"/>
            <a:ext cx="4660699" cy="30203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40" name="Shape 140"/>
        <p:cNvGrpSpPr/>
        <p:nvPr/>
      </p:nvGrpSpPr>
      <p:grpSpPr>
        <a:xfrm>
          <a:off x="0" y="0"/>
          <a:ext cx="0" cy="0"/>
          <a:chOff x="0" y="0"/>
          <a:chExt cx="0" cy="0"/>
        </a:xfrm>
      </p:grpSpPr>
      <p:sp>
        <p:nvSpPr>
          <p:cNvPr id="141" name="Google Shape;141;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42" name="Google Shape;142;p23"/>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GW170817’s kilonova</a:t>
            </a:r>
            <a:endParaRPr/>
          </a:p>
        </p:txBody>
      </p:sp>
      <p:sp>
        <p:nvSpPr>
          <p:cNvPr id="143" name="Google Shape;143;p23"/>
          <p:cNvSpPr txBox="1"/>
          <p:nvPr/>
        </p:nvSpPr>
        <p:spPr>
          <a:xfrm>
            <a:off x="5612600" y="4316300"/>
            <a:ext cx="2276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FFFF"/>
                </a:solidFill>
                <a:latin typeface="Lato"/>
                <a:ea typeface="Lato"/>
                <a:cs typeface="Lato"/>
                <a:sym typeface="Lato"/>
              </a:rPr>
              <a:t>Data: Pian+17, Smartt+17</a:t>
            </a:r>
            <a:endParaRPr>
              <a:solidFill>
                <a:srgbClr val="FFFFFF"/>
              </a:solidFill>
              <a:latin typeface="Lato"/>
              <a:ea typeface="Lato"/>
              <a:cs typeface="Lato"/>
              <a:sym typeface="Lato"/>
            </a:endParaRPr>
          </a:p>
        </p:txBody>
      </p:sp>
      <p:sp>
        <p:nvSpPr>
          <p:cNvPr id="144" name="Google Shape;144;p23"/>
          <p:cNvSpPr txBox="1"/>
          <p:nvPr/>
        </p:nvSpPr>
        <p:spPr>
          <a:xfrm>
            <a:off x="1825675" y="4316300"/>
            <a:ext cx="994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FFFF"/>
                </a:solidFill>
                <a:latin typeface="Lato"/>
                <a:ea typeface="Lato"/>
                <a:cs typeface="Lato"/>
                <a:sym typeface="Lato"/>
              </a:rPr>
              <a:t>Villar+17</a:t>
            </a:r>
            <a:endParaRPr>
              <a:solidFill>
                <a:srgbClr val="FFFFFF"/>
              </a:solidFill>
              <a:latin typeface="Lato"/>
              <a:ea typeface="Lato"/>
              <a:cs typeface="Lato"/>
              <a:sym typeface="Lato"/>
            </a:endParaRPr>
          </a:p>
        </p:txBody>
      </p:sp>
      <p:pic>
        <p:nvPicPr>
          <p:cNvPr id="145" name="Google Shape;145;p23"/>
          <p:cNvPicPr preferRelativeResize="0"/>
          <p:nvPr/>
        </p:nvPicPr>
        <p:blipFill>
          <a:blip r:embed="rId3">
            <a:alphaModFix/>
          </a:blip>
          <a:stretch>
            <a:fillRect/>
          </a:stretch>
        </p:blipFill>
        <p:spPr>
          <a:xfrm>
            <a:off x="204400" y="1295975"/>
            <a:ext cx="4102049" cy="3020326"/>
          </a:xfrm>
          <a:prstGeom prst="rect">
            <a:avLst/>
          </a:prstGeom>
          <a:noFill/>
          <a:ln>
            <a:noFill/>
          </a:ln>
        </p:spPr>
      </p:pic>
      <p:pic>
        <p:nvPicPr>
          <p:cNvPr id="146" name="Google Shape;146;p23"/>
          <p:cNvPicPr preferRelativeResize="0"/>
          <p:nvPr/>
        </p:nvPicPr>
        <p:blipFill>
          <a:blip r:embed="rId4">
            <a:alphaModFix/>
          </a:blip>
          <a:stretch>
            <a:fillRect/>
          </a:stretch>
        </p:blipFill>
        <p:spPr>
          <a:xfrm>
            <a:off x="4420451" y="1295975"/>
            <a:ext cx="4660699" cy="3020325"/>
          </a:xfrm>
          <a:prstGeom prst="rect">
            <a:avLst/>
          </a:prstGeom>
          <a:noFill/>
          <a:ln>
            <a:noFill/>
          </a:ln>
        </p:spPr>
      </p:pic>
      <p:sp>
        <p:nvSpPr>
          <p:cNvPr id="147" name="Google Shape;147;p23"/>
          <p:cNvSpPr/>
          <p:nvPr/>
        </p:nvSpPr>
        <p:spPr>
          <a:xfrm>
            <a:off x="97050" y="48525"/>
            <a:ext cx="4209300" cy="4815900"/>
          </a:xfrm>
          <a:prstGeom prst="rect">
            <a:avLst/>
          </a:prstGeom>
          <a:solidFill>
            <a:srgbClr val="000000">
              <a:alpha val="78570"/>
            </a:srgbClr>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3"/>
          <p:cNvSpPr txBox="1"/>
          <p:nvPr>
            <p:ph type="title"/>
          </p:nvPr>
        </p:nvSpPr>
        <p:spPr>
          <a:xfrm>
            <a:off x="311700" y="1511825"/>
            <a:ext cx="3994800" cy="2492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GW170817’s kilonova is clearly powered by decay of </a:t>
            </a:r>
            <a:r>
              <a:rPr i="1" lang="en"/>
              <a:t>r</a:t>
            </a:r>
            <a:r>
              <a:rPr lang="en"/>
              <a:t>-process elements. But we don’t know precisely how much of each element was produced…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52" name="Shape 152"/>
        <p:cNvGrpSpPr/>
        <p:nvPr/>
      </p:nvGrpSpPr>
      <p:grpSpPr>
        <a:xfrm>
          <a:off x="0" y="0"/>
          <a:ext cx="0" cy="0"/>
          <a:chOff x="0" y="0"/>
          <a:chExt cx="0" cy="0"/>
        </a:xfrm>
      </p:grpSpPr>
      <p:sp>
        <p:nvSpPr>
          <p:cNvPr id="153" name="Google Shape;153;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54" name="Google Shape;154;p24"/>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GW170817’s kilonova</a:t>
            </a:r>
            <a:endParaRPr/>
          </a:p>
        </p:txBody>
      </p:sp>
      <p:sp>
        <p:nvSpPr>
          <p:cNvPr id="155" name="Google Shape;155;p24"/>
          <p:cNvSpPr txBox="1"/>
          <p:nvPr/>
        </p:nvSpPr>
        <p:spPr>
          <a:xfrm>
            <a:off x="5612600" y="4316300"/>
            <a:ext cx="2276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FFFF"/>
                </a:solidFill>
                <a:latin typeface="Lato"/>
                <a:ea typeface="Lato"/>
                <a:cs typeface="Lato"/>
                <a:sym typeface="Lato"/>
              </a:rPr>
              <a:t>Data: Pian+17, Smartt+17</a:t>
            </a:r>
            <a:endParaRPr>
              <a:solidFill>
                <a:srgbClr val="FFFFFF"/>
              </a:solidFill>
              <a:latin typeface="Lato"/>
              <a:ea typeface="Lato"/>
              <a:cs typeface="Lato"/>
              <a:sym typeface="Lato"/>
            </a:endParaRPr>
          </a:p>
        </p:txBody>
      </p:sp>
      <p:sp>
        <p:nvSpPr>
          <p:cNvPr id="156" name="Google Shape;156;p24"/>
          <p:cNvSpPr txBox="1"/>
          <p:nvPr/>
        </p:nvSpPr>
        <p:spPr>
          <a:xfrm>
            <a:off x="1825675" y="4316300"/>
            <a:ext cx="994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FFFF"/>
                </a:solidFill>
                <a:latin typeface="Lato"/>
                <a:ea typeface="Lato"/>
                <a:cs typeface="Lato"/>
                <a:sym typeface="Lato"/>
              </a:rPr>
              <a:t>Villar+17</a:t>
            </a:r>
            <a:endParaRPr>
              <a:solidFill>
                <a:srgbClr val="FFFFFF"/>
              </a:solidFill>
              <a:latin typeface="Lato"/>
              <a:ea typeface="Lato"/>
              <a:cs typeface="Lato"/>
              <a:sym typeface="Lato"/>
            </a:endParaRPr>
          </a:p>
        </p:txBody>
      </p:sp>
      <p:pic>
        <p:nvPicPr>
          <p:cNvPr id="157" name="Google Shape;157;p24"/>
          <p:cNvPicPr preferRelativeResize="0"/>
          <p:nvPr/>
        </p:nvPicPr>
        <p:blipFill>
          <a:blip r:embed="rId3">
            <a:alphaModFix/>
          </a:blip>
          <a:stretch>
            <a:fillRect/>
          </a:stretch>
        </p:blipFill>
        <p:spPr>
          <a:xfrm>
            <a:off x="204400" y="1295975"/>
            <a:ext cx="4102049" cy="3020326"/>
          </a:xfrm>
          <a:prstGeom prst="rect">
            <a:avLst/>
          </a:prstGeom>
          <a:noFill/>
          <a:ln>
            <a:noFill/>
          </a:ln>
        </p:spPr>
      </p:pic>
      <p:pic>
        <p:nvPicPr>
          <p:cNvPr id="158" name="Google Shape;158;p24"/>
          <p:cNvPicPr preferRelativeResize="0"/>
          <p:nvPr/>
        </p:nvPicPr>
        <p:blipFill>
          <a:blip r:embed="rId4">
            <a:alphaModFix/>
          </a:blip>
          <a:stretch>
            <a:fillRect/>
          </a:stretch>
        </p:blipFill>
        <p:spPr>
          <a:xfrm>
            <a:off x="4420451" y="1295975"/>
            <a:ext cx="4660699" cy="3020325"/>
          </a:xfrm>
          <a:prstGeom prst="rect">
            <a:avLst/>
          </a:prstGeom>
          <a:noFill/>
          <a:ln>
            <a:noFill/>
          </a:ln>
        </p:spPr>
      </p:pic>
      <p:sp>
        <p:nvSpPr>
          <p:cNvPr id="159" name="Google Shape;159;p24"/>
          <p:cNvSpPr/>
          <p:nvPr/>
        </p:nvSpPr>
        <p:spPr>
          <a:xfrm>
            <a:off x="97050" y="48525"/>
            <a:ext cx="4209300" cy="4815900"/>
          </a:xfrm>
          <a:prstGeom prst="rect">
            <a:avLst/>
          </a:prstGeom>
          <a:solidFill>
            <a:srgbClr val="000000">
              <a:alpha val="78570"/>
            </a:srgbClr>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4"/>
          <p:cNvSpPr txBox="1"/>
          <p:nvPr>
            <p:ph type="title"/>
          </p:nvPr>
        </p:nvSpPr>
        <p:spPr>
          <a:xfrm>
            <a:off x="311700" y="1511825"/>
            <a:ext cx="3994800" cy="2492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 can we infer the abundance of every single element from the spectra of the GW170817 kilonova?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66" name="Google Shape;166;p25"/>
          <p:cNvSpPr txBox="1"/>
          <p:nvPr/>
        </p:nvSpPr>
        <p:spPr>
          <a:xfrm>
            <a:off x="311700" y="140225"/>
            <a:ext cx="8520600" cy="572700"/>
          </a:xfrm>
          <a:prstGeom prst="rect">
            <a:avLst/>
          </a:prstGeom>
          <a:noFill/>
          <a:ln>
            <a:noFill/>
          </a:ln>
        </p:spPr>
        <p:txBody>
          <a:bodyPr anchorCtr="0" anchor="ctr" bIns="91425" lIns="91425" spcFirstLastPara="1" rIns="91425" wrap="square" tIns="91425">
            <a:normAutofit/>
          </a:bodyPr>
          <a:lstStyle/>
          <a:p>
            <a:pPr indent="0" lvl="0" marL="0" rtl="0" algn="l">
              <a:spcBef>
                <a:spcPts val="0"/>
              </a:spcBef>
              <a:spcAft>
                <a:spcPts val="0"/>
              </a:spcAft>
              <a:buNone/>
            </a:pPr>
            <a:r>
              <a:rPr b="1" lang="en" sz="2150">
                <a:solidFill>
                  <a:srgbClr val="FFAB40"/>
                </a:solidFill>
                <a:latin typeface="Consolas"/>
                <a:ea typeface="Consolas"/>
                <a:cs typeface="Consolas"/>
                <a:sym typeface="Consolas"/>
              </a:rPr>
              <a:t>SPARK</a:t>
            </a:r>
            <a:r>
              <a:rPr b="1" lang="en" sz="2150">
                <a:solidFill>
                  <a:srgbClr val="FFAB40"/>
                </a:solidFill>
                <a:latin typeface="Lato"/>
                <a:ea typeface="Lato"/>
                <a:cs typeface="Lato"/>
                <a:sym typeface="Lato"/>
              </a:rPr>
              <a:t>: Spectroscopic </a:t>
            </a:r>
            <a:r>
              <a:rPr b="1" i="1" lang="en" sz="2150">
                <a:solidFill>
                  <a:srgbClr val="FFAB40"/>
                </a:solidFill>
                <a:latin typeface="Lato"/>
                <a:ea typeface="Lato"/>
                <a:cs typeface="Lato"/>
                <a:sym typeface="Lato"/>
              </a:rPr>
              <a:t>r</a:t>
            </a:r>
            <a:r>
              <a:rPr b="1" lang="en" sz="2150">
                <a:solidFill>
                  <a:srgbClr val="FFAB40"/>
                </a:solidFill>
                <a:latin typeface="Lato"/>
                <a:ea typeface="Lato"/>
                <a:cs typeface="Lato"/>
                <a:sym typeface="Lato"/>
              </a:rPr>
              <a:t>-Process Abundance Retrieval for Kilonovae</a:t>
            </a:r>
            <a:endParaRPr b="1" sz="2150">
              <a:solidFill>
                <a:srgbClr val="FFAB40"/>
              </a:solidFill>
              <a:latin typeface="Lato"/>
              <a:ea typeface="Lato"/>
              <a:cs typeface="Lato"/>
              <a:sym typeface="Lato"/>
            </a:endParaRPr>
          </a:p>
        </p:txBody>
      </p:sp>
      <p:sp>
        <p:nvSpPr>
          <p:cNvPr id="167" name="Google Shape;167;p25"/>
          <p:cNvSpPr txBox="1"/>
          <p:nvPr>
            <p:ph type="title"/>
          </p:nvPr>
        </p:nvSpPr>
        <p:spPr>
          <a:xfrm>
            <a:off x="490250" y="678750"/>
            <a:ext cx="8296500" cy="409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i="1" lang="en" sz="3120"/>
              <a:t>Idea:</a:t>
            </a:r>
            <a:r>
              <a:rPr lang="en" sz="3120"/>
              <a:t> Generate many synthetic spectra and compare them to observations → Fit for the </a:t>
            </a:r>
            <a:r>
              <a:rPr i="1" lang="en" sz="3120"/>
              <a:t>r</a:t>
            </a:r>
            <a:r>
              <a:rPr lang="en" sz="3120"/>
              <a:t>-process elemental abundance pattern of GW170817 (“</a:t>
            </a:r>
            <a:r>
              <a:rPr b="1" i="1" lang="en" sz="3120"/>
              <a:t>spectral retrieval”</a:t>
            </a:r>
            <a:r>
              <a:rPr lang="en" sz="3120"/>
              <a:t>)</a:t>
            </a:r>
            <a:endParaRPr sz="3120"/>
          </a:p>
          <a:p>
            <a:pPr indent="0" lvl="0" marL="0" rtl="0" algn="l">
              <a:spcBef>
                <a:spcPts val="0"/>
              </a:spcBef>
              <a:spcAft>
                <a:spcPts val="0"/>
              </a:spcAft>
              <a:buNone/>
            </a:pPr>
            <a:r>
              <a:t/>
            </a:r>
            <a:endParaRPr sz="312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6"/>
          <p:cNvSpPr txBox="1"/>
          <p:nvPr>
            <p:ph type="title"/>
          </p:nvPr>
        </p:nvSpPr>
        <p:spPr>
          <a:xfrm>
            <a:off x="490250" y="678750"/>
            <a:ext cx="8296500" cy="409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i="1" lang="en" sz="3120"/>
              <a:t>Idea:</a:t>
            </a:r>
            <a:r>
              <a:rPr lang="en" sz="3120"/>
              <a:t> Generate many synthetic spectra and compare them to observations → Fit for the </a:t>
            </a:r>
            <a:r>
              <a:rPr i="1" lang="en" sz="3120"/>
              <a:t>r</a:t>
            </a:r>
            <a:r>
              <a:rPr lang="en" sz="3120"/>
              <a:t>-process elemental abundance pattern of GW170817 (“</a:t>
            </a:r>
            <a:r>
              <a:rPr b="1" i="1" lang="en" sz="3120"/>
              <a:t>spectral retrieval”</a:t>
            </a:r>
            <a:r>
              <a:rPr lang="en" sz="3120"/>
              <a:t>)</a:t>
            </a:r>
            <a:endParaRPr sz="3120"/>
          </a:p>
          <a:p>
            <a:pPr indent="0" lvl="0" marL="0" rtl="0" algn="l">
              <a:spcBef>
                <a:spcPts val="0"/>
              </a:spcBef>
              <a:spcAft>
                <a:spcPts val="0"/>
              </a:spcAft>
              <a:buSzPts val="990"/>
              <a:buNone/>
            </a:pPr>
            <a:r>
              <a:t/>
            </a:r>
            <a:endParaRPr sz="3120"/>
          </a:p>
          <a:p>
            <a:pPr indent="0" lvl="0" marL="0" rtl="0" algn="l">
              <a:spcBef>
                <a:spcPts val="0"/>
              </a:spcBef>
              <a:spcAft>
                <a:spcPts val="0"/>
              </a:spcAft>
              <a:buSzPts val="990"/>
              <a:buNone/>
            </a:pPr>
            <a:r>
              <a:rPr i="1" lang="en" sz="3120"/>
              <a:t>Problems:</a:t>
            </a:r>
            <a:r>
              <a:rPr lang="en" sz="3120"/>
              <a:t> </a:t>
            </a:r>
            <a:endParaRPr sz="3120"/>
          </a:p>
          <a:p>
            <a:pPr indent="-394970" lvl="0" marL="457200" rtl="0" algn="l">
              <a:spcBef>
                <a:spcPts val="0"/>
              </a:spcBef>
              <a:spcAft>
                <a:spcPts val="0"/>
              </a:spcAft>
              <a:buSzPts val="2620"/>
              <a:buAutoNum type="arabicPeriod"/>
            </a:pPr>
            <a:r>
              <a:rPr lang="en" sz="2620"/>
              <a:t>many elements → high dimensionality if we naively fit for each abundance individually</a:t>
            </a:r>
            <a:endParaRPr sz="2620"/>
          </a:p>
          <a:p>
            <a:pPr indent="0" lvl="0" marL="0" rtl="0" algn="l">
              <a:spcBef>
                <a:spcPts val="0"/>
              </a:spcBef>
              <a:spcAft>
                <a:spcPts val="0"/>
              </a:spcAft>
              <a:buNone/>
            </a:pPr>
            <a:r>
              <a:t/>
            </a:r>
            <a:endParaRPr sz="3120"/>
          </a:p>
        </p:txBody>
      </p:sp>
      <p:sp>
        <p:nvSpPr>
          <p:cNvPr id="173" name="Google Shape;173;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74" name="Google Shape;174;p26"/>
          <p:cNvSpPr txBox="1"/>
          <p:nvPr/>
        </p:nvSpPr>
        <p:spPr>
          <a:xfrm>
            <a:off x="311700" y="140225"/>
            <a:ext cx="8520600" cy="572700"/>
          </a:xfrm>
          <a:prstGeom prst="rect">
            <a:avLst/>
          </a:prstGeom>
          <a:noFill/>
          <a:ln>
            <a:noFill/>
          </a:ln>
        </p:spPr>
        <p:txBody>
          <a:bodyPr anchorCtr="0" anchor="ctr" bIns="91425" lIns="91425" spcFirstLastPara="1" rIns="91425" wrap="square" tIns="91425">
            <a:normAutofit/>
          </a:bodyPr>
          <a:lstStyle/>
          <a:p>
            <a:pPr indent="0" lvl="0" marL="0" rtl="0" algn="l">
              <a:spcBef>
                <a:spcPts val="0"/>
              </a:spcBef>
              <a:spcAft>
                <a:spcPts val="0"/>
              </a:spcAft>
              <a:buNone/>
            </a:pPr>
            <a:r>
              <a:rPr b="1" lang="en" sz="2150">
                <a:solidFill>
                  <a:srgbClr val="FFAB40"/>
                </a:solidFill>
                <a:latin typeface="Consolas"/>
                <a:ea typeface="Consolas"/>
                <a:cs typeface="Consolas"/>
                <a:sym typeface="Consolas"/>
              </a:rPr>
              <a:t>SPARK</a:t>
            </a:r>
            <a:r>
              <a:rPr b="1" lang="en" sz="2150">
                <a:solidFill>
                  <a:srgbClr val="FFAB40"/>
                </a:solidFill>
                <a:latin typeface="Lato"/>
                <a:ea typeface="Lato"/>
                <a:cs typeface="Lato"/>
                <a:sym typeface="Lato"/>
              </a:rPr>
              <a:t>: Spectroscopic </a:t>
            </a:r>
            <a:r>
              <a:rPr b="1" i="1" lang="en" sz="2150">
                <a:solidFill>
                  <a:srgbClr val="FFAB40"/>
                </a:solidFill>
                <a:latin typeface="Lato"/>
                <a:ea typeface="Lato"/>
                <a:cs typeface="Lato"/>
                <a:sym typeface="Lato"/>
              </a:rPr>
              <a:t>r</a:t>
            </a:r>
            <a:r>
              <a:rPr b="1" lang="en" sz="2150">
                <a:solidFill>
                  <a:srgbClr val="FFAB40"/>
                </a:solidFill>
                <a:latin typeface="Lato"/>
                <a:ea typeface="Lato"/>
                <a:cs typeface="Lato"/>
                <a:sym typeface="Lato"/>
              </a:rPr>
              <a:t>-Process Abundance Retrieval for Kilonovae</a:t>
            </a:r>
            <a:endParaRPr b="1" sz="2150">
              <a:solidFill>
                <a:srgbClr val="FFAB40"/>
              </a:solidFill>
              <a:latin typeface="Lato"/>
              <a:ea typeface="Lato"/>
              <a:cs typeface="Lato"/>
              <a:sym typeface="La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7"/>
          <p:cNvSpPr txBox="1"/>
          <p:nvPr>
            <p:ph type="title"/>
          </p:nvPr>
        </p:nvSpPr>
        <p:spPr>
          <a:xfrm>
            <a:off x="490250" y="678750"/>
            <a:ext cx="8296500" cy="409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i="1" lang="en" sz="3120"/>
              <a:t>Idea:</a:t>
            </a:r>
            <a:r>
              <a:rPr lang="en" sz="3120"/>
              <a:t> Generate many synthetic spectra and compare them to observations → Fit for the </a:t>
            </a:r>
            <a:r>
              <a:rPr i="1" lang="en" sz="3120"/>
              <a:t>r</a:t>
            </a:r>
            <a:r>
              <a:rPr lang="en" sz="3120"/>
              <a:t>-process elemental abundance pattern of GW170817 (“</a:t>
            </a:r>
            <a:r>
              <a:rPr b="1" i="1" lang="en" sz="3120"/>
              <a:t>spectral retrieval”</a:t>
            </a:r>
            <a:r>
              <a:rPr lang="en" sz="3120"/>
              <a:t>)</a:t>
            </a:r>
            <a:endParaRPr sz="3120"/>
          </a:p>
          <a:p>
            <a:pPr indent="0" lvl="0" marL="0" rtl="0" algn="l">
              <a:spcBef>
                <a:spcPts val="0"/>
              </a:spcBef>
              <a:spcAft>
                <a:spcPts val="0"/>
              </a:spcAft>
              <a:buSzPts val="990"/>
              <a:buNone/>
            </a:pPr>
            <a:r>
              <a:t/>
            </a:r>
            <a:endParaRPr sz="3120"/>
          </a:p>
          <a:p>
            <a:pPr indent="0" lvl="0" marL="0" rtl="0" algn="l">
              <a:spcBef>
                <a:spcPts val="0"/>
              </a:spcBef>
              <a:spcAft>
                <a:spcPts val="0"/>
              </a:spcAft>
              <a:buSzPts val="990"/>
              <a:buNone/>
            </a:pPr>
            <a:r>
              <a:rPr i="1" lang="en" sz="3120"/>
              <a:t>Problems:</a:t>
            </a:r>
            <a:r>
              <a:rPr lang="en" sz="3120"/>
              <a:t> </a:t>
            </a:r>
            <a:endParaRPr sz="3120"/>
          </a:p>
          <a:p>
            <a:pPr indent="-394970" lvl="0" marL="457200" rtl="0" algn="l">
              <a:spcBef>
                <a:spcPts val="0"/>
              </a:spcBef>
              <a:spcAft>
                <a:spcPts val="0"/>
              </a:spcAft>
              <a:buSzPts val="2620"/>
              <a:buAutoNum type="arabicPeriod"/>
            </a:pPr>
            <a:r>
              <a:rPr lang="en" sz="2620"/>
              <a:t>many elements → high dimensionality if we naively fit for each abundance individually</a:t>
            </a:r>
            <a:endParaRPr sz="3120"/>
          </a:p>
        </p:txBody>
      </p:sp>
      <p:sp>
        <p:nvSpPr>
          <p:cNvPr id="180" name="Google Shape;180;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81" name="Google Shape;181;p27"/>
          <p:cNvSpPr txBox="1"/>
          <p:nvPr/>
        </p:nvSpPr>
        <p:spPr>
          <a:xfrm>
            <a:off x="6167450" y="4068525"/>
            <a:ext cx="2733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accent4"/>
                </a:solidFill>
                <a:latin typeface="Lato"/>
                <a:ea typeface="Lato"/>
                <a:cs typeface="Lato"/>
                <a:sym typeface="Lato"/>
              </a:rPr>
              <a:t>parametrize the abundances!</a:t>
            </a:r>
            <a:endParaRPr>
              <a:solidFill>
                <a:schemeClr val="accent4"/>
              </a:solidFill>
              <a:latin typeface="Lato"/>
              <a:ea typeface="Lato"/>
              <a:cs typeface="Lato"/>
              <a:sym typeface="Lato"/>
            </a:endParaRPr>
          </a:p>
        </p:txBody>
      </p:sp>
      <p:sp>
        <p:nvSpPr>
          <p:cNvPr id="182" name="Google Shape;182;p27"/>
          <p:cNvSpPr txBox="1"/>
          <p:nvPr/>
        </p:nvSpPr>
        <p:spPr>
          <a:xfrm>
            <a:off x="311700" y="140225"/>
            <a:ext cx="8520600" cy="572700"/>
          </a:xfrm>
          <a:prstGeom prst="rect">
            <a:avLst/>
          </a:prstGeom>
          <a:noFill/>
          <a:ln>
            <a:noFill/>
          </a:ln>
        </p:spPr>
        <p:txBody>
          <a:bodyPr anchorCtr="0" anchor="ctr" bIns="91425" lIns="91425" spcFirstLastPara="1" rIns="91425" wrap="square" tIns="91425">
            <a:normAutofit/>
          </a:bodyPr>
          <a:lstStyle/>
          <a:p>
            <a:pPr indent="0" lvl="0" marL="0" rtl="0" algn="l">
              <a:spcBef>
                <a:spcPts val="0"/>
              </a:spcBef>
              <a:spcAft>
                <a:spcPts val="0"/>
              </a:spcAft>
              <a:buNone/>
            </a:pPr>
            <a:r>
              <a:rPr b="1" lang="en" sz="2150">
                <a:solidFill>
                  <a:srgbClr val="FFAB40"/>
                </a:solidFill>
                <a:latin typeface="Consolas"/>
                <a:ea typeface="Consolas"/>
                <a:cs typeface="Consolas"/>
                <a:sym typeface="Consolas"/>
              </a:rPr>
              <a:t>SPARK</a:t>
            </a:r>
            <a:r>
              <a:rPr b="1" lang="en" sz="2150">
                <a:solidFill>
                  <a:srgbClr val="FFAB40"/>
                </a:solidFill>
                <a:latin typeface="Lato"/>
                <a:ea typeface="Lato"/>
                <a:cs typeface="Lato"/>
                <a:sym typeface="Lato"/>
              </a:rPr>
              <a:t>: Spectroscopic </a:t>
            </a:r>
            <a:r>
              <a:rPr b="1" i="1" lang="en" sz="2150">
                <a:solidFill>
                  <a:srgbClr val="FFAB40"/>
                </a:solidFill>
                <a:latin typeface="Lato"/>
                <a:ea typeface="Lato"/>
                <a:cs typeface="Lato"/>
                <a:sym typeface="Lato"/>
              </a:rPr>
              <a:t>r</a:t>
            </a:r>
            <a:r>
              <a:rPr b="1" lang="en" sz="2150">
                <a:solidFill>
                  <a:srgbClr val="FFAB40"/>
                </a:solidFill>
                <a:latin typeface="Lato"/>
                <a:ea typeface="Lato"/>
                <a:cs typeface="Lato"/>
                <a:sym typeface="Lato"/>
              </a:rPr>
              <a:t>-Process Abundance Retrieval for Kilonovae</a:t>
            </a:r>
            <a:endParaRPr b="1" sz="2150">
              <a:solidFill>
                <a:srgbClr val="FFAB40"/>
              </a:solidFill>
              <a:latin typeface="Lato"/>
              <a:ea typeface="Lato"/>
              <a:cs typeface="Lato"/>
              <a:sym typeface="La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88" name="Google Shape;188;p28"/>
          <p:cNvSpPr txBox="1"/>
          <p:nvPr>
            <p:ph type="title"/>
          </p:nvPr>
        </p:nvSpPr>
        <p:spPr>
          <a:xfrm>
            <a:off x="311700" y="140225"/>
            <a:ext cx="8520600" cy="572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b="1" lang="en" sz="2500">
                <a:solidFill>
                  <a:schemeClr val="accent4"/>
                </a:solidFill>
              </a:rPr>
              <a:t>Parametrizing the abundances</a:t>
            </a:r>
            <a:endParaRPr b="1" sz="2500">
              <a:solidFill>
                <a:schemeClr val="accent4"/>
              </a:solidFill>
            </a:endParaRPr>
          </a:p>
        </p:txBody>
      </p:sp>
      <p:sp>
        <p:nvSpPr>
          <p:cNvPr id="189" name="Google Shape;189;p28"/>
          <p:cNvSpPr txBox="1"/>
          <p:nvPr>
            <p:ph idx="4294967295" type="body"/>
          </p:nvPr>
        </p:nvSpPr>
        <p:spPr>
          <a:xfrm>
            <a:off x="220225" y="712925"/>
            <a:ext cx="3373500" cy="39774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SzPts val="2400"/>
              <a:buChar char="-"/>
            </a:pPr>
            <a:r>
              <a:rPr lang="en" sz="2400"/>
              <a:t>Parametrize using </a:t>
            </a:r>
            <a:r>
              <a:rPr b="1" lang="en" sz="2400"/>
              <a:t>electron  fraction, expansion velocity,</a:t>
            </a:r>
            <a:r>
              <a:rPr lang="en" sz="2400"/>
              <a:t> and </a:t>
            </a:r>
            <a:r>
              <a:rPr b="1" lang="en" sz="2400"/>
              <a:t>entropy </a:t>
            </a:r>
            <a:endParaRPr b="1" sz="2400"/>
          </a:p>
          <a:p>
            <a:pPr indent="0" lvl="0" marL="457200" rtl="0" algn="l">
              <a:lnSpc>
                <a:spcPct val="100000"/>
              </a:lnSpc>
              <a:spcBef>
                <a:spcPts val="1000"/>
              </a:spcBef>
              <a:spcAft>
                <a:spcPts val="0"/>
              </a:spcAft>
              <a:buNone/>
            </a:pPr>
            <a:r>
              <a:t/>
            </a:r>
            <a:endParaRPr sz="2400"/>
          </a:p>
          <a:p>
            <a:pPr indent="-381000" lvl="0" marL="457200" rtl="0" algn="l">
              <a:lnSpc>
                <a:spcPct val="100000"/>
              </a:lnSpc>
              <a:spcBef>
                <a:spcPts val="1000"/>
              </a:spcBef>
              <a:spcAft>
                <a:spcPts val="1000"/>
              </a:spcAft>
              <a:buSzPts val="2400"/>
              <a:buChar char="-"/>
            </a:pPr>
            <a:r>
              <a:rPr lang="en" sz="2400"/>
              <a:t>Constrain fundamental conditions of the </a:t>
            </a:r>
            <a:r>
              <a:rPr i="1" lang="en" sz="2400"/>
              <a:t>r</a:t>
            </a:r>
            <a:r>
              <a:rPr lang="en" sz="2400"/>
              <a:t>-process </a:t>
            </a:r>
            <a:endParaRPr sz="2400"/>
          </a:p>
        </p:txBody>
      </p:sp>
      <p:sp>
        <p:nvSpPr>
          <p:cNvPr id="190" name="Google Shape;190;p28"/>
          <p:cNvSpPr txBox="1"/>
          <p:nvPr/>
        </p:nvSpPr>
        <p:spPr>
          <a:xfrm>
            <a:off x="1294200" y="4379513"/>
            <a:ext cx="2392200" cy="615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solidFill>
                  <a:schemeClr val="dk1"/>
                </a:solidFill>
                <a:latin typeface="Lato"/>
                <a:ea typeface="Lato"/>
                <a:cs typeface="Lato"/>
                <a:sym typeface="Lato"/>
              </a:rPr>
              <a:t>Vieira+22</a:t>
            </a:r>
            <a:endParaRPr>
              <a:solidFill>
                <a:schemeClr val="dk1"/>
              </a:solidFill>
              <a:latin typeface="Lato"/>
              <a:ea typeface="Lato"/>
              <a:cs typeface="Lato"/>
              <a:sym typeface="Lato"/>
            </a:endParaRPr>
          </a:p>
          <a:p>
            <a:pPr indent="0" lvl="0" marL="0" rtl="0" algn="r">
              <a:spcBef>
                <a:spcPts val="0"/>
              </a:spcBef>
              <a:spcAft>
                <a:spcPts val="0"/>
              </a:spcAft>
              <a:buNone/>
            </a:pPr>
            <a:r>
              <a:rPr lang="en">
                <a:solidFill>
                  <a:schemeClr val="dk1"/>
                </a:solidFill>
                <a:latin typeface="Lato"/>
                <a:ea typeface="Lato"/>
                <a:cs typeface="Lato"/>
                <a:sym typeface="Lato"/>
              </a:rPr>
              <a:t>Mapping from Wanajo 18</a:t>
            </a:r>
            <a:endParaRPr>
              <a:solidFill>
                <a:schemeClr val="dk1"/>
              </a:solidFill>
              <a:latin typeface="Lato"/>
              <a:ea typeface="Lato"/>
              <a:cs typeface="Lato"/>
              <a:sym typeface="Lato"/>
            </a:endParaRPr>
          </a:p>
        </p:txBody>
      </p:sp>
      <p:pic>
        <p:nvPicPr>
          <p:cNvPr id="191" name="Google Shape;191;p28"/>
          <p:cNvPicPr preferRelativeResize="0"/>
          <p:nvPr/>
        </p:nvPicPr>
        <p:blipFill>
          <a:blip r:embed="rId3">
            <a:alphaModFix/>
          </a:blip>
          <a:stretch>
            <a:fillRect/>
          </a:stretch>
        </p:blipFill>
        <p:spPr>
          <a:xfrm>
            <a:off x="3880700" y="630175"/>
            <a:ext cx="4784051" cy="4426649"/>
          </a:xfrm>
          <a:prstGeom prst="rect">
            <a:avLst/>
          </a:prstGeom>
          <a:noFill/>
          <a:ln>
            <a:noFill/>
          </a:ln>
        </p:spPr>
      </p:pic>
      <p:pic>
        <p:nvPicPr>
          <p:cNvPr id="192" name="Google Shape;192;p28"/>
          <p:cNvPicPr preferRelativeResize="0"/>
          <p:nvPr/>
        </p:nvPicPr>
        <p:blipFill>
          <a:blip r:embed="rId4">
            <a:alphaModFix/>
          </a:blip>
          <a:stretch>
            <a:fillRect/>
          </a:stretch>
        </p:blipFill>
        <p:spPr>
          <a:xfrm>
            <a:off x="933450" y="2349425"/>
            <a:ext cx="1611886" cy="3936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29"/>
          <p:cNvSpPr txBox="1"/>
          <p:nvPr>
            <p:ph type="title"/>
          </p:nvPr>
        </p:nvSpPr>
        <p:spPr>
          <a:xfrm>
            <a:off x="490250" y="678750"/>
            <a:ext cx="8296500" cy="409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i="1" lang="en" sz="3120"/>
              <a:t>Idea:</a:t>
            </a:r>
            <a:r>
              <a:rPr lang="en" sz="3120"/>
              <a:t> Generate many synthetic spectra and compare them to observations → Fit for the </a:t>
            </a:r>
            <a:r>
              <a:rPr i="1" lang="en" sz="3120"/>
              <a:t>r</a:t>
            </a:r>
            <a:r>
              <a:rPr lang="en" sz="3120"/>
              <a:t>-process elemental abundance pattern of GW170817 (“</a:t>
            </a:r>
            <a:r>
              <a:rPr b="1" i="1" lang="en" sz="3120"/>
              <a:t>spectral retrieval”</a:t>
            </a:r>
            <a:r>
              <a:rPr lang="en" sz="3120"/>
              <a:t>)</a:t>
            </a:r>
            <a:endParaRPr sz="3120"/>
          </a:p>
          <a:p>
            <a:pPr indent="0" lvl="0" marL="0" rtl="0" algn="l">
              <a:spcBef>
                <a:spcPts val="0"/>
              </a:spcBef>
              <a:spcAft>
                <a:spcPts val="0"/>
              </a:spcAft>
              <a:buSzPts val="990"/>
              <a:buNone/>
            </a:pPr>
            <a:r>
              <a:t/>
            </a:r>
            <a:endParaRPr sz="3120"/>
          </a:p>
          <a:p>
            <a:pPr indent="0" lvl="0" marL="0" rtl="0" algn="l">
              <a:spcBef>
                <a:spcPts val="0"/>
              </a:spcBef>
              <a:spcAft>
                <a:spcPts val="0"/>
              </a:spcAft>
              <a:buSzPts val="990"/>
              <a:buNone/>
            </a:pPr>
            <a:r>
              <a:rPr i="1" lang="en" sz="3120"/>
              <a:t>Problems:</a:t>
            </a:r>
            <a:r>
              <a:rPr lang="en" sz="3120"/>
              <a:t> </a:t>
            </a:r>
            <a:endParaRPr sz="3120"/>
          </a:p>
          <a:p>
            <a:pPr indent="-394970" lvl="0" marL="457200" rtl="0" algn="l">
              <a:spcBef>
                <a:spcPts val="0"/>
              </a:spcBef>
              <a:spcAft>
                <a:spcPts val="0"/>
              </a:spcAft>
              <a:buSzPts val="2620"/>
              <a:buAutoNum type="arabicPeriod"/>
            </a:pPr>
            <a:r>
              <a:rPr lang="en" sz="2620"/>
              <a:t>many elements → high dimensionality if we naively fit for each abundance individually</a:t>
            </a:r>
            <a:endParaRPr sz="2620"/>
          </a:p>
          <a:p>
            <a:pPr indent="-394970" lvl="0" marL="457200" rtl="0" algn="l">
              <a:spcBef>
                <a:spcPts val="0"/>
              </a:spcBef>
              <a:spcAft>
                <a:spcPts val="0"/>
              </a:spcAft>
              <a:buSzPts val="2620"/>
              <a:buAutoNum type="arabicPeriod"/>
            </a:pPr>
            <a:r>
              <a:rPr lang="en" sz="2620"/>
              <a:t>computationally expensive</a:t>
            </a:r>
            <a:endParaRPr sz="3120"/>
          </a:p>
        </p:txBody>
      </p:sp>
      <p:sp>
        <p:nvSpPr>
          <p:cNvPr id="198" name="Google Shape;198;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99" name="Google Shape;199;p29"/>
          <p:cNvSpPr txBox="1"/>
          <p:nvPr/>
        </p:nvSpPr>
        <p:spPr>
          <a:xfrm>
            <a:off x="6167450" y="4068525"/>
            <a:ext cx="2733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accent4"/>
                </a:solidFill>
                <a:latin typeface="Lato"/>
                <a:ea typeface="Lato"/>
                <a:cs typeface="Lato"/>
                <a:sym typeface="Lato"/>
              </a:rPr>
              <a:t>parametrize the abundances!</a:t>
            </a:r>
            <a:endParaRPr>
              <a:solidFill>
                <a:schemeClr val="accent4"/>
              </a:solidFill>
              <a:latin typeface="Lato"/>
              <a:ea typeface="Lato"/>
              <a:cs typeface="Lato"/>
              <a:sym typeface="Lato"/>
            </a:endParaRPr>
          </a:p>
        </p:txBody>
      </p:sp>
      <p:sp>
        <p:nvSpPr>
          <p:cNvPr id="200" name="Google Shape;200;p29"/>
          <p:cNvSpPr txBox="1"/>
          <p:nvPr/>
        </p:nvSpPr>
        <p:spPr>
          <a:xfrm>
            <a:off x="311700" y="140225"/>
            <a:ext cx="8520600" cy="572700"/>
          </a:xfrm>
          <a:prstGeom prst="rect">
            <a:avLst/>
          </a:prstGeom>
          <a:noFill/>
          <a:ln>
            <a:noFill/>
          </a:ln>
        </p:spPr>
        <p:txBody>
          <a:bodyPr anchorCtr="0" anchor="ctr" bIns="91425" lIns="91425" spcFirstLastPara="1" rIns="91425" wrap="square" tIns="91425">
            <a:normAutofit/>
          </a:bodyPr>
          <a:lstStyle/>
          <a:p>
            <a:pPr indent="0" lvl="0" marL="0" rtl="0" algn="l">
              <a:spcBef>
                <a:spcPts val="0"/>
              </a:spcBef>
              <a:spcAft>
                <a:spcPts val="0"/>
              </a:spcAft>
              <a:buNone/>
            </a:pPr>
            <a:r>
              <a:rPr b="1" lang="en" sz="2150">
                <a:solidFill>
                  <a:srgbClr val="FFAB40"/>
                </a:solidFill>
                <a:latin typeface="Consolas"/>
                <a:ea typeface="Consolas"/>
                <a:cs typeface="Consolas"/>
                <a:sym typeface="Consolas"/>
              </a:rPr>
              <a:t>SPARK</a:t>
            </a:r>
            <a:r>
              <a:rPr b="1" lang="en" sz="2150">
                <a:solidFill>
                  <a:srgbClr val="FFAB40"/>
                </a:solidFill>
                <a:latin typeface="Lato"/>
                <a:ea typeface="Lato"/>
                <a:cs typeface="Lato"/>
                <a:sym typeface="Lato"/>
              </a:rPr>
              <a:t>: Spectroscopic </a:t>
            </a:r>
            <a:r>
              <a:rPr b="1" i="1" lang="en" sz="2150">
                <a:solidFill>
                  <a:srgbClr val="FFAB40"/>
                </a:solidFill>
                <a:latin typeface="Lato"/>
                <a:ea typeface="Lato"/>
                <a:cs typeface="Lato"/>
                <a:sym typeface="Lato"/>
              </a:rPr>
              <a:t>r</a:t>
            </a:r>
            <a:r>
              <a:rPr b="1" lang="en" sz="2150">
                <a:solidFill>
                  <a:srgbClr val="FFAB40"/>
                </a:solidFill>
                <a:latin typeface="Lato"/>
                <a:ea typeface="Lato"/>
                <a:cs typeface="Lato"/>
                <a:sym typeface="Lato"/>
              </a:rPr>
              <a:t>-Process Abundance Retrieval for Kilonovae</a:t>
            </a:r>
            <a:endParaRPr b="1" sz="2150">
              <a:solidFill>
                <a:srgbClr val="FFAB40"/>
              </a:solidFill>
              <a:latin typeface="Lato"/>
              <a:ea typeface="Lato"/>
              <a:cs typeface="Lato"/>
              <a:sym typeface="La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30"/>
          <p:cNvSpPr txBox="1"/>
          <p:nvPr>
            <p:ph type="title"/>
          </p:nvPr>
        </p:nvSpPr>
        <p:spPr>
          <a:xfrm>
            <a:off x="490250" y="678750"/>
            <a:ext cx="8296500" cy="409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i="1" lang="en" sz="3120"/>
              <a:t>Idea:</a:t>
            </a:r>
            <a:r>
              <a:rPr lang="en" sz="3120"/>
              <a:t> Generate many synthetic spectra and compare them to observations → Fit for the </a:t>
            </a:r>
            <a:r>
              <a:rPr i="1" lang="en" sz="3120"/>
              <a:t>r</a:t>
            </a:r>
            <a:r>
              <a:rPr lang="en" sz="3120"/>
              <a:t>-process elemental abundance pattern of GW170817 (“</a:t>
            </a:r>
            <a:r>
              <a:rPr b="1" i="1" lang="en" sz="3120"/>
              <a:t>spectral retrieval”</a:t>
            </a:r>
            <a:r>
              <a:rPr lang="en" sz="3120"/>
              <a:t>)</a:t>
            </a:r>
            <a:endParaRPr sz="3120"/>
          </a:p>
          <a:p>
            <a:pPr indent="0" lvl="0" marL="0" rtl="0" algn="l">
              <a:spcBef>
                <a:spcPts val="0"/>
              </a:spcBef>
              <a:spcAft>
                <a:spcPts val="0"/>
              </a:spcAft>
              <a:buSzPts val="990"/>
              <a:buNone/>
            </a:pPr>
            <a:r>
              <a:t/>
            </a:r>
            <a:endParaRPr sz="3120"/>
          </a:p>
          <a:p>
            <a:pPr indent="0" lvl="0" marL="0" rtl="0" algn="l">
              <a:spcBef>
                <a:spcPts val="0"/>
              </a:spcBef>
              <a:spcAft>
                <a:spcPts val="0"/>
              </a:spcAft>
              <a:buSzPts val="990"/>
              <a:buNone/>
            </a:pPr>
            <a:r>
              <a:rPr i="1" lang="en" sz="3120"/>
              <a:t>Problems:</a:t>
            </a:r>
            <a:r>
              <a:rPr lang="en" sz="3120"/>
              <a:t> </a:t>
            </a:r>
            <a:endParaRPr sz="3120"/>
          </a:p>
          <a:p>
            <a:pPr indent="-394970" lvl="0" marL="457200" rtl="0" algn="l">
              <a:spcBef>
                <a:spcPts val="0"/>
              </a:spcBef>
              <a:spcAft>
                <a:spcPts val="0"/>
              </a:spcAft>
              <a:buSzPts val="2620"/>
              <a:buAutoNum type="arabicPeriod"/>
            </a:pPr>
            <a:r>
              <a:rPr lang="en" sz="2620"/>
              <a:t>many elements → high dimensionality if we naively fit for each abundance individually</a:t>
            </a:r>
            <a:endParaRPr sz="2620"/>
          </a:p>
          <a:p>
            <a:pPr indent="-394970" lvl="0" marL="457200" rtl="0" algn="l">
              <a:spcBef>
                <a:spcPts val="0"/>
              </a:spcBef>
              <a:spcAft>
                <a:spcPts val="0"/>
              </a:spcAft>
              <a:buSzPts val="2620"/>
              <a:buAutoNum type="arabicPeriod"/>
            </a:pPr>
            <a:r>
              <a:rPr lang="en" sz="2620"/>
              <a:t>computationally expensive</a:t>
            </a:r>
            <a:endParaRPr sz="3120"/>
          </a:p>
        </p:txBody>
      </p:sp>
      <p:sp>
        <p:nvSpPr>
          <p:cNvPr id="206" name="Google Shape;206;p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07" name="Google Shape;207;p30"/>
          <p:cNvSpPr txBox="1"/>
          <p:nvPr/>
        </p:nvSpPr>
        <p:spPr>
          <a:xfrm>
            <a:off x="6167450" y="4068525"/>
            <a:ext cx="2733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accent4"/>
                </a:solidFill>
                <a:latin typeface="Lato"/>
                <a:ea typeface="Lato"/>
                <a:cs typeface="Lato"/>
                <a:sym typeface="Lato"/>
              </a:rPr>
              <a:t>parametrize the abundances!</a:t>
            </a:r>
            <a:endParaRPr>
              <a:solidFill>
                <a:schemeClr val="accent4"/>
              </a:solidFill>
              <a:latin typeface="Lato"/>
              <a:ea typeface="Lato"/>
              <a:cs typeface="Lato"/>
              <a:sym typeface="Lato"/>
            </a:endParaRPr>
          </a:p>
        </p:txBody>
      </p:sp>
      <p:sp>
        <p:nvSpPr>
          <p:cNvPr id="208" name="Google Shape;208;p30"/>
          <p:cNvSpPr txBox="1"/>
          <p:nvPr/>
        </p:nvSpPr>
        <p:spPr>
          <a:xfrm>
            <a:off x="5050425" y="4468725"/>
            <a:ext cx="2733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accent4"/>
                </a:solidFill>
                <a:latin typeface="Lato"/>
                <a:ea typeface="Lato"/>
                <a:cs typeface="Lato"/>
                <a:sym typeface="Lato"/>
              </a:rPr>
              <a:t>active learning!</a:t>
            </a:r>
            <a:endParaRPr>
              <a:solidFill>
                <a:schemeClr val="accent4"/>
              </a:solidFill>
              <a:latin typeface="Lato"/>
              <a:ea typeface="Lato"/>
              <a:cs typeface="Lato"/>
              <a:sym typeface="Lato"/>
            </a:endParaRPr>
          </a:p>
        </p:txBody>
      </p:sp>
      <p:sp>
        <p:nvSpPr>
          <p:cNvPr id="209" name="Google Shape;209;p30"/>
          <p:cNvSpPr txBox="1"/>
          <p:nvPr/>
        </p:nvSpPr>
        <p:spPr>
          <a:xfrm>
            <a:off x="311700" y="140225"/>
            <a:ext cx="8520600" cy="572700"/>
          </a:xfrm>
          <a:prstGeom prst="rect">
            <a:avLst/>
          </a:prstGeom>
          <a:noFill/>
          <a:ln>
            <a:noFill/>
          </a:ln>
        </p:spPr>
        <p:txBody>
          <a:bodyPr anchorCtr="0" anchor="ctr" bIns="91425" lIns="91425" spcFirstLastPara="1" rIns="91425" wrap="square" tIns="91425">
            <a:normAutofit/>
          </a:bodyPr>
          <a:lstStyle/>
          <a:p>
            <a:pPr indent="0" lvl="0" marL="0" rtl="0" algn="l">
              <a:spcBef>
                <a:spcPts val="0"/>
              </a:spcBef>
              <a:spcAft>
                <a:spcPts val="0"/>
              </a:spcAft>
              <a:buNone/>
            </a:pPr>
            <a:r>
              <a:rPr b="1" lang="en" sz="2150">
                <a:solidFill>
                  <a:srgbClr val="FFAB40"/>
                </a:solidFill>
                <a:latin typeface="Consolas"/>
                <a:ea typeface="Consolas"/>
                <a:cs typeface="Consolas"/>
                <a:sym typeface="Consolas"/>
              </a:rPr>
              <a:t>SPARK</a:t>
            </a:r>
            <a:r>
              <a:rPr b="1" lang="en" sz="2150">
                <a:solidFill>
                  <a:srgbClr val="FFAB40"/>
                </a:solidFill>
                <a:latin typeface="Lato"/>
                <a:ea typeface="Lato"/>
                <a:cs typeface="Lato"/>
                <a:sym typeface="Lato"/>
              </a:rPr>
              <a:t>: Spectroscopic </a:t>
            </a:r>
            <a:r>
              <a:rPr b="1" i="1" lang="en" sz="2150">
                <a:solidFill>
                  <a:srgbClr val="FFAB40"/>
                </a:solidFill>
                <a:latin typeface="Lato"/>
                <a:ea typeface="Lato"/>
                <a:cs typeface="Lato"/>
                <a:sym typeface="Lato"/>
              </a:rPr>
              <a:t>r</a:t>
            </a:r>
            <a:r>
              <a:rPr b="1" lang="en" sz="2150">
                <a:solidFill>
                  <a:srgbClr val="FFAB40"/>
                </a:solidFill>
                <a:latin typeface="Lato"/>
                <a:ea typeface="Lato"/>
                <a:cs typeface="Lato"/>
                <a:sym typeface="Lato"/>
              </a:rPr>
              <a:t>-Process Abundance Retrieval for Kilonovae</a:t>
            </a:r>
            <a:endParaRPr b="1" sz="2150">
              <a:solidFill>
                <a:srgbClr val="FFAB40"/>
              </a:solidFill>
              <a:latin typeface="Lato"/>
              <a:ea typeface="Lato"/>
              <a:cs typeface="Lato"/>
              <a:sym typeface="La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13" name="Shape 213"/>
        <p:cNvGrpSpPr/>
        <p:nvPr/>
      </p:nvGrpSpPr>
      <p:grpSpPr>
        <a:xfrm>
          <a:off x="0" y="0"/>
          <a:ext cx="0" cy="0"/>
          <a:chOff x="0" y="0"/>
          <a:chExt cx="0" cy="0"/>
        </a:xfrm>
      </p:grpSpPr>
      <p:sp>
        <p:nvSpPr>
          <p:cNvPr id="214" name="Google Shape;214;p31"/>
          <p:cNvSpPr txBox="1"/>
          <p:nvPr>
            <p:ph type="title"/>
          </p:nvPr>
        </p:nvSpPr>
        <p:spPr>
          <a:xfrm>
            <a:off x="311700" y="-121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220">
                <a:solidFill>
                  <a:schemeClr val="dk2"/>
                </a:solidFill>
                <a:latin typeface="Consolas"/>
                <a:ea typeface="Consolas"/>
                <a:cs typeface="Consolas"/>
                <a:sym typeface="Consolas"/>
              </a:rPr>
              <a:t>SPARK</a:t>
            </a:r>
            <a:r>
              <a:rPr lang="en" sz="2220">
                <a:solidFill>
                  <a:schemeClr val="dk2"/>
                </a:solidFill>
              </a:rPr>
              <a:t>: Spectroscopic </a:t>
            </a:r>
            <a:r>
              <a:rPr i="1" lang="en" sz="2220">
                <a:solidFill>
                  <a:schemeClr val="dk2"/>
                </a:solidFill>
              </a:rPr>
              <a:t>r</a:t>
            </a:r>
            <a:r>
              <a:rPr lang="en" sz="2220">
                <a:solidFill>
                  <a:schemeClr val="dk2"/>
                </a:solidFill>
              </a:rPr>
              <a:t>-Process Abundance Retrieval for Kilonovae</a:t>
            </a:r>
            <a:endParaRPr sz="2220">
              <a:solidFill>
                <a:schemeClr val="dk2"/>
              </a:solidFill>
            </a:endParaRPr>
          </a:p>
        </p:txBody>
      </p:sp>
      <p:pic>
        <p:nvPicPr>
          <p:cNvPr id="215" name="Google Shape;215;p31"/>
          <p:cNvPicPr preferRelativeResize="0"/>
          <p:nvPr/>
        </p:nvPicPr>
        <p:blipFill>
          <a:blip r:embed="rId3">
            <a:alphaModFix/>
          </a:blip>
          <a:stretch>
            <a:fillRect/>
          </a:stretch>
        </p:blipFill>
        <p:spPr>
          <a:xfrm>
            <a:off x="0" y="433974"/>
            <a:ext cx="9190001" cy="4480926"/>
          </a:xfrm>
          <a:prstGeom prst="rect">
            <a:avLst/>
          </a:prstGeom>
          <a:noFill/>
          <a:ln>
            <a:noFill/>
          </a:ln>
        </p:spPr>
      </p:pic>
      <p:sp>
        <p:nvSpPr>
          <p:cNvPr id="216" name="Google Shape;216;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solidFill>
                  <a:srgbClr val="000000"/>
                </a:solidFill>
              </a:rPr>
              <a:t>‹#›</a:t>
            </a:fld>
            <a:endParaRPr>
              <a:solidFill>
                <a:srgbClr val="000000"/>
              </a:solidFill>
            </a:endParaRPr>
          </a:p>
        </p:txBody>
      </p:sp>
      <p:sp>
        <p:nvSpPr>
          <p:cNvPr id="217" name="Google Shape;217;p31"/>
          <p:cNvSpPr txBox="1"/>
          <p:nvPr>
            <p:ph idx="12" type="sldNum"/>
          </p:nvPr>
        </p:nvSpPr>
        <p:spPr>
          <a:xfrm>
            <a:off x="-7" y="4914900"/>
            <a:ext cx="10443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solidFill>
                  <a:srgbClr val="000000"/>
                </a:solidFill>
                <a:latin typeface="Lato"/>
                <a:ea typeface="Lato"/>
                <a:cs typeface="Lato"/>
                <a:sym typeface="Lato"/>
              </a:rPr>
              <a:t>Vieira+23</a:t>
            </a:r>
            <a:endParaRPr>
              <a:solidFill>
                <a:srgbClr val="000000"/>
              </a:solidFill>
              <a:latin typeface="Lato"/>
              <a:ea typeface="Lato"/>
              <a:cs typeface="Lato"/>
              <a:sym typeface="Lato"/>
            </a:endParaRPr>
          </a:p>
          <a:p>
            <a:pPr indent="0" lvl="0" marL="0" rtl="0" algn="ctr">
              <a:spcBef>
                <a:spcPts val="0"/>
              </a:spcBef>
              <a:spcAft>
                <a:spcPts val="0"/>
              </a:spcAft>
              <a:buNone/>
            </a:pPr>
            <a:r>
              <a:t/>
            </a:r>
            <a:endParaRPr>
              <a:solidFill>
                <a:srgbClr val="000000"/>
              </a:solidFill>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4"/>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is the origin of everything in the Universe?</a:t>
            </a:r>
            <a:endParaRPr/>
          </a:p>
        </p:txBody>
      </p:sp>
      <p:sp>
        <p:nvSpPr>
          <p:cNvPr id="65" name="Google Shape;65;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6" name="Google Shape;66;p14"/>
          <p:cNvSpPr txBox="1"/>
          <p:nvPr/>
        </p:nvSpPr>
        <p:spPr>
          <a:xfrm>
            <a:off x="3880700" y="2278600"/>
            <a:ext cx="1371600" cy="4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file:///media/nvieira/Windows/Users/nviei/Documents/Grad_2023/Conferences_Workshops/CRAQ_9-11-May-2023/talk/Periodic_Table_of_Elements_w_Atomic_Mass_PubChem.png</a:t>
            </a:r>
            <a:endParaRPr/>
          </a:p>
          <a:p>
            <a:pPr indent="0" lvl="0" marL="0" rtl="0" algn="l">
              <a:spcBef>
                <a:spcPts val="0"/>
              </a:spcBef>
              <a:spcAft>
                <a:spcPts val="0"/>
              </a:spcAft>
              <a:buNone/>
            </a:pPr>
            <a:r>
              <a:t/>
            </a:r>
            <a:endParaRPr>
              <a:latin typeface="Lato"/>
              <a:ea typeface="Lato"/>
              <a:cs typeface="Lato"/>
              <a:sym typeface="Lato"/>
            </a:endParaRPr>
          </a:p>
        </p:txBody>
      </p:sp>
      <p:pic>
        <p:nvPicPr>
          <p:cNvPr id="67" name="Google Shape;67;p14"/>
          <p:cNvPicPr preferRelativeResize="0"/>
          <p:nvPr/>
        </p:nvPicPr>
        <p:blipFill>
          <a:blip r:embed="rId3">
            <a:alphaModFix/>
          </a:blip>
          <a:stretch>
            <a:fillRect/>
          </a:stretch>
        </p:blipFill>
        <p:spPr>
          <a:xfrm>
            <a:off x="1540951" y="688775"/>
            <a:ext cx="6051098" cy="413945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23" name="Google Shape;223;p32"/>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All forward model evaluations</a:t>
            </a:r>
            <a:endParaRPr/>
          </a:p>
        </p:txBody>
      </p:sp>
      <p:sp>
        <p:nvSpPr>
          <p:cNvPr id="224" name="Google Shape;224;p32"/>
          <p:cNvSpPr txBox="1"/>
          <p:nvPr/>
        </p:nvSpPr>
        <p:spPr>
          <a:xfrm>
            <a:off x="64075" y="4663213"/>
            <a:ext cx="2392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Lato"/>
                <a:ea typeface="Lato"/>
                <a:cs typeface="Lato"/>
                <a:sym typeface="Lato"/>
              </a:rPr>
              <a:t>Vieira+23</a:t>
            </a:r>
            <a:endParaRPr>
              <a:solidFill>
                <a:schemeClr val="dk1"/>
              </a:solidFill>
              <a:latin typeface="Lato"/>
              <a:ea typeface="Lato"/>
              <a:cs typeface="Lato"/>
              <a:sym typeface="Lato"/>
            </a:endParaRPr>
          </a:p>
        </p:txBody>
      </p:sp>
      <p:pic>
        <p:nvPicPr>
          <p:cNvPr id="225" name="Google Shape;225;p32"/>
          <p:cNvPicPr preferRelativeResize="0"/>
          <p:nvPr/>
        </p:nvPicPr>
        <p:blipFill rotWithShape="1">
          <a:blip r:embed="rId3">
            <a:alphaModFix/>
          </a:blip>
          <a:srcRect b="0" l="0" r="0" t="0"/>
          <a:stretch/>
        </p:blipFill>
        <p:spPr>
          <a:xfrm>
            <a:off x="1716313" y="756088"/>
            <a:ext cx="5711385" cy="386396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31" name="Google Shape;231;p33"/>
          <p:cNvSpPr txBox="1"/>
          <p:nvPr>
            <p:ph type="title"/>
          </p:nvPr>
        </p:nvSpPr>
        <p:spPr>
          <a:xfrm>
            <a:off x="311700" y="140225"/>
            <a:ext cx="31347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We get a posterior!</a:t>
            </a:r>
            <a:endParaRPr/>
          </a:p>
        </p:txBody>
      </p:sp>
      <p:sp>
        <p:nvSpPr>
          <p:cNvPr id="232" name="Google Shape;232;p33"/>
          <p:cNvSpPr txBox="1"/>
          <p:nvPr/>
        </p:nvSpPr>
        <p:spPr>
          <a:xfrm>
            <a:off x="64075" y="4663213"/>
            <a:ext cx="2392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Lato"/>
                <a:ea typeface="Lato"/>
                <a:cs typeface="Lato"/>
                <a:sym typeface="Lato"/>
              </a:rPr>
              <a:t>Vieira+23</a:t>
            </a:r>
            <a:endParaRPr>
              <a:solidFill>
                <a:schemeClr val="dk1"/>
              </a:solidFill>
              <a:latin typeface="Lato"/>
              <a:ea typeface="Lato"/>
              <a:cs typeface="Lato"/>
              <a:sym typeface="Lato"/>
            </a:endParaRPr>
          </a:p>
        </p:txBody>
      </p:sp>
      <p:sp>
        <p:nvSpPr>
          <p:cNvPr id="233" name="Google Shape;233;p33"/>
          <p:cNvSpPr txBox="1"/>
          <p:nvPr>
            <p:ph idx="1" type="body"/>
          </p:nvPr>
        </p:nvSpPr>
        <p:spPr>
          <a:xfrm>
            <a:off x="-29700" y="711150"/>
            <a:ext cx="3817500" cy="3684600"/>
          </a:xfrm>
          <a:prstGeom prst="rect">
            <a:avLst/>
          </a:prstGeom>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Char char="-"/>
            </a:pPr>
            <a:r>
              <a:rPr lang="en">
                <a:solidFill>
                  <a:schemeClr val="accent1"/>
                </a:solidFill>
              </a:rPr>
              <a:t>Active learning</a:t>
            </a:r>
            <a:r>
              <a:rPr lang="en"/>
              <a:t> sampled where expected</a:t>
            </a:r>
            <a:endParaRPr/>
          </a:p>
          <a:p>
            <a:pPr indent="-342900" lvl="0" marL="457200" rtl="0" algn="l">
              <a:lnSpc>
                <a:spcPct val="100000"/>
              </a:lnSpc>
              <a:spcBef>
                <a:spcPts val="1000"/>
              </a:spcBef>
              <a:spcAft>
                <a:spcPts val="0"/>
              </a:spcAft>
              <a:buSzPts val="1800"/>
              <a:buChar char="-"/>
            </a:pPr>
            <a:r>
              <a:rPr lang="en"/>
              <a:t>Only 1140 samples to adequately constrain the posterior</a:t>
            </a:r>
            <a:endParaRPr/>
          </a:p>
          <a:p>
            <a:pPr indent="-342900" lvl="0" marL="457200" rtl="0" algn="l">
              <a:lnSpc>
                <a:spcPct val="100000"/>
              </a:lnSpc>
              <a:spcBef>
                <a:spcPts val="1000"/>
              </a:spcBef>
              <a:spcAft>
                <a:spcPts val="0"/>
              </a:spcAft>
              <a:buSzPts val="1800"/>
              <a:buChar char="-"/>
            </a:pPr>
            <a:r>
              <a:rPr lang="en"/>
              <a:t>Posterior is bimodal</a:t>
            </a:r>
            <a:endParaRPr/>
          </a:p>
          <a:p>
            <a:pPr indent="-342900" lvl="1" marL="914400" rtl="0" algn="l">
              <a:lnSpc>
                <a:spcPct val="100000"/>
              </a:lnSpc>
              <a:spcBef>
                <a:spcPts val="1000"/>
              </a:spcBef>
              <a:spcAft>
                <a:spcPts val="1000"/>
              </a:spcAft>
              <a:buSzPts val="1800"/>
              <a:buChar char="-"/>
            </a:pPr>
            <a:r>
              <a:rPr lang="en" sz="1800"/>
              <a:t>We call our best fit </a:t>
            </a:r>
            <a:r>
              <a:rPr lang="en" sz="1800">
                <a:solidFill>
                  <a:srgbClr val="A822CC"/>
                </a:solidFill>
              </a:rPr>
              <a:t>“purple”</a:t>
            </a:r>
            <a:r>
              <a:rPr lang="en" sz="1800"/>
              <a:t> (moderate electron fraction) and </a:t>
            </a:r>
            <a:r>
              <a:rPr b="1" lang="en" sz="1800"/>
              <a:t>“warm”</a:t>
            </a:r>
            <a:r>
              <a:rPr lang="en" sz="1800"/>
              <a:t> (moderate entropy)</a:t>
            </a:r>
            <a:endParaRPr sz="1800"/>
          </a:p>
        </p:txBody>
      </p:sp>
      <p:pic>
        <p:nvPicPr>
          <p:cNvPr id="234" name="Google Shape;234;p33"/>
          <p:cNvPicPr preferRelativeResize="0"/>
          <p:nvPr/>
        </p:nvPicPr>
        <p:blipFill>
          <a:blip r:embed="rId3">
            <a:alphaModFix/>
          </a:blip>
          <a:stretch>
            <a:fillRect/>
          </a:stretch>
        </p:blipFill>
        <p:spPr>
          <a:xfrm>
            <a:off x="3940200" y="298550"/>
            <a:ext cx="4379858" cy="450977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40" name="Google Shape;240;p34"/>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All forward model evaluations &amp; best fits</a:t>
            </a:r>
            <a:endParaRPr/>
          </a:p>
        </p:txBody>
      </p:sp>
      <p:sp>
        <p:nvSpPr>
          <p:cNvPr id="241" name="Google Shape;241;p34"/>
          <p:cNvSpPr txBox="1"/>
          <p:nvPr/>
        </p:nvSpPr>
        <p:spPr>
          <a:xfrm>
            <a:off x="64075" y="4663213"/>
            <a:ext cx="2392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Lato"/>
                <a:ea typeface="Lato"/>
                <a:cs typeface="Lato"/>
                <a:sym typeface="Lato"/>
              </a:rPr>
              <a:t>Vieira+23</a:t>
            </a:r>
            <a:endParaRPr>
              <a:solidFill>
                <a:schemeClr val="dk1"/>
              </a:solidFill>
              <a:latin typeface="Lato"/>
              <a:ea typeface="Lato"/>
              <a:cs typeface="Lato"/>
              <a:sym typeface="Lato"/>
            </a:endParaRPr>
          </a:p>
        </p:txBody>
      </p:sp>
      <p:pic>
        <p:nvPicPr>
          <p:cNvPr id="242" name="Google Shape;242;p34"/>
          <p:cNvPicPr preferRelativeResize="0"/>
          <p:nvPr/>
        </p:nvPicPr>
        <p:blipFill>
          <a:blip r:embed="rId3">
            <a:alphaModFix/>
          </a:blip>
          <a:stretch>
            <a:fillRect/>
          </a:stretch>
        </p:blipFill>
        <p:spPr>
          <a:xfrm>
            <a:off x="1716313" y="756088"/>
            <a:ext cx="5711385" cy="386396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48" name="Google Shape;248;p35"/>
          <p:cNvSpPr txBox="1"/>
          <p:nvPr/>
        </p:nvSpPr>
        <p:spPr>
          <a:xfrm>
            <a:off x="64075" y="4510825"/>
            <a:ext cx="4163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Lato"/>
                <a:ea typeface="Lato"/>
                <a:cs typeface="Lato"/>
                <a:sym typeface="Lato"/>
              </a:rPr>
              <a:t>Vieira+23</a:t>
            </a:r>
            <a:endParaRPr>
              <a:solidFill>
                <a:schemeClr val="dk1"/>
              </a:solidFill>
              <a:latin typeface="Lato"/>
              <a:ea typeface="Lato"/>
              <a:cs typeface="Lato"/>
              <a:sym typeface="Lato"/>
            </a:endParaRPr>
          </a:p>
          <a:p>
            <a:pPr indent="0" lvl="0" marL="0" rtl="0" algn="l">
              <a:spcBef>
                <a:spcPts val="0"/>
              </a:spcBef>
              <a:spcAft>
                <a:spcPts val="0"/>
              </a:spcAft>
              <a:buNone/>
            </a:pPr>
            <a:r>
              <a:rPr lang="en">
                <a:solidFill>
                  <a:schemeClr val="dk1"/>
                </a:solidFill>
                <a:latin typeface="Lato"/>
                <a:ea typeface="Lato"/>
                <a:cs typeface="Lato"/>
                <a:sym typeface="Lato"/>
              </a:rPr>
              <a:t>Solar </a:t>
            </a:r>
            <a:r>
              <a:rPr i="1" lang="en">
                <a:solidFill>
                  <a:schemeClr val="dk1"/>
                </a:solidFill>
                <a:latin typeface="Lato"/>
                <a:ea typeface="Lato"/>
                <a:cs typeface="Lato"/>
                <a:sym typeface="Lato"/>
              </a:rPr>
              <a:t>r</a:t>
            </a:r>
            <a:r>
              <a:rPr lang="en">
                <a:solidFill>
                  <a:schemeClr val="dk1"/>
                </a:solidFill>
                <a:latin typeface="Lato"/>
                <a:ea typeface="Lato"/>
                <a:cs typeface="Lato"/>
                <a:sym typeface="Lato"/>
              </a:rPr>
              <a:t>-process: Lodders 09 &amp; Bisterzo+14</a:t>
            </a:r>
            <a:endParaRPr>
              <a:solidFill>
                <a:schemeClr val="dk1"/>
              </a:solidFill>
              <a:latin typeface="Lato"/>
              <a:ea typeface="Lato"/>
              <a:cs typeface="Lato"/>
              <a:sym typeface="Lato"/>
            </a:endParaRPr>
          </a:p>
        </p:txBody>
      </p:sp>
      <p:sp>
        <p:nvSpPr>
          <p:cNvPr id="249" name="Google Shape;249;p35"/>
          <p:cNvSpPr txBox="1"/>
          <p:nvPr>
            <p:ph type="title"/>
          </p:nvPr>
        </p:nvSpPr>
        <p:spPr>
          <a:xfrm>
            <a:off x="311700" y="140225"/>
            <a:ext cx="41058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520">
                <a:solidFill>
                  <a:srgbClr val="A822CC"/>
                </a:solidFill>
              </a:rPr>
              <a:t>Purple+warm: abundances</a:t>
            </a:r>
            <a:endParaRPr sz="2520">
              <a:solidFill>
                <a:srgbClr val="A822CC"/>
              </a:solidFill>
            </a:endParaRPr>
          </a:p>
        </p:txBody>
      </p:sp>
      <p:pic>
        <p:nvPicPr>
          <p:cNvPr id="250" name="Google Shape;250;p35"/>
          <p:cNvPicPr preferRelativeResize="0"/>
          <p:nvPr/>
        </p:nvPicPr>
        <p:blipFill rotWithShape="1">
          <a:blip r:embed="rId3">
            <a:alphaModFix/>
          </a:blip>
          <a:srcRect b="0" l="0" r="0" t="0"/>
          <a:stretch/>
        </p:blipFill>
        <p:spPr>
          <a:xfrm>
            <a:off x="955275" y="865325"/>
            <a:ext cx="7233439" cy="34931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56" name="Google Shape;256;p36"/>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A822CC"/>
                </a:solidFill>
              </a:rPr>
              <a:t>Purple+warm: leave-one-out spectra</a:t>
            </a:r>
            <a:endParaRPr>
              <a:solidFill>
                <a:srgbClr val="A822CC"/>
              </a:solidFill>
            </a:endParaRPr>
          </a:p>
        </p:txBody>
      </p:sp>
      <p:sp>
        <p:nvSpPr>
          <p:cNvPr id="257" name="Google Shape;257;p36"/>
          <p:cNvSpPr txBox="1"/>
          <p:nvPr/>
        </p:nvSpPr>
        <p:spPr>
          <a:xfrm>
            <a:off x="64075" y="4663213"/>
            <a:ext cx="2392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Lato"/>
                <a:ea typeface="Lato"/>
                <a:cs typeface="Lato"/>
                <a:sym typeface="Lato"/>
              </a:rPr>
              <a:t>Vieira+23</a:t>
            </a:r>
            <a:endParaRPr>
              <a:solidFill>
                <a:schemeClr val="dk1"/>
              </a:solidFill>
              <a:latin typeface="Lato"/>
              <a:ea typeface="Lato"/>
              <a:cs typeface="Lato"/>
              <a:sym typeface="Lato"/>
            </a:endParaRPr>
          </a:p>
        </p:txBody>
      </p:sp>
      <p:pic>
        <p:nvPicPr>
          <p:cNvPr id="258" name="Google Shape;258;p36"/>
          <p:cNvPicPr preferRelativeResize="0"/>
          <p:nvPr/>
        </p:nvPicPr>
        <p:blipFill>
          <a:blip r:embed="rId3">
            <a:alphaModFix/>
          </a:blip>
          <a:stretch>
            <a:fillRect/>
          </a:stretch>
        </p:blipFill>
        <p:spPr>
          <a:xfrm>
            <a:off x="1262613" y="865325"/>
            <a:ext cx="6618767" cy="364549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37"/>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Conclusions &amp; looking forward</a:t>
            </a:r>
            <a:endParaRPr/>
          </a:p>
        </p:txBody>
      </p:sp>
      <p:sp>
        <p:nvSpPr>
          <p:cNvPr id="264" name="Google Shape;264;p37"/>
          <p:cNvSpPr txBox="1"/>
          <p:nvPr>
            <p:ph idx="1" type="body"/>
          </p:nvPr>
        </p:nvSpPr>
        <p:spPr>
          <a:xfrm>
            <a:off x="311700" y="917250"/>
            <a:ext cx="5161500" cy="3647100"/>
          </a:xfrm>
          <a:prstGeom prst="rect">
            <a:avLst/>
          </a:prstGeom>
        </p:spPr>
        <p:txBody>
          <a:bodyPr anchorCtr="0" anchor="t" bIns="91425" lIns="91425" spcFirstLastPara="1" rIns="91425" wrap="square" tIns="91425">
            <a:normAutofit fontScale="70000" lnSpcReduction="20000"/>
          </a:bodyPr>
          <a:lstStyle/>
          <a:p>
            <a:pPr indent="-361950" lvl="0" marL="457200" rtl="0" algn="l">
              <a:lnSpc>
                <a:spcPct val="100000"/>
              </a:lnSpc>
              <a:spcBef>
                <a:spcPts val="0"/>
              </a:spcBef>
              <a:spcAft>
                <a:spcPts val="0"/>
              </a:spcAft>
              <a:buSzPct val="100000"/>
              <a:buChar char="-"/>
            </a:pPr>
            <a:r>
              <a:rPr lang="en" sz="3000"/>
              <a:t>Obtained the element-by-element abundance pattern of GW170817 at 1.4 days</a:t>
            </a:r>
            <a:endParaRPr sz="3000"/>
          </a:p>
          <a:p>
            <a:pPr indent="-361950" lvl="0" marL="457200" rtl="0" algn="l">
              <a:lnSpc>
                <a:spcPct val="100000"/>
              </a:lnSpc>
              <a:spcBef>
                <a:spcPts val="1000"/>
              </a:spcBef>
              <a:spcAft>
                <a:spcPts val="0"/>
              </a:spcAft>
              <a:buSzPct val="100000"/>
              <a:buChar char="-"/>
            </a:pPr>
            <a:r>
              <a:rPr lang="en" sz="3000"/>
              <a:t>Established </a:t>
            </a:r>
            <a:r>
              <a:rPr b="1" lang="en" sz="3000">
                <a:latin typeface="Consolas"/>
                <a:ea typeface="Consolas"/>
                <a:cs typeface="Consolas"/>
                <a:sym typeface="Consolas"/>
              </a:rPr>
              <a:t>SPARK</a:t>
            </a:r>
            <a:r>
              <a:rPr lang="en" sz="3000"/>
              <a:t> as an effective tool</a:t>
            </a:r>
            <a:endParaRPr sz="3000"/>
          </a:p>
          <a:p>
            <a:pPr indent="-361950" lvl="0" marL="457200" rtl="0" algn="l">
              <a:lnSpc>
                <a:spcPct val="100000"/>
              </a:lnSpc>
              <a:spcBef>
                <a:spcPts val="1000"/>
              </a:spcBef>
              <a:spcAft>
                <a:spcPts val="0"/>
              </a:spcAft>
              <a:buSzPct val="100000"/>
              <a:buChar char="-"/>
            </a:pPr>
            <a:r>
              <a:rPr lang="en" sz="3000"/>
              <a:t>In the future:</a:t>
            </a:r>
            <a:endParaRPr sz="3000"/>
          </a:p>
          <a:p>
            <a:pPr indent="-361950" lvl="1" marL="914400" rtl="0" algn="l">
              <a:lnSpc>
                <a:spcPct val="100000"/>
              </a:lnSpc>
              <a:spcBef>
                <a:spcPts val="1000"/>
              </a:spcBef>
              <a:spcAft>
                <a:spcPts val="0"/>
              </a:spcAft>
              <a:buSzPct val="100000"/>
              <a:buChar char="-"/>
            </a:pPr>
            <a:r>
              <a:rPr b="1" lang="en" sz="3000">
                <a:solidFill>
                  <a:schemeClr val="accent4"/>
                </a:solidFill>
              </a:rPr>
              <a:t>Do the abundances change at later epochs?</a:t>
            </a:r>
            <a:endParaRPr b="1" sz="3000">
              <a:solidFill>
                <a:schemeClr val="accent4"/>
              </a:solidFill>
            </a:endParaRPr>
          </a:p>
          <a:p>
            <a:pPr indent="-361950" lvl="1" marL="914400" rtl="0" algn="l">
              <a:lnSpc>
                <a:spcPct val="100000"/>
              </a:lnSpc>
              <a:spcBef>
                <a:spcPts val="1000"/>
              </a:spcBef>
              <a:spcAft>
                <a:spcPts val="0"/>
              </a:spcAft>
              <a:buSzPct val="100000"/>
              <a:buChar char="-"/>
            </a:pPr>
            <a:r>
              <a:rPr b="1" lang="en" sz="3000">
                <a:solidFill>
                  <a:schemeClr val="accent4"/>
                </a:solidFill>
              </a:rPr>
              <a:t>Multi-component</a:t>
            </a:r>
            <a:r>
              <a:rPr lang="en" sz="3000"/>
              <a:t> models</a:t>
            </a:r>
            <a:endParaRPr sz="3000"/>
          </a:p>
          <a:p>
            <a:pPr indent="-361950" lvl="1" marL="914400" rtl="0" algn="l">
              <a:lnSpc>
                <a:spcPct val="100000"/>
              </a:lnSpc>
              <a:spcBef>
                <a:spcPts val="1000"/>
              </a:spcBef>
              <a:spcAft>
                <a:spcPts val="1000"/>
              </a:spcAft>
              <a:buSzPct val="100000"/>
              <a:buChar char="-"/>
            </a:pPr>
            <a:r>
              <a:rPr lang="en" sz="3000"/>
              <a:t>Fit </a:t>
            </a:r>
            <a:r>
              <a:rPr b="1" lang="en" sz="3000">
                <a:solidFill>
                  <a:schemeClr val="accent4"/>
                </a:solidFill>
              </a:rPr>
              <a:t>new kilonovae</a:t>
            </a:r>
            <a:r>
              <a:rPr lang="en" sz="3000"/>
              <a:t> in O4 (starting on 24 May 2023; but engineering run already underway)!</a:t>
            </a:r>
            <a:endParaRPr sz="3000"/>
          </a:p>
        </p:txBody>
      </p:sp>
      <p:sp>
        <p:nvSpPr>
          <p:cNvPr id="265" name="Google Shape;265;p3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66" name="Google Shape;266;p37"/>
          <p:cNvSpPr txBox="1"/>
          <p:nvPr/>
        </p:nvSpPr>
        <p:spPr>
          <a:xfrm>
            <a:off x="5842850" y="4706813"/>
            <a:ext cx="2392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Lato"/>
                <a:ea typeface="Lato"/>
                <a:cs typeface="Lato"/>
                <a:sym typeface="Lato"/>
              </a:rPr>
              <a:t>Vieira et al</a:t>
            </a:r>
            <a:endParaRPr>
              <a:solidFill>
                <a:schemeClr val="dk1"/>
              </a:solidFill>
              <a:latin typeface="Lato"/>
              <a:ea typeface="Lato"/>
              <a:cs typeface="Lato"/>
              <a:sym typeface="Lato"/>
            </a:endParaRPr>
          </a:p>
        </p:txBody>
      </p:sp>
      <p:pic>
        <p:nvPicPr>
          <p:cNvPr id="267" name="Google Shape;267;p37"/>
          <p:cNvPicPr preferRelativeResize="0"/>
          <p:nvPr/>
        </p:nvPicPr>
        <p:blipFill>
          <a:blip r:embed="rId3">
            <a:alphaModFix/>
          </a:blip>
          <a:stretch>
            <a:fillRect/>
          </a:stretch>
        </p:blipFill>
        <p:spPr>
          <a:xfrm>
            <a:off x="5587038" y="140225"/>
            <a:ext cx="2582175" cy="2490174"/>
          </a:xfrm>
          <a:prstGeom prst="rect">
            <a:avLst/>
          </a:prstGeom>
          <a:noFill/>
          <a:ln>
            <a:noFill/>
          </a:ln>
        </p:spPr>
      </p:pic>
      <p:pic>
        <p:nvPicPr>
          <p:cNvPr id="268" name="Google Shape;268;p37"/>
          <p:cNvPicPr preferRelativeResize="0"/>
          <p:nvPr/>
        </p:nvPicPr>
        <p:blipFill>
          <a:blip r:embed="rId4">
            <a:alphaModFix/>
          </a:blip>
          <a:stretch>
            <a:fillRect/>
          </a:stretch>
        </p:blipFill>
        <p:spPr>
          <a:xfrm>
            <a:off x="5587050" y="2665275"/>
            <a:ext cx="3096500" cy="200667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72" name="Shape 272"/>
        <p:cNvGrpSpPr/>
        <p:nvPr/>
      </p:nvGrpSpPr>
      <p:grpSpPr>
        <a:xfrm>
          <a:off x="0" y="0"/>
          <a:ext cx="0" cy="0"/>
          <a:chOff x="0" y="0"/>
          <a:chExt cx="0" cy="0"/>
        </a:xfrm>
      </p:grpSpPr>
      <p:sp>
        <p:nvSpPr>
          <p:cNvPr id="273" name="Google Shape;273;p3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74" name="Google Shape;274;p38"/>
          <p:cNvSpPr txBox="1"/>
          <p:nvPr>
            <p:ph idx="4294967295" type="ctrTitle"/>
          </p:nvPr>
        </p:nvSpPr>
        <p:spPr>
          <a:xfrm>
            <a:off x="1693200" y="1417500"/>
            <a:ext cx="5757600" cy="2308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6480"/>
              <a:t>EXTRA SLIDES FOLLOW</a:t>
            </a:r>
            <a:endParaRPr b="1" sz="648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39"/>
          <p:cNvSpPr txBox="1"/>
          <p:nvPr>
            <p:ph type="title"/>
          </p:nvPr>
        </p:nvSpPr>
        <p:spPr>
          <a:xfrm>
            <a:off x="2355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Heavy metal</a:t>
            </a:r>
            <a:endParaRPr>
              <a:solidFill>
                <a:schemeClr val="accent5"/>
              </a:solidFill>
            </a:endParaRPr>
          </a:p>
        </p:txBody>
      </p:sp>
      <p:sp>
        <p:nvSpPr>
          <p:cNvPr id="280" name="Google Shape;280;p3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81" name="Google Shape;281;p39"/>
          <p:cNvSpPr txBox="1"/>
          <p:nvPr/>
        </p:nvSpPr>
        <p:spPr>
          <a:xfrm rot="5400000">
            <a:off x="6725850" y="2331550"/>
            <a:ext cx="4460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1"/>
                </a:solidFill>
                <a:latin typeface="Lato"/>
                <a:ea typeface="Lato"/>
                <a:cs typeface="Lato"/>
                <a:sym typeface="Lato"/>
              </a:rPr>
              <a:t>NNDC, Brookhaven (NuDat 3: </a:t>
            </a:r>
            <a:r>
              <a:rPr lang="en" sz="1100" u="sng">
                <a:solidFill>
                  <a:schemeClr val="hlink"/>
                </a:solidFill>
                <a:latin typeface="Lato"/>
                <a:ea typeface="Lato"/>
                <a:cs typeface="Lato"/>
                <a:sym typeface="Lato"/>
                <a:hlinkClick r:id="rId3"/>
              </a:rPr>
              <a:t>https://www.nndc.bnl.gov/nudat3/</a:t>
            </a:r>
            <a:r>
              <a:rPr lang="en" sz="1100">
                <a:solidFill>
                  <a:schemeClr val="dk1"/>
                </a:solidFill>
                <a:latin typeface="Lato"/>
                <a:ea typeface="Lato"/>
                <a:cs typeface="Lato"/>
                <a:sym typeface="Lato"/>
              </a:rPr>
              <a:t>)</a:t>
            </a:r>
            <a:endParaRPr sz="1100">
              <a:solidFill>
                <a:schemeClr val="dk1"/>
              </a:solidFill>
              <a:latin typeface="Lato"/>
              <a:ea typeface="Lato"/>
              <a:cs typeface="Lato"/>
              <a:sym typeface="Lato"/>
            </a:endParaRPr>
          </a:p>
        </p:txBody>
      </p:sp>
      <p:pic>
        <p:nvPicPr>
          <p:cNvPr id="282" name="Google Shape;282;p39"/>
          <p:cNvPicPr preferRelativeResize="0"/>
          <p:nvPr/>
        </p:nvPicPr>
        <p:blipFill rotWithShape="1">
          <a:blip r:embed="rId4">
            <a:alphaModFix/>
          </a:blip>
          <a:srcRect b="0" l="0" r="0" t="0"/>
          <a:stretch/>
        </p:blipFill>
        <p:spPr>
          <a:xfrm>
            <a:off x="2489061" y="480125"/>
            <a:ext cx="6267039" cy="4183099"/>
          </a:xfrm>
          <a:prstGeom prst="rect">
            <a:avLst/>
          </a:prstGeom>
          <a:noFill/>
          <a:ln>
            <a:noFill/>
          </a:ln>
        </p:spPr>
      </p:pic>
      <p:sp>
        <p:nvSpPr>
          <p:cNvPr id="283" name="Google Shape;283;p39"/>
          <p:cNvSpPr txBox="1"/>
          <p:nvPr/>
        </p:nvSpPr>
        <p:spPr>
          <a:xfrm>
            <a:off x="-23225" y="712925"/>
            <a:ext cx="2355300" cy="23400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1000"/>
              </a:spcAft>
              <a:buClr>
                <a:schemeClr val="dk1"/>
              </a:buClr>
              <a:buSzPts val="2000"/>
              <a:buFont typeface="Lato"/>
              <a:buChar char="-"/>
            </a:pPr>
            <a:r>
              <a:rPr lang="en" sz="2000">
                <a:solidFill>
                  <a:schemeClr val="dk1"/>
                </a:solidFill>
                <a:latin typeface="Lato"/>
                <a:ea typeface="Lato"/>
                <a:cs typeface="Lato"/>
                <a:sym typeface="Lato"/>
              </a:rPr>
              <a:t>Stable isotopes of heavier elements have more neutrons than protons</a:t>
            </a:r>
            <a:endParaRPr sz="2300">
              <a:solidFill>
                <a:schemeClr val="dk1"/>
              </a:solidFill>
              <a:latin typeface="Lato"/>
              <a:ea typeface="Lato"/>
              <a:cs typeface="Lato"/>
              <a:sym typeface="La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40"/>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a:t>
            </a:r>
            <a:r>
              <a:rPr lang="en">
                <a:solidFill>
                  <a:schemeClr val="accent5"/>
                </a:solidFill>
              </a:rPr>
              <a:t>r]</a:t>
            </a:r>
            <a:r>
              <a:rPr lang="en">
                <a:solidFill>
                  <a:schemeClr val="accent5"/>
                </a:solidFill>
              </a:rPr>
              <a:t>apid neutron capture: the </a:t>
            </a:r>
            <a:r>
              <a:rPr i="1" lang="en">
                <a:solidFill>
                  <a:schemeClr val="accent5"/>
                </a:solidFill>
              </a:rPr>
              <a:t>r</a:t>
            </a:r>
            <a:r>
              <a:rPr lang="en">
                <a:solidFill>
                  <a:schemeClr val="accent5"/>
                </a:solidFill>
              </a:rPr>
              <a:t>-process</a:t>
            </a:r>
            <a:endParaRPr>
              <a:solidFill>
                <a:schemeClr val="accent5"/>
              </a:solidFill>
            </a:endParaRPr>
          </a:p>
        </p:txBody>
      </p:sp>
      <p:sp>
        <p:nvSpPr>
          <p:cNvPr id="289" name="Google Shape;289;p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90" name="Google Shape;290;p40"/>
          <p:cNvSpPr txBox="1"/>
          <p:nvPr>
            <p:ph idx="1" type="body"/>
          </p:nvPr>
        </p:nvSpPr>
        <p:spPr>
          <a:xfrm>
            <a:off x="311700" y="917250"/>
            <a:ext cx="4140300" cy="3647100"/>
          </a:xfrm>
          <a:prstGeom prst="rect">
            <a:avLst/>
          </a:prstGeom>
        </p:spPr>
        <p:txBody>
          <a:bodyPr anchorCtr="0" anchor="t" bIns="91425" lIns="91425" spcFirstLastPara="1" rIns="91425" wrap="square" tIns="91425">
            <a:normAutofit fontScale="70000" lnSpcReduction="10000"/>
          </a:bodyPr>
          <a:lstStyle/>
          <a:p>
            <a:pPr indent="-361950" lvl="0" marL="457200" rtl="0" algn="l">
              <a:lnSpc>
                <a:spcPct val="100000"/>
              </a:lnSpc>
              <a:spcBef>
                <a:spcPts val="0"/>
              </a:spcBef>
              <a:spcAft>
                <a:spcPts val="0"/>
              </a:spcAft>
              <a:buSzPct val="100000"/>
              <a:buChar char="-"/>
            </a:pPr>
            <a:r>
              <a:rPr lang="en" sz="3000"/>
              <a:t>temperature ~ 10</a:t>
            </a:r>
            <a:r>
              <a:rPr baseline="30000" lang="en" sz="3000"/>
              <a:t>9 </a:t>
            </a:r>
            <a:r>
              <a:rPr lang="en" sz="3000"/>
              <a:t>- 10</a:t>
            </a:r>
            <a:r>
              <a:rPr baseline="30000" lang="en" sz="3000"/>
              <a:t>10 </a:t>
            </a:r>
            <a:r>
              <a:rPr lang="en" sz="3000"/>
              <a:t>K</a:t>
            </a:r>
            <a:endParaRPr sz="3000"/>
          </a:p>
          <a:p>
            <a:pPr indent="-361950" lvl="0" marL="457200" rtl="0" algn="l">
              <a:lnSpc>
                <a:spcPct val="100000"/>
              </a:lnSpc>
              <a:spcBef>
                <a:spcPts val="1000"/>
              </a:spcBef>
              <a:spcAft>
                <a:spcPts val="0"/>
              </a:spcAft>
              <a:buSzPct val="100000"/>
              <a:buChar char="-"/>
            </a:pPr>
            <a:r>
              <a:rPr lang="en" sz="3000"/>
              <a:t>density ~ 10</a:t>
            </a:r>
            <a:r>
              <a:rPr baseline="30000" lang="en" sz="3000"/>
              <a:t>12</a:t>
            </a:r>
            <a:r>
              <a:rPr lang="en" sz="3000"/>
              <a:t> g cm</a:t>
            </a:r>
            <a:r>
              <a:rPr baseline="30000" lang="en" sz="3000"/>
              <a:t>-3</a:t>
            </a:r>
            <a:endParaRPr sz="3000"/>
          </a:p>
          <a:p>
            <a:pPr indent="-361950" lvl="1" marL="914400" rtl="0" algn="l">
              <a:lnSpc>
                <a:spcPct val="100000"/>
              </a:lnSpc>
              <a:spcBef>
                <a:spcPts val="1000"/>
              </a:spcBef>
              <a:spcAft>
                <a:spcPts val="0"/>
              </a:spcAft>
              <a:buSzPct val="100000"/>
              <a:buChar char="⇒"/>
            </a:pPr>
            <a:r>
              <a:rPr b="1" lang="en" sz="3000"/>
              <a:t>neutron capture timescale &lt; beta-decay timescale</a:t>
            </a:r>
            <a:endParaRPr b="1" sz="3000"/>
          </a:p>
          <a:p>
            <a:pPr indent="-361950" lvl="0" marL="457200" rtl="0" algn="l">
              <a:lnSpc>
                <a:spcPct val="100000"/>
              </a:lnSpc>
              <a:spcBef>
                <a:spcPts val="1000"/>
              </a:spcBef>
              <a:spcAft>
                <a:spcPts val="0"/>
              </a:spcAft>
              <a:buSzPct val="100000"/>
              <a:buChar char="-"/>
            </a:pPr>
            <a:r>
              <a:rPr lang="en" sz="3000"/>
              <a:t>over t ~ 1 s (!), neutrons capture onto seed nuclei, synthesizing heavy elements</a:t>
            </a:r>
            <a:endParaRPr sz="3000"/>
          </a:p>
          <a:p>
            <a:pPr indent="-361950" lvl="1" marL="914400" rtl="0" algn="l">
              <a:lnSpc>
                <a:spcPct val="100000"/>
              </a:lnSpc>
              <a:spcBef>
                <a:spcPts val="1000"/>
              </a:spcBef>
              <a:spcAft>
                <a:spcPts val="1000"/>
              </a:spcAft>
              <a:buSzPct val="100000"/>
              <a:buChar char="‒"/>
            </a:pPr>
            <a:r>
              <a:rPr lang="en" sz="3000"/>
              <a:t>also require a neutron : seed ratio &gt; 1</a:t>
            </a:r>
            <a:endParaRPr sz="3000"/>
          </a:p>
        </p:txBody>
      </p:sp>
      <p:pic>
        <p:nvPicPr>
          <p:cNvPr id="291" name="Google Shape;291;p40"/>
          <p:cNvPicPr preferRelativeResize="0"/>
          <p:nvPr/>
        </p:nvPicPr>
        <p:blipFill>
          <a:blip r:embed="rId3">
            <a:alphaModFix/>
          </a:blip>
          <a:stretch>
            <a:fillRect/>
          </a:stretch>
        </p:blipFill>
        <p:spPr>
          <a:xfrm>
            <a:off x="4299600" y="855881"/>
            <a:ext cx="4692001" cy="3431731"/>
          </a:xfrm>
          <a:prstGeom prst="rect">
            <a:avLst/>
          </a:prstGeom>
          <a:noFill/>
          <a:ln>
            <a:noFill/>
          </a:ln>
        </p:spPr>
      </p:pic>
      <p:sp>
        <p:nvSpPr>
          <p:cNvPr id="292" name="Google Shape;292;p40"/>
          <p:cNvSpPr txBox="1"/>
          <p:nvPr>
            <p:ph idx="1" type="body"/>
          </p:nvPr>
        </p:nvSpPr>
        <p:spPr>
          <a:xfrm>
            <a:off x="4299600" y="4430550"/>
            <a:ext cx="2227200" cy="4788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SzPts val="935"/>
              <a:buNone/>
            </a:pPr>
            <a:r>
              <a:rPr lang="en" sz="1430"/>
              <a:t>adapted from Ji+19</a:t>
            </a:r>
            <a:endParaRPr sz="143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41"/>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[r]apid neutron capture: the </a:t>
            </a:r>
            <a:r>
              <a:rPr i="1" lang="en">
                <a:solidFill>
                  <a:schemeClr val="accent5"/>
                </a:solidFill>
              </a:rPr>
              <a:t>r</a:t>
            </a:r>
            <a:r>
              <a:rPr lang="en">
                <a:solidFill>
                  <a:schemeClr val="accent5"/>
                </a:solidFill>
              </a:rPr>
              <a:t>-process</a:t>
            </a:r>
            <a:endParaRPr>
              <a:solidFill>
                <a:schemeClr val="accent5"/>
              </a:solidFill>
            </a:endParaRPr>
          </a:p>
        </p:txBody>
      </p:sp>
      <p:sp>
        <p:nvSpPr>
          <p:cNvPr id="298" name="Google Shape;298;p4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99" name="Google Shape;299;p41"/>
          <p:cNvSpPr txBox="1"/>
          <p:nvPr>
            <p:ph idx="1" type="body"/>
          </p:nvPr>
        </p:nvSpPr>
        <p:spPr>
          <a:xfrm>
            <a:off x="6433175" y="4620625"/>
            <a:ext cx="2227200" cy="4788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SzPts val="935"/>
              <a:buNone/>
            </a:pPr>
            <a:r>
              <a:rPr lang="en" sz="1430"/>
              <a:t>Lippuner+15</a:t>
            </a:r>
            <a:endParaRPr sz="1430"/>
          </a:p>
        </p:txBody>
      </p:sp>
      <p:pic>
        <p:nvPicPr>
          <p:cNvPr descr="r-process nucleosyntheis calculation with SkyNet.&#10;Initial electron fraction: 0.01&#10;Initial entropy: 10 kB per baryon&#10;Exponential density decay time scale: 7.1 ms" id="300" name="Google Shape;300;p41" title="SkyNet Ye = 0.01, s = 10 k_B / baryon, tau 7.1 ms">
            <a:hlinkClick r:id="rId3"/>
          </p:cNvPr>
          <p:cNvPicPr preferRelativeResize="0"/>
          <p:nvPr/>
        </p:nvPicPr>
        <p:blipFill>
          <a:blip r:embed="rId4">
            <a:alphaModFix/>
          </a:blip>
          <a:stretch>
            <a:fillRect/>
          </a:stretch>
        </p:blipFill>
        <p:spPr>
          <a:xfrm>
            <a:off x="1117425" y="628550"/>
            <a:ext cx="6909150" cy="388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0"/>
                                        </p:tgtEl>
                                        <p:attrNameLst>
                                          <p:attrName>style.visibility</p:attrName>
                                        </p:attrNameLst>
                                      </p:cBhvr>
                                      <p:to>
                                        <p:strVal val="visible"/>
                                      </p:to>
                                    </p:set>
                                    <p:animEffect filter="fade" transition="in">
                                      <p:cBhvr>
                                        <p:cTn dur="1000"/>
                                        <p:tgtEl>
                                          <p:spTgt spid="3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5"/>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is the origin of everything in the Universe?</a:t>
            </a:r>
            <a:endParaRPr/>
          </a:p>
        </p:txBody>
      </p:sp>
      <p:sp>
        <p:nvSpPr>
          <p:cNvPr id="73" name="Google Shape;73;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74" name="Google Shape;74;p15"/>
          <p:cNvSpPr txBox="1"/>
          <p:nvPr/>
        </p:nvSpPr>
        <p:spPr>
          <a:xfrm>
            <a:off x="311700" y="847675"/>
            <a:ext cx="2438700" cy="3416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FFFFFF"/>
              </a:buClr>
              <a:buSzPts val="1800"/>
              <a:buFont typeface="Lato"/>
              <a:buChar char="-"/>
            </a:pPr>
            <a:r>
              <a:rPr i="1" lang="en" sz="1800">
                <a:solidFill>
                  <a:srgbClr val="FFFFFF"/>
                </a:solidFill>
                <a:latin typeface="Lato"/>
                <a:ea typeface="Lato"/>
                <a:cs typeface="Lato"/>
                <a:sym typeface="Lato"/>
              </a:rPr>
              <a:t>Big Bang:</a:t>
            </a:r>
            <a:r>
              <a:rPr lang="en" sz="1800">
                <a:solidFill>
                  <a:srgbClr val="FFFFFF"/>
                </a:solidFill>
                <a:latin typeface="Lato"/>
                <a:ea typeface="Lato"/>
                <a:cs typeface="Lato"/>
                <a:sym typeface="Lato"/>
              </a:rPr>
              <a:t> </a:t>
            </a:r>
            <a:br>
              <a:rPr lang="en" sz="1800">
                <a:solidFill>
                  <a:srgbClr val="FFFFFF"/>
                </a:solidFill>
                <a:latin typeface="Lato"/>
                <a:ea typeface="Lato"/>
                <a:cs typeface="Lato"/>
                <a:sym typeface="Lato"/>
              </a:rPr>
            </a:br>
            <a:r>
              <a:rPr lang="en" sz="1800">
                <a:solidFill>
                  <a:srgbClr val="FFFFFF"/>
                </a:solidFill>
                <a:latin typeface="Lato"/>
                <a:ea typeface="Lato"/>
                <a:cs typeface="Lato"/>
                <a:sym typeface="Lato"/>
              </a:rPr>
              <a:t>H, He, Li</a:t>
            </a:r>
            <a:endParaRPr sz="1800">
              <a:solidFill>
                <a:srgbClr val="FFFFFF"/>
              </a:solidFill>
              <a:latin typeface="Lato"/>
              <a:ea typeface="Lato"/>
              <a:cs typeface="Lato"/>
              <a:sym typeface="Lato"/>
            </a:endParaRPr>
          </a:p>
          <a:p>
            <a:pPr indent="0" lvl="0" marL="0" rtl="0" algn="l">
              <a:lnSpc>
                <a:spcPct val="115000"/>
              </a:lnSpc>
              <a:spcBef>
                <a:spcPts val="1200"/>
              </a:spcBef>
              <a:spcAft>
                <a:spcPts val="1200"/>
              </a:spcAft>
              <a:buNone/>
            </a:pPr>
            <a:r>
              <a:t/>
            </a:r>
            <a:endParaRPr b="1" sz="2000">
              <a:solidFill>
                <a:srgbClr val="FFFFFF"/>
              </a:solidFill>
              <a:latin typeface="Lato"/>
              <a:ea typeface="Lato"/>
              <a:cs typeface="Lato"/>
              <a:sym typeface="Lato"/>
            </a:endParaRPr>
          </a:p>
        </p:txBody>
      </p:sp>
      <p:pic>
        <p:nvPicPr>
          <p:cNvPr id="75" name="Google Shape;75;p15"/>
          <p:cNvPicPr preferRelativeResize="0"/>
          <p:nvPr/>
        </p:nvPicPr>
        <p:blipFill rotWithShape="1">
          <a:blip r:embed="rId3">
            <a:alphaModFix/>
          </a:blip>
          <a:srcRect b="0" l="0" r="0" t="0"/>
          <a:stretch/>
        </p:blipFill>
        <p:spPr>
          <a:xfrm>
            <a:off x="2683951" y="688775"/>
            <a:ext cx="6051098" cy="413945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42"/>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Where can we find large numbers of free neutrons?</a:t>
            </a:r>
            <a:endParaRPr>
              <a:solidFill>
                <a:schemeClr val="accent5"/>
              </a:solidFill>
            </a:endParaRPr>
          </a:p>
        </p:txBody>
      </p:sp>
      <p:sp>
        <p:nvSpPr>
          <p:cNvPr id="306" name="Google Shape;306;p4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07" name="Google Shape;307;p42"/>
          <p:cNvSpPr txBox="1"/>
          <p:nvPr>
            <p:ph idx="1" type="body"/>
          </p:nvPr>
        </p:nvSpPr>
        <p:spPr>
          <a:xfrm>
            <a:off x="701525" y="3561925"/>
            <a:ext cx="2763600" cy="7803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SzPts val="935"/>
              <a:buNone/>
            </a:pPr>
            <a:r>
              <a:rPr lang="en" sz="1829"/>
              <a:t>neutron star + neutron star / black hole mergers</a:t>
            </a:r>
            <a:endParaRPr sz="1829"/>
          </a:p>
        </p:txBody>
      </p:sp>
      <p:sp>
        <p:nvSpPr>
          <p:cNvPr id="308" name="Google Shape;308;p42"/>
          <p:cNvSpPr txBox="1"/>
          <p:nvPr>
            <p:ph idx="1" type="body"/>
          </p:nvPr>
        </p:nvSpPr>
        <p:spPr>
          <a:xfrm>
            <a:off x="5120325" y="3561925"/>
            <a:ext cx="3130800" cy="7803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SzPts val="935"/>
              <a:buNone/>
            </a:pPr>
            <a:r>
              <a:rPr lang="en" sz="1829"/>
              <a:t>collapse of rapidly-rotating, highly-magnetized, massive stars</a:t>
            </a:r>
            <a:endParaRPr i="1" sz="1829"/>
          </a:p>
        </p:txBody>
      </p:sp>
      <p:pic>
        <p:nvPicPr>
          <p:cNvPr id="309" name="Google Shape;309;p42"/>
          <p:cNvPicPr preferRelativeResize="0"/>
          <p:nvPr/>
        </p:nvPicPr>
        <p:blipFill>
          <a:blip r:embed="rId3">
            <a:alphaModFix/>
          </a:blip>
          <a:stretch>
            <a:fillRect/>
          </a:stretch>
        </p:blipFill>
        <p:spPr>
          <a:xfrm>
            <a:off x="5446200" y="1017725"/>
            <a:ext cx="2479047" cy="2544199"/>
          </a:xfrm>
          <a:prstGeom prst="rect">
            <a:avLst/>
          </a:prstGeom>
          <a:noFill/>
          <a:ln>
            <a:noFill/>
          </a:ln>
        </p:spPr>
      </p:pic>
      <p:pic>
        <p:nvPicPr>
          <p:cNvPr id="310" name="Google Shape;310;p42"/>
          <p:cNvPicPr preferRelativeResize="0"/>
          <p:nvPr/>
        </p:nvPicPr>
        <p:blipFill>
          <a:blip r:embed="rId4">
            <a:alphaModFix/>
          </a:blip>
          <a:stretch>
            <a:fillRect/>
          </a:stretch>
        </p:blipFill>
        <p:spPr>
          <a:xfrm>
            <a:off x="1665125" y="1989451"/>
            <a:ext cx="2906875" cy="1650100"/>
          </a:xfrm>
          <a:prstGeom prst="rect">
            <a:avLst/>
          </a:prstGeom>
          <a:noFill/>
          <a:ln>
            <a:noFill/>
          </a:ln>
        </p:spPr>
      </p:pic>
      <p:pic>
        <p:nvPicPr>
          <p:cNvPr id="311" name="Google Shape;311;p42"/>
          <p:cNvPicPr preferRelativeResize="0"/>
          <p:nvPr/>
        </p:nvPicPr>
        <p:blipFill rotWithShape="1">
          <a:blip r:embed="rId5">
            <a:alphaModFix/>
          </a:blip>
          <a:srcRect b="0" l="0" r="0" t="0"/>
          <a:stretch/>
        </p:blipFill>
        <p:spPr>
          <a:xfrm>
            <a:off x="434475" y="740175"/>
            <a:ext cx="2479051" cy="1407232"/>
          </a:xfrm>
          <a:prstGeom prst="rect">
            <a:avLst/>
          </a:prstGeom>
          <a:noFill/>
          <a:ln>
            <a:noFill/>
          </a:ln>
        </p:spPr>
      </p:pic>
      <p:sp>
        <p:nvSpPr>
          <p:cNvPr id="312" name="Google Shape;312;p42"/>
          <p:cNvSpPr txBox="1"/>
          <p:nvPr>
            <p:ph idx="1" type="body"/>
          </p:nvPr>
        </p:nvSpPr>
        <p:spPr>
          <a:xfrm>
            <a:off x="817525" y="4620625"/>
            <a:ext cx="2763600" cy="4788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SzPts val="935"/>
              <a:buNone/>
            </a:pPr>
            <a:r>
              <a:rPr lang="en" sz="1430"/>
              <a:t>NASA Goddard</a:t>
            </a:r>
            <a:endParaRPr sz="1430"/>
          </a:p>
        </p:txBody>
      </p:sp>
      <p:sp>
        <p:nvSpPr>
          <p:cNvPr id="313" name="Google Shape;313;p42"/>
          <p:cNvSpPr txBox="1"/>
          <p:nvPr>
            <p:ph idx="1" type="body"/>
          </p:nvPr>
        </p:nvSpPr>
        <p:spPr>
          <a:xfrm>
            <a:off x="5303925" y="4663225"/>
            <a:ext cx="2763600" cy="4788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SzPts val="935"/>
              <a:buNone/>
            </a:pPr>
            <a:r>
              <a:rPr lang="en" sz="1430"/>
              <a:t>Burrows+19</a:t>
            </a:r>
            <a:endParaRPr sz="143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43"/>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Neutron star + neutron star / black hole mergers</a:t>
            </a:r>
            <a:endParaRPr>
              <a:solidFill>
                <a:schemeClr val="accent5"/>
              </a:solidFill>
            </a:endParaRPr>
          </a:p>
        </p:txBody>
      </p:sp>
      <p:sp>
        <p:nvSpPr>
          <p:cNvPr id="319" name="Google Shape;319;p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20" name="Google Shape;320;p43"/>
          <p:cNvSpPr txBox="1"/>
          <p:nvPr/>
        </p:nvSpPr>
        <p:spPr>
          <a:xfrm>
            <a:off x="311700" y="1077250"/>
            <a:ext cx="7588200" cy="23400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FFFFFF"/>
              </a:buClr>
              <a:buSzPts val="2400"/>
              <a:buFont typeface="Lato"/>
              <a:buChar char="-"/>
            </a:pPr>
            <a:r>
              <a:rPr b="1" lang="en" sz="2400" u="sng">
                <a:solidFill>
                  <a:schemeClr val="accent5"/>
                </a:solidFill>
                <a:latin typeface="Lato"/>
                <a:ea typeface="Lato"/>
                <a:cs typeface="Lato"/>
                <a:sym typeface="Lato"/>
              </a:rPr>
              <a:t>NS</a:t>
            </a:r>
            <a:r>
              <a:rPr b="1" lang="en" sz="2400">
                <a:solidFill>
                  <a:srgbClr val="FFFFFF"/>
                </a:solidFill>
                <a:latin typeface="Lato"/>
                <a:ea typeface="Lato"/>
                <a:cs typeface="Lato"/>
                <a:sym typeface="Lato"/>
              </a:rPr>
              <a:t> </a:t>
            </a:r>
            <a:r>
              <a:rPr lang="en" sz="2400">
                <a:solidFill>
                  <a:srgbClr val="FFFFFF"/>
                </a:solidFill>
                <a:latin typeface="Lato"/>
                <a:ea typeface="Lato"/>
                <a:cs typeface="Lato"/>
                <a:sym typeface="Lato"/>
              </a:rPr>
              <a:t>+ </a:t>
            </a:r>
            <a:r>
              <a:rPr b="1" lang="en" sz="2400" u="sng">
                <a:solidFill>
                  <a:schemeClr val="accent5"/>
                </a:solidFill>
                <a:latin typeface="Lato"/>
                <a:ea typeface="Lato"/>
                <a:cs typeface="Lato"/>
                <a:sym typeface="Lato"/>
              </a:rPr>
              <a:t>NS</a:t>
            </a:r>
            <a:r>
              <a:rPr lang="en" sz="2400">
                <a:solidFill>
                  <a:srgbClr val="FFFFFF"/>
                </a:solidFill>
                <a:latin typeface="Lato"/>
                <a:ea typeface="Lato"/>
                <a:cs typeface="Lato"/>
                <a:sym typeface="Lato"/>
              </a:rPr>
              <a:t> → tidal disruption, </a:t>
            </a:r>
            <a:r>
              <a:rPr b="1" lang="en" sz="2400">
                <a:solidFill>
                  <a:srgbClr val="FFFFFF"/>
                </a:solidFill>
                <a:latin typeface="Lato"/>
                <a:ea typeface="Lato"/>
                <a:cs typeface="Lato"/>
                <a:sym typeface="Lato"/>
              </a:rPr>
              <a:t>collision between surfaces of stars</a:t>
            </a:r>
            <a:r>
              <a:rPr lang="en" sz="2400">
                <a:solidFill>
                  <a:srgbClr val="FFFFFF"/>
                </a:solidFill>
                <a:latin typeface="Lato"/>
                <a:ea typeface="Lato"/>
                <a:cs typeface="Lato"/>
                <a:sym typeface="Lato"/>
              </a:rPr>
              <a:t>, formation of a remnant NS </a:t>
            </a:r>
            <a:r>
              <a:rPr b="1" i="1" lang="en" sz="2400">
                <a:solidFill>
                  <a:srgbClr val="FFFFFF"/>
                </a:solidFill>
                <a:latin typeface="Lato"/>
                <a:ea typeface="Lato"/>
                <a:cs typeface="Lato"/>
                <a:sym typeface="Lato"/>
              </a:rPr>
              <a:t>or</a:t>
            </a:r>
            <a:r>
              <a:rPr lang="en" sz="2400">
                <a:solidFill>
                  <a:srgbClr val="FFFFFF"/>
                </a:solidFill>
                <a:latin typeface="Lato"/>
                <a:ea typeface="Lato"/>
                <a:cs typeface="Lato"/>
                <a:sym typeface="Lato"/>
              </a:rPr>
              <a:t> BH, accretion disk</a:t>
            </a:r>
            <a:endParaRPr sz="2400">
              <a:solidFill>
                <a:srgbClr val="FFFFFF"/>
              </a:solidFill>
              <a:latin typeface="Lato"/>
              <a:ea typeface="Lato"/>
              <a:cs typeface="Lato"/>
              <a:sym typeface="Lato"/>
            </a:endParaRPr>
          </a:p>
          <a:p>
            <a:pPr indent="-381000" lvl="1" marL="914400" rtl="0" algn="l">
              <a:spcBef>
                <a:spcPts val="1000"/>
              </a:spcBef>
              <a:spcAft>
                <a:spcPts val="0"/>
              </a:spcAft>
              <a:buClr>
                <a:srgbClr val="FFFFFF"/>
              </a:buClr>
              <a:buSzPts val="2400"/>
              <a:buFont typeface="Lato"/>
              <a:buChar char="⇒"/>
            </a:pPr>
            <a:r>
              <a:rPr i="1" lang="en" sz="2400">
                <a:solidFill>
                  <a:srgbClr val="FFFFFF"/>
                </a:solidFill>
                <a:latin typeface="Lato"/>
                <a:ea typeface="Lato"/>
                <a:cs typeface="Lato"/>
                <a:sym typeface="Lato"/>
              </a:rPr>
              <a:t>r</a:t>
            </a:r>
            <a:r>
              <a:rPr lang="en" sz="2400">
                <a:solidFill>
                  <a:srgbClr val="FFFFFF"/>
                </a:solidFill>
                <a:latin typeface="Lato"/>
                <a:ea typeface="Lato"/>
                <a:cs typeface="Lato"/>
                <a:sym typeface="Lato"/>
              </a:rPr>
              <a:t>-process in the tidal ejecta, squeezed collisional ejecta, and accretion disk</a:t>
            </a:r>
            <a:endParaRPr sz="2400">
              <a:solidFill>
                <a:srgbClr val="FFFFFF"/>
              </a:solidFill>
              <a:latin typeface="Lato"/>
              <a:ea typeface="Lato"/>
              <a:cs typeface="Lato"/>
              <a:sym typeface="Lato"/>
            </a:endParaRPr>
          </a:p>
          <a:p>
            <a:pPr indent="-381000" lvl="0" marL="457200" rtl="0" algn="l">
              <a:spcBef>
                <a:spcPts val="1000"/>
              </a:spcBef>
              <a:spcAft>
                <a:spcPts val="0"/>
              </a:spcAft>
              <a:buClr>
                <a:srgbClr val="FFFFFF"/>
              </a:buClr>
              <a:buSzPts val="2400"/>
              <a:buFont typeface="Lato"/>
              <a:buChar char="-"/>
            </a:pPr>
            <a:r>
              <a:rPr b="1" lang="en" sz="2400" u="sng">
                <a:solidFill>
                  <a:schemeClr val="accent5"/>
                </a:solidFill>
                <a:latin typeface="Lato"/>
                <a:ea typeface="Lato"/>
                <a:cs typeface="Lato"/>
                <a:sym typeface="Lato"/>
              </a:rPr>
              <a:t>NS</a:t>
            </a:r>
            <a:r>
              <a:rPr b="1" lang="en" sz="2400">
                <a:solidFill>
                  <a:schemeClr val="dk1"/>
                </a:solidFill>
                <a:latin typeface="Lato"/>
                <a:ea typeface="Lato"/>
                <a:cs typeface="Lato"/>
                <a:sym typeface="Lato"/>
              </a:rPr>
              <a:t> + </a:t>
            </a:r>
            <a:r>
              <a:rPr b="1" lang="en" sz="2400" u="sng">
                <a:solidFill>
                  <a:srgbClr val="999999"/>
                </a:solidFill>
                <a:latin typeface="Lato"/>
                <a:ea typeface="Lato"/>
                <a:cs typeface="Lato"/>
                <a:sym typeface="Lato"/>
              </a:rPr>
              <a:t>BH</a:t>
            </a:r>
            <a:r>
              <a:rPr lang="en" sz="2400">
                <a:solidFill>
                  <a:srgbClr val="FFFFFF"/>
                </a:solidFill>
                <a:latin typeface="Lato"/>
                <a:ea typeface="Lato"/>
                <a:cs typeface="Lato"/>
                <a:sym typeface="Lato"/>
              </a:rPr>
              <a:t> → tidal disruption, formation of a remnant BH, accretion disk</a:t>
            </a:r>
            <a:endParaRPr sz="2400">
              <a:solidFill>
                <a:srgbClr val="FFFFFF"/>
              </a:solidFill>
              <a:latin typeface="Lato"/>
              <a:ea typeface="Lato"/>
              <a:cs typeface="Lato"/>
              <a:sym typeface="Lato"/>
            </a:endParaRPr>
          </a:p>
          <a:p>
            <a:pPr indent="-381000" lvl="1" marL="914400" rtl="0" algn="l">
              <a:spcBef>
                <a:spcPts val="1000"/>
              </a:spcBef>
              <a:spcAft>
                <a:spcPts val="1000"/>
              </a:spcAft>
              <a:buClr>
                <a:srgbClr val="FFFFFF"/>
              </a:buClr>
              <a:buSzPts val="2400"/>
              <a:buFont typeface="Lato"/>
              <a:buChar char="⇒"/>
            </a:pPr>
            <a:r>
              <a:rPr i="1" lang="en" sz="2400">
                <a:solidFill>
                  <a:srgbClr val="FFFFFF"/>
                </a:solidFill>
                <a:latin typeface="Lato"/>
                <a:ea typeface="Lato"/>
                <a:cs typeface="Lato"/>
                <a:sym typeface="Lato"/>
              </a:rPr>
              <a:t>r</a:t>
            </a:r>
            <a:r>
              <a:rPr lang="en" sz="2400">
                <a:solidFill>
                  <a:srgbClr val="FFFFFF"/>
                </a:solidFill>
                <a:latin typeface="Lato"/>
                <a:ea typeface="Lato"/>
                <a:cs typeface="Lato"/>
                <a:sym typeface="Lato"/>
              </a:rPr>
              <a:t>-process in the tidal ejecta and accretion disk</a:t>
            </a:r>
            <a:endParaRPr sz="2400">
              <a:solidFill>
                <a:srgbClr val="FFFFFF"/>
              </a:solidFill>
              <a:latin typeface="Lato"/>
              <a:ea typeface="Lato"/>
              <a:cs typeface="Lato"/>
              <a:sym typeface="Lato"/>
            </a:endParaRPr>
          </a:p>
        </p:txBody>
      </p:sp>
      <p:sp>
        <p:nvSpPr>
          <p:cNvPr id="321" name="Google Shape;321;p43"/>
          <p:cNvSpPr/>
          <p:nvPr/>
        </p:nvSpPr>
        <p:spPr>
          <a:xfrm>
            <a:off x="7889700" y="1423550"/>
            <a:ext cx="454200" cy="4542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43"/>
          <p:cNvSpPr/>
          <p:nvPr/>
        </p:nvSpPr>
        <p:spPr>
          <a:xfrm>
            <a:off x="8343900" y="1877750"/>
            <a:ext cx="454200" cy="4542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43"/>
          <p:cNvSpPr/>
          <p:nvPr/>
        </p:nvSpPr>
        <p:spPr>
          <a:xfrm>
            <a:off x="7889700" y="3175650"/>
            <a:ext cx="454200" cy="4542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43"/>
          <p:cNvSpPr/>
          <p:nvPr/>
        </p:nvSpPr>
        <p:spPr>
          <a:xfrm>
            <a:off x="8343900" y="3629850"/>
            <a:ext cx="454200" cy="454200"/>
          </a:xfrm>
          <a:prstGeom prst="ellipse">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28" name="Shape 328"/>
        <p:cNvGrpSpPr/>
        <p:nvPr/>
      </p:nvGrpSpPr>
      <p:grpSpPr>
        <a:xfrm>
          <a:off x="0" y="0"/>
          <a:ext cx="0" cy="0"/>
          <a:chOff x="0" y="0"/>
          <a:chExt cx="0" cy="0"/>
        </a:xfrm>
      </p:grpSpPr>
      <p:sp>
        <p:nvSpPr>
          <p:cNvPr id="329" name="Google Shape;329;p4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30" name="Google Shape;330;p44"/>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GW170817: first NS-NS merger, only gravitational wave + light detection to date</a:t>
            </a:r>
            <a:endParaRPr>
              <a:solidFill>
                <a:schemeClr val="accent5"/>
              </a:solidFill>
            </a:endParaRPr>
          </a:p>
        </p:txBody>
      </p:sp>
      <p:sp>
        <p:nvSpPr>
          <p:cNvPr id="331" name="Google Shape;331;p44"/>
          <p:cNvSpPr txBox="1"/>
          <p:nvPr/>
        </p:nvSpPr>
        <p:spPr>
          <a:xfrm>
            <a:off x="3396650" y="4332375"/>
            <a:ext cx="1395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Kasliwal+2018</a:t>
            </a:r>
            <a:endParaRPr>
              <a:solidFill>
                <a:srgbClr val="FFFFFF"/>
              </a:solidFill>
              <a:latin typeface="Lato"/>
              <a:ea typeface="Lato"/>
              <a:cs typeface="Lato"/>
              <a:sym typeface="Lato"/>
            </a:endParaRPr>
          </a:p>
        </p:txBody>
      </p:sp>
      <p:pic>
        <p:nvPicPr>
          <p:cNvPr id="332" name="Google Shape;332;p44"/>
          <p:cNvPicPr preferRelativeResize="0"/>
          <p:nvPr/>
        </p:nvPicPr>
        <p:blipFill rotWithShape="1">
          <a:blip r:embed="rId3">
            <a:alphaModFix/>
          </a:blip>
          <a:srcRect b="0" l="0" r="0" t="0"/>
          <a:stretch/>
        </p:blipFill>
        <p:spPr>
          <a:xfrm>
            <a:off x="3396650" y="1144088"/>
            <a:ext cx="5624499" cy="3084676"/>
          </a:xfrm>
          <a:prstGeom prst="rect">
            <a:avLst/>
          </a:prstGeom>
          <a:noFill/>
          <a:ln>
            <a:noFill/>
          </a:ln>
        </p:spPr>
      </p:pic>
      <p:sp>
        <p:nvSpPr>
          <p:cNvPr id="333" name="Google Shape;333;p44"/>
          <p:cNvSpPr txBox="1"/>
          <p:nvPr/>
        </p:nvSpPr>
        <p:spPr>
          <a:xfrm>
            <a:off x="311700" y="1077250"/>
            <a:ext cx="2723700" cy="23400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FFFFFF"/>
              </a:buClr>
              <a:buSzPts val="2000"/>
              <a:buFont typeface="Lato"/>
              <a:buChar char="-"/>
            </a:pPr>
            <a:r>
              <a:rPr lang="en" sz="2000">
                <a:solidFill>
                  <a:srgbClr val="FFFFFF"/>
                </a:solidFill>
                <a:latin typeface="Lato"/>
                <a:ea typeface="Lato"/>
                <a:cs typeface="Lato"/>
                <a:sym typeface="Lato"/>
              </a:rPr>
              <a:t>gravitational </a:t>
            </a:r>
            <a:r>
              <a:rPr lang="en" sz="2000">
                <a:solidFill>
                  <a:srgbClr val="FFFFFF"/>
                </a:solidFill>
                <a:latin typeface="Lato"/>
                <a:ea typeface="Lato"/>
                <a:cs typeface="Lato"/>
                <a:sym typeface="Lato"/>
              </a:rPr>
              <a:t>waves</a:t>
            </a:r>
            <a:r>
              <a:rPr lang="en" sz="2000">
                <a:solidFill>
                  <a:srgbClr val="FFFFFF"/>
                </a:solidFill>
                <a:latin typeface="Lato"/>
                <a:ea typeface="Lato"/>
                <a:cs typeface="Lato"/>
                <a:sym typeface="Lato"/>
              </a:rPr>
              <a:t> detected by both LIGO detectors, </a:t>
            </a:r>
            <a:r>
              <a:rPr i="1" lang="en" sz="2000">
                <a:solidFill>
                  <a:srgbClr val="FFFFFF"/>
                </a:solidFill>
                <a:latin typeface="Lato"/>
                <a:ea typeface="Lato"/>
                <a:cs typeface="Lato"/>
                <a:sym typeface="Lato"/>
              </a:rPr>
              <a:t>not </a:t>
            </a:r>
            <a:r>
              <a:rPr lang="en" sz="2000">
                <a:solidFill>
                  <a:srgbClr val="FFFFFF"/>
                </a:solidFill>
                <a:latin typeface="Lato"/>
                <a:ea typeface="Lato"/>
                <a:cs typeface="Lato"/>
                <a:sym typeface="Lato"/>
              </a:rPr>
              <a:t>Virgo</a:t>
            </a:r>
            <a:endParaRPr sz="2000">
              <a:solidFill>
                <a:srgbClr val="FFFFFF"/>
              </a:solidFill>
              <a:latin typeface="Lato"/>
              <a:ea typeface="Lato"/>
              <a:cs typeface="Lato"/>
              <a:sym typeface="Lato"/>
            </a:endParaRPr>
          </a:p>
          <a:p>
            <a:pPr indent="-355600" lvl="0" marL="457200" rtl="0" algn="l">
              <a:spcBef>
                <a:spcPts val="0"/>
              </a:spcBef>
              <a:spcAft>
                <a:spcPts val="0"/>
              </a:spcAft>
              <a:buClr>
                <a:srgbClr val="FFFFFF"/>
              </a:buClr>
              <a:buSzPts val="2000"/>
              <a:buFont typeface="Lato"/>
              <a:buChar char="-"/>
            </a:pPr>
            <a:r>
              <a:rPr lang="en" sz="2000">
                <a:solidFill>
                  <a:srgbClr val="FFFFFF"/>
                </a:solidFill>
                <a:latin typeface="Lato"/>
                <a:ea typeface="Lato"/>
                <a:cs typeface="Lato"/>
                <a:sym typeface="Lato"/>
              </a:rPr>
              <a:t>short gamma-ray burst: T + 3 seconds</a:t>
            </a:r>
            <a:endParaRPr sz="2000">
              <a:solidFill>
                <a:srgbClr val="FFFFFF"/>
              </a:solidFill>
              <a:latin typeface="Lato"/>
              <a:ea typeface="Lato"/>
              <a:cs typeface="Lato"/>
              <a:sym typeface="Lato"/>
            </a:endParaRPr>
          </a:p>
          <a:p>
            <a:pPr indent="-355600" lvl="0" marL="457200" rtl="0" algn="l">
              <a:spcBef>
                <a:spcPts val="0"/>
              </a:spcBef>
              <a:spcAft>
                <a:spcPts val="0"/>
              </a:spcAft>
              <a:buClr>
                <a:srgbClr val="FFFFFF"/>
              </a:buClr>
              <a:buSzPts val="2000"/>
              <a:buFont typeface="Lato"/>
              <a:buChar char="-"/>
            </a:pPr>
            <a:r>
              <a:rPr lang="en" sz="2000">
                <a:solidFill>
                  <a:srgbClr val="FFFFFF"/>
                </a:solidFill>
                <a:latin typeface="Lato"/>
                <a:ea typeface="Lato"/>
                <a:cs typeface="Lato"/>
                <a:sym typeface="Lato"/>
              </a:rPr>
              <a:t>kilonova: </a:t>
            </a:r>
            <a:r>
              <a:rPr i="1" lang="en" sz="2000">
                <a:solidFill>
                  <a:srgbClr val="FFFFFF"/>
                </a:solidFill>
                <a:latin typeface="Lato"/>
                <a:ea typeface="Lato"/>
                <a:cs typeface="Lato"/>
                <a:sym typeface="Lato"/>
              </a:rPr>
              <a:t>found </a:t>
            </a:r>
            <a:r>
              <a:rPr lang="en" sz="2000">
                <a:solidFill>
                  <a:srgbClr val="FFFFFF"/>
                </a:solidFill>
                <a:latin typeface="Lato"/>
                <a:ea typeface="Lato"/>
                <a:cs typeface="Lato"/>
                <a:sym typeface="Lato"/>
              </a:rPr>
              <a:t>at T + 11 hours</a:t>
            </a:r>
            <a:endParaRPr sz="2000">
              <a:solidFill>
                <a:srgbClr val="FFFFFF"/>
              </a:solidFill>
              <a:latin typeface="Lato"/>
              <a:ea typeface="Lato"/>
              <a:cs typeface="Lato"/>
              <a:sym typeface="Lato"/>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45"/>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Fundamental tracer for neutron-richness: electron fraction</a:t>
            </a:r>
            <a:endParaRPr>
              <a:solidFill>
                <a:schemeClr val="accent5"/>
              </a:solidFill>
            </a:endParaRPr>
          </a:p>
        </p:txBody>
      </p:sp>
      <p:sp>
        <p:nvSpPr>
          <p:cNvPr id="339" name="Google Shape;339;p4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40" name="Google Shape;340;p45"/>
          <p:cNvPicPr preferRelativeResize="0"/>
          <p:nvPr/>
        </p:nvPicPr>
        <p:blipFill>
          <a:blip r:embed="rId3">
            <a:alphaModFix/>
          </a:blip>
          <a:stretch>
            <a:fillRect/>
          </a:stretch>
        </p:blipFill>
        <p:spPr>
          <a:xfrm>
            <a:off x="1106625" y="1114400"/>
            <a:ext cx="6930746" cy="1457362"/>
          </a:xfrm>
          <a:prstGeom prst="rect">
            <a:avLst/>
          </a:prstGeom>
          <a:noFill/>
          <a:ln>
            <a:noFill/>
          </a:ln>
        </p:spPr>
      </p:pic>
      <p:sp>
        <p:nvSpPr>
          <p:cNvPr id="341" name="Google Shape;341;p45"/>
          <p:cNvSpPr txBox="1"/>
          <p:nvPr/>
        </p:nvSpPr>
        <p:spPr>
          <a:xfrm>
            <a:off x="4395325" y="826163"/>
            <a:ext cx="1936200" cy="49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000"/>
              </a:spcAft>
              <a:buNone/>
            </a:pPr>
            <a:r>
              <a:rPr lang="en" sz="1600">
                <a:solidFill>
                  <a:srgbClr val="FFFFFF"/>
                </a:solidFill>
                <a:latin typeface="Lato"/>
                <a:ea typeface="Lato"/>
                <a:cs typeface="Lato"/>
                <a:sym typeface="Lato"/>
              </a:rPr>
              <a:t>conservation of charge</a:t>
            </a:r>
            <a:endParaRPr sz="1700">
              <a:solidFill>
                <a:srgbClr val="FFFFFF"/>
              </a:solidFill>
              <a:latin typeface="Lato"/>
              <a:ea typeface="Lato"/>
              <a:cs typeface="Lato"/>
              <a:sym typeface="Lato"/>
            </a:endParaRPr>
          </a:p>
        </p:txBody>
      </p:sp>
      <p:sp>
        <p:nvSpPr>
          <p:cNvPr id="342" name="Google Shape;342;p45"/>
          <p:cNvSpPr txBox="1"/>
          <p:nvPr>
            <p:ph idx="1" type="body"/>
          </p:nvPr>
        </p:nvSpPr>
        <p:spPr>
          <a:xfrm>
            <a:off x="311700" y="2715488"/>
            <a:ext cx="8414700" cy="1848900"/>
          </a:xfrm>
          <a:prstGeom prst="rect">
            <a:avLst/>
          </a:prstGeom>
        </p:spPr>
        <p:txBody>
          <a:bodyPr anchorCtr="0" anchor="t" bIns="91425" lIns="91425" spcFirstLastPara="1" rIns="91425" wrap="square" tIns="91425">
            <a:normAutofit fontScale="77500" lnSpcReduction="10000"/>
          </a:bodyPr>
          <a:lstStyle/>
          <a:p>
            <a:pPr indent="-376237" lvl="0" marL="457200" rtl="0" algn="l">
              <a:lnSpc>
                <a:spcPct val="100000"/>
              </a:lnSpc>
              <a:spcBef>
                <a:spcPts val="0"/>
              </a:spcBef>
              <a:spcAft>
                <a:spcPts val="0"/>
              </a:spcAft>
              <a:buSzPct val="100000"/>
              <a:buChar char="-"/>
            </a:pPr>
            <a:r>
              <a:rPr lang="en" sz="3000"/>
              <a:t>equivalently, proton fraction</a:t>
            </a:r>
            <a:endParaRPr sz="3000"/>
          </a:p>
          <a:p>
            <a:pPr indent="-376237" lvl="0" marL="457200" rtl="0" algn="l">
              <a:lnSpc>
                <a:spcPct val="100000"/>
              </a:lnSpc>
              <a:spcBef>
                <a:spcPts val="1000"/>
              </a:spcBef>
              <a:spcAft>
                <a:spcPts val="0"/>
              </a:spcAft>
              <a:buSzPct val="100000"/>
              <a:buChar char="-"/>
            </a:pPr>
            <a:r>
              <a:rPr lang="en" sz="3000"/>
              <a:t>higher electron fraction → more protons, fewer neutrons</a:t>
            </a:r>
            <a:endParaRPr sz="3000"/>
          </a:p>
          <a:p>
            <a:pPr indent="-376237" lvl="0" marL="457200" rtl="0" algn="l">
              <a:lnSpc>
                <a:spcPct val="100000"/>
              </a:lnSpc>
              <a:spcBef>
                <a:spcPts val="1000"/>
              </a:spcBef>
              <a:spcAft>
                <a:spcPts val="1000"/>
              </a:spcAft>
              <a:buSzPct val="100000"/>
              <a:buChar char="-"/>
            </a:pPr>
            <a:r>
              <a:rPr lang="en" sz="3000"/>
              <a:t>electron fraction ~ 0.01 - 0.45 required for </a:t>
            </a:r>
            <a:r>
              <a:rPr i="1" lang="en" sz="3000"/>
              <a:t>r</a:t>
            </a:r>
            <a:r>
              <a:rPr lang="en" sz="3000"/>
              <a:t>-process, less than 0.3 required to produce </a:t>
            </a:r>
            <a:r>
              <a:rPr i="1" lang="en" sz="3000"/>
              <a:t>all </a:t>
            </a:r>
            <a:r>
              <a:rPr lang="en" sz="3000"/>
              <a:t>peaks</a:t>
            </a:r>
            <a:endParaRPr sz="30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46"/>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Hot or cold? Slow or fast?</a:t>
            </a:r>
            <a:endParaRPr>
              <a:solidFill>
                <a:schemeClr val="accent5"/>
              </a:solidFill>
            </a:endParaRPr>
          </a:p>
        </p:txBody>
      </p:sp>
      <p:sp>
        <p:nvSpPr>
          <p:cNvPr id="348" name="Google Shape;348;p4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49" name="Google Shape;349;p46"/>
          <p:cNvPicPr preferRelativeResize="0"/>
          <p:nvPr/>
        </p:nvPicPr>
        <p:blipFill>
          <a:blip r:embed="rId3">
            <a:alphaModFix/>
          </a:blip>
          <a:stretch>
            <a:fillRect/>
          </a:stretch>
        </p:blipFill>
        <p:spPr>
          <a:xfrm>
            <a:off x="5127075" y="64025"/>
            <a:ext cx="3559650" cy="2540026"/>
          </a:xfrm>
          <a:prstGeom prst="rect">
            <a:avLst/>
          </a:prstGeom>
          <a:noFill/>
          <a:ln>
            <a:noFill/>
          </a:ln>
        </p:spPr>
      </p:pic>
      <p:pic>
        <p:nvPicPr>
          <p:cNvPr id="350" name="Google Shape;350;p46"/>
          <p:cNvPicPr preferRelativeResize="0"/>
          <p:nvPr/>
        </p:nvPicPr>
        <p:blipFill>
          <a:blip r:embed="rId4">
            <a:alphaModFix/>
          </a:blip>
          <a:stretch>
            <a:fillRect/>
          </a:stretch>
        </p:blipFill>
        <p:spPr>
          <a:xfrm>
            <a:off x="5123373" y="2680250"/>
            <a:ext cx="3563353" cy="2376575"/>
          </a:xfrm>
          <a:prstGeom prst="rect">
            <a:avLst/>
          </a:prstGeom>
          <a:noFill/>
          <a:ln>
            <a:noFill/>
          </a:ln>
        </p:spPr>
      </p:pic>
      <p:sp>
        <p:nvSpPr>
          <p:cNvPr id="351" name="Google Shape;351;p46"/>
          <p:cNvSpPr txBox="1"/>
          <p:nvPr/>
        </p:nvSpPr>
        <p:spPr>
          <a:xfrm rot="5400000">
            <a:off x="7840875" y="986075"/>
            <a:ext cx="2091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Lato"/>
                <a:ea typeface="Lato"/>
                <a:cs typeface="Lato"/>
                <a:sym typeface="Lato"/>
              </a:rPr>
              <a:t>adapted from Vassh+21</a:t>
            </a:r>
            <a:endParaRPr>
              <a:solidFill>
                <a:schemeClr val="dk1"/>
              </a:solidFill>
              <a:latin typeface="Lato"/>
              <a:ea typeface="Lato"/>
              <a:cs typeface="Lato"/>
              <a:sym typeface="Lato"/>
            </a:endParaRPr>
          </a:p>
        </p:txBody>
      </p:sp>
      <p:sp>
        <p:nvSpPr>
          <p:cNvPr id="352" name="Google Shape;352;p46"/>
          <p:cNvSpPr txBox="1"/>
          <p:nvPr>
            <p:ph idx="1" type="body"/>
          </p:nvPr>
        </p:nvSpPr>
        <p:spPr>
          <a:xfrm>
            <a:off x="311700" y="917250"/>
            <a:ext cx="4589100" cy="4139700"/>
          </a:xfrm>
          <a:prstGeom prst="rect">
            <a:avLst/>
          </a:prstGeom>
        </p:spPr>
        <p:txBody>
          <a:bodyPr anchorCtr="0" anchor="t" bIns="91425" lIns="91425" spcFirstLastPara="1" rIns="91425" wrap="square" tIns="91425">
            <a:normAutofit lnSpcReduction="20000"/>
          </a:bodyPr>
          <a:lstStyle/>
          <a:p>
            <a:pPr indent="-368300" lvl="0" marL="457200" rtl="0" algn="l">
              <a:lnSpc>
                <a:spcPct val="90000"/>
              </a:lnSpc>
              <a:spcBef>
                <a:spcPts val="0"/>
              </a:spcBef>
              <a:spcAft>
                <a:spcPts val="0"/>
              </a:spcAft>
              <a:buSzPts val="2200"/>
              <a:buChar char="-"/>
            </a:pPr>
            <a:r>
              <a:rPr lang="en" sz="2200">
                <a:solidFill>
                  <a:srgbClr val="FF0000"/>
                </a:solidFill>
              </a:rPr>
              <a:t>hot:</a:t>
            </a:r>
            <a:r>
              <a:rPr lang="en" sz="2200"/>
              <a:t> large entropy, equilibrium between neutron capture and photodissociation</a:t>
            </a:r>
            <a:endParaRPr sz="2200"/>
          </a:p>
          <a:p>
            <a:pPr indent="0" lvl="0" marL="457200" rtl="0" algn="l">
              <a:lnSpc>
                <a:spcPct val="90000"/>
              </a:lnSpc>
              <a:spcBef>
                <a:spcPts val="1000"/>
              </a:spcBef>
              <a:spcAft>
                <a:spcPts val="0"/>
              </a:spcAft>
              <a:buNone/>
            </a:pPr>
            <a:r>
              <a:t/>
            </a:r>
            <a:endParaRPr sz="2200"/>
          </a:p>
          <a:p>
            <a:pPr indent="-368300" lvl="0" marL="457200" rtl="0" algn="l">
              <a:lnSpc>
                <a:spcPct val="90000"/>
              </a:lnSpc>
              <a:spcBef>
                <a:spcPts val="1000"/>
              </a:spcBef>
              <a:spcAft>
                <a:spcPts val="0"/>
              </a:spcAft>
              <a:buSzPts val="2200"/>
              <a:buChar char="-"/>
            </a:pPr>
            <a:r>
              <a:rPr lang="en" sz="2200">
                <a:solidFill>
                  <a:srgbClr val="00BFFF"/>
                </a:solidFill>
              </a:rPr>
              <a:t>cold:</a:t>
            </a:r>
            <a:r>
              <a:rPr lang="en" sz="2200"/>
              <a:t> small entropy, may drop out of equilibrium before synthesizing lanthanides and heavier</a:t>
            </a:r>
            <a:endParaRPr sz="2200"/>
          </a:p>
          <a:p>
            <a:pPr indent="-368300" lvl="0" marL="457200" rtl="0" algn="l">
              <a:lnSpc>
                <a:spcPct val="90000"/>
              </a:lnSpc>
              <a:spcBef>
                <a:spcPts val="1000"/>
              </a:spcBef>
              <a:spcAft>
                <a:spcPts val="0"/>
              </a:spcAft>
              <a:buSzPts val="2200"/>
              <a:buChar char="-"/>
            </a:pPr>
            <a:r>
              <a:rPr lang="en" sz="2200"/>
              <a:t>can transition from one regime to another via expansion cooling / radioactive heating</a:t>
            </a:r>
            <a:endParaRPr sz="2200"/>
          </a:p>
          <a:p>
            <a:pPr indent="-368300" lvl="1" marL="914400" rtl="0" algn="l">
              <a:lnSpc>
                <a:spcPct val="90000"/>
              </a:lnSpc>
              <a:spcBef>
                <a:spcPts val="1000"/>
              </a:spcBef>
              <a:spcAft>
                <a:spcPts val="1000"/>
              </a:spcAft>
              <a:buSzPts val="2200"/>
              <a:buChar char="⇒"/>
            </a:pPr>
            <a:r>
              <a:rPr lang="en" sz="2200"/>
              <a:t>expansion timescale/velocity is also important!</a:t>
            </a:r>
            <a:endParaRPr sz="2200"/>
          </a:p>
        </p:txBody>
      </p:sp>
      <p:pic>
        <p:nvPicPr>
          <p:cNvPr id="353" name="Google Shape;353;p46"/>
          <p:cNvPicPr preferRelativeResize="0"/>
          <p:nvPr/>
        </p:nvPicPr>
        <p:blipFill>
          <a:blip r:embed="rId5">
            <a:alphaModFix/>
          </a:blip>
          <a:stretch>
            <a:fillRect/>
          </a:stretch>
        </p:blipFill>
        <p:spPr>
          <a:xfrm>
            <a:off x="3121468" y="1473018"/>
            <a:ext cx="1529575" cy="4816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47"/>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Impact of nuclear physics uncertainties</a:t>
            </a:r>
            <a:endParaRPr>
              <a:solidFill>
                <a:schemeClr val="accent5"/>
              </a:solidFill>
            </a:endParaRPr>
          </a:p>
        </p:txBody>
      </p:sp>
      <p:sp>
        <p:nvSpPr>
          <p:cNvPr id="359" name="Google Shape;359;p4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60" name="Google Shape;360;p47"/>
          <p:cNvPicPr preferRelativeResize="0"/>
          <p:nvPr/>
        </p:nvPicPr>
        <p:blipFill>
          <a:blip r:embed="rId3">
            <a:alphaModFix/>
          </a:blip>
          <a:stretch>
            <a:fillRect/>
          </a:stretch>
        </p:blipFill>
        <p:spPr>
          <a:xfrm>
            <a:off x="3487073" y="712925"/>
            <a:ext cx="5474325" cy="3950299"/>
          </a:xfrm>
          <a:prstGeom prst="rect">
            <a:avLst/>
          </a:prstGeom>
          <a:noFill/>
          <a:ln>
            <a:noFill/>
          </a:ln>
        </p:spPr>
      </p:pic>
      <p:sp>
        <p:nvSpPr>
          <p:cNvPr id="361" name="Google Shape;361;p47"/>
          <p:cNvSpPr txBox="1"/>
          <p:nvPr>
            <p:ph idx="1" type="body"/>
          </p:nvPr>
        </p:nvSpPr>
        <p:spPr>
          <a:xfrm>
            <a:off x="3410875" y="4663225"/>
            <a:ext cx="2227200" cy="4788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SzPts val="935"/>
              <a:buNone/>
            </a:pPr>
            <a:r>
              <a:rPr lang="en" sz="1430"/>
              <a:t>Mendoza-Temis+15</a:t>
            </a:r>
            <a:endParaRPr sz="1430"/>
          </a:p>
        </p:txBody>
      </p:sp>
      <p:sp>
        <p:nvSpPr>
          <p:cNvPr id="362" name="Google Shape;362;p47"/>
          <p:cNvSpPr txBox="1"/>
          <p:nvPr>
            <p:ph idx="1" type="body"/>
          </p:nvPr>
        </p:nvSpPr>
        <p:spPr>
          <a:xfrm>
            <a:off x="159300" y="917250"/>
            <a:ext cx="3099300" cy="3647100"/>
          </a:xfrm>
          <a:prstGeom prst="rect">
            <a:avLst/>
          </a:prstGeom>
        </p:spPr>
        <p:txBody>
          <a:bodyPr anchorCtr="0" anchor="t" bIns="91425" lIns="91425" spcFirstLastPara="1" rIns="91425" wrap="square" tIns="91425">
            <a:normAutofit/>
          </a:bodyPr>
          <a:lstStyle/>
          <a:p>
            <a:pPr indent="-342900" lvl="0" marL="457200" rtl="0" algn="l">
              <a:lnSpc>
                <a:spcPct val="100000"/>
              </a:lnSpc>
              <a:spcBef>
                <a:spcPts val="0"/>
              </a:spcBef>
              <a:spcAft>
                <a:spcPts val="0"/>
              </a:spcAft>
              <a:buSzPts val="1800"/>
              <a:buChar char="-"/>
            </a:pPr>
            <a:r>
              <a:rPr lang="en"/>
              <a:t>the final abundances (as predicted by reaction networks) depend sensitively on nuclear physics:</a:t>
            </a:r>
            <a:endParaRPr/>
          </a:p>
          <a:p>
            <a:pPr indent="-342900" lvl="1" marL="914400" rtl="0" algn="l">
              <a:lnSpc>
                <a:spcPct val="100000"/>
              </a:lnSpc>
              <a:spcBef>
                <a:spcPts val="1000"/>
              </a:spcBef>
              <a:spcAft>
                <a:spcPts val="0"/>
              </a:spcAft>
              <a:buSzPts val="1800"/>
              <a:buChar char="‒"/>
            </a:pPr>
            <a:r>
              <a:rPr lang="en" sz="1800"/>
              <a:t>nuclear mass model</a:t>
            </a:r>
            <a:endParaRPr sz="1800"/>
          </a:p>
          <a:p>
            <a:pPr indent="-342900" lvl="1" marL="914400" rtl="0" algn="l">
              <a:lnSpc>
                <a:spcPct val="100000"/>
              </a:lnSpc>
              <a:spcBef>
                <a:spcPts val="1000"/>
              </a:spcBef>
              <a:spcAft>
                <a:spcPts val="0"/>
              </a:spcAft>
              <a:buSzPts val="1800"/>
              <a:buChar char="‒"/>
            </a:pPr>
            <a:r>
              <a:rPr lang="en" sz="1800"/>
              <a:t>beta-decay rates</a:t>
            </a:r>
            <a:endParaRPr sz="1800"/>
          </a:p>
          <a:p>
            <a:pPr indent="-342900" lvl="1" marL="914400" rtl="0" algn="l">
              <a:lnSpc>
                <a:spcPct val="100000"/>
              </a:lnSpc>
              <a:spcBef>
                <a:spcPts val="1000"/>
              </a:spcBef>
              <a:spcAft>
                <a:spcPts val="0"/>
              </a:spcAft>
              <a:buSzPts val="1800"/>
              <a:buChar char="‒"/>
            </a:pPr>
            <a:r>
              <a:rPr lang="en" sz="1800"/>
              <a:t>neutron capture cross-sections</a:t>
            </a:r>
            <a:endParaRPr sz="1800"/>
          </a:p>
          <a:p>
            <a:pPr indent="-342900" lvl="1" marL="914400" rtl="0" algn="l">
              <a:lnSpc>
                <a:spcPct val="100000"/>
              </a:lnSpc>
              <a:spcBef>
                <a:spcPts val="1000"/>
              </a:spcBef>
              <a:spcAft>
                <a:spcPts val="1000"/>
              </a:spcAft>
              <a:buSzPts val="1800"/>
              <a:buChar char="‒"/>
            </a:pPr>
            <a:r>
              <a:rPr lang="en" sz="1800"/>
              <a:t>treatment of fission</a:t>
            </a:r>
            <a:endParaRPr sz="18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66" name="Shape 366"/>
        <p:cNvGrpSpPr/>
        <p:nvPr/>
      </p:nvGrpSpPr>
      <p:grpSpPr>
        <a:xfrm>
          <a:off x="0" y="0"/>
          <a:ext cx="0" cy="0"/>
          <a:chOff x="0" y="0"/>
          <a:chExt cx="0" cy="0"/>
        </a:xfrm>
      </p:grpSpPr>
      <p:sp>
        <p:nvSpPr>
          <p:cNvPr id="367" name="Google Shape;367;p4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68" name="Google Shape;368;p48"/>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Radioactive decay, thermalization, and </a:t>
            </a:r>
            <a:r>
              <a:rPr i="1" lang="en">
                <a:solidFill>
                  <a:schemeClr val="accent5"/>
                </a:solidFill>
              </a:rPr>
              <a:t>r</a:t>
            </a:r>
            <a:r>
              <a:rPr lang="en">
                <a:solidFill>
                  <a:schemeClr val="accent5"/>
                </a:solidFill>
              </a:rPr>
              <a:t>-process heating</a:t>
            </a:r>
            <a:endParaRPr>
              <a:solidFill>
                <a:schemeClr val="accent5"/>
              </a:solidFill>
            </a:endParaRPr>
          </a:p>
        </p:txBody>
      </p:sp>
      <p:pic>
        <p:nvPicPr>
          <p:cNvPr id="369" name="Google Shape;369;p48"/>
          <p:cNvPicPr preferRelativeResize="0"/>
          <p:nvPr/>
        </p:nvPicPr>
        <p:blipFill>
          <a:blip r:embed="rId3">
            <a:alphaModFix/>
          </a:blip>
          <a:stretch>
            <a:fillRect/>
          </a:stretch>
        </p:blipFill>
        <p:spPr>
          <a:xfrm>
            <a:off x="2648375" y="1067663"/>
            <a:ext cx="2805850" cy="3008174"/>
          </a:xfrm>
          <a:prstGeom prst="rect">
            <a:avLst/>
          </a:prstGeom>
          <a:noFill/>
          <a:ln>
            <a:noFill/>
          </a:ln>
        </p:spPr>
      </p:pic>
      <p:pic>
        <p:nvPicPr>
          <p:cNvPr id="370" name="Google Shape;370;p48"/>
          <p:cNvPicPr preferRelativeResize="0"/>
          <p:nvPr/>
        </p:nvPicPr>
        <p:blipFill rotWithShape="1">
          <a:blip r:embed="rId4">
            <a:alphaModFix/>
          </a:blip>
          <a:srcRect b="0" l="0" r="0" t="0"/>
          <a:stretch/>
        </p:blipFill>
        <p:spPr>
          <a:xfrm>
            <a:off x="6203525" y="1613975"/>
            <a:ext cx="2864276" cy="2148207"/>
          </a:xfrm>
          <a:prstGeom prst="rect">
            <a:avLst/>
          </a:prstGeom>
          <a:noFill/>
          <a:ln>
            <a:noFill/>
          </a:ln>
        </p:spPr>
      </p:pic>
      <p:sp>
        <p:nvSpPr>
          <p:cNvPr id="371" name="Google Shape;371;p48"/>
          <p:cNvSpPr txBox="1"/>
          <p:nvPr/>
        </p:nvSpPr>
        <p:spPr>
          <a:xfrm>
            <a:off x="3494050" y="4659925"/>
            <a:ext cx="1114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Lato"/>
                <a:ea typeface="Lato"/>
                <a:cs typeface="Lato"/>
                <a:sym typeface="Lato"/>
              </a:rPr>
              <a:t>Barnes+16</a:t>
            </a:r>
            <a:endParaRPr>
              <a:solidFill>
                <a:schemeClr val="dk1"/>
              </a:solidFill>
              <a:latin typeface="Lato"/>
              <a:ea typeface="Lato"/>
              <a:cs typeface="Lato"/>
              <a:sym typeface="Lato"/>
            </a:endParaRPr>
          </a:p>
        </p:txBody>
      </p:sp>
      <p:sp>
        <p:nvSpPr>
          <p:cNvPr id="372" name="Google Shape;372;p48"/>
          <p:cNvSpPr txBox="1"/>
          <p:nvPr/>
        </p:nvSpPr>
        <p:spPr>
          <a:xfrm>
            <a:off x="7006263" y="4663225"/>
            <a:ext cx="1258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Lato"/>
                <a:ea typeface="Lato"/>
                <a:cs typeface="Lato"/>
                <a:sym typeface="Lato"/>
              </a:rPr>
              <a:t>Wanajo 18</a:t>
            </a:r>
            <a:endParaRPr>
              <a:solidFill>
                <a:schemeClr val="dk1"/>
              </a:solidFill>
              <a:latin typeface="Lato"/>
              <a:ea typeface="Lato"/>
              <a:cs typeface="Lato"/>
              <a:sym typeface="Lato"/>
            </a:endParaRPr>
          </a:p>
        </p:txBody>
      </p:sp>
      <p:sp>
        <p:nvSpPr>
          <p:cNvPr id="373" name="Google Shape;373;p48"/>
          <p:cNvSpPr txBox="1"/>
          <p:nvPr/>
        </p:nvSpPr>
        <p:spPr>
          <a:xfrm>
            <a:off x="95800" y="1613925"/>
            <a:ext cx="1936200" cy="214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FFFFFF"/>
                </a:solidFill>
                <a:latin typeface="Lato"/>
                <a:ea typeface="Lato"/>
                <a:cs typeface="Lato"/>
                <a:sym typeface="Lato"/>
              </a:rPr>
              <a:t>radioactive decays: </a:t>
            </a:r>
            <a:endParaRPr sz="2000">
              <a:solidFill>
                <a:srgbClr val="FFFFFF"/>
              </a:solidFill>
              <a:latin typeface="Lato"/>
              <a:ea typeface="Lato"/>
              <a:cs typeface="Lato"/>
              <a:sym typeface="Lato"/>
            </a:endParaRPr>
          </a:p>
          <a:p>
            <a:pPr indent="0" lvl="0" marL="0" rtl="0" algn="l">
              <a:spcBef>
                <a:spcPts val="1000"/>
              </a:spcBef>
              <a:spcAft>
                <a:spcPts val="1000"/>
              </a:spcAft>
              <a:buNone/>
            </a:pPr>
            <a:r>
              <a:rPr lang="en" sz="2000">
                <a:solidFill>
                  <a:srgbClr val="FFFFFF"/>
                </a:solidFill>
                <a:latin typeface="Lato"/>
                <a:ea typeface="Lato"/>
                <a:cs typeface="Lato"/>
                <a:sym typeface="Lato"/>
              </a:rPr>
              <a:t>𝜶, 𝛽, 𝛾-particles + fission fragments</a:t>
            </a:r>
            <a:endParaRPr sz="2100">
              <a:solidFill>
                <a:srgbClr val="FFFFFF"/>
              </a:solidFill>
              <a:latin typeface="Lato"/>
              <a:ea typeface="Lato"/>
              <a:cs typeface="Lato"/>
              <a:sym typeface="Lato"/>
            </a:endParaRPr>
          </a:p>
        </p:txBody>
      </p:sp>
      <p:sp>
        <p:nvSpPr>
          <p:cNvPr id="374" name="Google Shape;374;p48"/>
          <p:cNvSpPr txBox="1"/>
          <p:nvPr/>
        </p:nvSpPr>
        <p:spPr>
          <a:xfrm>
            <a:off x="3083200" y="4171525"/>
            <a:ext cx="1936200" cy="49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000"/>
              </a:spcAft>
              <a:buNone/>
            </a:pPr>
            <a:r>
              <a:rPr lang="en" sz="2000">
                <a:solidFill>
                  <a:srgbClr val="FFFFFF"/>
                </a:solidFill>
                <a:latin typeface="Lato"/>
                <a:ea typeface="Lato"/>
                <a:cs typeface="Lato"/>
                <a:sym typeface="Lato"/>
              </a:rPr>
              <a:t>thermalization</a:t>
            </a:r>
            <a:endParaRPr sz="2100">
              <a:solidFill>
                <a:srgbClr val="FFFFFF"/>
              </a:solidFill>
              <a:latin typeface="Lato"/>
              <a:ea typeface="Lato"/>
              <a:cs typeface="Lato"/>
              <a:sym typeface="Lato"/>
            </a:endParaRPr>
          </a:p>
        </p:txBody>
      </p:sp>
      <p:sp>
        <p:nvSpPr>
          <p:cNvPr id="375" name="Google Shape;375;p48"/>
          <p:cNvSpPr txBox="1"/>
          <p:nvPr/>
        </p:nvSpPr>
        <p:spPr>
          <a:xfrm>
            <a:off x="6215225" y="3791825"/>
            <a:ext cx="2805900" cy="49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000"/>
              </a:spcAft>
              <a:buNone/>
            </a:pPr>
            <a:r>
              <a:rPr lang="en" sz="2000">
                <a:solidFill>
                  <a:srgbClr val="FFFFFF"/>
                </a:solidFill>
                <a:latin typeface="Lato"/>
                <a:ea typeface="Lato"/>
                <a:cs typeface="Lato"/>
                <a:sym typeface="Lato"/>
              </a:rPr>
              <a:t>power law heating     → </a:t>
            </a:r>
            <a:r>
              <a:rPr b="1" lang="en" sz="2000">
                <a:solidFill>
                  <a:srgbClr val="FFFFFF"/>
                </a:solidFill>
                <a:latin typeface="Lato"/>
                <a:ea typeface="Lato"/>
                <a:cs typeface="Lato"/>
                <a:sym typeface="Lato"/>
              </a:rPr>
              <a:t>kilonova</a:t>
            </a:r>
            <a:endParaRPr b="1" sz="2100">
              <a:solidFill>
                <a:srgbClr val="FFFFFF"/>
              </a:solidFill>
              <a:latin typeface="Lato"/>
              <a:ea typeface="Lato"/>
              <a:cs typeface="Lato"/>
              <a:sym typeface="Lato"/>
            </a:endParaRPr>
          </a:p>
        </p:txBody>
      </p:sp>
      <p:cxnSp>
        <p:nvCxnSpPr>
          <p:cNvPr id="376" name="Google Shape;376;p48"/>
          <p:cNvCxnSpPr/>
          <p:nvPr/>
        </p:nvCxnSpPr>
        <p:spPr>
          <a:xfrm>
            <a:off x="2032000" y="2571750"/>
            <a:ext cx="533400" cy="0"/>
          </a:xfrm>
          <a:prstGeom prst="straightConnector1">
            <a:avLst/>
          </a:prstGeom>
          <a:noFill/>
          <a:ln cap="flat" cmpd="sng" w="28575">
            <a:solidFill>
              <a:schemeClr val="dk1"/>
            </a:solidFill>
            <a:prstDash val="solid"/>
            <a:round/>
            <a:headEnd len="med" w="med" type="none"/>
            <a:tailEnd len="med" w="med" type="triangle"/>
          </a:ln>
        </p:spPr>
      </p:cxnSp>
      <p:cxnSp>
        <p:nvCxnSpPr>
          <p:cNvPr id="377" name="Google Shape;377;p48"/>
          <p:cNvCxnSpPr/>
          <p:nvPr/>
        </p:nvCxnSpPr>
        <p:spPr>
          <a:xfrm>
            <a:off x="5562175" y="2571750"/>
            <a:ext cx="533400" cy="0"/>
          </a:xfrm>
          <a:prstGeom prst="straightConnector1">
            <a:avLst/>
          </a:prstGeom>
          <a:noFill/>
          <a:ln cap="flat" cmpd="sng" w="28575">
            <a:solidFill>
              <a:schemeClr val="dk1"/>
            </a:solidFill>
            <a:prstDash val="solid"/>
            <a:round/>
            <a:headEnd len="med" w="med" type="none"/>
            <a:tailEnd len="med" w="med" type="triangle"/>
          </a:ln>
        </p:spPr>
      </p:cxn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81" name="Shape 381"/>
        <p:cNvGrpSpPr/>
        <p:nvPr/>
      </p:nvGrpSpPr>
      <p:grpSpPr>
        <a:xfrm>
          <a:off x="0" y="0"/>
          <a:ext cx="0" cy="0"/>
          <a:chOff x="0" y="0"/>
          <a:chExt cx="0" cy="0"/>
        </a:xfrm>
      </p:grpSpPr>
      <p:sp>
        <p:nvSpPr>
          <p:cNvPr id="382" name="Google Shape;382;p4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83" name="Google Shape;383;p49"/>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Inference regimes</a:t>
            </a:r>
            <a:endParaRPr>
              <a:solidFill>
                <a:schemeClr val="accent5"/>
              </a:solidFill>
            </a:endParaRPr>
          </a:p>
        </p:txBody>
      </p:sp>
      <p:pic>
        <p:nvPicPr>
          <p:cNvPr id="384" name="Google Shape;384;p49"/>
          <p:cNvPicPr preferRelativeResize="0"/>
          <p:nvPr/>
        </p:nvPicPr>
        <p:blipFill>
          <a:blip r:embed="rId3">
            <a:alphaModFix/>
          </a:blip>
          <a:stretch>
            <a:fillRect/>
          </a:stretch>
        </p:blipFill>
        <p:spPr>
          <a:xfrm>
            <a:off x="2309125" y="712925"/>
            <a:ext cx="4525757" cy="412577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88" name="Shape 388"/>
        <p:cNvGrpSpPr/>
        <p:nvPr/>
      </p:nvGrpSpPr>
      <p:grpSpPr>
        <a:xfrm>
          <a:off x="0" y="0"/>
          <a:ext cx="0" cy="0"/>
          <a:chOff x="0" y="0"/>
          <a:chExt cx="0" cy="0"/>
        </a:xfrm>
      </p:grpSpPr>
      <p:sp>
        <p:nvSpPr>
          <p:cNvPr id="389" name="Google Shape;389;p5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90" name="Google Shape;390;p50"/>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Inference regimes</a:t>
            </a:r>
            <a:endParaRPr>
              <a:solidFill>
                <a:schemeClr val="accent5"/>
              </a:solidFill>
            </a:endParaRPr>
          </a:p>
        </p:txBody>
      </p:sp>
      <p:pic>
        <p:nvPicPr>
          <p:cNvPr id="391" name="Google Shape;391;p50"/>
          <p:cNvPicPr preferRelativeResize="0"/>
          <p:nvPr/>
        </p:nvPicPr>
        <p:blipFill rotWithShape="1">
          <a:blip r:embed="rId3">
            <a:alphaModFix/>
          </a:blip>
          <a:srcRect b="0" l="0" r="0" t="0"/>
          <a:stretch/>
        </p:blipFill>
        <p:spPr>
          <a:xfrm>
            <a:off x="2309125" y="712925"/>
            <a:ext cx="4525757" cy="412577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51"/>
          <p:cNvSpPr txBox="1"/>
          <p:nvPr>
            <p:ph idx="1" type="body"/>
          </p:nvPr>
        </p:nvSpPr>
        <p:spPr>
          <a:xfrm>
            <a:off x="74100" y="865325"/>
            <a:ext cx="4944300" cy="3878700"/>
          </a:xfrm>
          <a:prstGeom prst="rect">
            <a:avLst/>
          </a:prstGeom>
        </p:spPr>
        <p:txBody>
          <a:bodyPr anchorCtr="0" anchor="t" bIns="91425" lIns="91425" spcFirstLastPara="1" rIns="91425" wrap="square" tIns="91425">
            <a:noAutofit/>
          </a:bodyPr>
          <a:lstStyle/>
          <a:p>
            <a:pPr indent="-368300" lvl="0" marL="457200" rtl="0" algn="l">
              <a:lnSpc>
                <a:spcPct val="100000"/>
              </a:lnSpc>
              <a:spcBef>
                <a:spcPts val="0"/>
              </a:spcBef>
              <a:spcAft>
                <a:spcPts val="0"/>
              </a:spcAft>
              <a:buSzPts val="2200"/>
              <a:buChar char="-"/>
            </a:pPr>
            <a:r>
              <a:rPr lang="en" sz="2200"/>
              <a:t>1D Monte Carlo radiative transfer code for spectral synthesis</a:t>
            </a:r>
            <a:endParaRPr sz="2200"/>
          </a:p>
          <a:p>
            <a:pPr indent="-368300" lvl="0" marL="457200" rtl="0" algn="l">
              <a:lnSpc>
                <a:spcPct val="100000"/>
              </a:lnSpc>
              <a:spcBef>
                <a:spcPts val="1000"/>
              </a:spcBef>
              <a:spcAft>
                <a:spcPts val="0"/>
              </a:spcAft>
              <a:buSzPts val="2200"/>
              <a:buChar char="-"/>
            </a:pPr>
            <a:r>
              <a:rPr lang="en" sz="2200"/>
              <a:t>Radiation-matter interactions in a stratified medium under homologous expansion (</a:t>
            </a:r>
            <a:r>
              <a:rPr i="1" lang="en" sz="2200"/>
              <a:t>e.g., </a:t>
            </a:r>
            <a:r>
              <a:rPr lang="en" sz="2200"/>
              <a:t>supernovae, kilonovae)</a:t>
            </a:r>
            <a:endParaRPr sz="2200"/>
          </a:p>
          <a:p>
            <a:pPr indent="-368300" lvl="0" marL="457200" rtl="0" algn="l">
              <a:lnSpc>
                <a:spcPct val="100000"/>
              </a:lnSpc>
              <a:spcBef>
                <a:spcPts val="1000"/>
              </a:spcBef>
              <a:spcAft>
                <a:spcPts val="0"/>
              </a:spcAft>
              <a:buSzPts val="2200"/>
              <a:buChar char="-"/>
            </a:pPr>
            <a:r>
              <a:rPr lang="en" sz="2200"/>
              <a:t>Produce a synthetic spectrum at a single point in time</a:t>
            </a:r>
            <a:endParaRPr sz="2200"/>
          </a:p>
          <a:p>
            <a:pPr indent="-368300" lvl="0" marL="457200" rtl="0" algn="l">
              <a:lnSpc>
                <a:spcPct val="100000"/>
              </a:lnSpc>
              <a:spcBef>
                <a:spcPts val="1000"/>
              </a:spcBef>
              <a:spcAft>
                <a:spcPts val="1000"/>
              </a:spcAft>
              <a:buSzPts val="2200"/>
              <a:buChar char="-"/>
            </a:pPr>
            <a:r>
              <a:rPr b="1" lang="en" sz="2200"/>
              <a:t>Computationally expensive</a:t>
            </a:r>
            <a:endParaRPr b="1" sz="2200"/>
          </a:p>
        </p:txBody>
      </p:sp>
      <p:sp>
        <p:nvSpPr>
          <p:cNvPr id="397" name="Google Shape;397;p5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98" name="Google Shape;398;p51"/>
          <p:cNvPicPr preferRelativeResize="0"/>
          <p:nvPr/>
        </p:nvPicPr>
        <p:blipFill>
          <a:blip r:embed="rId3">
            <a:alphaModFix/>
          </a:blip>
          <a:stretch>
            <a:fillRect/>
          </a:stretch>
        </p:blipFill>
        <p:spPr>
          <a:xfrm>
            <a:off x="6034675" y="169700"/>
            <a:ext cx="1935775" cy="818550"/>
          </a:xfrm>
          <a:prstGeom prst="rect">
            <a:avLst/>
          </a:prstGeom>
          <a:noFill/>
          <a:ln>
            <a:noFill/>
          </a:ln>
        </p:spPr>
      </p:pic>
      <p:sp>
        <p:nvSpPr>
          <p:cNvPr id="399" name="Google Shape;399;p51"/>
          <p:cNvSpPr txBox="1"/>
          <p:nvPr/>
        </p:nvSpPr>
        <p:spPr>
          <a:xfrm>
            <a:off x="5245350" y="4560575"/>
            <a:ext cx="3000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chemeClr val="hlink"/>
                </a:solidFill>
                <a:latin typeface="Lato"/>
                <a:ea typeface="Lato"/>
                <a:cs typeface="Lato"/>
                <a:sym typeface="Lato"/>
                <a:hlinkClick r:id="rId4"/>
              </a:rPr>
              <a:t>https://tardis-sn.github.io/tardis/</a:t>
            </a:r>
            <a:endParaRPr sz="1200">
              <a:solidFill>
                <a:schemeClr val="dk1"/>
              </a:solidFill>
              <a:latin typeface="Lato"/>
              <a:ea typeface="Lato"/>
              <a:cs typeface="Lato"/>
              <a:sym typeface="Lato"/>
            </a:endParaRPr>
          </a:p>
        </p:txBody>
      </p:sp>
      <p:pic>
        <p:nvPicPr>
          <p:cNvPr id="400" name="Google Shape;400;p51"/>
          <p:cNvPicPr preferRelativeResize="0"/>
          <p:nvPr/>
        </p:nvPicPr>
        <p:blipFill rotWithShape="1">
          <a:blip r:embed="rId5">
            <a:alphaModFix/>
          </a:blip>
          <a:srcRect b="9922" l="12220" r="9039" t="8610"/>
          <a:stretch/>
        </p:blipFill>
        <p:spPr>
          <a:xfrm>
            <a:off x="5286725" y="1050438"/>
            <a:ext cx="3431700" cy="3550500"/>
          </a:xfrm>
          <a:prstGeom prst="ellipse">
            <a:avLst/>
          </a:prstGeom>
          <a:noFill/>
          <a:ln>
            <a:noFill/>
          </a:ln>
        </p:spPr>
      </p:pic>
      <p:sp>
        <p:nvSpPr>
          <p:cNvPr id="401" name="Google Shape;401;p51"/>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Radiative transfer with </a:t>
            </a:r>
            <a:r>
              <a:rPr lang="en">
                <a:solidFill>
                  <a:schemeClr val="accent5"/>
                </a:solidFill>
                <a:latin typeface="Consolas"/>
                <a:ea typeface="Consolas"/>
                <a:cs typeface="Consolas"/>
                <a:sym typeface="Consolas"/>
              </a:rPr>
              <a:t>TARDIS</a:t>
            </a:r>
            <a:endParaRPr>
              <a:solidFill>
                <a:schemeClr val="accent5"/>
              </a:solidFill>
              <a:latin typeface="Consolas"/>
              <a:ea typeface="Consolas"/>
              <a:cs typeface="Consolas"/>
              <a:sym typeface="Consola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6"/>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is the origin of everything in the Universe?</a:t>
            </a:r>
            <a:endParaRPr/>
          </a:p>
        </p:txBody>
      </p:sp>
      <p:sp>
        <p:nvSpPr>
          <p:cNvPr id="81" name="Google Shape;81;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82" name="Google Shape;82;p16"/>
          <p:cNvSpPr txBox="1"/>
          <p:nvPr/>
        </p:nvSpPr>
        <p:spPr>
          <a:xfrm>
            <a:off x="311700" y="847675"/>
            <a:ext cx="2438700" cy="3416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FFFFFF"/>
              </a:buClr>
              <a:buSzPts val="1800"/>
              <a:buFont typeface="Lato"/>
              <a:buChar char="-"/>
            </a:pPr>
            <a:r>
              <a:rPr i="1" lang="en" sz="1800">
                <a:solidFill>
                  <a:srgbClr val="FFFFFF"/>
                </a:solidFill>
                <a:latin typeface="Lato"/>
                <a:ea typeface="Lato"/>
                <a:cs typeface="Lato"/>
                <a:sym typeface="Lato"/>
              </a:rPr>
              <a:t>Big Bang:</a:t>
            </a:r>
            <a:r>
              <a:rPr lang="en" sz="1800">
                <a:solidFill>
                  <a:srgbClr val="FFFFFF"/>
                </a:solidFill>
                <a:latin typeface="Lato"/>
                <a:ea typeface="Lato"/>
                <a:cs typeface="Lato"/>
                <a:sym typeface="Lato"/>
              </a:rPr>
              <a:t> </a:t>
            </a:r>
            <a:br>
              <a:rPr lang="en" sz="1800">
                <a:solidFill>
                  <a:srgbClr val="FFFFFF"/>
                </a:solidFill>
                <a:latin typeface="Lato"/>
                <a:ea typeface="Lato"/>
                <a:cs typeface="Lato"/>
                <a:sym typeface="Lato"/>
              </a:rPr>
            </a:br>
            <a:r>
              <a:rPr lang="en" sz="1800">
                <a:solidFill>
                  <a:srgbClr val="FFFFFF"/>
                </a:solidFill>
                <a:latin typeface="Lato"/>
                <a:ea typeface="Lato"/>
                <a:cs typeface="Lato"/>
                <a:sym typeface="Lato"/>
              </a:rPr>
              <a:t>H, He, Li</a:t>
            </a:r>
            <a:endParaRPr sz="1800">
              <a:solidFill>
                <a:srgbClr val="FFFFFF"/>
              </a:solidFill>
              <a:latin typeface="Lato"/>
              <a:ea typeface="Lato"/>
              <a:cs typeface="Lato"/>
              <a:sym typeface="Lato"/>
            </a:endParaRPr>
          </a:p>
          <a:p>
            <a:pPr indent="-342900" lvl="0" marL="457200" rtl="0" algn="l">
              <a:lnSpc>
                <a:spcPct val="115000"/>
              </a:lnSpc>
              <a:spcBef>
                <a:spcPts val="0"/>
              </a:spcBef>
              <a:spcAft>
                <a:spcPts val="0"/>
              </a:spcAft>
              <a:buClr>
                <a:schemeClr val="dk1"/>
              </a:buClr>
              <a:buSzPts val="1800"/>
              <a:buFont typeface="Lato"/>
              <a:buChar char="-"/>
            </a:pPr>
            <a:r>
              <a:rPr i="1" lang="en" sz="1800">
                <a:solidFill>
                  <a:schemeClr val="dk1"/>
                </a:solidFill>
                <a:latin typeface="Lato"/>
                <a:ea typeface="Lato"/>
                <a:cs typeface="Lato"/>
                <a:sym typeface="Lato"/>
              </a:rPr>
              <a:t>Cosmic ray fission: </a:t>
            </a:r>
            <a:r>
              <a:rPr lang="en" sz="1800">
                <a:solidFill>
                  <a:schemeClr val="dk1"/>
                </a:solidFill>
                <a:latin typeface="Lato"/>
                <a:ea typeface="Lato"/>
                <a:cs typeface="Lato"/>
                <a:sym typeface="Lato"/>
              </a:rPr>
              <a:t>Li, Be, B</a:t>
            </a:r>
            <a:r>
              <a:rPr i="1" lang="en" sz="1800">
                <a:solidFill>
                  <a:schemeClr val="dk1"/>
                </a:solidFill>
                <a:latin typeface="Lato"/>
                <a:ea typeface="Lato"/>
                <a:cs typeface="Lato"/>
                <a:sym typeface="Lato"/>
              </a:rPr>
              <a:t> </a:t>
            </a:r>
            <a:endParaRPr sz="1800">
              <a:solidFill>
                <a:srgbClr val="FFFFFF"/>
              </a:solidFill>
              <a:latin typeface="Lato"/>
              <a:ea typeface="Lato"/>
              <a:cs typeface="Lato"/>
              <a:sym typeface="Lato"/>
            </a:endParaRPr>
          </a:p>
          <a:p>
            <a:pPr indent="0" lvl="0" marL="0" rtl="0" algn="l">
              <a:lnSpc>
                <a:spcPct val="115000"/>
              </a:lnSpc>
              <a:spcBef>
                <a:spcPts val="1200"/>
              </a:spcBef>
              <a:spcAft>
                <a:spcPts val="1200"/>
              </a:spcAft>
              <a:buNone/>
            </a:pPr>
            <a:r>
              <a:t/>
            </a:r>
            <a:endParaRPr b="1" sz="2000">
              <a:solidFill>
                <a:srgbClr val="FFFFFF"/>
              </a:solidFill>
              <a:latin typeface="Lato"/>
              <a:ea typeface="Lato"/>
              <a:cs typeface="Lato"/>
              <a:sym typeface="Lato"/>
            </a:endParaRPr>
          </a:p>
        </p:txBody>
      </p:sp>
      <p:pic>
        <p:nvPicPr>
          <p:cNvPr id="83" name="Google Shape;83;p16"/>
          <p:cNvPicPr preferRelativeResize="0"/>
          <p:nvPr/>
        </p:nvPicPr>
        <p:blipFill rotWithShape="1">
          <a:blip r:embed="rId3">
            <a:alphaModFix/>
          </a:blip>
          <a:srcRect b="0" l="0" r="0" t="0"/>
          <a:stretch/>
        </p:blipFill>
        <p:spPr>
          <a:xfrm>
            <a:off x="2683951" y="688775"/>
            <a:ext cx="6051098" cy="413945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05" name="Shape 405"/>
        <p:cNvGrpSpPr/>
        <p:nvPr/>
      </p:nvGrpSpPr>
      <p:grpSpPr>
        <a:xfrm>
          <a:off x="0" y="0"/>
          <a:ext cx="0" cy="0"/>
          <a:chOff x="0" y="0"/>
          <a:chExt cx="0" cy="0"/>
        </a:xfrm>
      </p:grpSpPr>
      <p:sp>
        <p:nvSpPr>
          <p:cNvPr id="406" name="Google Shape;406;p52"/>
          <p:cNvSpPr txBox="1"/>
          <p:nvPr>
            <p:ph type="title"/>
          </p:nvPr>
        </p:nvSpPr>
        <p:spPr>
          <a:xfrm>
            <a:off x="311700" y="-121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220">
                <a:solidFill>
                  <a:schemeClr val="dk2"/>
                </a:solidFill>
                <a:latin typeface="Consolas"/>
                <a:ea typeface="Consolas"/>
                <a:cs typeface="Consolas"/>
                <a:sym typeface="Consolas"/>
              </a:rPr>
              <a:t>SPARK</a:t>
            </a:r>
            <a:r>
              <a:rPr lang="en" sz="2220">
                <a:solidFill>
                  <a:schemeClr val="dk2"/>
                </a:solidFill>
              </a:rPr>
              <a:t>: Spectroscopic </a:t>
            </a:r>
            <a:r>
              <a:rPr i="1" lang="en" sz="2220">
                <a:solidFill>
                  <a:schemeClr val="dk2"/>
                </a:solidFill>
              </a:rPr>
              <a:t>r</a:t>
            </a:r>
            <a:r>
              <a:rPr lang="en" sz="2220">
                <a:solidFill>
                  <a:schemeClr val="dk2"/>
                </a:solidFill>
              </a:rPr>
              <a:t>-Process Abundance Retrieval for Kilonovae</a:t>
            </a:r>
            <a:endParaRPr sz="2220">
              <a:solidFill>
                <a:schemeClr val="dk2"/>
              </a:solidFill>
            </a:endParaRPr>
          </a:p>
        </p:txBody>
      </p:sp>
      <p:pic>
        <p:nvPicPr>
          <p:cNvPr id="407" name="Google Shape;407;p52"/>
          <p:cNvPicPr preferRelativeResize="0"/>
          <p:nvPr/>
        </p:nvPicPr>
        <p:blipFill>
          <a:blip r:embed="rId3">
            <a:alphaModFix/>
          </a:blip>
          <a:stretch>
            <a:fillRect/>
          </a:stretch>
        </p:blipFill>
        <p:spPr>
          <a:xfrm>
            <a:off x="0" y="433974"/>
            <a:ext cx="9190001" cy="4480926"/>
          </a:xfrm>
          <a:prstGeom prst="rect">
            <a:avLst/>
          </a:prstGeom>
          <a:noFill/>
          <a:ln>
            <a:noFill/>
          </a:ln>
        </p:spPr>
      </p:pic>
      <p:sp>
        <p:nvSpPr>
          <p:cNvPr id="408" name="Google Shape;408;p52"/>
          <p:cNvSpPr/>
          <p:nvPr/>
        </p:nvSpPr>
        <p:spPr>
          <a:xfrm>
            <a:off x="1732525" y="434400"/>
            <a:ext cx="7376700" cy="4579500"/>
          </a:xfrm>
          <a:prstGeom prst="rect">
            <a:avLst/>
          </a:prstGeom>
          <a:solidFill>
            <a:srgbClr val="FFFFFF">
              <a:alpha val="66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5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10" name="Google Shape;410;p52"/>
          <p:cNvSpPr txBox="1"/>
          <p:nvPr>
            <p:ph idx="12" type="sldNum"/>
          </p:nvPr>
        </p:nvSpPr>
        <p:spPr>
          <a:xfrm>
            <a:off x="-7" y="4914900"/>
            <a:ext cx="10443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solidFill>
                  <a:srgbClr val="000000"/>
                </a:solidFill>
                <a:latin typeface="Lato"/>
                <a:ea typeface="Lato"/>
                <a:cs typeface="Lato"/>
                <a:sym typeface="Lato"/>
              </a:rPr>
              <a:t>Vieira+23</a:t>
            </a:r>
            <a:endParaRPr>
              <a:solidFill>
                <a:srgbClr val="000000"/>
              </a:solidFill>
              <a:latin typeface="Lato"/>
              <a:ea typeface="Lato"/>
              <a:cs typeface="Lato"/>
              <a:sym typeface="Lato"/>
            </a:endParaRPr>
          </a:p>
          <a:p>
            <a:pPr indent="0" lvl="0" marL="0" rtl="0" algn="ctr">
              <a:spcBef>
                <a:spcPts val="0"/>
              </a:spcBef>
              <a:spcAft>
                <a:spcPts val="0"/>
              </a:spcAft>
              <a:buNone/>
            </a:pPr>
            <a:r>
              <a:t/>
            </a:r>
            <a:endParaRPr>
              <a:solidFill>
                <a:srgbClr val="000000"/>
              </a:solidFill>
              <a:latin typeface="Lato"/>
              <a:ea typeface="Lato"/>
              <a:cs typeface="Lato"/>
              <a:sym typeface="Lato"/>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14" name="Shape 414"/>
        <p:cNvGrpSpPr/>
        <p:nvPr/>
      </p:nvGrpSpPr>
      <p:grpSpPr>
        <a:xfrm>
          <a:off x="0" y="0"/>
          <a:ext cx="0" cy="0"/>
          <a:chOff x="0" y="0"/>
          <a:chExt cx="0" cy="0"/>
        </a:xfrm>
      </p:grpSpPr>
      <p:sp>
        <p:nvSpPr>
          <p:cNvPr id="415" name="Google Shape;415;p53"/>
          <p:cNvSpPr txBox="1"/>
          <p:nvPr>
            <p:ph type="title"/>
          </p:nvPr>
        </p:nvSpPr>
        <p:spPr>
          <a:xfrm>
            <a:off x="311700" y="-121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220">
                <a:solidFill>
                  <a:schemeClr val="dk2"/>
                </a:solidFill>
                <a:latin typeface="Consolas"/>
                <a:ea typeface="Consolas"/>
                <a:cs typeface="Consolas"/>
                <a:sym typeface="Consolas"/>
              </a:rPr>
              <a:t>SPARK</a:t>
            </a:r>
            <a:r>
              <a:rPr lang="en" sz="2220">
                <a:solidFill>
                  <a:schemeClr val="dk2"/>
                </a:solidFill>
              </a:rPr>
              <a:t>: Spectroscopic </a:t>
            </a:r>
            <a:r>
              <a:rPr i="1" lang="en" sz="2220">
                <a:solidFill>
                  <a:schemeClr val="dk2"/>
                </a:solidFill>
              </a:rPr>
              <a:t>r</a:t>
            </a:r>
            <a:r>
              <a:rPr lang="en" sz="2220">
                <a:solidFill>
                  <a:schemeClr val="dk2"/>
                </a:solidFill>
              </a:rPr>
              <a:t>-Process Abundance Retrieval for Kilonovae</a:t>
            </a:r>
            <a:endParaRPr sz="2220">
              <a:solidFill>
                <a:schemeClr val="dk2"/>
              </a:solidFill>
            </a:endParaRPr>
          </a:p>
        </p:txBody>
      </p:sp>
      <p:pic>
        <p:nvPicPr>
          <p:cNvPr id="416" name="Google Shape;416;p53"/>
          <p:cNvPicPr preferRelativeResize="0"/>
          <p:nvPr/>
        </p:nvPicPr>
        <p:blipFill>
          <a:blip r:embed="rId3">
            <a:alphaModFix/>
          </a:blip>
          <a:stretch>
            <a:fillRect/>
          </a:stretch>
        </p:blipFill>
        <p:spPr>
          <a:xfrm>
            <a:off x="0" y="433974"/>
            <a:ext cx="9190001" cy="4480926"/>
          </a:xfrm>
          <a:prstGeom prst="rect">
            <a:avLst/>
          </a:prstGeom>
          <a:noFill/>
          <a:ln>
            <a:noFill/>
          </a:ln>
        </p:spPr>
      </p:pic>
      <p:sp>
        <p:nvSpPr>
          <p:cNvPr id="417" name="Google Shape;417;p53"/>
          <p:cNvSpPr/>
          <p:nvPr/>
        </p:nvSpPr>
        <p:spPr>
          <a:xfrm>
            <a:off x="26975" y="444050"/>
            <a:ext cx="1745700" cy="4579500"/>
          </a:xfrm>
          <a:prstGeom prst="rect">
            <a:avLst/>
          </a:prstGeom>
          <a:solidFill>
            <a:srgbClr val="FFFFFF">
              <a:alpha val="66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53"/>
          <p:cNvSpPr/>
          <p:nvPr/>
        </p:nvSpPr>
        <p:spPr>
          <a:xfrm>
            <a:off x="7363425" y="434400"/>
            <a:ext cx="1745700" cy="4579500"/>
          </a:xfrm>
          <a:prstGeom prst="rect">
            <a:avLst/>
          </a:prstGeom>
          <a:solidFill>
            <a:srgbClr val="FFFFFF">
              <a:alpha val="66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5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20" name="Google Shape;420;p53"/>
          <p:cNvSpPr txBox="1"/>
          <p:nvPr>
            <p:ph idx="12" type="sldNum"/>
          </p:nvPr>
        </p:nvSpPr>
        <p:spPr>
          <a:xfrm>
            <a:off x="-7" y="4914900"/>
            <a:ext cx="10443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solidFill>
                  <a:srgbClr val="000000"/>
                </a:solidFill>
                <a:latin typeface="Lato"/>
                <a:ea typeface="Lato"/>
                <a:cs typeface="Lato"/>
                <a:sym typeface="Lato"/>
              </a:rPr>
              <a:t>Vieira+23</a:t>
            </a:r>
            <a:endParaRPr>
              <a:solidFill>
                <a:srgbClr val="000000"/>
              </a:solidFill>
              <a:latin typeface="Lato"/>
              <a:ea typeface="Lato"/>
              <a:cs typeface="Lato"/>
              <a:sym typeface="Lato"/>
            </a:endParaRPr>
          </a:p>
          <a:p>
            <a:pPr indent="0" lvl="0" marL="0" rtl="0" algn="ctr">
              <a:spcBef>
                <a:spcPts val="0"/>
              </a:spcBef>
              <a:spcAft>
                <a:spcPts val="0"/>
              </a:spcAft>
              <a:buNone/>
            </a:pPr>
            <a:r>
              <a:t/>
            </a:r>
            <a:endParaRPr>
              <a:solidFill>
                <a:srgbClr val="000000"/>
              </a:solidFill>
              <a:latin typeface="Lato"/>
              <a:ea typeface="Lato"/>
              <a:cs typeface="Lato"/>
              <a:sym typeface="Lato"/>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24" name="Shape 424"/>
        <p:cNvGrpSpPr/>
        <p:nvPr/>
      </p:nvGrpSpPr>
      <p:grpSpPr>
        <a:xfrm>
          <a:off x="0" y="0"/>
          <a:ext cx="0" cy="0"/>
          <a:chOff x="0" y="0"/>
          <a:chExt cx="0" cy="0"/>
        </a:xfrm>
      </p:grpSpPr>
      <p:sp>
        <p:nvSpPr>
          <p:cNvPr id="425" name="Google Shape;425;p54"/>
          <p:cNvSpPr txBox="1"/>
          <p:nvPr>
            <p:ph type="title"/>
          </p:nvPr>
        </p:nvSpPr>
        <p:spPr>
          <a:xfrm>
            <a:off x="311700" y="-121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220">
                <a:solidFill>
                  <a:schemeClr val="dk2"/>
                </a:solidFill>
                <a:latin typeface="Consolas"/>
                <a:ea typeface="Consolas"/>
                <a:cs typeface="Consolas"/>
                <a:sym typeface="Consolas"/>
              </a:rPr>
              <a:t>SPARK</a:t>
            </a:r>
            <a:r>
              <a:rPr lang="en" sz="2220">
                <a:solidFill>
                  <a:schemeClr val="dk2"/>
                </a:solidFill>
              </a:rPr>
              <a:t>: Spectroscopic </a:t>
            </a:r>
            <a:r>
              <a:rPr i="1" lang="en" sz="2220">
                <a:solidFill>
                  <a:schemeClr val="dk2"/>
                </a:solidFill>
              </a:rPr>
              <a:t>r</a:t>
            </a:r>
            <a:r>
              <a:rPr lang="en" sz="2220">
                <a:solidFill>
                  <a:schemeClr val="dk2"/>
                </a:solidFill>
              </a:rPr>
              <a:t>-Process Abundance Retrieval for Kilonovae</a:t>
            </a:r>
            <a:endParaRPr sz="2220">
              <a:solidFill>
                <a:schemeClr val="dk2"/>
              </a:solidFill>
            </a:endParaRPr>
          </a:p>
        </p:txBody>
      </p:sp>
      <p:pic>
        <p:nvPicPr>
          <p:cNvPr id="426" name="Google Shape;426;p54"/>
          <p:cNvPicPr preferRelativeResize="0"/>
          <p:nvPr/>
        </p:nvPicPr>
        <p:blipFill>
          <a:blip r:embed="rId3">
            <a:alphaModFix/>
          </a:blip>
          <a:stretch>
            <a:fillRect/>
          </a:stretch>
        </p:blipFill>
        <p:spPr>
          <a:xfrm>
            <a:off x="0" y="433974"/>
            <a:ext cx="9190001" cy="4480926"/>
          </a:xfrm>
          <a:prstGeom prst="rect">
            <a:avLst/>
          </a:prstGeom>
          <a:noFill/>
          <a:ln>
            <a:noFill/>
          </a:ln>
        </p:spPr>
      </p:pic>
      <p:sp>
        <p:nvSpPr>
          <p:cNvPr id="427" name="Google Shape;427;p54"/>
          <p:cNvSpPr/>
          <p:nvPr/>
        </p:nvSpPr>
        <p:spPr>
          <a:xfrm>
            <a:off x="26975" y="444050"/>
            <a:ext cx="7453500" cy="4612800"/>
          </a:xfrm>
          <a:prstGeom prst="rect">
            <a:avLst/>
          </a:prstGeom>
          <a:solidFill>
            <a:srgbClr val="FFFFFF">
              <a:alpha val="66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5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29" name="Google Shape;429;p54"/>
          <p:cNvSpPr txBox="1"/>
          <p:nvPr>
            <p:ph idx="12" type="sldNum"/>
          </p:nvPr>
        </p:nvSpPr>
        <p:spPr>
          <a:xfrm>
            <a:off x="-7" y="4914900"/>
            <a:ext cx="10443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solidFill>
                  <a:srgbClr val="000000"/>
                </a:solidFill>
                <a:latin typeface="Lato"/>
                <a:ea typeface="Lato"/>
                <a:cs typeface="Lato"/>
                <a:sym typeface="Lato"/>
              </a:rPr>
              <a:t>Vieira+22</a:t>
            </a:r>
            <a:endParaRPr>
              <a:solidFill>
                <a:srgbClr val="000000"/>
              </a:solidFill>
              <a:latin typeface="Lato"/>
              <a:ea typeface="Lato"/>
              <a:cs typeface="Lato"/>
              <a:sym typeface="Lato"/>
            </a:endParaRPr>
          </a:p>
          <a:p>
            <a:pPr indent="0" lvl="0" marL="0" rtl="0" algn="ctr">
              <a:spcBef>
                <a:spcPts val="0"/>
              </a:spcBef>
              <a:spcAft>
                <a:spcPts val="0"/>
              </a:spcAft>
              <a:buNone/>
            </a:pPr>
            <a:r>
              <a:t/>
            </a:r>
            <a:endParaRPr>
              <a:solidFill>
                <a:srgbClr val="000000"/>
              </a:solidFill>
              <a:latin typeface="Lato"/>
              <a:ea typeface="Lato"/>
              <a:cs typeface="Lato"/>
              <a:sym typeface="Lato"/>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55"/>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Gaussian Processes</a:t>
            </a:r>
            <a:endParaRPr>
              <a:solidFill>
                <a:schemeClr val="accent5"/>
              </a:solidFill>
            </a:endParaRPr>
          </a:p>
        </p:txBody>
      </p:sp>
      <p:sp>
        <p:nvSpPr>
          <p:cNvPr id="435" name="Google Shape;435;p55"/>
          <p:cNvSpPr txBox="1"/>
          <p:nvPr>
            <p:ph idx="1" type="body"/>
          </p:nvPr>
        </p:nvSpPr>
        <p:spPr>
          <a:xfrm>
            <a:off x="83100" y="771475"/>
            <a:ext cx="3817500" cy="3416400"/>
          </a:xfrm>
          <a:prstGeom prst="rect">
            <a:avLst/>
          </a:prstGeom>
        </p:spPr>
        <p:txBody>
          <a:bodyPr anchorCtr="0" anchor="t" bIns="91425" lIns="91425" spcFirstLastPara="1" rIns="91425" wrap="square" tIns="91425">
            <a:normAutofit lnSpcReduction="20000"/>
          </a:bodyPr>
          <a:lstStyle/>
          <a:p>
            <a:pPr indent="-367270" lvl="0" marL="457200" rtl="0" algn="l">
              <a:lnSpc>
                <a:spcPct val="100000"/>
              </a:lnSpc>
              <a:spcBef>
                <a:spcPts val="0"/>
              </a:spcBef>
              <a:spcAft>
                <a:spcPts val="0"/>
              </a:spcAft>
              <a:buSzPts val="2184"/>
              <a:buChar char="-"/>
            </a:pPr>
            <a:r>
              <a:rPr lang="en" sz="2183"/>
              <a:t>GPs can approximate a function by conditioning on data </a:t>
            </a:r>
            <a:r>
              <a:rPr i="1" lang="en" sz="2183"/>
              <a:t>and </a:t>
            </a:r>
            <a:r>
              <a:rPr lang="en" sz="2183"/>
              <a:t>can provide uncertainties</a:t>
            </a:r>
            <a:endParaRPr sz="2183"/>
          </a:p>
          <a:p>
            <a:pPr indent="-367270" lvl="0" marL="457200" rtl="0" algn="l">
              <a:lnSpc>
                <a:spcPct val="100000"/>
              </a:lnSpc>
              <a:spcBef>
                <a:spcPts val="1000"/>
              </a:spcBef>
              <a:spcAft>
                <a:spcPts val="0"/>
              </a:spcAft>
              <a:buSzPts val="2184"/>
              <a:buChar char="-"/>
            </a:pPr>
            <a:r>
              <a:rPr lang="en" sz="2183"/>
              <a:t>In our case, we have some point                                              and the function we care about is the </a:t>
            </a:r>
            <a:r>
              <a:rPr b="1" lang="en" sz="2183"/>
              <a:t>posterior</a:t>
            </a:r>
            <a:r>
              <a:rPr lang="en" sz="2183"/>
              <a:t> </a:t>
            </a:r>
            <a:endParaRPr sz="2183"/>
          </a:p>
          <a:p>
            <a:pPr indent="0" lvl="0" marL="457200" rtl="0" algn="l">
              <a:lnSpc>
                <a:spcPct val="100000"/>
              </a:lnSpc>
              <a:spcBef>
                <a:spcPts val="1000"/>
              </a:spcBef>
              <a:spcAft>
                <a:spcPts val="0"/>
              </a:spcAft>
              <a:buNone/>
            </a:pPr>
            <a:r>
              <a:t/>
            </a:r>
            <a:endParaRPr sz="2183"/>
          </a:p>
          <a:p>
            <a:pPr indent="-367270" lvl="0" marL="457200" rtl="0" algn="l">
              <a:lnSpc>
                <a:spcPct val="100000"/>
              </a:lnSpc>
              <a:spcBef>
                <a:spcPts val="1000"/>
              </a:spcBef>
              <a:spcAft>
                <a:spcPts val="1000"/>
              </a:spcAft>
              <a:buSzPts val="2184"/>
              <a:buChar char="-"/>
            </a:pPr>
            <a:r>
              <a:rPr lang="en" sz="2183"/>
              <a:t>Train our GP on pairs </a:t>
            </a:r>
            <a:endParaRPr sz="2183"/>
          </a:p>
        </p:txBody>
      </p:sp>
      <p:sp>
        <p:nvSpPr>
          <p:cNvPr id="436" name="Google Shape;436;p5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37" name="Google Shape;437;p55"/>
          <p:cNvSpPr txBox="1"/>
          <p:nvPr/>
        </p:nvSpPr>
        <p:spPr>
          <a:xfrm>
            <a:off x="3965675" y="3723000"/>
            <a:ext cx="4873500" cy="585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300">
                <a:solidFill>
                  <a:schemeClr val="dk1"/>
                </a:solidFill>
                <a:latin typeface="Lato"/>
                <a:ea typeface="Lato"/>
                <a:cs typeface="Lato"/>
                <a:sym typeface="Lato"/>
              </a:rPr>
              <a:t>Görtler+19</a:t>
            </a:r>
            <a:endParaRPr sz="1300">
              <a:solidFill>
                <a:schemeClr val="dk1"/>
              </a:solidFill>
              <a:latin typeface="Lato"/>
              <a:ea typeface="Lato"/>
              <a:cs typeface="Lato"/>
              <a:sym typeface="Lato"/>
            </a:endParaRPr>
          </a:p>
          <a:p>
            <a:pPr indent="0" lvl="0" marL="0" rtl="0" algn="r">
              <a:spcBef>
                <a:spcPts val="0"/>
              </a:spcBef>
              <a:spcAft>
                <a:spcPts val="0"/>
              </a:spcAft>
              <a:buNone/>
            </a:pPr>
            <a:r>
              <a:rPr lang="en" sz="1300" u="sng">
                <a:solidFill>
                  <a:schemeClr val="hlink"/>
                </a:solidFill>
                <a:latin typeface="Lato"/>
                <a:ea typeface="Lato"/>
                <a:cs typeface="Lato"/>
                <a:sym typeface="Lato"/>
                <a:hlinkClick r:id="rId3"/>
              </a:rPr>
              <a:t>https://distill.pub/2019/visual-exploration-gaussian-processes/</a:t>
            </a:r>
            <a:endParaRPr sz="1300">
              <a:solidFill>
                <a:schemeClr val="dk1"/>
              </a:solidFill>
              <a:latin typeface="Lato"/>
              <a:ea typeface="Lato"/>
              <a:cs typeface="Lato"/>
              <a:sym typeface="Lato"/>
            </a:endParaRPr>
          </a:p>
        </p:txBody>
      </p:sp>
      <p:pic>
        <p:nvPicPr>
          <p:cNvPr id="438" name="Google Shape;438;p55"/>
          <p:cNvPicPr preferRelativeResize="0"/>
          <p:nvPr/>
        </p:nvPicPr>
        <p:blipFill>
          <a:blip r:embed="rId4">
            <a:alphaModFix/>
          </a:blip>
          <a:stretch>
            <a:fillRect/>
          </a:stretch>
        </p:blipFill>
        <p:spPr>
          <a:xfrm>
            <a:off x="605400" y="3109725"/>
            <a:ext cx="893425" cy="320400"/>
          </a:xfrm>
          <a:prstGeom prst="rect">
            <a:avLst/>
          </a:prstGeom>
          <a:noFill/>
          <a:ln>
            <a:noFill/>
          </a:ln>
        </p:spPr>
      </p:pic>
      <p:pic>
        <p:nvPicPr>
          <p:cNvPr id="439" name="Google Shape;439;p55"/>
          <p:cNvPicPr preferRelativeResize="0"/>
          <p:nvPr/>
        </p:nvPicPr>
        <p:blipFill>
          <a:blip r:embed="rId5">
            <a:alphaModFix/>
          </a:blip>
          <a:stretch>
            <a:fillRect/>
          </a:stretch>
        </p:blipFill>
        <p:spPr>
          <a:xfrm>
            <a:off x="2095325" y="2290112"/>
            <a:ext cx="229331" cy="320400"/>
          </a:xfrm>
          <a:prstGeom prst="rect">
            <a:avLst/>
          </a:prstGeom>
          <a:noFill/>
          <a:ln>
            <a:noFill/>
          </a:ln>
        </p:spPr>
      </p:pic>
      <p:pic>
        <p:nvPicPr>
          <p:cNvPr id="440" name="Google Shape;440;p55"/>
          <p:cNvPicPr preferRelativeResize="0"/>
          <p:nvPr/>
        </p:nvPicPr>
        <p:blipFill>
          <a:blip r:embed="rId6">
            <a:alphaModFix/>
          </a:blip>
          <a:stretch>
            <a:fillRect/>
          </a:stretch>
        </p:blipFill>
        <p:spPr>
          <a:xfrm>
            <a:off x="605392" y="3947775"/>
            <a:ext cx="1759846" cy="393600"/>
          </a:xfrm>
          <a:prstGeom prst="rect">
            <a:avLst/>
          </a:prstGeom>
          <a:noFill/>
          <a:ln>
            <a:noFill/>
          </a:ln>
        </p:spPr>
      </p:pic>
      <p:pic>
        <p:nvPicPr>
          <p:cNvPr id="441" name="Google Shape;441;p55"/>
          <p:cNvPicPr preferRelativeResize="0"/>
          <p:nvPr/>
        </p:nvPicPr>
        <p:blipFill>
          <a:blip r:embed="rId7">
            <a:alphaModFix/>
          </a:blip>
          <a:stretch>
            <a:fillRect/>
          </a:stretch>
        </p:blipFill>
        <p:spPr>
          <a:xfrm>
            <a:off x="3965675" y="1054700"/>
            <a:ext cx="4938601" cy="2668298"/>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56"/>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Bayesian Active Posterior Estimation (BAPE)</a:t>
            </a:r>
            <a:endParaRPr>
              <a:solidFill>
                <a:schemeClr val="accent5"/>
              </a:solidFill>
            </a:endParaRPr>
          </a:p>
        </p:txBody>
      </p:sp>
      <p:sp>
        <p:nvSpPr>
          <p:cNvPr id="447" name="Google Shape;447;p5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48" name="Google Shape;448;p56"/>
          <p:cNvPicPr preferRelativeResize="0"/>
          <p:nvPr/>
        </p:nvPicPr>
        <p:blipFill>
          <a:blip r:embed="rId3">
            <a:alphaModFix/>
          </a:blip>
          <a:stretch>
            <a:fillRect/>
          </a:stretch>
        </p:blipFill>
        <p:spPr>
          <a:xfrm>
            <a:off x="712025" y="712925"/>
            <a:ext cx="7719942" cy="514400"/>
          </a:xfrm>
          <a:prstGeom prst="rect">
            <a:avLst/>
          </a:prstGeom>
          <a:noFill/>
          <a:ln>
            <a:noFill/>
          </a:ln>
        </p:spPr>
      </p:pic>
      <p:pic>
        <p:nvPicPr>
          <p:cNvPr id="449" name="Google Shape;449;p56"/>
          <p:cNvPicPr preferRelativeResize="0"/>
          <p:nvPr/>
        </p:nvPicPr>
        <p:blipFill>
          <a:blip r:embed="rId4">
            <a:alphaModFix/>
          </a:blip>
          <a:stretch>
            <a:fillRect/>
          </a:stretch>
        </p:blipFill>
        <p:spPr>
          <a:xfrm>
            <a:off x="1269252" y="1331875"/>
            <a:ext cx="6605500" cy="3353625"/>
          </a:xfrm>
          <a:prstGeom prst="rect">
            <a:avLst/>
          </a:prstGeom>
          <a:noFill/>
          <a:ln>
            <a:noFill/>
          </a:ln>
        </p:spPr>
      </p:pic>
      <p:sp>
        <p:nvSpPr>
          <p:cNvPr id="450" name="Google Shape;450;p56"/>
          <p:cNvSpPr txBox="1"/>
          <p:nvPr/>
        </p:nvSpPr>
        <p:spPr>
          <a:xfrm>
            <a:off x="1269250" y="4659925"/>
            <a:ext cx="223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Kandasamy+17</a:t>
            </a:r>
            <a:endParaRPr>
              <a:solidFill>
                <a:srgbClr val="FFFFFF"/>
              </a:solidFill>
              <a:latin typeface="Lato"/>
              <a:ea typeface="Lato"/>
              <a:cs typeface="Lato"/>
              <a:sym typeface="Lato"/>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5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56" name="Google Shape;456;p57"/>
          <p:cNvSpPr txBox="1"/>
          <p:nvPr/>
        </p:nvSpPr>
        <p:spPr>
          <a:xfrm>
            <a:off x="64075" y="4663213"/>
            <a:ext cx="2392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Lato"/>
                <a:ea typeface="Lato"/>
                <a:cs typeface="Lato"/>
                <a:sym typeface="Lato"/>
              </a:rPr>
              <a:t>Vieira+23</a:t>
            </a:r>
            <a:endParaRPr>
              <a:solidFill>
                <a:schemeClr val="dk1"/>
              </a:solidFill>
              <a:latin typeface="Lato"/>
              <a:ea typeface="Lato"/>
              <a:cs typeface="Lato"/>
              <a:sym typeface="Lato"/>
            </a:endParaRPr>
          </a:p>
        </p:txBody>
      </p:sp>
      <p:sp>
        <p:nvSpPr>
          <p:cNvPr id="457" name="Google Shape;457;p57"/>
          <p:cNvSpPr txBox="1"/>
          <p:nvPr>
            <p:ph idx="1" type="body"/>
          </p:nvPr>
        </p:nvSpPr>
        <p:spPr>
          <a:xfrm>
            <a:off x="-29700" y="711150"/>
            <a:ext cx="3817500" cy="3684600"/>
          </a:xfrm>
          <a:prstGeom prst="rect">
            <a:avLst/>
          </a:prstGeom>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Char char="-"/>
            </a:pPr>
            <a:r>
              <a:rPr lang="en"/>
              <a:t>Higher (bluer) electron fraction</a:t>
            </a:r>
            <a:endParaRPr/>
          </a:p>
          <a:p>
            <a:pPr indent="-342900" lvl="0" marL="457200" rtl="0" algn="l">
              <a:lnSpc>
                <a:spcPct val="100000"/>
              </a:lnSpc>
              <a:spcBef>
                <a:spcPts val="1000"/>
              </a:spcBef>
              <a:spcAft>
                <a:spcPts val="0"/>
              </a:spcAft>
              <a:buSzPts val="1800"/>
              <a:buChar char="-"/>
            </a:pPr>
            <a:r>
              <a:rPr lang="en"/>
              <a:t>Larger (hotter) entropy</a:t>
            </a:r>
            <a:endParaRPr/>
          </a:p>
          <a:p>
            <a:pPr indent="-342900" lvl="0" marL="457200" rtl="0" algn="l">
              <a:lnSpc>
                <a:spcPct val="100000"/>
              </a:lnSpc>
              <a:spcBef>
                <a:spcPts val="1000"/>
              </a:spcBef>
              <a:spcAft>
                <a:spcPts val="0"/>
              </a:spcAft>
              <a:buSzPts val="1800"/>
              <a:buChar char="-"/>
            </a:pPr>
            <a:r>
              <a:rPr lang="en"/>
              <a:t>Peak is not as sharply defined as purple, warm mode</a:t>
            </a:r>
            <a:endParaRPr/>
          </a:p>
          <a:p>
            <a:pPr indent="-342900" lvl="0" marL="457200" rtl="0" algn="l">
              <a:lnSpc>
                <a:spcPct val="100000"/>
              </a:lnSpc>
              <a:spcBef>
                <a:spcPts val="1000"/>
              </a:spcBef>
              <a:spcAft>
                <a:spcPts val="1000"/>
              </a:spcAft>
              <a:buSzPts val="1800"/>
              <a:buChar char="-"/>
            </a:pPr>
            <a:r>
              <a:rPr lang="en"/>
              <a:t>Nonetheless, what do the best fit and its abundances look like? </a:t>
            </a:r>
            <a:endParaRPr/>
          </a:p>
        </p:txBody>
      </p:sp>
      <p:sp>
        <p:nvSpPr>
          <p:cNvPr id="458" name="Google Shape;458;p57"/>
          <p:cNvSpPr txBox="1"/>
          <p:nvPr>
            <p:ph type="title"/>
          </p:nvPr>
        </p:nvSpPr>
        <p:spPr>
          <a:xfrm>
            <a:off x="311700" y="140225"/>
            <a:ext cx="37470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520">
                <a:solidFill>
                  <a:srgbClr val="4FA1F2"/>
                </a:solidFill>
              </a:rPr>
              <a:t>Blue+hot: posteriors</a:t>
            </a:r>
            <a:endParaRPr sz="2520">
              <a:solidFill>
                <a:srgbClr val="4FA1F2"/>
              </a:solidFill>
            </a:endParaRPr>
          </a:p>
        </p:txBody>
      </p:sp>
      <p:pic>
        <p:nvPicPr>
          <p:cNvPr id="459" name="Google Shape;459;p57"/>
          <p:cNvPicPr preferRelativeResize="0"/>
          <p:nvPr/>
        </p:nvPicPr>
        <p:blipFill rotWithShape="1">
          <a:blip r:embed="rId3">
            <a:alphaModFix/>
          </a:blip>
          <a:srcRect b="0" l="0" r="0" t="0"/>
          <a:stretch/>
        </p:blipFill>
        <p:spPr>
          <a:xfrm>
            <a:off x="4016400" y="298550"/>
            <a:ext cx="4379858" cy="450977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5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65" name="Google Shape;465;p58"/>
          <p:cNvSpPr txBox="1"/>
          <p:nvPr/>
        </p:nvSpPr>
        <p:spPr>
          <a:xfrm>
            <a:off x="64075" y="4510825"/>
            <a:ext cx="4163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Lato"/>
                <a:ea typeface="Lato"/>
                <a:cs typeface="Lato"/>
                <a:sym typeface="Lato"/>
              </a:rPr>
              <a:t>Vieira+22</a:t>
            </a:r>
            <a:endParaRPr>
              <a:solidFill>
                <a:schemeClr val="dk1"/>
              </a:solidFill>
              <a:latin typeface="Lato"/>
              <a:ea typeface="Lato"/>
              <a:cs typeface="Lato"/>
              <a:sym typeface="Lato"/>
            </a:endParaRPr>
          </a:p>
          <a:p>
            <a:pPr indent="0" lvl="0" marL="0" rtl="0" algn="l">
              <a:spcBef>
                <a:spcPts val="0"/>
              </a:spcBef>
              <a:spcAft>
                <a:spcPts val="0"/>
              </a:spcAft>
              <a:buNone/>
            </a:pPr>
            <a:r>
              <a:rPr lang="en">
                <a:solidFill>
                  <a:schemeClr val="dk1"/>
                </a:solidFill>
                <a:latin typeface="Lato"/>
                <a:ea typeface="Lato"/>
                <a:cs typeface="Lato"/>
                <a:sym typeface="Lato"/>
              </a:rPr>
              <a:t>Solar </a:t>
            </a:r>
            <a:r>
              <a:rPr i="1" lang="en">
                <a:solidFill>
                  <a:schemeClr val="dk1"/>
                </a:solidFill>
                <a:latin typeface="Lato"/>
                <a:ea typeface="Lato"/>
                <a:cs typeface="Lato"/>
                <a:sym typeface="Lato"/>
              </a:rPr>
              <a:t>r</a:t>
            </a:r>
            <a:r>
              <a:rPr lang="en">
                <a:solidFill>
                  <a:schemeClr val="dk1"/>
                </a:solidFill>
                <a:latin typeface="Lato"/>
                <a:ea typeface="Lato"/>
                <a:cs typeface="Lato"/>
                <a:sym typeface="Lato"/>
              </a:rPr>
              <a:t>-process: Lodders 09 &amp; Bisterzo+14</a:t>
            </a:r>
            <a:endParaRPr>
              <a:solidFill>
                <a:schemeClr val="dk1"/>
              </a:solidFill>
              <a:latin typeface="Lato"/>
              <a:ea typeface="Lato"/>
              <a:cs typeface="Lato"/>
              <a:sym typeface="Lato"/>
            </a:endParaRPr>
          </a:p>
        </p:txBody>
      </p:sp>
      <p:sp>
        <p:nvSpPr>
          <p:cNvPr id="466" name="Google Shape;466;p58"/>
          <p:cNvSpPr txBox="1"/>
          <p:nvPr>
            <p:ph type="title"/>
          </p:nvPr>
        </p:nvSpPr>
        <p:spPr>
          <a:xfrm>
            <a:off x="311700" y="140225"/>
            <a:ext cx="37470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520">
                <a:solidFill>
                  <a:srgbClr val="4FA1F2"/>
                </a:solidFill>
              </a:rPr>
              <a:t>Blue+hot: abundances</a:t>
            </a:r>
            <a:endParaRPr sz="2520">
              <a:solidFill>
                <a:srgbClr val="4FA1F2"/>
              </a:solidFill>
            </a:endParaRPr>
          </a:p>
        </p:txBody>
      </p:sp>
      <p:pic>
        <p:nvPicPr>
          <p:cNvPr id="467" name="Google Shape;467;p58"/>
          <p:cNvPicPr preferRelativeResize="0"/>
          <p:nvPr/>
        </p:nvPicPr>
        <p:blipFill>
          <a:blip r:embed="rId3">
            <a:alphaModFix/>
          </a:blip>
          <a:stretch>
            <a:fillRect/>
          </a:stretch>
        </p:blipFill>
        <p:spPr>
          <a:xfrm>
            <a:off x="955275" y="865325"/>
            <a:ext cx="7233439" cy="349310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5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73" name="Google Shape;473;p59"/>
          <p:cNvSpPr txBox="1"/>
          <p:nvPr>
            <p:ph type="title"/>
          </p:nvPr>
        </p:nvSpPr>
        <p:spPr>
          <a:xfrm>
            <a:off x="311700" y="140225"/>
            <a:ext cx="37470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520">
                <a:solidFill>
                  <a:srgbClr val="A822CC"/>
                </a:solidFill>
              </a:rPr>
              <a:t>Purple+warm: posteriors</a:t>
            </a:r>
            <a:endParaRPr sz="2520">
              <a:solidFill>
                <a:srgbClr val="A822CC"/>
              </a:solidFill>
            </a:endParaRPr>
          </a:p>
        </p:txBody>
      </p:sp>
      <p:sp>
        <p:nvSpPr>
          <p:cNvPr id="474" name="Google Shape;474;p59"/>
          <p:cNvSpPr txBox="1"/>
          <p:nvPr/>
        </p:nvSpPr>
        <p:spPr>
          <a:xfrm>
            <a:off x="64075" y="4663213"/>
            <a:ext cx="2392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Lato"/>
                <a:ea typeface="Lato"/>
                <a:cs typeface="Lato"/>
                <a:sym typeface="Lato"/>
              </a:rPr>
              <a:t>Vieira+23</a:t>
            </a:r>
            <a:endParaRPr>
              <a:solidFill>
                <a:schemeClr val="dk1"/>
              </a:solidFill>
              <a:latin typeface="Lato"/>
              <a:ea typeface="Lato"/>
              <a:cs typeface="Lato"/>
              <a:sym typeface="Lato"/>
            </a:endParaRPr>
          </a:p>
        </p:txBody>
      </p:sp>
      <p:sp>
        <p:nvSpPr>
          <p:cNvPr id="475" name="Google Shape;475;p59"/>
          <p:cNvSpPr txBox="1"/>
          <p:nvPr>
            <p:ph idx="1" type="body"/>
          </p:nvPr>
        </p:nvSpPr>
        <p:spPr>
          <a:xfrm>
            <a:off x="-29700" y="711150"/>
            <a:ext cx="3817500" cy="3684600"/>
          </a:xfrm>
          <a:prstGeom prst="rect">
            <a:avLst/>
          </a:prstGeom>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Char char="-"/>
            </a:pPr>
            <a:r>
              <a:rPr lang="en"/>
              <a:t>Lower (~ purple) electron fraction</a:t>
            </a:r>
            <a:endParaRPr/>
          </a:p>
          <a:p>
            <a:pPr indent="-342900" lvl="0" marL="457200" rtl="0" algn="l">
              <a:lnSpc>
                <a:spcPct val="100000"/>
              </a:lnSpc>
              <a:spcBef>
                <a:spcPts val="1000"/>
              </a:spcBef>
              <a:spcAft>
                <a:spcPts val="0"/>
              </a:spcAft>
              <a:buSzPts val="1800"/>
              <a:buChar char="-"/>
            </a:pPr>
            <a:r>
              <a:rPr lang="en"/>
              <a:t>Smaller (colder) entropy</a:t>
            </a:r>
            <a:endParaRPr/>
          </a:p>
          <a:p>
            <a:pPr indent="-342900" lvl="0" marL="457200" rtl="0" algn="l">
              <a:lnSpc>
                <a:spcPct val="100000"/>
              </a:lnSpc>
              <a:spcBef>
                <a:spcPts val="1000"/>
              </a:spcBef>
              <a:spcAft>
                <a:spcPts val="0"/>
              </a:spcAft>
              <a:buSzPts val="1800"/>
              <a:buChar char="-"/>
            </a:pPr>
            <a:r>
              <a:rPr lang="en"/>
              <a:t>Slightly faster expansion velocity</a:t>
            </a:r>
            <a:endParaRPr/>
          </a:p>
          <a:p>
            <a:pPr indent="-342900" lvl="0" marL="457200" rtl="0" algn="l">
              <a:lnSpc>
                <a:spcPct val="100000"/>
              </a:lnSpc>
              <a:spcBef>
                <a:spcPts val="1000"/>
              </a:spcBef>
              <a:spcAft>
                <a:spcPts val="0"/>
              </a:spcAft>
              <a:buSzPts val="1800"/>
              <a:buChar char="-"/>
            </a:pPr>
            <a:r>
              <a:rPr b="1" lang="en"/>
              <a:t>Peak is more sharply defined</a:t>
            </a:r>
            <a:endParaRPr b="1"/>
          </a:p>
          <a:p>
            <a:pPr indent="-342900" lvl="0" marL="457200" rtl="0" algn="l">
              <a:lnSpc>
                <a:spcPct val="100000"/>
              </a:lnSpc>
              <a:spcBef>
                <a:spcPts val="1000"/>
              </a:spcBef>
              <a:spcAft>
                <a:spcPts val="1000"/>
              </a:spcAft>
              <a:buSzPts val="1800"/>
              <a:buChar char="-"/>
            </a:pPr>
            <a:r>
              <a:rPr lang="en"/>
              <a:t>What do the best fit and its abundances look like? </a:t>
            </a:r>
            <a:endParaRPr/>
          </a:p>
        </p:txBody>
      </p:sp>
      <p:pic>
        <p:nvPicPr>
          <p:cNvPr id="476" name="Google Shape;476;p59"/>
          <p:cNvPicPr preferRelativeResize="0"/>
          <p:nvPr/>
        </p:nvPicPr>
        <p:blipFill rotWithShape="1">
          <a:blip r:embed="rId3">
            <a:alphaModFix/>
          </a:blip>
          <a:srcRect b="0" l="0" r="0" t="0"/>
          <a:stretch/>
        </p:blipFill>
        <p:spPr>
          <a:xfrm>
            <a:off x="4016400" y="298550"/>
            <a:ext cx="4379858" cy="4509778"/>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6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82" name="Google Shape;482;p60"/>
          <p:cNvSpPr txBox="1"/>
          <p:nvPr>
            <p:ph type="title"/>
          </p:nvPr>
        </p:nvSpPr>
        <p:spPr>
          <a:xfrm>
            <a:off x="311700" y="1402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420">
                <a:solidFill>
                  <a:srgbClr val="4FA1F2"/>
                </a:solidFill>
              </a:rPr>
              <a:t>Blue+hot: leave-one-out spectra</a:t>
            </a:r>
            <a:endParaRPr sz="2420">
              <a:solidFill>
                <a:srgbClr val="4FA1F2"/>
              </a:solidFill>
            </a:endParaRPr>
          </a:p>
        </p:txBody>
      </p:sp>
      <p:sp>
        <p:nvSpPr>
          <p:cNvPr id="483" name="Google Shape;483;p60"/>
          <p:cNvSpPr txBox="1"/>
          <p:nvPr/>
        </p:nvSpPr>
        <p:spPr>
          <a:xfrm>
            <a:off x="64075" y="4663213"/>
            <a:ext cx="2392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Lato"/>
                <a:ea typeface="Lato"/>
                <a:cs typeface="Lato"/>
                <a:sym typeface="Lato"/>
              </a:rPr>
              <a:t>Vieira+23</a:t>
            </a:r>
            <a:endParaRPr>
              <a:solidFill>
                <a:schemeClr val="dk1"/>
              </a:solidFill>
              <a:latin typeface="Lato"/>
              <a:ea typeface="Lato"/>
              <a:cs typeface="Lato"/>
              <a:sym typeface="Lato"/>
            </a:endParaRPr>
          </a:p>
        </p:txBody>
      </p:sp>
      <p:pic>
        <p:nvPicPr>
          <p:cNvPr id="484" name="Google Shape;484;p60"/>
          <p:cNvPicPr preferRelativeResize="0"/>
          <p:nvPr/>
        </p:nvPicPr>
        <p:blipFill>
          <a:blip r:embed="rId3">
            <a:alphaModFix/>
          </a:blip>
          <a:stretch>
            <a:fillRect/>
          </a:stretch>
        </p:blipFill>
        <p:spPr>
          <a:xfrm>
            <a:off x="1262613" y="865325"/>
            <a:ext cx="6618767" cy="364549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61"/>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Inference is now computationally tractable</a:t>
            </a:r>
            <a:endParaRPr>
              <a:solidFill>
                <a:schemeClr val="accent5"/>
              </a:solidFill>
            </a:endParaRPr>
          </a:p>
        </p:txBody>
      </p:sp>
      <p:sp>
        <p:nvSpPr>
          <p:cNvPr id="490" name="Google Shape;490;p6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91" name="Google Shape;491;p61"/>
          <p:cNvSpPr txBox="1"/>
          <p:nvPr>
            <p:ph idx="1" type="body"/>
          </p:nvPr>
        </p:nvSpPr>
        <p:spPr>
          <a:xfrm>
            <a:off x="4572000" y="863550"/>
            <a:ext cx="4388100" cy="3416400"/>
          </a:xfrm>
          <a:prstGeom prst="rect">
            <a:avLst/>
          </a:prstGeom>
        </p:spPr>
        <p:txBody>
          <a:bodyPr anchorCtr="0" anchor="t" bIns="91425" lIns="91425" spcFirstLastPara="1" rIns="91425" wrap="square" tIns="91425">
            <a:normAutofit lnSpcReduction="10000"/>
          </a:bodyPr>
          <a:lstStyle/>
          <a:p>
            <a:pPr indent="-367270" lvl="0" marL="457200" rtl="0" algn="l">
              <a:lnSpc>
                <a:spcPct val="100000"/>
              </a:lnSpc>
              <a:spcBef>
                <a:spcPts val="0"/>
              </a:spcBef>
              <a:spcAft>
                <a:spcPts val="0"/>
              </a:spcAft>
              <a:buSzPts val="2184"/>
              <a:buChar char="-"/>
            </a:pPr>
            <a:r>
              <a:rPr lang="en" sz="2183">
                <a:solidFill>
                  <a:srgbClr val="E0B6F8"/>
                </a:solidFill>
              </a:rPr>
              <a:t>Purple band:</a:t>
            </a:r>
            <a:r>
              <a:rPr lang="en" sz="2183"/>
              <a:t> forward model evaluation time</a:t>
            </a:r>
            <a:endParaRPr sz="2183"/>
          </a:p>
          <a:p>
            <a:pPr indent="-367270" lvl="0" marL="457200" rtl="0" algn="l">
              <a:lnSpc>
                <a:spcPct val="100000"/>
              </a:lnSpc>
              <a:spcBef>
                <a:spcPts val="1000"/>
              </a:spcBef>
              <a:spcAft>
                <a:spcPts val="0"/>
              </a:spcAft>
              <a:buSzPts val="2184"/>
              <a:buChar char="-"/>
            </a:pPr>
            <a:r>
              <a:rPr lang="en" sz="2183"/>
              <a:t>Typical </a:t>
            </a:r>
            <a:r>
              <a:rPr lang="en" sz="2183">
                <a:solidFill>
                  <a:schemeClr val="lt2"/>
                </a:solidFill>
              </a:rPr>
              <a:t>MCMC</a:t>
            </a:r>
            <a:r>
              <a:rPr lang="en" sz="2183"/>
              <a:t> would take a year</a:t>
            </a:r>
            <a:endParaRPr sz="2183"/>
          </a:p>
          <a:p>
            <a:pPr indent="-367270" lvl="0" marL="457200" rtl="0" algn="l">
              <a:lnSpc>
                <a:spcPct val="100000"/>
              </a:lnSpc>
              <a:spcBef>
                <a:spcPts val="1000"/>
              </a:spcBef>
              <a:spcAft>
                <a:spcPts val="0"/>
              </a:spcAft>
              <a:buSzPts val="2184"/>
              <a:buChar char="-"/>
            </a:pPr>
            <a:r>
              <a:rPr b="1" lang="en" sz="2183">
                <a:solidFill>
                  <a:srgbClr val="04D8B2"/>
                </a:solidFill>
                <a:latin typeface="Consolas"/>
                <a:ea typeface="Consolas"/>
                <a:cs typeface="Consolas"/>
                <a:sym typeface="Consolas"/>
              </a:rPr>
              <a:t>SPARK</a:t>
            </a:r>
            <a:r>
              <a:rPr lang="en" sz="2183"/>
              <a:t>: less than a week!</a:t>
            </a:r>
            <a:endParaRPr sz="2183"/>
          </a:p>
          <a:p>
            <a:pPr indent="0" lvl="0" marL="0" rtl="0" algn="l">
              <a:lnSpc>
                <a:spcPct val="100000"/>
              </a:lnSpc>
              <a:spcBef>
                <a:spcPts val="1000"/>
              </a:spcBef>
              <a:spcAft>
                <a:spcPts val="0"/>
              </a:spcAft>
              <a:buNone/>
            </a:pPr>
            <a:r>
              <a:t/>
            </a:r>
            <a:endParaRPr sz="2183"/>
          </a:p>
          <a:p>
            <a:pPr indent="0" lvl="0" marL="0" rtl="0" algn="ctr">
              <a:lnSpc>
                <a:spcPct val="100000"/>
              </a:lnSpc>
              <a:spcBef>
                <a:spcPts val="1000"/>
              </a:spcBef>
              <a:spcAft>
                <a:spcPts val="1000"/>
              </a:spcAft>
              <a:buNone/>
            </a:pPr>
            <a:r>
              <a:rPr lang="en" sz="2183"/>
              <a:t>As our model develops in complexity, the purple band will move to the right. </a:t>
            </a:r>
            <a:r>
              <a:rPr lang="en" sz="2183"/>
              <a:t> </a:t>
            </a:r>
            <a:endParaRPr sz="2183"/>
          </a:p>
        </p:txBody>
      </p:sp>
      <p:sp>
        <p:nvSpPr>
          <p:cNvPr id="492" name="Google Shape;492;p61"/>
          <p:cNvSpPr txBox="1"/>
          <p:nvPr/>
        </p:nvSpPr>
        <p:spPr>
          <a:xfrm>
            <a:off x="64075" y="4663213"/>
            <a:ext cx="2392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Lato"/>
                <a:ea typeface="Lato"/>
                <a:cs typeface="Lato"/>
                <a:sym typeface="Lato"/>
              </a:rPr>
              <a:t>Vieira+23</a:t>
            </a:r>
            <a:endParaRPr>
              <a:solidFill>
                <a:schemeClr val="dk1"/>
              </a:solidFill>
              <a:latin typeface="Lato"/>
              <a:ea typeface="Lato"/>
              <a:cs typeface="Lato"/>
              <a:sym typeface="Lato"/>
            </a:endParaRPr>
          </a:p>
        </p:txBody>
      </p:sp>
      <p:pic>
        <p:nvPicPr>
          <p:cNvPr id="493" name="Google Shape;493;p61"/>
          <p:cNvPicPr preferRelativeResize="0"/>
          <p:nvPr/>
        </p:nvPicPr>
        <p:blipFill>
          <a:blip r:embed="rId3">
            <a:alphaModFix/>
          </a:blip>
          <a:stretch>
            <a:fillRect/>
          </a:stretch>
        </p:blipFill>
        <p:spPr>
          <a:xfrm>
            <a:off x="591075" y="749000"/>
            <a:ext cx="3763495" cy="364549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7"/>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is the origin of everything in the Universe?</a:t>
            </a:r>
            <a:endParaRPr/>
          </a:p>
        </p:txBody>
      </p:sp>
      <p:sp>
        <p:nvSpPr>
          <p:cNvPr id="89" name="Google Shape;89;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90" name="Google Shape;90;p17"/>
          <p:cNvPicPr preferRelativeResize="0"/>
          <p:nvPr/>
        </p:nvPicPr>
        <p:blipFill rotWithShape="1">
          <a:blip r:embed="rId3">
            <a:alphaModFix/>
          </a:blip>
          <a:srcRect b="0" l="0" r="0" t="0"/>
          <a:stretch/>
        </p:blipFill>
        <p:spPr>
          <a:xfrm>
            <a:off x="2683951" y="688775"/>
            <a:ext cx="6051098" cy="4139451"/>
          </a:xfrm>
          <a:prstGeom prst="rect">
            <a:avLst/>
          </a:prstGeom>
          <a:noFill/>
          <a:ln>
            <a:noFill/>
          </a:ln>
        </p:spPr>
      </p:pic>
      <p:sp>
        <p:nvSpPr>
          <p:cNvPr id="91" name="Google Shape;91;p17"/>
          <p:cNvSpPr txBox="1"/>
          <p:nvPr/>
        </p:nvSpPr>
        <p:spPr>
          <a:xfrm>
            <a:off x="311700" y="847675"/>
            <a:ext cx="2438700" cy="3416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FFFFFF"/>
              </a:buClr>
              <a:buSzPts val="1800"/>
              <a:buFont typeface="Lato"/>
              <a:buChar char="-"/>
            </a:pPr>
            <a:r>
              <a:rPr i="1" lang="en" sz="1800">
                <a:solidFill>
                  <a:srgbClr val="FFFFFF"/>
                </a:solidFill>
                <a:latin typeface="Lato"/>
                <a:ea typeface="Lato"/>
                <a:cs typeface="Lato"/>
                <a:sym typeface="Lato"/>
              </a:rPr>
              <a:t>Big Bang:</a:t>
            </a:r>
            <a:r>
              <a:rPr lang="en" sz="1800">
                <a:solidFill>
                  <a:srgbClr val="FFFFFF"/>
                </a:solidFill>
                <a:latin typeface="Lato"/>
                <a:ea typeface="Lato"/>
                <a:cs typeface="Lato"/>
                <a:sym typeface="Lato"/>
              </a:rPr>
              <a:t> </a:t>
            </a:r>
            <a:br>
              <a:rPr lang="en" sz="1800">
                <a:solidFill>
                  <a:srgbClr val="FFFFFF"/>
                </a:solidFill>
                <a:latin typeface="Lato"/>
                <a:ea typeface="Lato"/>
                <a:cs typeface="Lato"/>
                <a:sym typeface="Lato"/>
              </a:rPr>
            </a:br>
            <a:r>
              <a:rPr lang="en" sz="1800">
                <a:solidFill>
                  <a:srgbClr val="FFFFFF"/>
                </a:solidFill>
                <a:latin typeface="Lato"/>
                <a:ea typeface="Lato"/>
                <a:cs typeface="Lato"/>
                <a:sym typeface="Lato"/>
              </a:rPr>
              <a:t>H, He, Li</a:t>
            </a:r>
            <a:endParaRPr sz="1800">
              <a:solidFill>
                <a:srgbClr val="FFFFFF"/>
              </a:solidFill>
              <a:latin typeface="Lato"/>
              <a:ea typeface="Lato"/>
              <a:cs typeface="Lato"/>
              <a:sym typeface="Lato"/>
            </a:endParaRPr>
          </a:p>
          <a:p>
            <a:pPr indent="-342900" lvl="0" marL="457200" rtl="0" algn="l">
              <a:lnSpc>
                <a:spcPct val="115000"/>
              </a:lnSpc>
              <a:spcBef>
                <a:spcPts val="0"/>
              </a:spcBef>
              <a:spcAft>
                <a:spcPts val="0"/>
              </a:spcAft>
              <a:buClr>
                <a:schemeClr val="dk1"/>
              </a:buClr>
              <a:buSzPts val="1800"/>
              <a:buFont typeface="Lato"/>
              <a:buChar char="-"/>
            </a:pPr>
            <a:r>
              <a:rPr i="1" lang="en" sz="1800">
                <a:solidFill>
                  <a:schemeClr val="dk1"/>
                </a:solidFill>
                <a:latin typeface="Lato"/>
                <a:ea typeface="Lato"/>
                <a:cs typeface="Lato"/>
                <a:sym typeface="Lato"/>
              </a:rPr>
              <a:t>Cosmic ray fission: </a:t>
            </a:r>
            <a:r>
              <a:rPr lang="en" sz="1800">
                <a:solidFill>
                  <a:schemeClr val="dk1"/>
                </a:solidFill>
                <a:latin typeface="Lato"/>
                <a:ea typeface="Lato"/>
                <a:cs typeface="Lato"/>
                <a:sym typeface="Lato"/>
              </a:rPr>
              <a:t>Li, Be, B</a:t>
            </a:r>
            <a:r>
              <a:rPr i="1" lang="en" sz="1800">
                <a:solidFill>
                  <a:schemeClr val="dk1"/>
                </a:solidFill>
                <a:latin typeface="Lato"/>
                <a:ea typeface="Lato"/>
                <a:cs typeface="Lato"/>
                <a:sym typeface="Lato"/>
              </a:rPr>
              <a:t> </a:t>
            </a:r>
            <a:endParaRPr i="1" sz="1800">
              <a:solidFill>
                <a:schemeClr val="dk1"/>
              </a:solidFill>
              <a:latin typeface="Lato"/>
              <a:ea typeface="Lato"/>
              <a:cs typeface="Lato"/>
              <a:sym typeface="Lato"/>
            </a:endParaRPr>
          </a:p>
          <a:p>
            <a:pPr indent="-342900" lvl="0" marL="457200" rtl="0" algn="l">
              <a:lnSpc>
                <a:spcPct val="115000"/>
              </a:lnSpc>
              <a:spcBef>
                <a:spcPts val="0"/>
              </a:spcBef>
              <a:spcAft>
                <a:spcPts val="0"/>
              </a:spcAft>
              <a:buClr>
                <a:schemeClr val="dk1"/>
              </a:buClr>
              <a:buSzPts val="1800"/>
              <a:buFont typeface="Lato"/>
              <a:buChar char="-"/>
            </a:pPr>
            <a:r>
              <a:rPr i="1" lang="en" sz="1800">
                <a:solidFill>
                  <a:schemeClr val="dk1"/>
                </a:solidFill>
                <a:latin typeface="Lato"/>
                <a:ea typeface="Lato"/>
                <a:cs typeface="Lato"/>
                <a:sym typeface="Lato"/>
              </a:rPr>
              <a:t>Nuclear burning in stars, supernovae: </a:t>
            </a:r>
            <a:r>
              <a:rPr lang="en" sz="1800">
                <a:solidFill>
                  <a:schemeClr val="dk1"/>
                </a:solidFill>
                <a:latin typeface="Lato"/>
                <a:ea typeface="Lato"/>
                <a:cs typeface="Lato"/>
                <a:sym typeface="Lato"/>
              </a:rPr>
              <a:t>up to iron (Fe) group, Z~30</a:t>
            </a:r>
            <a:endParaRPr sz="1800">
              <a:solidFill>
                <a:schemeClr val="dk1"/>
              </a:solidFill>
              <a:latin typeface="Lato"/>
              <a:ea typeface="Lato"/>
              <a:cs typeface="Lato"/>
              <a:sym typeface="Lato"/>
            </a:endParaRPr>
          </a:p>
          <a:p>
            <a:pPr indent="0" lvl="0" marL="0" rtl="0" algn="l">
              <a:lnSpc>
                <a:spcPct val="115000"/>
              </a:lnSpc>
              <a:spcBef>
                <a:spcPts val="1200"/>
              </a:spcBef>
              <a:spcAft>
                <a:spcPts val="0"/>
              </a:spcAft>
              <a:buNone/>
            </a:pPr>
            <a:r>
              <a:rPr b="1" lang="en" sz="2200">
                <a:solidFill>
                  <a:schemeClr val="dk1"/>
                </a:solidFill>
                <a:latin typeface="Lato"/>
                <a:ea typeface="Lato"/>
                <a:cs typeface="Lato"/>
                <a:sym typeface="Lato"/>
              </a:rPr>
              <a:t>What about everything else?</a:t>
            </a:r>
            <a:endParaRPr b="1" sz="2200">
              <a:solidFill>
                <a:schemeClr val="dk1"/>
              </a:solidFill>
              <a:latin typeface="Lato"/>
              <a:ea typeface="Lato"/>
              <a:cs typeface="Lato"/>
              <a:sym typeface="Lato"/>
            </a:endParaRPr>
          </a:p>
          <a:p>
            <a:pPr indent="0" lvl="0" marL="0" rtl="0" algn="l">
              <a:lnSpc>
                <a:spcPct val="115000"/>
              </a:lnSpc>
              <a:spcBef>
                <a:spcPts val="1200"/>
              </a:spcBef>
              <a:spcAft>
                <a:spcPts val="1200"/>
              </a:spcAft>
              <a:buNone/>
            </a:pPr>
            <a:r>
              <a:t/>
            </a:r>
            <a:endParaRPr b="1" sz="2000">
              <a:solidFill>
                <a:srgbClr val="FFFFFF"/>
              </a:solidFill>
              <a:latin typeface="Lato"/>
              <a:ea typeface="Lato"/>
              <a:cs typeface="Lato"/>
              <a:sym typeface="Lato"/>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6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99" name="Google Shape;499;p62"/>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Test set error convergence</a:t>
            </a:r>
            <a:endParaRPr>
              <a:solidFill>
                <a:schemeClr val="accent5"/>
              </a:solidFill>
            </a:endParaRPr>
          </a:p>
        </p:txBody>
      </p:sp>
      <p:sp>
        <p:nvSpPr>
          <p:cNvPr id="500" name="Google Shape;500;p62"/>
          <p:cNvSpPr txBox="1"/>
          <p:nvPr/>
        </p:nvSpPr>
        <p:spPr>
          <a:xfrm>
            <a:off x="64075" y="4663213"/>
            <a:ext cx="2392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Lato"/>
                <a:ea typeface="Lato"/>
                <a:cs typeface="Lato"/>
                <a:sym typeface="Lato"/>
              </a:rPr>
              <a:t>Vieira+23</a:t>
            </a:r>
            <a:endParaRPr>
              <a:solidFill>
                <a:schemeClr val="dk1"/>
              </a:solidFill>
              <a:latin typeface="Lato"/>
              <a:ea typeface="Lato"/>
              <a:cs typeface="Lato"/>
              <a:sym typeface="Lato"/>
            </a:endParaRPr>
          </a:p>
        </p:txBody>
      </p:sp>
      <p:pic>
        <p:nvPicPr>
          <p:cNvPr id="501" name="Google Shape;501;p62"/>
          <p:cNvPicPr preferRelativeResize="0"/>
          <p:nvPr/>
        </p:nvPicPr>
        <p:blipFill>
          <a:blip r:embed="rId3">
            <a:alphaModFix/>
          </a:blip>
          <a:stretch>
            <a:fillRect/>
          </a:stretch>
        </p:blipFill>
        <p:spPr>
          <a:xfrm>
            <a:off x="2162238" y="712925"/>
            <a:ext cx="4819519" cy="41257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6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07" name="Google Shape;507;p63"/>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i="1" lang="en">
                <a:solidFill>
                  <a:schemeClr val="accent5"/>
                </a:solidFill>
              </a:rPr>
              <a:t>z</a:t>
            </a:r>
            <a:r>
              <a:rPr lang="en">
                <a:solidFill>
                  <a:schemeClr val="accent5"/>
                </a:solidFill>
              </a:rPr>
              <a:t> convergence diagnostic</a:t>
            </a:r>
            <a:endParaRPr>
              <a:solidFill>
                <a:schemeClr val="accent5"/>
              </a:solidFill>
            </a:endParaRPr>
          </a:p>
        </p:txBody>
      </p:sp>
      <p:sp>
        <p:nvSpPr>
          <p:cNvPr id="508" name="Google Shape;508;p63"/>
          <p:cNvSpPr txBox="1"/>
          <p:nvPr/>
        </p:nvSpPr>
        <p:spPr>
          <a:xfrm>
            <a:off x="64075" y="4663213"/>
            <a:ext cx="2392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Lato"/>
                <a:ea typeface="Lato"/>
                <a:cs typeface="Lato"/>
                <a:sym typeface="Lato"/>
              </a:rPr>
              <a:t>Vieira+23</a:t>
            </a:r>
            <a:endParaRPr>
              <a:solidFill>
                <a:schemeClr val="dk1"/>
              </a:solidFill>
              <a:latin typeface="Lato"/>
              <a:ea typeface="Lato"/>
              <a:cs typeface="Lato"/>
              <a:sym typeface="Lato"/>
            </a:endParaRPr>
          </a:p>
        </p:txBody>
      </p:sp>
      <p:pic>
        <p:nvPicPr>
          <p:cNvPr id="509" name="Google Shape;509;p63"/>
          <p:cNvPicPr preferRelativeResize="0"/>
          <p:nvPr/>
        </p:nvPicPr>
        <p:blipFill>
          <a:blip r:embed="rId3">
            <a:alphaModFix/>
          </a:blip>
          <a:stretch>
            <a:fillRect/>
          </a:stretch>
        </p:blipFill>
        <p:spPr>
          <a:xfrm>
            <a:off x="2372638" y="788550"/>
            <a:ext cx="4398736" cy="4125776"/>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6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15" name="Google Shape;515;p64"/>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Gaussian process hyperparameter convergence</a:t>
            </a:r>
            <a:endParaRPr>
              <a:solidFill>
                <a:schemeClr val="accent5"/>
              </a:solidFill>
            </a:endParaRPr>
          </a:p>
        </p:txBody>
      </p:sp>
      <p:sp>
        <p:nvSpPr>
          <p:cNvPr id="516" name="Google Shape;516;p64"/>
          <p:cNvSpPr txBox="1"/>
          <p:nvPr/>
        </p:nvSpPr>
        <p:spPr>
          <a:xfrm>
            <a:off x="64075" y="4663213"/>
            <a:ext cx="2392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Lato"/>
                <a:ea typeface="Lato"/>
                <a:cs typeface="Lato"/>
                <a:sym typeface="Lato"/>
              </a:rPr>
              <a:t>Vieira+23</a:t>
            </a:r>
            <a:endParaRPr>
              <a:solidFill>
                <a:schemeClr val="dk1"/>
              </a:solidFill>
              <a:latin typeface="Lato"/>
              <a:ea typeface="Lato"/>
              <a:cs typeface="Lato"/>
              <a:sym typeface="Lato"/>
            </a:endParaRPr>
          </a:p>
        </p:txBody>
      </p:sp>
      <p:pic>
        <p:nvPicPr>
          <p:cNvPr id="517" name="Google Shape;517;p64"/>
          <p:cNvPicPr preferRelativeResize="0"/>
          <p:nvPr/>
        </p:nvPicPr>
        <p:blipFill>
          <a:blip r:embed="rId3">
            <a:alphaModFix/>
          </a:blip>
          <a:stretch>
            <a:fillRect/>
          </a:stretch>
        </p:blipFill>
        <p:spPr>
          <a:xfrm>
            <a:off x="2159900" y="712925"/>
            <a:ext cx="4824195" cy="4125777"/>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65"/>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Nested sampling of the GP</a:t>
            </a:r>
            <a:endParaRPr>
              <a:solidFill>
                <a:schemeClr val="accent5"/>
              </a:solidFill>
            </a:endParaRPr>
          </a:p>
        </p:txBody>
      </p:sp>
      <p:sp>
        <p:nvSpPr>
          <p:cNvPr id="523" name="Google Shape;523;p6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24" name="Google Shape;524;p65"/>
          <p:cNvSpPr txBox="1"/>
          <p:nvPr>
            <p:ph idx="1" type="body"/>
          </p:nvPr>
        </p:nvSpPr>
        <p:spPr>
          <a:xfrm>
            <a:off x="74100" y="865325"/>
            <a:ext cx="8398500" cy="3878700"/>
          </a:xfrm>
          <a:prstGeom prst="rect">
            <a:avLst/>
          </a:prstGeom>
        </p:spPr>
        <p:txBody>
          <a:bodyPr anchorCtr="0" anchor="t" bIns="91425" lIns="91425" spcFirstLastPara="1" rIns="91425" wrap="square" tIns="91425">
            <a:noAutofit/>
          </a:bodyPr>
          <a:lstStyle/>
          <a:p>
            <a:pPr indent="-368300" lvl="0" marL="457200" rtl="0" algn="l">
              <a:lnSpc>
                <a:spcPct val="100000"/>
              </a:lnSpc>
              <a:spcBef>
                <a:spcPts val="0"/>
              </a:spcBef>
              <a:spcAft>
                <a:spcPts val="0"/>
              </a:spcAft>
              <a:buSzPts val="2200"/>
              <a:buChar char="-"/>
            </a:pPr>
            <a:r>
              <a:rPr lang="en" sz="2200"/>
              <a:t>Why nested sampling and not just an MCMC?</a:t>
            </a:r>
            <a:endParaRPr sz="2200"/>
          </a:p>
          <a:p>
            <a:pPr indent="-368300" lvl="1" marL="914400" rtl="0" algn="l">
              <a:lnSpc>
                <a:spcPct val="100000"/>
              </a:lnSpc>
              <a:spcBef>
                <a:spcPts val="1000"/>
              </a:spcBef>
              <a:spcAft>
                <a:spcPts val="0"/>
              </a:spcAft>
              <a:buSzPts val="2200"/>
              <a:buChar char="-"/>
            </a:pPr>
            <a:r>
              <a:rPr lang="en" sz="2200"/>
              <a:t>Nested sampling is better at capturing multi-modal distributions; we do not know </a:t>
            </a:r>
            <a:r>
              <a:rPr i="1" lang="en" sz="2200"/>
              <a:t>a priori </a:t>
            </a:r>
            <a:r>
              <a:rPr lang="en" sz="2200"/>
              <a:t>that our posterior will be simple or unimodal</a:t>
            </a:r>
            <a:endParaRPr sz="2200"/>
          </a:p>
          <a:p>
            <a:pPr indent="-368300" lvl="1" marL="914400" rtl="0" algn="l">
              <a:lnSpc>
                <a:spcPct val="100000"/>
              </a:lnSpc>
              <a:spcBef>
                <a:spcPts val="1000"/>
              </a:spcBef>
              <a:spcAft>
                <a:spcPts val="1000"/>
              </a:spcAft>
              <a:buSzPts val="2200"/>
              <a:buChar char="-"/>
            </a:pPr>
            <a:r>
              <a:rPr lang="en" sz="2200"/>
              <a:t>Nested sampling is better at capturing the tails of distributions</a:t>
            </a:r>
            <a:endParaRPr sz="2200"/>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28" name="Shape 528"/>
        <p:cNvGrpSpPr/>
        <p:nvPr/>
      </p:nvGrpSpPr>
      <p:grpSpPr>
        <a:xfrm>
          <a:off x="0" y="0"/>
          <a:ext cx="0" cy="0"/>
          <a:chOff x="0" y="0"/>
          <a:chExt cx="0" cy="0"/>
        </a:xfrm>
      </p:grpSpPr>
      <p:sp>
        <p:nvSpPr>
          <p:cNvPr id="529" name="Google Shape;529;p6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30" name="Google Shape;530;p66"/>
          <p:cNvSpPr txBox="1"/>
          <p:nvPr/>
        </p:nvSpPr>
        <p:spPr>
          <a:xfrm>
            <a:off x="311700" y="4602375"/>
            <a:ext cx="1357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Villar+17</a:t>
            </a:r>
            <a:endParaRPr>
              <a:solidFill>
                <a:srgbClr val="FFFFFF"/>
              </a:solidFill>
              <a:latin typeface="Lato"/>
              <a:ea typeface="Lato"/>
              <a:cs typeface="Lato"/>
              <a:sym typeface="Lato"/>
            </a:endParaRPr>
          </a:p>
        </p:txBody>
      </p:sp>
      <p:pic>
        <p:nvPicPr>
          <p:cNvPr id="531" name="Google Shape;531;p66"/>
          <p:cNvPicPr preferRelativeResize="0"/>
          <p:nvPr/>
        </p:nvPicPr>
        <p:blipFill>
          <a:blip r:embed="rId3">
            <a:alphaModFix/>
          </a:blip>
          <a:stretch>
            <a:fillRect/>
          </a:stretch>
        </p:blipFill>
        <p:spPr>
          <a:xfrm>
            <a:off x="5560475" y="594763"/>
            <a:ext cx="3271827" cy="3973376"/>
          </a:xfrm>
          <a:prstGeom prst="rect">
            <a:avLst/>
          </a:prstGeom>
          <a:noFill/>
          <a:ln>
            <a:noFill/>
          </a:ln>
        </p:spPr>
      </p:pic>
      <p:pic>
        <p:nvPicPr>
          <p:cNvPr id="532" name="Google Shape;532;p66"/>
          <p:cNvPicPr preferRelativeResize="0"/>
          <p:nvPr/>
        </p:nvPicPr>
        <p:blipFill>
          <a:blip r:embed="rId4">
            <a:alphaModFix/>
          </a:blip>
          <a:stretch>
            <a:fillRect/>
          </a:stretch>
        </p:blipFill>
        <p:spPr>
          <a:xfrm>
            <a:off x="331150" y="865325"/>
            <a:ext cx="5028980" cy="3702824"/>
          </a:xfrm>
          <a:prstGeom prst="rect">
            <a:avLst/>
          </a:prstGeom>
          <a:noFill/>
          <a:ln>
            <a:noFill/>
          </a:ln>
        </p:spPr>
      </p:pic>
      <p:sp>
        <p:nvSpPr>
          <p:cNvPr id="533" name="Google Shape;533;p66"/>
          <p:cNvSpPr txBox="1"/>
          <p:nvPr/>
        </p:nvSpPr>
        <p:spPr>
          <a:xfrm>
            <a:off x="5560475" y="4602375"/>
            <a:ext cx="1357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Drout+17</a:t>
            </a:r>
            <a:endParaRPr>
              <a:solidFill>
                <a:srgbClr val="FFFFFF"/>
              </a:solidFill>
              <a:latin typeface="Lato"/>
              <a:ea typeface="Lato"/>
              <a:cs typeface="Lato"/>
              <a:sym typeface="Lato"/>
            </a:endParaRPr>
          </a:p>
        </p:txBody>
      </p:sp>
      <p:sp>
        <p:nvSpPr>
          <p:cNvPr id="534" name="Google Shape;534;p66"/>
          <p:cNvSpPr txBox="1"/>
          <p:nvPr/>
        </p:nvSpPr>
        <p:spPr>
          <a:xfrm>
            <a:off x="311700" y="2926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b="1" lang="en" sz="2500">
                <a:solidFill>
                  <a:schemeClr val="accent5"/>
                </a:solidFill>
                <a:latin typeface="Lato"/>
                <a:ea typeface="Lato"/>
                <a:cs typeface="Lato"/>
                <a:sym typeface="Lato"/>
              </a:rPr>
              <a:t>GW170817 </a:t>
            </a:r>
            <a:r>
              <a:rPr b="1" lang="en" sz="2500">
                <a:solidFill>
                  <a:schemeClr val="accent5"/>
                </a:solidFill>
                <a:latin typeface="Lato"/>
                <a:ea typeface="Lato"/>
                <a:cs typeface="Lato"/>
                <a:sym typeface="Lato"/>
              </a:rPr>
              <a:t>evolution</a:t>
            </a:r>
            <a:endParaRPr b="1" sz="2500">
              <a:solidFill>
                <a:schemeClr val="accent5"/>
              </a:solidFill>
              <a:latin typeface="Lato"/>
              <a:ea typeface="Lato"/>
              <a:cs typeface="Lato"/>
              <a:sym typeface="Lato"/>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38" name="Shape 538"/>
        <p:cNvGrpSpPr/>
        <p:nvPr/>
      </p:nvGrpSpPr>
      <p:grpSpPr>
        <a:xfrm>
          <a:off x="0" y="0"/>
          <a:ext cx="0" cy="0"/>
          <a:chOff x="0" y="0"/>
          <a:chExt cx="0" cy="0"/>
        </a:xfrm>
      </p:grpSpPr>
      <p:sp>
        <p:nvSpPr>
          <p:cNvPr id="539" name="Google Shape;539;p6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Collapsars</a:t>
            </a:r>
            <a:endParaRPr>
              <a:solidFill>
                <a:schemeClr val="accent5"/>
              </a:solidFill>
            </a:endParaRPr>
          </a:p>
        </p:txBody>
      </p:sp>
      <p:sp>
        <p:nvSpPr>
          <p:cNvPr id="540" name="Google Shape;540;p6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41" name="Google Shape;541;p67"/>
          <p:cNvPicPr preferRelativeResize="0"/>
          <p:nvPr/>
        </p:nvPicPr>
        <p:blipFill>
          <a:blip r:embed="rId3">
            <a:alphaModFix/>
          </a:blip>
          <a:stretch>
            <a:fillRect/>
          </a:stretch>
        </p:blipFill>
        <p:spPr>
          <a:xfrm>
            <a:off x="119375" y="1215875"/>
            <a:ext cx="8839200" cy="2623977"/>
          </a:xfrm>
          <a:prstGeom prst="rect">
            <a:avLst/>
          </a:prstGeom>
          <a:noFill/>
          <a:ln>
            <a:noFill/>
          </a:ln>
        </p:spPr>
      </p:pic>
      <p:sp>
        <p:nvSpPr>
          <p:cNvPr id="542" name="Google Shape;542;p67"/>
          <p:cNvSpPr txBox="1"/>
          <p:nvPr/>
        </p:nvSpPr>
        <p:spPr>
          <a:xfrm>
            <a:off x="311700" y="4602375"/>
            <a:ext cx="1357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Lato"/>
                <a:ea typeface="Lato"/>
                <a:cs typeface="Lato"/>
                <a:sym typeface="Lato"/>
              </a:rPr>
              <a:t>Siegel+19</a:t>
            </a:r>
            <a:endParaRPr>
              <a:solidFill>
                <a:schemeClr val="dk1"/>
              </a:solidFill>
              <a:latin typeface="Lato"/>
              <a:ea typeface="Lato"/>
              <a:cs typeface="Lato"/>
              <a:sym typeface="Lato"/>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68"/>
          <p:cNvSpPr txBox="1"/>
          <p:nvPr>
            <p:ph type="title"/>
          </p:nvPr>
        </p:nvSpPr>
        <p:spPr>
          <a:xfrm>
            <a:off x="311700" y="1734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aseline="-25000" lang="en">
                <a:solidFill>
                  <a:schemeClr val="accent5"/>
                </a:solidFill>
              </a:rPr>
              <a:t>38</a:t>
            </a:r>
            <a:r>
              <a:rPr lang="en">
                <a:solidFill>
                  <a:schemeClr val="accent5"/>
                </a:solidFill>
              </a:rPr>
              <a:t>Strontium</a:t>
            </a:r>
            <a:endParaRPr>
              <a:solidFill>
                <a:schemeClr val="accent5"/>
              </a:solidFill>
            </a:endParaRPr>
          </a:p>
        </p:txBody>
      </p:sp>
      <p:sp>
        <p:nvSpPr>
          <p:cNvPr id="548" name="Google Shape;548;p6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49" name="Google Shape;549;p68"/>
          <p:cNvPicPr preferRelativeResize="0"/>
          <p:nvPr/>
        </p:nvPicPr>
        <p:blipFill rotWithShape="1">
          <a:blip r:embed="rId3">
            <a:alphaModFix/>
          </a:blip>
          <a:srcRect b="0" l="0" r="0" t="0"/>
          <a:stretch/>
        </p:blipFill>
        <p:spPr>
          <a:xfrm>
            <a:off x="491025" y="865325"/>
            <a:ext cx="8161961" cy="3973377"/>
          </a:xfrm>
          <a:prstGeom prst="rect">
            <a:avLst/>
          </a:prstGeom>
          <a:noFill/>
          <a:ln>
            <a:noFill/>
          </a:ln>
        </p:spPr>
      </p:pic>
      <p:sp>
        <p:nvSpPr>
          <p:cNvPr id="550" name="Google Shape;550;p68"/>
          <p:cNvSpPr txBox="1"/>
          <p:nvPr/>
        </p:nvSpPr>
        <p:spPr>
          <a:xfrm>
            <a:off x="5103375" y="152000"/>
            <a:ext cx="3549600" cy="615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solidFill>
                  <a:schemeClr val="dk1"/>
                </a:solidFill>
                <a:latin typeface="Lato"/>
                <a:ea typeface="Lato"/>
                <a:cs typeface="Lato"/>
                <a:sym typeface="Lato"/>
              </a:rPr>
              <a:t>Vieira et al </a:t>
            </a:r>
            <a:endParaRPr>
              <a:solidFill>
                <a:schemeClr val="dk1"/>
              </a:solidFill>
              <a:latin typeface="Lato"/>
              <a:ea typeface="Lato"/>
              <a:cs typeface="Lato"/>
              <a:sym typeface="Lato"/>
            </a:endParaRPr>
          </a:p>
          <a:p>
            <a:pPr indent="0" lvl="0" marL="0" rtl="0" algn="r">
              <a:spcBef>
                <a:spcPts val="0"/>
              </a:spcBef>
              <a:spcAft>
                <a:spcPts val="0"/>
              </a:spcAft>
              <a:buNone/>
            </a:pPr>
            <a:r>
              <a:rPr lang="en">
                <a:solidFill>
                  <a:schemeClr val="dk1"/>
                </a:solidFill>
                <a:latin typeface="Lato"/>
                <a:ea typeface="Lato"/>
                <a:cs typeface="Lato"/>
                <a:sym typeface="Lato"/>
              </a:rPr>
              <a:t>Lines from Vienna Atomic Line Database</a:t>
            </a:r>
            <a:endParaRPr>
              <a:solidFill>
                <a:schemeClr val="dk1"/>
              </a:solidFill>
              <a:latin typeface="Lato"/>
              <a:ea typeface="Lato"/>
              <a:cs typeface="Lato"/>
              <a:sym typeface="Lato"/>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69"/>
          <p:cNvSpPr txBox="1"/>
          <p:nvPr>
            <p:ph type="title"/>
          </p:nvPr>
        </p:nvSpPr>
        <p:spPr>
          <a:xfrm>
            <a:off x="311700" y="1734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aseline="-25000" lang="en">
                <a:solidFill>
                  <a:schemeClr val="accent5"/>
                </a:solidFill>
              </a:rPr>
              <a:t>39</a:t>
            </a:r>
            <a:r>
              <a:rPr lang="en">
                <a:solidFill>
                  <a:schemeClr val="accent5"/>
                </a:solidFill>
              </a:rPr>
              <a:t>Yttrium</a:t>
            </a:r>
            <a:endParaRPr>
              <a:solidFill>
                <a:schemeClr val="accent5"/>
              </a:solidFill>
            </a:endParaRPr>
          </a:p>
        </p:txBody>
      </p:sp>
      <p:sp>
        <p:nvSpPr>
          <p:cNvPr id="556" name="Google Shape;556;p6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57" name="Google Shape;557;p69"/>
          <p:cNvPicPr preferRelativeResize="0"/>
          <p:nvPr/>
        </p:nvPicPr>
        <p:blipFill>
          <a:blip r:embed="rId3">
            <a:alphaModFix/>
          </a:blip>
          <a:stretch>
            <a:fillRect/>
          </a:stretch>
        </p:blipFill>
        <p:spPr>
          <a:xfrm>
            <a:off x="491025" y="865325"/>
            <a:ext cx="8161961" cy="3973377"/>
          </a:xfrm>
          <a:prstGeom prst="rect">
            <a:avLst/>
          </a:prstGeom>
          <a:noFill/>
          <a:ln>
            <a:noFill/>
          </a:ln>
        </p:spPr>
      </p:pic>
      <p:sp>
        <p:nvSpPr>
          <p:cNvPr id="558" name="Google Shape;558;p69"/>
          <p:cNvSpPr txBox="1"/>
          <p:nvPr/>
        </p:nvSpPr>
        <p:spPr>
          <a:xfrm>
            <a:off x="5103375" y="152000"/>
            <a:ext cx="3549600" cy="615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solidFill>
                  <a:schemeClr val="dk1"/>
                </a:solidFill>
                <a:latin typeface="Lato"/>
                <a:ea typeface="Lato"/>
                <a:cs typeface="Lato"/>
                <a:sym typeface="Lato"/>
              </a:rPr>
              <a:t>Vieira et al </a:t>
            </a:r>
            <a:endParaRPr>
              <a:solidFill>
                <a:schemeClr val="dk1"/>
              </a:solidFill>
              <a:latin typeface="Lato"/>
              <a:ea typeface="Lato"/>
              <a:cs typeface="Lato"/>
              <a:sym typeface="Lato"/>
            </a:endParaRPr>
          </a:p>
          <a:p>
            <a:pPr indent="0" lvl="0" marL="0" rtl="0" algn="r">
              <a:spcBef>
                <a:spcPts val="0"/>
              </a:spcBef>
              <a:spcAft>
                <a:spcPts val="0"/>
              </a:spcAft>
              <a:buNone/>
            </a:pPr>
            <a:r>
              <a:rPr lang="en">
                <a:solidFill>
                  <a:schemeClr val="dk1"/>
                </a:solidFill>
                <a:latin typeface="Lato"/>
                <a:ea typeface="Lato"/>
                <a:cs typeface="Lato"/>
                <a:sym typeface="Lato"/>
              </a:rPr>
              <a:t>Lines from Vienna Atomic Line Database</a:t>
            </a:r>
            <a:endParaRPr>
              <a:solidFill>
                <a:schemeClr val="dk1"/>
              </a:solidFill>
              <a:latin typeface="Lato"/>
              <a:ea typeface="Lato"/>
              <a:cs typeface="Lato"/>
              <a:sym typeface="Lato"/>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70"/>
          <p:cNvSpPr txBox="1"/>
          <p:nvPr>
            <p:ph type="title"/>
          </p:nvPr>
        </p:nvSpPr>
        <p:spPr>
          <a:xfrm>
            <a:off x="311700" y="1734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aseline="-25000" lang="en">
                <a:solidFill>
                  <a:schemeClr val="accent5"/>
                </a:solidFill>
              </a:rPr>
              <a:t>40</a:t>
            </a:r>
            <a:r>
              <a:rPr lang="en">
                <a:solidFill>
                  <a:schemeClr val="accent5"/>
                </a:solidFill>
              </a:rPr>
              <a:t>Zirconium</a:t>
            </a:r>
            <a:endParaRPr>
              <a:solidFill>
                <a:schemeClr val="accent5"/>
              </a:solidFill>
            </a:endParaRPr>
          </a:p>
        </p:txBody>
      </p:sp>
      <p:sp>
        <p:nvSpPr>
          <p:cNvPr id="564" name="Google Shape;564;p7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65" name="Google Shape;565;p70"/>
          <p:cNvPicPr preferRelativeResize="0"/>
          <p:nvPr/>
        </p:nvPicPr>
        <p:blipFill rotWithShape="1">
          <a:blip r:embed="rId3">
            <a:alphaModFix/>
          </a:blip>
          <a:srcRect b="0" l="0" r="0" t="0"/>
          <a:stretch/>
        </p:blipFill>
        <p:spPr>
          <a:xfrm>
            <a:off x="491025" y="865325"/>
            <a:ext cx="8161961" cy="3973377"/>
          </a:xfrm>
          <a:prstGeom prst="rect">
            <a:avLst/>
          </a:prstGeom>
          <a:noFill/>
          <a:ln>
            <a:noFill/>
          </a:ln>
        </p:spPr>
      </p:pic>
      <p:sp>
        <p:nvSpPr>
          <p:cNvPr id="566" name="Google Shape;566;p70"/>
          <p:cNvSpPr txBox="1"/>
          <p:nvPr/>
        </p:nvSpPr>
        <p:spPr>
          <a:xfrm>
            <a:off x="5103375" y="152000"/>
            <a:ext cx="3549600" cy="615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solidFill>
                  <a:schemeClr val="dk1"/>
                </a:solidFill>
                <a:latin typeface="Lato"/>
                <a:ea typeface="Lato"/>
                <a:cs typeface="Lato"/>
                <a:sym typeface="Lato"/>
              </a:rPr>
              <a:t>Vieira et al </a:t>
            </a:r>
            <a:endParaRPr>
              <a:solidFill>
                <a:schemeClr val="dk1"/>
              </a:solidFill>
              <a:latin typeface="Lato"/>
              <a:ea typeface="Lato"/>
              <a:cs typeface="Lato"/>
              <a:sym typeface="Lato"/>
            </a:endParaRPr>
          </a:p>
          <a:p>
            <a:pPr indent="0" lvl="0" marL="0" rtl="0" algn="r">
              <a:spcBef>
                <a:spcPts val="0"/>
              </a:spcBef>
              <a:spcAft>
                <a:spcPts val="0"/>
              </a:spcAft>
              <a:buNone/>
            </a:pPr>
            <a:r>
              <a:rPr lang="en">
                <a:solidFill>
                  <a:schemeClr val="dk1"/>
                </a:solidFill>
                <a:latin typeface="Lato"/>
                <a:ea typeface="Lato"/>
                <a:cs typeface="Lato"/>
                <a:sym typeface="Lato"/>
              </a:rPr>
              <a:t>Lines from Vienna Atomic Line Database</a:t>
            </a:r>
            <a:endParaRPr>
              <a:solidFill>
                <a:schemeClr val="dk1"/>
              </a:solidFill>
              <a:latin typeface="Lato"/>
              <a:ea typeface="Lato"/>
              <a:cs typeface="Lato"/>
              <a:sym typeface="Lato"/>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70" name="Shape 570"/>
        <p:cNvGrpSpPr/>
        <p:nvPr/>
      </p:nvGrpSpPr>
      <p:grpSpPr>
        <a:xfrm>
          <a:off x="0" y="0"/>
          <a:ext cx="0" cy="0"/>
          <a:chOff x="0" y="0"/>
          <a:chExt cx="0" cy="0"/>
        </a:xfrm>
      </p:grpSpPr>
      <p:sp>
        <p:nvSpPr>
          <p:cNvPr id="571" name="Google Shape;571;p71"/>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Bayesian inference</a:t>
            </a:r>
            <a:endParaRPr>
              <a:solidFill>
                <a:schemeClr val="accent5"/>
              </a:solidFill>
            </a:endParaRPr>
          </a:p>
        </p:txBody>
      </p:sp>
      <p:sp>
        <p:nvSpPr>
          <p:cNvPr id="572" name="Google Shape;572;p7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73" name="Google Shape;573;p71"/>
          <p:cNvSpPr txBox="1"/>
          <p:nvPr/>
        </p:nvSpPr>
        <p:spPr>
          <a:xfrm>
            <a:off x="381000" y="2849075"/>
            <a:ext cx="2392200" cy="1062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900">
                <a:solidFill>
                  <a:srgbClr val="BF77F6"/>
                </a:solidFill>
                <a:latin typeface="Lato"/>
                <a:ea typeface="Lato"/>
                <a:cs typeface="Lato"/>
                <a:sym typeface="Lato"/>
              </a:rPr>
              <a:t>posterior </a:t>
            </a:r>
            <a:r>
              <a:rPr lang="en" sz="1900">
                <a:solidFill>
                  <a:srgbClr val="BF77F6"/>
                </a:solidFill>
                <a:latin typeface="Lato"/>
                <a:ea typeface="Lato"/>
                <a:cs typeface="Lato"/>
                <a:sym typeface="Lato"/>
              </a:rPr>
              <a:t>probability</a:t>
            </a:r>
            <a:r>
              <a:rPr lang="en" sz="1900">
                <a:solidFill>
                  <a:srgbClr val="BF77F6"/>
                </a:solidFill>
                <a:latin typeface="Lato"/>
                <a:ea typeface="Lato"/>
                <a:cs typeface="Lato"/>
                <a:sym typeface="Lato"/>
              </a:rPr>
              <a:t> of parameters and model given data</a:t>
            </a:r>
            <a:endParaRPr sz="1900">
              <a:solidFill>
                <a:srgbClr val="BF77F6"/>
              </a:solidFill>
              <a:latin typeface="Lato"/>
              <a:ea typeface="Lato"/>
              <a:cs typeface="Lato"/>
              <a:sym typeface="Lato"/>
            </a:endParaRPr>
          </a:p>
        </p:txBody>
      </p:sp>
      <p:sp>
        <p:nvSpPr>
          <p:cNvPr id="574" name="Google Shape;574;p71"/>
          <p:cNvSpPr txBox="1"/>
          <p:nvPr/>
        </p:nvSpPr>
        <p:spPr>
          <a:xfrm>
            <a:off x="4043400" y="483575"/>
            <a:ext cx="2392200" cy="1062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900">
                <a:solidFill>
                  <a:srgbClr val="FCB001"/>
                </a:solidFill>
                <a:latin typeface="Lato"/>
                <a:ea typeface="Lato"/>
                <a:cs typeface="Lato"/>
                <a:sym typeface="Lato"/>
              </a:rPr>
              <a:t>likelihood </a:t>
            </a:r>
            <a:r>
              <a:rPr lang="en" sz="1900">
                <a:solidFill>
                  <a:srgbClr val="FCB001"/>
                </a:solidFill>
                <a:latin typeface="Lato"/>
                <a:ea typeface="Lato"/>
                <a:cs typeface="Lato"/>
                <a:sym typeface="Lato"/>
              </a:rPr>
              <a:t>of data given model and parameters</a:t>
            </a:r>
            <a:endParaRPr sz="1900">
              <a:solidFill>
                <a:srgbClr val="FCB001"/>
              </a:solidFill>
              <a:latin typeface="Lato"/>
              <a:ea typeface="Lato"/>
              <a:cs typeface="Lato"/>
              <a:sym typeface="Lato"/>
            </a:endParaRPr>
          </a:p>
        </p:txBody>
      </p:sp>
      <p:sp>
        <p:nvSpPr>
          <p:cNvPr id="575" name="Google Shape;575;p71"/>
          <p:cNvSpPr txBox="1"/>
          <p:nvPr/>
        </p:nvSpPr>
        <p:spPr>
          <a:xfrm>
            <a:off x="6628950" y="483575"/>
            <a:ext cx="2392200" cy="1062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900">
                <a:solidFill>
                  <a:srgbClr val="04D8B2"/>
                </a:solidFill>
                <a:latin typeface="Lato"/>
                <a:ea typeface="Lato"/>
                <a:cs typeface="Lato"/>
                <a:sym typeface="Lato"/>
              </a:rPr>
              <a:t>prior </a:t>
            </a:r>
            <a:r>
              <a:rPr lang="en" sz="1900">
                <a:solidFill>
                  <a:srgbClr val="04D8B2"/>
                </a:solidFill>
                <a:latin typeface="Lato"/>
                <a:ea typeface="Lato"/>
                <a:cs typeface="Lato"/>
                <a:sym typeface="Lato"/>
              </a:rPr>
              <a:t>probability of model and parameters</a:t>
            </a:r>
            <a:endParaRPr sz="1900">
              <a:solidFill>
                <a:srgbClr val="04D8B2"/>
              </a:solidFill>
              <a:latin typeface="Lato"/>
              <a:ea typeface="Lato"/>
              <a:cs typeface="Lato"/>
              <a:sym typeface="Lato"/>
            </a:endParaRPr>
          </a:p>
        </p:txBody>
      </p:sp>
      <p:pic>
        <p:nvPicPr>
          <p:cNvPr id="576" name="Google Shape;576;p71"/>
          <p:cNvPicPr preferRelativeResize="0"/>
          <p:nvPr/>
        </p:nvPicPr>
        <p:blipFill>
          <a:blip r:embed="rId3">
            <a:alphaModFix/>
          </a:blip>
          <a:stretch>
            <a:fillRect/>
          </a:stretch>
        </p:blipFill>
        <p:spPr>
          <a:xfrm>
            <a:off x="76200" y="1609860"/>
            <a:ext cx="9143999" cy="1618980"/>
          </a:xfrm>
          <a:prstGeom prst="rect">
            <a:avLst/>
          </a:prstGeom>
          <a:noFill/>
          <a:ln>
            <a:noFill/>
          </a:ln>
        </p:spPr>
      </p:pic>
      <p:sp>
        <p:nvSpPr>
          <p:cNvPr id="577" name="Google Shape;577;p71"/>
          <p:cNvSpPr txBox="1"/>
          <p:nvPr/>
        </p:nvSpPr>
        <p:spPr>
          <a:xfrm>
            <a:off x="5370100" y="3344375"/>
            <a:ext cx="2392200" cy="76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900">
                <a:solidFill>
                  <a:srgbClr val="BF4040"/>
                </a:solidFill>
                <a:latin typeface="Lato"/>
                <a:ea typeface="Lato"/>
                <a:cs typeface="Lato"/>
                <a:sym typeface="Lato"/>
              </a:rPr>
              <a:t>normalization term, </a:t>
            </a:r>
            <a:r>
              <a:rPr b="1" lang="en" sz="1900">
                <a:solidFill>
                  <a:srgbClr val="BF4040"/>
                </a:solidFill>
                <a:latin typeface="Lato"/>
                <a:ea typeface="Lato"/>
                <a:cs typeface="Lato"/>
                <a:sym typeface="Lato"/>
              </a:rPr>
              <a:t>model evidence</a:t>
            </a:r>
            <a:endParaRPr sz="1900">
              <a:solidFill>
                <a:srgbClr val="BF4040"/>
              </a:solidFill>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8"/>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Neutron star + neutron star / black hole mergers</a:t>
            </a:r>
            <a:endParaRPr/>
          </a:p>
        </p:txBody>
      </p:sp>
      <p:sp>
        <p:nvSpPr>
          <p:cNvPr id="97" name="Google Shape;97;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98" name="Google Shape;98;p18"/>
          <p:cNvPicPr preferRelativeResize="0"/>
          <p:nvPr/>
        </p:nvPicPr>
        <p:blipFill>
          <a:blip r:embed="rId3">
            <a:alphaModFix/>
          </a:blip>
          <a:stretch>
            <a:fillRect/>
          </a:stretch>
        </p:blipFill>
        <p:spPr>
          <a:xfrm>
            <a:off x="445996" y="705250"/>
            <a:ext cx="5533877" cy="4038050"/>
          </a:xfrm>
          <a:prstGeom prst="rect">
            <a:avLst/>
          </a:prstGeom>
          <a:noFill/>
          <a:ln>
            <a:noFill/>
          </a:ln>
        </p:spPr>
      </p:pic>
      <p:sp>
        <p:nvSpPr>
          <p:cNvPr id="99" name="Google Shape;99;p18"/>
          <p:cNvSpPr txBox="1"/>
          <p:nvPr/>
        </p:nvSpPr>
        <p:spPr>
          <a:xfrm>
            <a:off x="5986775" y="629050"/>
            <a:ext cx="2853300" cy="30690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dk1"/>
              </a:buClr>
              <a:buSzPts val="2200"/>
              <a:buFont typeface="Lato"/>
              <a:buChar char="-"/>
            </a:pPr>
            <a:r>
              <a:rPr b="1" lang="en" sz="2200">
                <a:solidFill>
                  <a:schemeClr val="dk1"/>
                </a:solidFill>
                <a:latin typeface="Lato"/>
                <a:ea typeface="Lato"/>
                <a:cs typeface="Lato"/>
                <a:sym typeface="Lato"/>
              </a:rPr>
              <a:t>Unbind massive amounts of neutrons</a:t>
            </a:r>
            <a:endParaRPr b="1" sz="2200">
              <a:solidFill>
                <a:schemeClr val="dk1"/>
              </a:solidFill>
              <a:latin typeface="Lato"/>
              <a:ea typeface="Lato"/>
              <a:cs typeface="Lato"/>
              <a:sym typeface="Lato"/>
            </a:endParaRPr>
          </a:p>
          <a:p>
            <a:pPr indent="-368300" lvl="0" marL="457200" rtl="0" algn="l">
              <a:spcBef>
                <a:spcPts val="1000"/>
              </a:spcBef>
              <a:spcAft>
                <a:spcPts val="0"/>
              </a:spcAft>
              <a:buClr>
                <a:schemeClr val="dk1"/>
              </a:buClr>
              <a:buSzPts val="2200"/>
              <a:buFont typeface="Lato"/>
              <a:buChar char="-"/>
            </a:pPr>
            <a:r>
              <a:rPr lang="en" sz="2200">
                <a:solidFill>
                  <a:schemeClr val="dk1"/>
                </a:solidFill>
                <a:latin typeface="Lato"/>
                <a:ea typeface="Lato"/>
                <a:cs typeface="Lato"/>
                <a:sym typeface="Lato"/>
              </a:rPr>
              <a:t>Neutrons </a:t>
            </a:r>
            <a:r>
              <a:rPr lang="en" sz="2200">
                <a:solidFill>
                  <a:schemeClr val="dk1"/>
                </a:solidFill>
                <a:latin typeface="Lato"/>
                <a:ea typeface="Lato"/>
                <a:cs typeface="Lato"/>
                <a:sym typeface="Lato"/>
              </a:rPr>
              <a:t>(r)</a:t>
            </a:r>
            <a:r>
              <a:rPr lang="en" sz="2200">
                <a:solidFill>
                  <a:schemeClr val="dk1"/>
                </a:solidFill>
                <a:latin typeface="Lato"/>
                <a:ea typeface="Lato"/>
                <a:cs typeface="Lato"/>
                <a:sym typeface="Lato"/>
              </a:rPr>
              <a:t>apidly capture onto each other → </a:t>
            </a:r>
            <a:r>
              <a:rPr b="1" i="1" lang="en" sz="2200">
                <a:solidFill>
                  <a:schemeClr val="accent4"/>
                </a:solidFill>
                <a:latin typeface="Lato"/>
                <a:ea typeface="Lato"/>
                <a:cs typeface="Lato"/>
                <a:sym typeface="Lato"/>
              </a:rPr>
              <a:t>r</a:t>
            </a:r>
            <a:r>
              <a:rPr b="1" lang="en" sz="2200">
                <a:solidFill>
                  <a:schemeClr val="accent4"/>
                </a:solidFill>
                <a:latin typeface="Lato"/>
                <a:ea typeface="Lato"/>
                <a:cs typeface="Lato"/>
                <a:sym typeface="Lato"/>
              </a:rPr>
              <a:t>-process nucleosynthesis</a:t>
            </a:r>
            <a:endParaRPr b="1" sz="2200">
              <a:solidFill>
                <a:schemeClr val="accent4"/>
              </a:solidFill>
              <a:latin typeface="Lato"/>
              <a:ea typeface="Lato"/>
              <a:cs typeface="Lato"/>
              <a:sym typeface="Lato"/>
            </a:endParaRPr>
          </a:p>
          <a:p>
            <a:pPr indent="-368300" lvl="0" marL="457200" rtl="0" algn="l">
              <a:spcBef>
                <a:spcPts val="1000"/>
              </a:spcBef>
              <a:spcAft>
                <a:spcPts val="1000"/>
              </a:spcAft>
              <a:buClr>
                <a:srgbClr val="FFFFFF"/>
              </a:buClr>
              <a:buSzPts val="2200"/>
              <a:buFont typeface="Lato"/>
              <a:buChar char="-"/>
            </a:pPr>
            <a:r>
              <a:rPr lang="en" sz="2200">
                <a:solidFill>
                  <a:srgbClr val="FFFFFF"/>
                </a:solidFill>
                <a:latin typeface="Lato"/>
                <a:ea typeface="Lato"/>
                <a:cs typeface="Lato"/>
                <a:sym typeface="Lato"/>
              </a:rPr>
              <a:t>Source of gravitational waves </a:t>
            </a:r>
            <a:r>
              <a:rPr i="1" lang="en" sz="2200">
                <a:solidFill>
                  <a:srgbClr val="FFFFFF"/>
                </a:solidFill>
                <a:latin typeface="Lato"/>
                <a:ea typeface="Lato"/>
                <a:cs typeface="Lato"/>
                <a:sym typeface="Lato"/>
              </a:rPr>
              <a:t>and</a:t>
            </a:r>
            <a:r>
              <a:rPr lang="en" sz="2200">
                <a:solidFill>
                  <a:srgbClr val="FFFFFF"/>
                </a:solidFill>
                <a:latin typeface="Lato"/>
                <a:ea typeface="Lato"/>
                <a:cs typeface="Lato"/>
                <a:sym typeface="Lato"/>
              </a:rPr>
              <a:t> light</a:t>
            </a:r>
            <a:endParaRPr sz="2200">
              <a:solidFill>
                <a:srgbClr val="FFFFFF"/>
              </a:solidFill>
              <a:latin typeface="Lato"/>
              <a:ea typeface="Lato"/>
              <a:cs typeface="Lato"/>
              <a:sym typeface="Lato"/>
            </a:endParaRPr>
          </a:p>
        </p:txBody>
      </p:sp>
      <p:sp>
        <p:nvSpPr>
          <p:cNvPr id="100" name="Google Shape;100;p18"/>
          <p:cNvSpPr txBox="1"/>
          <p:nvPr/>
        </p:nvSpPr>
        <p:spPr>
          <a:xfrm>
            <a:off x="398275" y="4667100"/>
            <a:ext cx="2392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Lato"/>
                <a:ea typeface="Lato"/>
                <a:cs typeface="Lato"/>
                <a:sym typeface="Lato"/>
              </a:rPr>
              <a:t>Ascenzi+21</a:t>
            </a:r>
            <a:endParaRPr>
              <a:solidFill>
                <a:schemeClr val="dk1"/>
              </a:solidFill>
              <a:latin typeface="Lato"/>
              <a:ea typeface="Lato"/>
              <a:cs typeface="Lato"/>
              <a:sym typeface="Lato"/>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81" name="Shape 581"/>
        <p:cNvGrpSpPr/>
        <p:nvPr/>
      </p:nvGrpSpPr>
      <p:grpSpPr>
        <a:xfrm>
          <a:off x="0" y="0"/>
          <a:ext cx="0" cy="0"/>
          <a:chOff x="0" y="0"/>
          <a:chExt cx="0" cy="0"/>
        </a:xfrm>
      </p:grpSpPr>
      <p:sp>
        <p:nvSpPr>
          <p:cNvPr id="582" name="Google Shape;582;p72"/>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Neutron (or proton) captures &amp; photodissociation</a:t>
            </a:r>
            <a:endParaRPr>
              <a:solidFill>
                <a:schemeClr val="accent5"/>
              </a:solidFill>
            </a:endParaRPr>
          </a:p>
        </p:txBody>
      </p:sp>
      <p:sp>
        <p:nvSpPr>
          <p:cNvPr id="583" name="Google Shape;583;p7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84" name="Google Shape;584;p72"/>
          <p:cNvPicPr preferRelativeResize="0"/>
          <p:nvPr/>
        </p:nvPicPr>
        <p:blipFill>
          <a:blip r:embed="rId3">
            <a:alphaModFix/>
          </a:blip>
          <a:stretch>
            <a:fillRect/>
          </a:stretch>
        </p:blipFill>
        <p:spPr>
          <a:xfrm>
            <a:off x="190513" y="1312425"/>
            <a:ext cx="8763000" cy="1362075"/>
          </a:xfrm>
          <a:prstGeom prst="rect">
            <a:avLst/>
          </a:prstGeom>
          <a:noFill/>
          <a:ln>
            <a:noFill/>
          </a:ln>
        </p:spPr>
      </p:pic>
      <p:pic>
        <p:nvPicPr>
          <p:cNvPr id="585" name="Google Shape;585;p72"/>
          <p:cNvPicPr preferRelativeResize="0"/>
          <p:nvPr/>
        </p:nvPicPr>
        <p:blipFill>
          <a:blip r:embed="rId4">
            <a:alphaModFix/>
          </a:blip>
          <a:stretch>
            <a:fillRect/>
          </a:stretch>
        </p:blipFill>
        <p:spPr>
          <a:xfrm>
            <a:off x="2175363" y="2973575"/>
            <a:ext cx="4793275" cy="7780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89" name="Shape 589"/>
        <p:cNvGrpSpPr/>
        <p:nvPr/>
      </p:nvGrpSpPr>
      <p:grpSpPr>
        <a:xfrm>
          <a:off x="0" y="0"/>
          <a:ext cx="0" cy="0"/>
          <a:chOff x="0" y="0"/>
          <a:chExt cx="0" cy="0"/>
        </a:xfrm>
      </p:grpSpPr>
      <p:sp>
        <p:nvSpPr>
          <p:cNvPr id="590" name="Google Shape;590;p73"/>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Radioactive decays</a:t>
            </a:r>
            <a:endParaRPr>
              <a:solidFill>
                <a:schemeClr val="accent5"/>
              </a:solidFill>
            </a:endParaRPr>
          </a:p>
        </p:txBody>
      </p:sp>
      <p:sp>
        <p:nvSpPr>
          <p:cNvPr id="591" name="Google Shape;591;p7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92" name="Google Shape;592;p73"/>
          <p:cNvPicPr preferRelativeResize="0"/>
          <p:nvPr/>
        </p:nvPicPr>
        <p:blipFill>
          <a:blip r:embed="rId3">
            <a:alphaModFix/>
          </a:blip>
          <a:stretch>
            <a:fillRect/>
          </a:stretch>
        </p:blipFill>
        <p:spPr>
          <a:xfrm>
            <a:off x="4618875" y="937500"/>
            <a:ext cx="3853575" cy="662050"/>
          </a:xfrm>
          <a:prstGeom prst="rect">
            <a:avLst/>
          </a:prstGeom>
          <a:noFill/>
          <a:ln>
            <a:noFill/>
          </a:ln>
        </p:spPr>
      </p:pic>
      <p:pic>
        <p:nvPicPr>
          <p:cNvPr id="593" name="Google Shape;593;p73"/>
          <p:cNvPicPr preferRelativeResize="0"/>
          <p:nvPr/>
        </p:nvPicPr>
        <p:blipFill>
          <a:blip r:embed="rId4">
            <a:alphaModFix/>
          </a:blip>
          <a:stretch>
            <a:fillRect/>
          </a:stretch>
        </p:blipFill>
        <p:spPr>
          <a:xfrm>
            <a:off x="3731600" y="1747925"/>
            <a:ext cx="4740854" cy="662050"/>
          </a:xfrm>
          <a:prstGeom prst="rect">
            <a:avLst/>
          </a:prstGeom>
          <a:noFill/>
          <a:ln>
            <a:noFill/>
          </a:ln>
        </p:spPr>
      </p:pic>
      <p:pic>
        <p:nvPicPr>
          <p:cNvPr id="594" name="Google Shape;594;p73"/>
          <p:cNvPicPr preferRelativeResize="0"/>
          <p:nvPr/>
        </p:nvPicPr>
        <p:blipFill>
          <a:blip r:embed="rId5">
            <a:alphaModFix/>
          </a:blip>
          <a:stretch>
            <a:fillRect/>
          </a:stretch>
        </p:blipFill>
        <p:spPr>
          <a:xfrm>
            <a:off x="5113875" y="3561175"/>
            <a:ext cx="3358575" cy="662050"/>
          </a:xfrm>
          <a:prstGeom prst="rect">
            <a:avLst/>
          </a:prstGeom>
          <a:noFill/>
          <a:ln>
            <a:noFill/>
          </a:ln>
        </p:spPr>
      </p:pic>
      <p:sp>
        <p:nvSpPr>
          <p:cNvPr id="595" name="Google Shape;595;p73"/>
          <p:cNvSpPr txBox="1"/>
          <p:nvPr>
            <p:ph idx="1" type="body"/>
          </p:nvPr>
        </p:nvSpPr>
        <p:spPr>
          <a:xfrm>
            <a:off x="311700" y="937500"/>
            <a:ext cx="2876400" cy="3897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130"/>
              <a:t>alpha</a:t>
            </a:r>
            <a:endParaRPr sz="2130"/>
          </a:p>
          <a:p>
            <a:pPr indent="0" lvl="0" marL="0" rtl="0" algn="l">
              <a:lnSpc>
                <a:spcPct val="100000"/>
              </a:lnSpc>
              <a:spcBef>
                <a:spcPts val="1000"/>
              </a:spcBef>
              <a:spcAft>
                <a:spcPts val="0"/>
              </a:spcAft>
              <a:buNone/>
            </a:pPr>
            <a:r>
              <a:t/>
            </a:r>
            <a:endParaRPr sz="2130"/>
          </a:p>
          <a:p>
            <a:pPr indent="0" lvl="0" marL="0" rtl="0" algn="l">
              <a:lnSpc>
                <a:spcPct val="100000"/>
              </a:lnSpc>
              <a:spcBef>
                <a:spcPts val="1000"/>
              </a:spcBef>
              <a:spcAft>
                <a:spcPts val="0"/>
              </a:spcAft>
              <a:buNone/>
            </a:pPr>
            <a:r>
              <a:rPr lang="en" sz="2130"/>
              <a:t>beta-minus</a:t>
            </a:r>
            <a:endParaRPr sz="2130"/>
          </a:p>
          <a:p>
            <a:pPr indent="0" lvl="0" marL="0" rtl="0" algn="l">
              <a:lnSpc>
                <a:spcPct val="100000"/>
              </a:lnSpc>
              <a:spcBef>
                <a:spcPts val="1000"/>
              </a:spcBef>
              <a:spcAft>
                <a:spcPts val="0"/>
              </a:spcAft>
              <a:buNone/>
            </a:pPr>
            <a:r>
              <a:t/>
            </a:r>
            <a:endParaRPr sz="2130"/>
          </a:p>
          <a:p>
            <a:pPr indent="0" lvl="0" marL="0" rtl="0" algn="l">
              <a:lnSpc>
                <a:spcPct val="100000"/>
              </a:lnSpc>
              <a:spcBef>
                <a:spcPts val="1000"/>
              </a:spcBef>
              <a:spcAft>
                <a:spcPts val="0"/>
              </a:spcAft>
              <a:buNone/>
            </a:pPr>
            <a:r>
              <a:rPr lang="en" sz="2130"/>
              <a:t>beta-plus</a:t>
            </a:r>
            <a:endParaRPr sz="2130"/>
          </a:p>
          <a:p>
            <a:pPr indent="0" lvl="0" marL="0" rtl="0" algn="l">
              <a:lnSpc>
                <a:spcPct val="100000"/>
              </a:lnSpc>
              <a:spcBef>
                <a:spcPts val="1000"/>
              </a:spcBef>
              <a:spcAft>
                <a:spcPts val="0"/>
              </a:spcAft>
              <a:buNone/>
            </a:pPr>
            <a:r>
              <a:t/>
            </a:r>
            <a:endParaRPr sz="2130"/>
          </a:p>
          <a:p>
            <a:pPr indent="0" lvl="0" marL="0" rtl="0" algn="l">
              <a:lnSpc>
                <a:spcPct val="100000"/>
              </a:lnSpc>
              <a:spcBef>
                <a:spcPts val="1000"/>
              </a:spcBef>
              <a:spcAft>
                <a:spcPts val="1000"/>
              </a:spcAft>
              <a:buNone/>
            </a:pPr>
            <a:r>
              <a:rPr lang="en" sz="2130"/>
              <a:t>gamma</a:t>
            </a:r>
            <a:endParaRPr sz="2130"/>
          </a:p>
        </p:txBody>
      </p:sp>
      <p:pic>
        <p:nvPicPr>
          <p:cNvPr id="596" name="Google Shape;596;p73"/>
          <p:cNvPicPr preferRelativeResize="0"/>
          <p:nvPr/>
        </p:nvPicPr>
        <p:blipFill>
          <a:blip r:embed="rId6">
            <a:alphaModFix/>
          </a:blip>
          <a:stretch>
            <a:fillRect/>
          </a:stretch>
        </p:blipFill>
        <p:spPr>
          <a:xfrm>
            <a:off x="3523925" y="2654554"/>
            <a:ext cx="4948531" cy="66205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00" name="Shape 600"/>
        <p:cNvGrpSpPr/>
        <p:nvPr/>
      </p:nvGrpSpPr>
      <p:grpSpPr>
        <a:xfrm>
          <a:off x="0" y="0"/>
          <a:ext cx="0" cy="0"/>
          <a:chOff x="0" y="0"/>
          <a:chExt cx="0" cy="0"/>
        </a:xfrm>
      </p:grpSpPr>
      <p:sp>
        <p:nvSpPr>
          <p:cNvPr id="601" name="Google Shape;601;p74"/>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Neutronization / protonization via neutrinos</a:t>
            </a:r>
            <a:endParaRPr>
              <a:solidFill>
                <a:schemeClr val="accent5"/>
              </a:solidFill>
            </a:endParaRPr>
          </a:p>
        </p:txBody>
      </p:sp>
      <p:sp>
        <p:nvSpPr>
          <p:cNvPr id="602" name="Google Shape;602;p7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603" name="Google Shape;603;p74"/>
          <p:cNvPicPr preferRelativeResize="0"/>
          <p:nvPr/>
        </p:nvPicPr>
        <p:blipFill>
          <a:blip r:embed="rId3">
            <a:alphaModFix/>
          </a:blip>
          <a:stretch>
            <a:fillRect/>
          </a:stretch>
        </p:blipFill>
        <p:spPr>
          <a:xfrm>
            <a:off x="1223963" y="978625"/>
            <a:ext cx="6696075" cy="1057275"/>
          </a:xfrm>
          <a:prstGeom prst="rect">
            <a:avLst/>
          </a:prstGeom>
          <a:noFill/>
          <a:ln>
            <a:noFill/>
          </a:ln>
        </p:spPr>
      </p:pic>
      <p:pic>
        <p:nvPicPr>
          <p:cNvPr id="604" name="Google Shape;604;p74"/>
          <p:cNvPicPr preferRelativeResize="0"/>
          <p:nvPr/>
        </p:nvPicPr>
        <p:blipFill>
          <a:blip r:embed="rId4">
            <a:alphaModFix/>
          </a:blip>
          <a:stretch>
            <a:fillRect/>
          </a:stretch>
        </p:blipFill>
        <p:spPr>
          <a:xfrm>
            <a:off x="1214450" y="2695225"/>
            <a:ext cx="6715125" cy="81915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08" name="Shape 608"/>
        <p:cNvGrpSpPr/>
        <p:nvPr/>
      </p:nvGrpSpPr>
      <p:grpSpPr>
        <a:xfrm>
          <a:off x="0" y="0"/>
          <a:ext cx="0" cy="0"/>
          <a:chOff x="0" y="0"/>
          <a:chExt cx="0" cy="0"/>
        </a:xfrm>
      </p:grpSpPr>
      <p:sp>
        <p:nvSpPr>
          <p:cNvPr id="609" name="Google Shape;609;p75"/>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Sobolev approximation &amp; expansion opacity</a:t>
            </a:r>
            <a:endParaRPr>
              <a:solidFill>
                <a:schemeClr val="accent5"/>
              </a:solidFill>
            </a:endParaRPr>
          </a:p>
        </p:txBody>
      </p:sp>
      <p:sp>
        <p:nvSpPr>
          <p:cNvPr id="610" name="Google Shape;610;p7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611" name="Google Shape;611;p75"/>
          <p:cNvPicPr preferRelativeResize="0"/>
          <p:nvPr/>
        </p:nvPicPr>
        <p:blipFill>
          <a:blip r:embed="rId3">
            <a:alphaModFix/>
          </a:blip>
          <a:stretch>
            <a:fillRect/>
          </a:stretch>
        </p:blipFill>
        <p:spPr>
          <a:xfrm>
            <a:off x="584725" y="789125"/>
            <a:ext cx="3627626" cy="689025"/>
          </a:xfrm>
          <a:prstGeom prst="rect">
            <a:avLst/>
          </a:prstGeom>
          <a:noFill/>
          <a:ln>
            <a:noFill/>
          </a:ln>
        </p:spPr>
      </p:pic>
      <p:pic>
        <p:nvPicPr>
          <p:cNvPr id="612" name="Google Shape;612;p75"/>
          <p:cNvPicPr preferRelativeResize="0"/>
          <p:nvPr/>
        </p:nvPicPr>
        <p:blipFill>
          <a:blip r:embed="rId4">
            <a:alphaModFix/>
          </a:blip>
          <a:stretch>
            <a:fillRect/>
          </a:stretch>
        </p:blipFill>
        <p:spPr>
          <a:xfrm>
            <a:off x="540375" y="1630550"/>
            <a:ext cx="4337076" cy="1218600"/>
          </a:xfrm>
          <a:prstGeom prst="rect">
            <a:avLst/>
          </a:prstGeom>
          <a:noFill/>
          <a:ln>
            <a:noFill/>
          </a:ln>
        </p:spPr>
      </p:pic>
      <p:pic>
        <p:nvPicPr>
          <p:cNvPr id="613" name="Google Shape;613;p75"/>
          <p:cNvPicPr preferRelativeResize="0"/>
          <p:nvPr/>
        </p:nvPicPr>
        <p:blipFill>
          <a:blip r:embed="rId5">
            <a:alphaModFix/>
          </a:blip>
          <a:stretch>
            <a:fillRect/>
          </a:stretch>
        </p:blipFill>
        <p:spPr>
          <a:xfrm>
            <a:off x="152400" y="3001550"/>
            <a:ext cx="8839200" cy="1493520"/>
          </a:xfrm>
          <a:prstGeom prst="rect">
            <a:avLst/>
          </a:prstGeom>
          <a:noFill/>
          <a:ln>
            <a:noFill/>
          </a:ln>
        </p:spPr>
      </p:pic>
      <p:pic>
        <p:nvPicPr>
          <p:cNvPr id="614" name="Google Shape;614;p75"/>
          <p:cNvPicPr preferRelativeResize="0"/>
          <p:nvPr/>
        </p:nvPicPr>
        <p:blipFill>
          <a:blip r:embed="rId6">
            <a:alphaModFix/>
          </a:blip>
          <a:stretch>
            <a:fillRect/>
          </a:stretch>
        </p:blipFill>
        <p:spPr>
          <a:xfrm>
            <a:off x="4877450" y="1895338"/>
            <a:ext cx="1082754" cy="68902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18" name="Shape 618"/>
        <p:cNvGrpSpPr/>
        <p:nvPr/>
      </p:nvGrpSpPr>
      <p:grpSpPr>
        <a:xfrm>
          <a:off x="0" y="0"/>
          <a:ext cx="0" cy="0"/>
          <a:chOff x="0" y="0"/>
          <a:chExt cx="0" cy="0"/>
        </a:xfrm>
      </p:grpSpPr>
      <p:sp>
        <p:nvSpPr>
          <p:cNvPr id="619" name="Google Shape;619;p76"/>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Multi-component effects</a:t>
            </a:r>
            <a:endParaRPr>
              <a:solidFill>
                <a:schemeClr val="accent5"/>
              </a:solidFill>
            </a:endParaRPr>
          </a:p>
        </p:txBody>
      </p:sp>
      <p:sp>
        <p:nvSpPr>
          <p:cNvPr id="620" name="Google Shape;620;p7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621" name="Google Shape;621;p76"/>
          <p:cNvPicPr preferRelativeResize="0"/>
          <p:nvPr/>
        </p:nvPicPr>
        <p:blipFill>
          <a:blip r:embed="rId3">
            <a:alphaModFix/>
          </a:blip>
          <a:stretch>
            <a:fillRect/>
          </a:stretch>
        </p:blipFill>
        <p:spPr>
          <a:xfrm>
            <a:off x="152400" y="1153825"/>
            <a:ext cx="8839200" cy="2835841"/>
          </a:xfrm>
          <a:prstGeom prst="rect">
            <a:avLst/>
          </a:prstGeom>
          <a:noFill/>
          <a:ln>
            <a:noFill/>
          </a:ln>
        </p:spPr>
      </p:pic>
      <p:sp>
        <p:nvSpPr>
          <p:cNvPr id="622" name="Google Shape;622;p76"/>
          <p:cNvSpPr txBox="1"/>
          <p:nvPr/>
        </p:nvSpPr>
        <p:spPr>
          <a:xfrm>
            <a:off x="311700" y="4602375"/>
            <a:ext cx="1357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Lato"/>
                <a:ea typeface="Lato"/>
                <a:cs typeface="Lato"/>
                <a:sym typeface="Lato"/>
              </a:rPr>
              <a:t>Kawaguchi+20</a:t>
            </a:r>
            <a:endParaRPr>
              <a:solidFill>
                <a:schemeClr val="dk1"/>
              </a:solidFill>
              <a:latin typeface="Lato"/>
              <a:ea typeface="Lato"/>
              <a:cs typeface="Lato"/>
              <a:sym typeface="Lato"/>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26" name="Shape 626"/>
        <p:cNvGrpSpPr/>
        <p:nvPr/>
      </p:nvGrpSpPr>
      <p:grpSpPr>
        <a:xfrm>
          <a:off x="0" y="0"/>
          <a:ext cx="0" cy="0"/>
          <a:chOff x="0" y="0"/>
          <a:chExt cx="0" cy="0"/>
        </a:xfrm>
      </p:grpSpPr>
      <p:sp>
        <p:nvSpPr>
          <p:cNvPr id="627" name="Google Shape;627;p7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628" name="Google Shape;628;p77"/>
          <p:cNvPicPr preferRelativeResize="0"/>
          <p:nvPr/>
        </p:nvPicPr>
        <p:blipFill>
          <a:blip r:embed="rId3">
            <a:alphaModFix/>
          </a:blip>
          <a:stretch>
            <a:fillRect/>
          </a:stretch>
        </p:blipFill>
        <p:spPr>
          <a:xfrm>
            <a:off x="2316975" y="261933"/>
            <a:ext cx="6704174" cy="4306416"/>
          </a:xfrm>
          <a:prstGeom prst="rect">
            <a:avLst/>
          </a:prstGeom>
          <a:noFill/>
          <a:ln>
            <a:noFill/>
          </a:ln>
        </p:spPr>
      </p:pic>
      <p:sp>
        <p:nvSpPr>
          <p:cNvPr id="629" name="Google Shape;629;p77"/>
          <p:cNvSpPr txBox="1"/>
          <p:nvPr/>
        </p:nvSpPr>
        <p:spPr>
          <a:xfrm>
            <a:off x="311700" y="4602375"/>
            <a:ext cx="1357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Lato"/>
                <a:ea typeface="Lato"/>
                <a:cs typeface="Lato"/>
                <a:sym typeface="Lato"/>
              </a:rPr>
              <a:t>Metzger 19</a:t>
            </a:r>
            <a:endParaRPr>
              <a:solidFill>
                <a:schemeClr val="dk1"/>
              </a:solidFill>
              <a:latin typeface="Lato"/>
              <a:ea typeface="Lato"/>
              <a:cs typeface="Lato"/>
              <a:sym typeface="Lato"/>
            </a:endParaRPr>
          </a:p>
        </p:txBody>
      </p:sp>
      <p:sp>
        <p:nvSpPr>
          <p:cNvPr id="630" name="Google Shape;630;p77"/>
          <p:cNvSpPr txBox="1"/>
          <p:nvPr>
            <p:ph type="title"/>
          </p:nvPr>
        </p:nvSpPr>
        <p:spPr>
          <a:xfrm>
            <a:off x="251775" y="261925"/>
            <a:ext cx="2065200" cy="1152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accent5"/>
                </a:solidFill>
              </a:rPr>
              <a:t>Merger outcomes</a:t>
            </a:r>
            <a:endParaRPr>
              <a:solidFill>
                <a:schemeClr val="accent5"/>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34" name="Shape 634"/>
        <p:cNvGrpSpPr/>
        <p:nvPr/>
      </p:nvGrpSpPr>
      <p:grpSpPr>
        <a:xfrm>
          <a:off x="0" y="0"/>
          <a:ext cx="0" cy="0"/>
          <a:chOff x="0" y="0"/>
          <a:chExt cx="0" cy="0"/>
        </a:xfrm>
      </p:grpSpPr>
      <p:sp>
        <p:nvSpPr>
          <p:cNvPr id="635" name="Google Shape;635;p78"/>
          <p:cNvSpPr txBox="1"/>
          <p:nvPr>
            <p:ph type="title"/>
          </p:nvPr>
        </p:nvSpPr>
        <p:spPr>
          <a:xfrm>
            <a:off x="251775" y="261925"/>
            <a:ext cx="2065200" cy="11529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Ejecta </a:t>
            </a:r>
            <a:endParaRPr>
              <a:solidFill>
                <a:schemeClr val="accent5"/>
              </a:solidFill>
            </a:endParaRPr>
          </a:p>
          <a:p>
            <a:pPr indent="0" lvl="0" marL="0" rtl="0" algn="l">
              <a:spcBef>
                <a:spcPts val="0"/>
              </a:spcBef>
              <a:spcAft>
                <a:spcPts val="0"/>
              </a:spcAft>
              <a:buNone/>
            </a:pPr>
            <a:r>
              <a:rPr lang="en">
                <a:solidFill>
                  <a:schemeClr val="accent5"/>
                </a:solidFill>
              </a:rPr>
              <a:t>components</a:t>
            </a:r>
            <a:endParaRPr>
              <a:solidFill>
                <a:schemeClr val="accent5"/>
              </a:solidFill>
            </a:endParaRPr>
          </a:p>
        </p:txBody>
      </p:sp>
      <p:sp>
        <p:nvSpPr>
          <p:cNvPr id="636" name="Google Shape;636;p7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637" name="Google Shape;637;p78"/>
          <p:cNvPicPr preferRelativeResize="0"/>
          <p:nvPr/>
        </p:nvPicPr>
        <p:blipFill>
          <a:blip r:embed="rId3">
            <a:alphaModFix/>
          </a:blip>
          <a:stretch>
            <a:fillRect/>
          </a:stretch>
        </p:blipFill>
        <p:spPr>
          <a:xfrm>
            <a:off x="2742150" y="261925"/>
            <a:ext cx="5730301" cy="4619650"/>
          </a:xfrm>
          <a:prstGeom prst="rect">
            <a:avLst/>
          </a:prstGeom>
          <a:noFill/>
          <a:ln>
            <a:noFill/>
          </a:ln>
        </p:spPr>
      </p:pic>
      <p:sp>
        <p:nvSpPr>
          <p:cNvPr id="638" name="Google Shape;638;p78"/>
          <p:cNvSpPr txBox="1"/>
          <p:nvPr/>
        </p:nvSpPr>
        <p:spPr>
          <a:xfrm>
            <a:off x="311700" y="4602375"/>
            <a:ext cx="1357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Lato"/>
                <a:ea typeface="Lato"/>
                <a:cs typeface="Lato"/>
                <a:sym typeface="Lato"/>
              </a:rPr>
              <a:t>Metzger 19</a:t>
            </a:r>
            <a:endParaRPr>
              <a:solidFill>
                <a:schemeClr val="dk1"/>
              </a:solidFill>
              <a:latin typeface="Lato"/>
              <a:ea typeface="Lato"/>
              <a:cs typeface="Lato"/>
              <a:sym typeface="Lato"/>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42" name="Shape 642"/>
        <p:cNvGrpSpPr/>
        <p:nvPr/>
      </p:nvGrpSpPr>
      <p:grpSpPr>
        <a:xfrm>
          <a:off x="0" y="0"/>
          <a:ext cx="0" cy="0"/>
          <a:chOff x="0" y="0"/>
          <a:chExt cx="0" cy="0"/>
        </a:xfrm>
      </p:grpSpPr>
      <p:sp>
        <p:nvSpPr>
          <p:cNvPr id="643" name="Google Shape;643;p79"/>
          <p:cNvSpPr txBox="1"/>
          <p:nvPr>
            <p:ph type="title"/>
          </p:nvPr>
        </p:nvSpPr>
        <p:spPr>
          <a:xfrm>
            <a:off x="251775" y="261925"/>
            <a:ext cx="2541600" cy="1152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accent5"/>
                </a:solidFill>
              </a:rPr>
              <a:t>Axisymmetric kilonovae</a:t>
            </a:r>
            <a:endParaRPr>
              <a:solidFill>
                <a:schemeClr val="accent5"/>
              </a:solidFill>
            </a:endParaRPr>
          </a:p>
        </p:txBody>
      </p:sp>
      <p:sp>
        <p:nvSpPr>
          <p:cNvPr id="644" name="Google Shape;644;p7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45" name="Google Shape;645;p79"/>
          <p:cNvSpPr txBox="1"/>
          <p:nvPr/>
        </p:nvSpPr>
        <p:spPr>
          <a:xfrm>
            <a:off x="311700" y="4602375"/>
            <a:ext cx="1357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Lato"/>
                <a:ea typeface="Lato"/>
                <a:cs typeface="Lato"/>
                <a:sym typeface="Lato"/>
              </a:rPr>
              <a:t>Korobkin+21</a:t>
            </a:r>
            <a:endParaRPr>
              <a:solidFill>
                <a:schemeClr val="dk1"/>
              </a:solidFill>
              <a:latin typeface="Lato"/>
              <a:ea typeface="Lato"/>
              <a:cs typeface="Lato"/>
              <a:sym typeface="Lato"/>
            </a:endParaRPr>
          </a:p>
        </p:txBody>
      </p:sp>
      <p:pic>
        <p:nvPicPr>
          <p:cNvPr id="646" name="Google Shape;646;p79"/>
          <p:cNvPicPr preferRelativeResize="0"/>
          <p:nvPr/>
        </p:nvPicPr>
        <p:blipFill>
          <a:blip r:embed="rId3">
            <a:alphaModFix/>
          </a:blip>
          <a:stretch>
            <a:fillRect/>
          </a:stretch>
        </p:blipFill>
        <p:spPr>
          <a:xfrm>
            <a:off x="2908350" y="261913"/>
            <a:ext cx="6112788" cy="4358417"/>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50" name="Shape 650"/>
        <p:cNvGrpSpPr/>
        <p:nvPr/>
      </p:nvGrpSpPr>
      <p:grpSpPr>
        <a:xfrm>
          <a:off x="0" y="0"/>
          <a:ext cx="0" cy="0"/>
          <a:chOff x="0" y="0"/>
          <a:chExt cx="0" cy="0"/>
        </a:xfrm>
      </p:grpSpPr>
      <p:sp>
        <p:nvSpPr>
          <p:cNvPr id="651" name="Google Shape;651;p80"/>
          <p:cNvSpPr txBox="1"/>
          <p:nvPr>
            <p:ph type="title"/>
          </p:nvPr>
        </p:nvSpPr>
        <p:spPr>
          <a:xfrm>
            <a:off x="251775" y="261925"/>
            <a:ext cx="3523500" cy="1152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accent5"/>
                </a:solidFill>
              </a:rPr>
              <a:t>Inferring the neutron star radius</a:t>
            </a:r>
            <a:endParaRPr>
              <a:solidFill>
                <a:schemeClr val="accent5"/>
              </a:solidFill>
            </a:endParaRPr>
          </a:p>
        </p:txBody>
      </p:sp>
      <p:sp>
        <p:nvSpPr>
          <p:cNvPr id="652" name="Google Shape;652;p8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53" name="Google Shape;653;p80"/>
          <p:cNvSpPr txBox="1"/>
          <p:nvPr/>
        </p:nvSpPr>
        <p:spPr>
          <a:xfrm>
            <a:off x="311700" y="4602375"/>
            <a:ext cx="387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Lato"/>
                <a:ea typeface="Lato"/>
                <a:cs typeface="Lato"/>
                <a:sym typeface="Lato"/>
              </a:rPr>
              <a:t>Breschi</a:t>
            </a:r>
            <a:r>
              <a:rPr lang="en">
                <a:solidFill>
                  <a:schemeClr val="dk1"/>
                </a:solidFill>
                <a:latin typeface="Lato"/>
                <a:ea typeface="Lato"/>
                <a:cs typeface="Lato"/>
                <a:sym typeface="Lato"/>
              </a:rPr>
              <a:t>+21 &amp; references </a:t>
            </a:r>
            <a:r>
              <a:rPr lang="en">
                <a:solidFill>
                  <a:schemeClr val="dk1"/>
                </a:solidFill>
                <a:latin typeface="Lato"/>
                <a:ea typeface="Lato"/>
                <a:cs typeface="Lato"/>
                <a:sym typeface="Lato"/>
              </a:rPr>
              <a:t>therein</a:t>
            </a:r>
            <a:endParaRPr>
              <a:solidFill>
                <a:schemeClr val="dk1"/>
              </a:solidFill>
              <a:latin typeface="Lato"/>
              <a:ea typeface="Lato"/>
              <a:cs typeface="Lato"/>
              <a:sym typeface="Lato"/>
            </a:endParaRPr>
          </a:p>
        </p:txBody>
      </p:sp>
      <p:pic>
        <p:nvPicPr>
          <p:cNvPr id="654" name="Google Shape;654;p80"/>
          <p:cNvPicPr preferRelativeResize="0"/>
          <p:nvPr/>
        </p:nvPicPr>
        <p:blipFill>
          <a:blip r:embed="rId3">
            <a:alphaModFix/>
          </a:blip>
          <a:stretch>
            <a:fillRect/>
          </a:stretch>
        </p:blipFill>
        <p:spPr>
          <a:xfrm>
            <a:off x="3888379" y="329875"/>
            <a:ext cx="4660826" cy="463275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58" name="Shape 658"/>
        <p:cNvGrpSpPr/>
        <p:nvPr/>
      </p:nvGrpSpPr>
      <p:grpSpPr>
        <a:xfrm>
          <a:off x="0" y="0"/>
          <a:ext cx="0" cy="0"/>
          <a:chOff x="0" y="0"/>
          <a:chExt cx="0" cy="0"/>
        </a:xfrm>
      </p:grpSpPr>
      <p:sp>
        <p:nvSpPr>
          <p:cNvPr id="659" name="Google Shape;659;p81"/>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More events to come</a:t>
            </a:r>
            <a:endParaRPr>
              <a:solidFill>
                <a:schemeClr val="accent5"/>
              </a:solidFill>
            </a:endParaRPr>
          </a:p>
        </p:txBody>
      </p:sp>
      <p:sp>
        <p:nvSpPr>
          <p:cNvPr id="660" name="Google Shape;660;p8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61" name="Google Shape;661;p81"/>
          <p:cNvSpPr txBox="1"/>
          <p:nvPr>
            <p:ph idx="1" type="body"/>
          </p:nvPr>
        </p:nvSpPr>
        <p:spPr>
          <a:xfrm>
            <a:off x="5596050" y="941200"/>
            <a:ext cx="2876400" cy="3897600"/>
          </a:xfrm>
          <a:prstGeom prst="rect">
            <a:avLst/>
          </a:prstGeom>
        </p:spPr>
        <p:txBody>
          <a:bodyPr anchorCtr="0" anchor="t" bIns="91425" lIns="91425" spcFirstLastPara="1" rIns="91425" wrap="square" tIns="91425">
            <a:noAutofit/>
          </a:bodyPr>
          <a:lstStyle/>
          <a:p>
            <a:pPr indent="-363855" lvl="0" marL="457200" rtl="0" algn="l">
              <a:lnSpc>
                <a:spcPct val="100000"/>
              </a:lnSpc>
              <a:spcBef>
                <a:spcPts val="0"/>
              </a:spcBef>
              <a:spcAft>
                <a:spcPts val="0"/>
              </a:spcAft>
              <a:buSzPts val="2130"/>
              <a:buChar char="-"/>
            </a:pPr>
            <a:r>
              <a:rPr b="1" lang="en" sz="2130"/>
              <a:t>BNS VT</a:t>
            </a:r>
            <a:r>
              <a:rPr lang="en" sz="2130"/>
              <a:t> = binary NS detection volume ⨉ network live time</a:t>
            </a:r>
            <a:endParaRPr sz="2130"/>
          </a:p>
          <a:p>
            <a:pPr indent="-363855" lvl="0" marL="457200" rtl="0" algn="l">
              <a:lnSpc>
                <a:spcPct val="100000"/>
              </a:lnSpc>
              <a:spcBef>
                <a:spcPts val="1000"/>
              </a:spcBef>
              <a:spcAft>
                <a:spcPts val="0"/>
              </a:spcAft>
              <a:buSzPts val="2130"/>
              <a:buChar char="-"/>
            </a:pPr>
            <a:r>
              <a:rPr b="1" lang="en" sz="2130"/>
              <a:t>Black:</a:t>
            </a:r>
            <a:r>
              <a:rPr lang="en" sz="2130"/>
              <a:t> observed </a:t>
            </a:r>
            <a:endParaRPr sz="2130"/>
          </a:p>
          <a:p>
            <a:pPr indent="-363855" lvl="0" marL="457200" rtl="0" algn="l">
              <a:lnSpc>
                <a:spcPct val="100000"/>
              </a:lnSpc>
              <a:spcBef>
                <a:spcPts val="1000"/>
              </a:spcBef>
              <a:spcAft>
                <a:spcPts val="1000"/>
              </a:spcAft>
              <a:buSzPts val="2130"/>
              <a:buChar char="-"/>
            </a:pPr>
            <a:r>
              <a:rPr b="1" lang="en" sz="2130">
                <a:solidFill>
                  <a:srgbClr val="0173B2"/>
                </a:solidFill>
              </a:rPr>
              <a:t>Blue line+regions:</a:t>
            </a:r>
            <a:r>
              <a:rPr lang="en" sz="2130"/>
              <a:t> median, 50%, 90% confidence intervals for Poisson fit</a:t>
            </a:r>
            <a:endParaRPr sz="2130"/>
          </a:p>
        </p:txBody>
      </p:sp>
      <p:sp>
        <p:nvSpPr>
          <p:cNvPr id="662" name="Google Shape;662;p81"/>
          <p:cNvSpPr txBox="1"/>
          <p:nvPr/>
        </p:nvSpPr>
        <p:spPr>
          <a:xfrm>
            <a:off x="311700" y="4602375"/>
            <a:ext cx="3044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Lato"/>
                <a:ea typeface="Lato"/>
                <a:cs typeface="Lato"/>
                <a:sym typeface="Lato"/>
              </a:rPr>
              <a:t>Abbott+21 (LVC O3 catalog)</a:t>
            </a:r>
            <a:endParaRPr>
              <a:solidFill>
                <a:schemeClr val="dk1"/>
              </a:solidFill>
              <a:latin typeface="Lato"/>
              <a:ea typeface="Lato"/>
              <a:cs typeface="Lato"/>
              <a:sym typeface="Lato"/>
            </a:endParaRPr>
          </a:p>
        </p:txBody>
      </p:sp>
      <p:pic>
        <p:nvPicPr>
          <p:cNvPr id="663" name="Google Shape;663;p81"/>
          <p:cNvPicPr preferRelativeResize="0"/>
          <p:nvPr/>
        </p:nvPicPr>
        <p:blipFill>
          <a:blip r:embed="rId3">
            <a:alphaModFix/>
          </a:blip>
          <a:stretch>
            <a:fillRect/>
          </a:stretch>
        </p:blipFill>
        <p:spPr>
          <a:xfrm>
            <a:off x="797950" y="800400"/>
            <a:ext cx="4495000" cy="3790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04" name="Shape 104"/>
        <p:cNvGrpSpPr/>
        <p:nvPr/>
      </p:nvGrpSpPr>
      <p:grpSpPr>
        <a:xfrm>
          <a:off x="0" y="0"/>
          <a:ext cx="0" cy="0"/>
          <a:chOff x="0" y="0"/>
          <a:chExt cx="0" cy="0"/>
        </a:xfrm>
      </p:grpSpPr>
      <p:sp>
        <p:nvSpPr>
          <p:cNvPr id="105" name="Google Shape;105;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06" name="Google Shape;106;p19"/>
          <p:cNvSpPr txBox="1"/>
          <p:nvPr/>
        </p:nvSpPr>
        <p:spPr>
          <a:xfrm>
            <a:off x="5275075" y="4743300"/>
            <a:ext cx="2392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Lato"/>
                <a:ea typeface="Lato"/>
                <a:cs typeface="Lato"/>
                <a:sym typeface="Lato"/>
              </a:rPr>
              <a:t>Ascenzi+21</a:t>
            </a:r>
            <a:endParaRPr>
              <a:solidFill>
                <a:schemeClr val="dk1"/>
              </a:solidFill>
              <a:latin typeface="Lato"/>
              <a:ea typeface="Lato"/>
              <a:cs typeface="Lato"/>
              <a:sym typeface="Lato"/>
            </a:endParaRPr>
          </a:p>
        </p:txBody>
      </p:sp>
      <p:pic>
        <p:nvPicPr>
          <p:cNvPr id="107" name="Google Shape;107;p19"/>
          <p:cNvPicPr preferRelativeResize="0"/>
          <p:nvPr/>
        </p:nvPicPr>
        <p:blipFill rotWithShape="1">
          <a:blip r:embed="rId3">
            <a:alphaModFix/>
          </a:blip>
          <a:srcRect b="1371" l="0" r="0" t="1371"/>
          <a:stretch/>
        </p:blipFill>
        <p:spPr>
          <a:xfrm>
            <a:off x="5252050" y="129825"/>
            <a:ext cx="3739550" cy="4613476"/>
          </a:xfrm>
          <a:prstGeom prst="rect">
            <a:avLst/>
          </a:prstGeom>
          <a:noFill/>
          <a:ln>
            <a:noFill/>
          </a:ln>
        </p:spPr>
      </p:pic>
      <p:sp>
        <p:nvSpPr>
          <p:cNvPr id="108" name="Google Shape;108;p19"/>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Electromagnetic counterparts</a:t>
            </a:r>
            <a:endParaRPr/>
          </a:p>
        </p:txBody>
      </p:sp>
      <p:sp>
        <p:nvSpPr>
          <p:cNvPr id="109" name="Google Shape;109;p19"/>
          <p:cNvSpPr txBox="1"/>
          <p:nvPr/>
        </p:nvSpPr>
        <p:spPr>
          <a:xfrm>
            <a:off x="311700" y="865325"/>
            <a:ext cx="4823700" cy="35511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FFFFFF"/>
              </a:buClr>
              <a:buSzPts val="2400"/>
              <a:buFont typeface="Lato"/>
              <a:buChar char="-"/>
            </a:pPr>
            <a:r>
              <a:rPr lang="en" sz="2400">
                <a:solidFill>
                  <a:srgbClr val="FFFFFF"/>
                </a:solidFill>
                <a:latin typeface="Lato"/>
                <a:ea typeface="Lato"/>
                <a:cs typeface="Lato"/>
                <a:sym typeface="Lato"/>
              </a:rPr>
              <a:t>Short gamma ray burst: seconds</a:t>
            </a:r>
            <a:endParaRPr sz="2400">
              <a:solidFill>
                <a:srgbClr val="FFFFFF"/>
              </a:solidFill>
              <a:latin typeface="Lato"/>
              <a:ea typeface="Lato"/>
              <a:cs typeface="Lato"/>
              <a:sym typeface="Lato"/>
            </a:endParaRPr>
          </a:p>
          <a:p>
            <a:pPr indent="-381000" lvl="0" marL="457200" rtl="0" algn="l">
              <a:spcBef>
                <a:spcPts val="1000"/>
              </a:spcBef>
              <a:spcAft>
                <a:spcPts val="0"/>
              </a:spcAft>
              <a:buClr>
                <a:srgbClr val="FFFFFF"/>
              </a:buClr>
              <a:buSzPts val="2400"/>
              <a:buFont typeface="Lato"/>
              <a:buChar char="-"/>
            </a:pPr>
            <a:r>
              <a:rPr lang="en" sz="2400">
                <a:solidFill>
                  <a:srgbClr val="FFFFFF"/>
                </a:solidFill>
                <a:latin typeface="Lato"/>
                <a:ea typeface="Lato"/>
                <a:cs typeface="Lato"/>
                <a:sym typeface="Lato"/>
              </a:rPr>
              <a:t>X-ray/radio from structured relativistic jet: months - years</a:t>
            </a:r>
            <a:endParaRPr sz="2400">
              <a:solidFill>
                <a:srgbClr val="FFFFFF"/>
              </a:solidFill>
              <a:latin typeface="Lato"/>
              <a:ea typeface="Lato"/>
              <a:cs typeface="Lato"/>
              <a:sym typeface="Lato"/>
            </a:endParaRPr>
          </a:p>
          <a:p>
            <a:pPr indent="-387350" lvl="0" marL="457200" rtl="0" algn="l">
              <a:spcBef>
                <a:spcPts val="1000"/>
              </a:spcBef>
              <a:spcAft>
                <a:spcPts val="1000"/>
              </a:spcAft>
              <a:buClr>
                <a:srgbClr val="FFFFFF"/>
              </a:buClr>
              <a:buSzPts val="2500"/>
              <a:buFont typeface="Lato"/>
              <a:buChar char="-"/>
            </a:pPr>
            <a:r>
              <a:rPr b="1" lang="en" sz="2500">
                <a:solidFill>
                  <a:srgbClr val="FFAB40"/>
                </a:solidFill>
                <a:latin typeface="Lato"/>
                <a:ea typeface="Lato"/>
                <a:cs typeface="Lato"/>
                <a:sym typeface="Lato"/>
              </a:rPr>
              <a:t>Kilonova:</a:t>
            </a:r>
            <a:r>
              <a:rPr b="1" lang="en" sz="2500">
                <a:solidFill>
                  <a:srgbClr val="FFFFFF"/>
                </a:solidFill>
                <a:latin typeface="Lato"/>
                <a:ea typeface="Lato"/>
                <a:cs typeface="Lato"/>
                <a:sym typeface="Lato"/>
              </a:rPr>
              <a:t> </a:t>
            </a:r>
            <a:r>
              <a:rPr lang="en" sz="2500">
                <a:solidFill>
                  <a:srgbClr val="FFFFFF"/>
                </a:solidFill>
                <a:latin typeface="Lato"/>
                <a:ea typeface="Lato"/>
                <a:cs typeface="Lato"/>
                <a:sym typeface="Lato"/>
              </a:rPr>
              <a:t>hours - days - week in ultraviolet/optical/infrared</a:t>
            </a:r>
            <a:endParaRPr sz="2500">
              <a:solidFill>
                <a:srgbClr val="FFFFFF"/>
              </a:solidFill>
              <a:latin typeface="Lato"/>
              <a:ea typeface="Lato"/>
              <a:cs typeface="Lato"/>
              <a:sym typeface="Lato"/>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67" name="Shape 667"/>
        <p:cNvGrpSpPr/>
        <p:nvPr/>
      </p:nvGrpSpPr>
      <p:grpSpPr>
        <a:xfrm>
          <a:off x="0" y="0"/>
          <a:ext cx="0" cy="0"/>
          <a:chOff x="0" y="0"/>
          <a:chExt cx="0" cy="0"/>
        </a:xfrm>
      </p:grpSpPr>
      <p:sp>
        <p:nvSpPr>
          <p:cNvPr id="668" name="Google Shape;668;p8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669" name="Google Shape;669;p82"/>
          <p:cNvPicPr preferRelativeResize="0"/>
          <p:nvPr/>
        </p:nvPicPr>
        <p:blipFill>
          <a:blip r:embed="rId3">
            <a:alphaModFix/>
          </a:blip>
          <a:stretch>
            <a:fillRect/>
          </a:stretch>
        </p:blipFill>
        <p:spPr>
          <a:xfrm>
            <a:off x="305250" y="246325"/>
            <a:ext cx="8533499" cy="4358418"/>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73" name="Shape 673"/>
        <p:cNvGrpSpPr/>
        <p:nvPr/>
      </p:nvGrpSpPr>
      <p:grpSpPr>
        <a:xfrm>
          <a:off x="0" y="0"/>
          <a:ext cx="0" cy="0"/>
          <a:chOff x="0" y="0"/>
          <a:chExt cx="0" cy="0"/>
        </a:xfrm>
      </p:grpSpPr>
      <p:sp>
        <p:nvSpPr>
          <p:cNvPr id="674" name="Google Shape;674;p83"/>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LIGO + Virgo + KAGRA observing plans</a:t>
            </a:r>
            <a:endParaRPr>
              <a:solidFill>
                <a:schemeClr val="accent5"/>
              </a:solidFill>
            </a:endParaRPr>
          </a:p>
        </p:txBody>
      </p:sp>
      <p:sp>
        <p:nvSpPr>
          <p:cNvPr id="675" name="Google Shape;675;p8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676" name="Google Shape;676;p83"/>
          <p:cNvPicPr preferRelativeResize="0"/>
          <p:nvPr/>
        </p:nvPicPr>
        <p:blipFill>
          <a:blip r:embed="rId3">
            <a:alphaModFix/>
          </a:blip>
          <a:stretch>
            <a:fillRect/>
          </a:stretch>
        </p:blipFill>
        <p:spPr>
          <a:xfrm>
            <a:off x="381000" y="941525"/>
            <a:ext cx="8470349" cy="3569292"/>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80" name="Shape 680"/>
        <p:cNvGrpSpPr/>
        <p:nvPr/>
      </p:nvGrpSpPr>
      <p:grpSpPr>
        <a:xfrm>
          <a:off x="0" y="0"/>
          <a:ext cx="0" cy="0"/>
          <a:chOff x="0" y="0"/>
          <a:chExt cx="0" cy="0"/>
        </a:xfrm>
      </p:grpSpPr>
      <p:sp>
        <p:nvSpPr>
          <p:cNvPr id="681" name="Google Shape;681;p84"/>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Expansion opacities: first half of lanthanides (</a:t>
            </a:r>
            <a:r>
              <a:rPr i="1" lang="en">
                <a:solidFill>
                  <a:schemeClr val="accent5"/>
                </a:solidFill>
              </a:rPr>
              <a:t>f</a:t>
            </a:r>
            <a:r>
              <a:rPr lang="en">
                <a:solidFill>
                  <a:schemeClr val="accent5"/>
                </a:solidFill>
              </a:rPr>
              <a:t>-shell)</a:t>
            </a:r>
            <a:endParaRPr>
              <a:solidFill>
                <a:schemeClr val="accent5"/>
              </a:solidFill>
            </a:endParaRPr>
          </a:p>
        </p:txBody>
      </p:sp>
      <p:sp>
        <p:nvSpPr>
          <p:cNvPr id="682" name="Google Shape;682;p8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83" name="Google Shape;683;p84"/>
          <p:cNvSpPr txBox="1"/>
          <p:nvPr/>
        </p:nvSpPr>
        <p:spPr>
          <a:xfrm>
            <a:off x="64075" y="4659913"/>
            <a:ext cx="2392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Lato"/>
                <a:ea typeface="Lato"/>
                <a:cs typeface="Lato"/>
                <a:sym typeface="Lato"/>
              </a:rPr>
              <a:t>Vieira et al</a:t>
            </a:r>
            <a:endParaRPr>
              <a:solidFill>
                <a:schemeClr val="dk1"/>
              </a:solidFill>
              <a:latin typeface="Lato"/>
              <a:ea typeface="Lato"/>
              <a:cs typeface="Lato"/>
              <a:sym typeface="Lato"/>
            </a:endParaRPr>
          </a:p>
        </p:txBody>
      </p:sp>
      <p:pic>
        <p:nvPicPr>
          <p:cNvPr id="684" name="Google Shape;684;p84"/>
          <p:cNvPicPr preferRelativeResize="0"/>
          <p:nvPr/>
        </p:nvPicPr>
        <p:blipFill>
          <a:blip r:embed="rId3">
            <a:alphaModFix/>
          </a:blip>
          <a:stretch>
            <a:fillRect/>
          </a:stretch>
        </p:blipFill>
        <p:spPr>
          <a:xfrm>
            <a:off x="1054113" y="901575"/>
            <a:ext cx="7035786" cy="3565989"/>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88" name="Shape 688"/>
        <p:cNvGrpSpPr/>
        <p:nvPr/>
      </p:nvGrpSpPr>
      <p:grpSpPr>
        <a:xfrm>
          <a:off x="0" y="0"/>
          <a:ext cx="0" cy="0"/>
          <a:chOff x="0" y="0"/>
          <a:chExt cx="0" cy="0"/>
        </a:xfrm>
      </p:grpSpPr>
      <p:sp>
        <p:nvSpPr>
          <p:cNvPr id="689" name="Google Shape;689;p85"/>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Expansion opacities: second half of lanthanides (</a:t>
            </a:r>
            <a:r>
              <a:rPr i="1" lang="en">
                <a:solidFill>
                  <a:schemeClr val="accent5"/>
                </a:solidFill>
              </a:rPr>
              <a:t>f</a:t>
            </a:r>
            <a:r>
              <a:rPr lang="en">
                <a:solidFill>
                  <a:schemeClr val="accent5"/>
                </a:solidFill>
              </a:rPr>
              <a:t>-shell)</a:t>
            </a:r>
            <a:endParaRPr>
              <a:solidFill>
                <a:schemeClr val="accent5"/>
              </a:solidFill>
            </a:endParaRPr>
          </a:p>
        </p:txBody>
      </p:sp>
      <p:sp>
        <p:nvSpPr>
          <p:cNvPr id="690" name="Google Shape;690;p8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691" name="Google Shape;691;p85"/>
          <p:cNvPicPr preferRelativeResize="0"/>
          <p:nvPr/>
        </p:nvPicPr>
        <p:blipFill rotWithShape="1">
          <a:blip r:embed="rId3">
            <a:alphaModFix/>
          </a:blip>
          <a:srcRect b="0" l="0" r="0" t="0"/>
          <a:stretch/>
        </p:blipFill>
        <p:spPr>
          <a:xfrm>
            <a:off x="1054113" y="901575"/>
            <a:ext cx="7035786" cy="3565989"/>
          </a:xfrm>
          <a:prstGeom prst="rect">
            <a:avLst/>
          </a:prstGeom>
          <a:noFill/>
          <a:ln>
            <a:noFill/>
          </a:ln>
        </p:spPr>
      </p:pic>
      <p:sp>
        <p:nvSpPr>
          <p:cNvPr id="692" name="Google Shape;692;p85"/>
          <p:cNvSpPr txBox="1"/>
          <p:nvPr/>
        </p:nvSpPr>
        <p:spPr>
          <a:xfrm>
            <a:off x="64075" y="4659913"/>
            <a:ext cx="2392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Lato"/>
                <a:ea typeface="Lato"/>
                <a:cs typeface="Lato"/>
                <a:sym typeface="Lato"/>
              </a:rPr>
              <a:t>Vieira et al</a:t>
            </a:r>
            <a:endParaRPr>
              <a:solidFill>
                <a:schemeClr val="dk1"/>
              </a:solidFill>
              <a:latin typeface="Lato"/>
              <a:ea typeface="Lato"/>
              <a:cs typeface="Lato"/>
              <a:sym typeface="Lato"/>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96" name="Shape 696"/>
        <p:cNvGrpSpPr/>
        <p:nvPr/>
      </p:nvGrpSpPr>
      <p:grpSpPr>
        <a:xfrm>
          <a:off x="0" y="0"/>
          <a:ext cx="0" cy="0"/>
          <a:chOff x="0" y="0"/>
          <a:chExt cx="0" cy="0"/>
        </a:xfrm>
      </p:grpSpPr>
      <p:sp>
        <p:nvSpPr>
          <p:cNvPr id="697" name="Google Shape;697;p86"/>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Expansion opacities: 4</a:t>
            </a:r>
            <a:r>
              <a:rPr i="1" lang="en">
                <a:solidFill>
                  <a:schemeClr val="accent5"/>
                </a:solidFill>
              </a:rPr>
              <a:t>d</a:t>
            </a:r>
            <a:r>
              <a:rPr lang="en">
                <a:solidFill>
                  <a:schemeClr val="accent5"/>
                </a:solidFill>
              </a:rPr>
              <a:t>-shell</a:t>
            </a:r>
            <a:endParaRPr>
              <a:solidFill>
                <a:schemeClr val="accent5"/>
              </a:solidFill>
            </a:endParaRPr>
          </a:p>
        </p:txBody>
      </p:sp>
      <p:sp>
        <p:nvSpPr>
          <p:cNvPr id="698" name="Google Shape;698;p8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699" name="Google Shape;699;p86"/>
          <p:cNvPicPr preferRelativeResize="0"/>
          <p:nvPr/>
        </p:nvPicPr>
        <p:blipFill rotWithShape="1">
          <a:blip r:embed="rId3">
            <a:alphaModFix/>
          </a:blip>
          <a:srcRect b="0" l="0" r="0" t="0"/>
          <a:stretch/>
        </p:blipFill>
        <p:spPr>
          <a:xfrm>
            <a:off x="1054113" y="901575"/>
            <a:ext cx="7035786" cy="3565989"/>
          </a:xfrm>
          <a:prstGeom prst="rect">
            <a:avLst/>
          </a:prstGeom>
          <a:noFill/>
          <a:ln>
            <a:noFill/>
          </a:ln>
        </p:spPr>
      </p:pic>
      <p:sp>
        <p:nvSpPr>
          <p:cNvPr id="700" name="Google Shape;700;p86"/>
          <p:cNvSpPr txBox="1"/>
          <p:nvPr/>
        </p:nvSpPr>
        <p:spPr>
          <a:xfrm>
            <a:off x="64075" y="4659913"/>
            <a:ext cx="2392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Lato"/>
                <a:ea typeface="Lato"/>
                <a:cs typeface="Lato"/>
                <a:sym typeface="Lato"/>
              </a:rPr>
              <a:t>Vieira et al</a:t>
            </a:r>
            <a:endParaRPr>
              <a:solidFill>
                <a:schemeClr val="dk1"/>
              </a:solidFill>
              <a:latin typeface="Lato"/>
              <a:ea typeface="Lato"/>
              <a:cs typeface="Lato"/>
              <a:sym typeface="Lato"/>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704" name="Shape 704"/>
        <p:cNvGrpSpPr/>
        <p:nvPr/>
      </p:nvGrpSpPr>
      <p:grpSpPr>
        <a:xfrm>
          <a:off x="0" y="0"/>
          <a:ext cx="0" cy="0"/>
          <a:chOff x="0" y="0"/>
          <a:chExt cx="0" cy="0"/>
        </a:xfrm>
      </p:grpSpPr>
      <p:sp>
        <p:nvSpPr>
          <p:cNvPr id="705" name="Google Shape;705;p87"/>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Expansion opacities: 5</a:t>
            </a:r>
            <a:r>
              <a:rPr i="1" lang="en">
                <a:solidFill>
                  <a:schemeClr val="accent5"/>
                </a:solidFill>
              </a:rPr>
              <a:t>d</a:t>
            </a:r>
            <a:r>
              <a:rPr lang="en">
                <a:solidFill>
                  <a:schemeClr val="accent5"/>
                </a:solidFill>
              </a:rPr>
              <a:t>-shell</a:t>
            </a:r>
            <a:endParaRPr>
              <a:solidFill>
                <a:schemeClr val="accent5"/>
              </a:solidFill>
            </a:endParaRPr>
          </a:p>
        </p:txBody>
      </p:sp>
      <p:sp>
        <p:nvSpPr>
          <p:cNvPr id="706" name="Google Shape;706;p8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707" name="Google Shape;707;p87"/>
          <p:cNvPicPr preferRelativeResize="0"/>
          <p:nvPr/>
        </p:nvPicPr>
        <p:blipFill rotWithShape="1">
          <a:blip r:embed="rId3">
            <a:alphaModFix/>
          </a:blip>
          <a:srcRect b="0" l="0" r="0" t="0"/>
          <a:stretch/>
        </p:blipFill>
        <p:spPr>
          <a:xfrm>
            <a:off x="1054113" y="901575"/>
            <a:ext cx="7035786" cy="3565989"/>
          </a:xfrm>
          <a:prstGeom prst="rect">
            <a:avLst/>
          </a:prstGeom>
          <a:noFill/>
          <a:ln>
            <a:noFill/>
          </a:ln>
        </p:spPr>
      </p:pic>
      <p:sp>
        <p:nvSpPr>
          <p:cNvPr id="708" name="Google Shape;708;p87"/>
          <p:cNvSpPr txBox="1"/>
          <p:nvPr/>
        </p:nvSpPr>
        <p:spPr>
          <a:xfrm>
            <a:off x="64075" y="4659913"/>
            <a:ext cx="2392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Lato"/>
                <a:ea typeface="Lato"/>
                <a:cs typeface="Lato"/>
                <a:sym typeface="Lato"/>
              </a:rPr>
              <a:t>Vieira et al</a:t>
            </a:r>
            <a:endParaRPr>
              <a:solidFill>
                <a:schemeClr val="dk1"/>
              </a:solidFill>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13" name="Shape 113"/>
        <p:cNvGrpSpPr/>
        <p:nvPr/>
      </p:nvGrpSpPr>
      <p:grpSpPr>
        <a:xfrm>
          <a:off x="0" y="0"/>
          <a:ext cx="0" cy="0"/>
          <a:chOff x="0" y="0"/>
          <a:chExt cx="0" cy="0"/>
        </a:xfrm>
      </p:grpSpPr>
      <p:sp>
        <p:nvSpPr>
          <p:cNvPr id="114" name="Google Shape;114;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15" name="Google Shape;115;p20"/>
          <p:cNvSpPr txBox="1"/>
          <p:nvPr/>
        </p:nvSpPr>
        <p:spPr>
          <a:xfrm>
            <a:off x="5275075" y="4743300"/>
            <a:ext cx="2392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Lato"/>
                <a:ea typeface="Lato"/>
                <a:cs typeface="Lato"/>
                <a:sym typeface="Lato"/>
              </a:rPr>
              <a:t>Ascenzi+21</a:t>
            </a:r>
            <a:endParaRPr>
              <a:solidFill>
                <a:schemeClr val="dk1"/>
              </a:solidFill>
              <a:latin typeface="Lato"/>
              <a:ea typeface="Lato"/>
              <a:cs typeface="Lato"/>
              <a:sym typeface="Lato"/>
            </a:endParaRPr>
          </a:p>
        </p:txBody>
      </p:sp>
      <p:pic>
        <p:nvPicPr>
          <p:cNvPr id="116" name="Google Shape;116;p20"/>
          <p:cNvPicPr preferRelativeResize="0"/>
          <p:nvPr/>
        </p:nvPicPr>
        <p:blipFill rotWithShape="1">
          <a:blip r:embed="rId3">
            <a:alphaModFix/>
          </a:blip>
          <a:srcRect b="1371" l="0" r="0" t="1371"/>
          <a:stretch/>
        </p:blipFill>
        <p:spPr>
          <a:xfrm>
            <a:off x="5252050" y="129825"/>
            <a:ext cx="3739550" cy="4613476"/>
          </a:xfrm>
          <a:prstGeom prst="rect">
            <a:avLst/>
          </a:prstGeom>
          <a:noFill/>
          <a:ln>
            <a:noFill/>
          </a:ln>
        </p:spPr>
      </p:pic>
      <p:sp>
        <p:nvSpPr>
          <p:cNvPr id="117" name="Google Shape;117;p20"/>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Kilonovae</a:t>
            </a:r>
            <a:endParaRPr/>
          </a:p>
        </p:txBody>
      </p:sp>
      <p:sp>
        <p:nvSpPr>
          <p:cNvPr id="118" name="Google Shape;118;p20"/>
          <p:cNvSpPr txBox="1"/>
          <p:nvPr/>
        </p:nvSpPr>
        <p:spPr>
          <a:xfrm>
            <a:off x="311700" y="636725"/>
            <a:ext cx="4823700" cy="35511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FFFFFF"/>
              </a:buClr>
              <a:buSzPts val="2000"/>
              <a:buFont typeface="Lato"/>
              <a:buChar char="-"/>
            </a:pPr>
            <a:r>
              <a:rPr lang="en" sz="2000">
                <a:solidFill>
                  <a:srgbClr val="FFFFFF"/>
                </a:solidFill>
                <a:latin typeface="Lato"/>
                <a:ea typeface="Lato"/>
                <a:cs typeface="Lato"/>
                <a:sym typeface="Lato"/>
              </a:rPr>
              <a:t>Radioactive </a:t>
            </a:r>
            <a:r>
              <a:rPr b="1" i="1" lang="en" sz="2000">
                <a:solidFill>
                  <a:srgbClr val="FFFFFF"/>
                </a:solidFill>
                <a:latin typeface="Lato"/>
                <a:ea typeface="Lato"/>
                <a:cs typeface="Lato"/>
                <a:sym typeface="Lato"/>
              </a:rPr>
              <a:t>r-</a:t>
            </a:r>
            <a:r>
              <a:rPr b="1" lang="en" sz="2000">
                <a:solidFill>
                  <a:srgbClr val="FFFFFF"/>
                </a:solidFill>
                <a:latin typeface="Lato"/>
                <a:ea typeface="Lato"/>
                <a:cs typeface="Lato"/>
                <a:sym typeface="Lato"/>
              </a:rPr>
              <a:t>process</a:t>
            </a:r>
            <a:r>
              <a:rPr lang="en" sz="2000">
                <a:solidFill>
                  <a:srgbClr val="FFFFFF"/>
                </a:solidFill>
                <a:latin typeface="Lato"/>
                <a:ea typeface="Lato"/>
                <a:cs typeface="Lato"/>
                <a:sym typeface="Lato"/>
              </a:rPr>
              <a:t> isotopes decay</a:t>
            </a:r>
            <a:endParaRPr sz="2000">
              <a:solidFill>
                <a:srgbClr val="FFFFFF"/>
              </a:solidFill>
              <a:latin typeface="Lato"/>
              <a:ea typeface="Lato"/>
              <a:cs typeface="Lato"/>
              <a:sym typeface="Lato"/>
            </a:endParaRPr>
          </a:p>
          <a:p>
            <a:pPr indent="-355600" lvl="0" marL="457200" rtl="0" algn="l">
              <a:spcBef>
                <a:spcPts val="1000"/>
              </a:spcBef>
              <a:spcAft>
                <a:spcPts val="0"/>
              </a:spcAft>
              <a:buClr>
                <a:srgbClr val="FFFFFF"/>
              </a:buClr>
              <a:buSzPts val="2000"/>
              <a:buFont typeface="Lato"/>
              <a:buChar char="-"/>
            </a:pPr>
            <a:r>
              <a:rPr lang="en" sz="2000">
                <a:solidFill>
                  <a:srgbClr val="FFFFFF"/>
                </a:solidFill>
                <a:latin typeface="Lato"/>
                <a:ea typeface="Lato"/>
                <a:cs typeface="Lato"/>
                <a:sym typeface="Lato"/>
              </a:rPr>
              <a:t>These decay products thermalize</a:t>
            </a:r>
            <a:endParaRPr sz="2000">
              <a:solidFill>
                <a:srgbClr val="FFFFFF"/>
              </a:solidFill>
              <a:latin typeface="Lato"/>
              <a:ea typeface="Lato"/>
              <a:cs typeface="Lato"/>
              <a:sym typeface="Lato"/>
            </a:endParaRPr>
          </a:p>
          <a:p>
            <a:pPr indent="-355600" lvl="0" marL="457200" rtl="0" algn="l">
              <a:spcBef>
                <a:spcPts val="1000"/>
              </a:spcBef>
              <a:spcAft>
                <a:spcPts val="0"/>
              </a:spcAft>
              <a:buClr>
                <a:srgbClr val="FFFFFF"/>
              </a:buClr>
              <a:buSzPts val="2000"/>
              <a:buFont typeface="Lato"/>
              <a:buChar char="-"/>
            </a:pPr>
            <a:r>
              <a:rPr lang="en" sz="2000">
                <a:solidFill>
                  <a:srgbClr val="FFFFFF"/>
                </a:solidFill>
                <a:latin typeface="Lato"/>
                <a:ea typeface="Lato"/>
                <a:cs typeface="Lato"/>
                <a:sym typeface="Lato"/>
              </a:rPr>
              <a:t>Different dynamical processes → different ejecta</a:t>
            </a:r>
            <a:endParaRPr sz="2000">
              <a:solidFill>
                <a:srgbClr val="FFFFFF"/>
              </a:solidFill>
              <a:latin typeface="Lato"/>
              <a:ea typeface="Lato"/>
              <a:cs typeface="Lato"/>
              <a:sym typeface="Lato"/>
            </a:endParaRPr>
          </a:p>
          <a:p>
            <a:pPr indent="-355600" lvl="0" marL="457200" rtl="0" algn="l">
              <a:spcBef>
                <a:spcPts val="1000"/>
              </a:spcBef>
              <a:spcAft>
                <a:spcPts val="1000"/>
              </a:spcAft>
              <a:buClr>
                <a:srgbClr val="FFFFFF"/>
              </a:buClr>
              <a:buSzPts val="2000"/>
              <a:buFont typeface="Lato"/>
              <a:buChar char="-"/>
            </a:pPr>
            <a:r>
              <a:rPr lang="en" sz="2000">
                <a:solidFill>
                  <a:srgbClr val="FFFFFF"/>
                </a:solidFill>
                <a:latin typeface="Lato"/>
                <a:ea typeface="Lato"/>
                <a:cs typeface="Lato"/>
                <a:sym typeface="Lato"/>
              </a:rPr>
              <a:t>Different colours can indicate different compositions</a:t>
            </a:r>
            <a:endParaRPr sz="2000">
              <a:solidFill>
                <a:srgbClr val="FFFFFF"/>
              </a:solidFill>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descr="Doomed neutron stars whirl toward their demise in this animation. Gravitational waves (pale arcs) bleed away orbital energy, causing the stars to move closer together and merge. As the stars collide, some of the debris blasts away in particle jets moving at nearly the speed of light, producing a brief burst of gamma rays (magenta). In addition to the ultra-fast jets powering the gamma-rays, the merger also generates slower moving debris.  An outflow driven by accretion onto the merger remnant emits rapidly fading ultraviolet light (violet).  A dense cloud of hot debris stripped from the neutron stars just before the collision produces visible and infrared light (blue-white through red). The UV, optical and near-infrared glow is collectively referred to as a kilonova. Later, once the remnants of the jet directed toward us had expanded into our line of sight, X-rays (blue) were detected. This animation represents phenomena observed up to nine days after GW170817.&#10;&#10;Read more: https://www.nasa.gov/press-release/nasa-missions-catch-first-light-from-a-gravitational-wave-event&#10;&#10;Credit: NASA's Goddard Space Flight Center/CI Lab&#10;&#10;Music: “Exploding Skies” from Killer Tracks&#10;&#10;This video is public domain and may be downloaded from NASA Goddard's Scientific Visualization Studio: https://svs.gsfc.nasa.gov/12740&#10;&#10;If you liked this video, subscribe to the NASA Goddard YouTube channel: http://www.youtube.com/NASAExplorer&#10;&#10;Follow NASA’s Goddard Space Flight Center&#10;·  Facebook: http://www.facebook.com/NASA.GSFC &#10;·  Twitter http://twitter.com/NASAGoddard &#10;·  Flickr http://www.flickr.com/photos/gsfc/ &#10;·  Instagram http://www.instagram.com/nasagoddard/ &#10;·  Google+ http://plus.google.com/+NASAGoddard/posts" id="123" name="Google Shape;123;p21" title="Doomed Neutron Stars Create Blast of Light and Gravitational Waves">
            <a:hlinkClick r:id="rId3"/>
          </p:cNvPr>
          <p:cNvPicPr preferRelativeResize="0"/>
          <p:nvPr/>
        </p:nvPicPr>
        <p:blipFill>
          <a:blip r:embed="rId4">
            <a:alphaModFix/>
          </a:blip>
          <a:stretch>
            <a:fillRect/>
          </a:stretch>
        </p:blipFill>
        <p:spPr>
          <a:xfrm>
            <a:off x="1187062" y="997550"/>
            <a:ext cx="6769875" cy="3808050"/>
          </a:xfrm>
          <a:prstGeom prst="rect">
            <a:avLst/>
          </a:prstGeom>
          <a:noFill/>
          <a:ln>
            <a:noFill/>
          </a:ln>
          <a:effectLst>
            <a:outerShdw rotWithShape="0" algn="bl">
              <a:srgbClr val="000000">
                <a:alpha val="50000"/>
              </a:srgbClr>
            </a:outerShdw>
          </a:effectLst>
        </p:spPr>
      </p:pic>
      <p:sp>
        <p:nvSpPr>
          <p:cNvPr id="124" name="Google Shape;124;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25" name="Google Shape;125;p21"/>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GW170817: first NS-NS merger, only gravitational wave + light detection to date</a:t>
            </a:r>
            <a:endParaRPr/>
          </a:p>
        </p:txBody>
      </p:sp>
      <p:sp>
        <p:nvSpPr>
          <p:cNvPr id="126" name="Google Shape;126;p21"/>
          <p:cNvSpPr txBox="1"/>
          <p:nvPr/>
        </p:nvSpPr>
        <p:spPr>
          <a:xfrm>
            <a:off x="8007150" y="1060750"/>
            <a:ext cx="1395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NASA</a:t>
            </a:r>
            <a:endParaRPr>
              <a:solidFill>
                <a:srgbClr val="FFFFFF"/>
              </a:solidFill>
              <a:latin typeface="Lato"/>
              <a:ea typeface="Lato"/>
              <a:cs typeface="Lato"/>
              <a:sym typeface="Lato"/>
            </a:endParaRPr>
          </a:p>
          <a:p>
            <a:pPr indent="0" lvl="0" marL="0" rtl="0" algn="l">
              <a:spcBef>
                <a:spcPts val="0"/>
              </a:spcBef>
              <a:spcAft>
                <a:spcPts val="0"/>
              </a:spcAft>
              <a:buNone/>
            </a:pPr>
            <a:r>
              <a:rPr lang="en">
                <a:solidFill>
                  <a:srgbClr val="FFFFFF"/>
                </a:solidFill>
                <a:latin typeface="Lato"/>
                <a:ea typeface="Lato"/>
                <a:cs typeface="Lato"/>
                <a:sym typeface="Lato"/>
              </a:rPr>
              <a:t>Goddard</a:t>
            </a:r>
            <a:endParaRPr>
              <a:solidFill>
                <a:srgbClr val="FFFFFF"/>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
                                        </p:tgtEl>
                                        <p:attrNameLst>
                                          <p:attrName>style.visibility</p:attrName>
                                        </p:attrNameLst>
                                      </p:cBhvr>
                                      <p:to>
                                        <p:strVal val="visible"/>
                                      </p:to>
                                    </p:set>
                                    <p:animEffect filter="fade" transition="in">
                                      <p:cBhvr>
                                        <p:cTn dur="1000"/>
                                        <p:tgtEl>
                                          <p:spTgt spid="1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