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60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</p:sldIdLst>
  <p:sldSz cy="5143500" cx="9144000"/>
  <p:notesSz cx="6858000" cy="9144000"/>
  <p:embeddedFontLst>
    <p:embeddedFont>
      <p:font typeface="Lato"/>
      <p:regular r:id="rId26"/>
      <p:bold r:id="rId27"/>
      <p:italic r:id="rId28"/>
      <p:boldItalic r:id="rId29"/>
    </p:embeddedFont>
    <p:embeddedFont>
      <p:font typeface="Raleway Medium"/>
      <p:regular r:id="rId30"/>
      <p:bold r:id="rId31"/>
      <p:italic r:id="rId32"/>
      <p:boldItalic r:id="rId3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Lato-regular.fntdata"/><Relationship Id="rId25" Type="http://schemas.openxmlformats.org/officeDocument/2006/relationships/slide" Target="slides/slide21.xml"/><Relationship Id="rId28" Type="http://schemas.openxmlformats.org/officeDocument/2006/relationships/font" Target="fonts/Lato-italic.fntdata"/><Relationship Id="rId27" Type="http://schemas.openxmlformats.org/officeDocument/2006/relationships/font" Target="fonts/Lato-bold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Lato-boldItalic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RalewayMedium-bold.fntdata"/><Relationship Id="rId30" Type="http://schemas.openxmlformats.org/officeDocument/2006/relationships/font" Target="fonts/RalewayMedium-regular.fntdata"/><Relationship Id="rId11" Type="http://schemas.openxmlformats.org/officeDocument/2006/relationships/slide" Target="slides/slide7.xml"/><Relationship Id="rId33" Type="http://schemas.openxmlformats.org/officeDocument/2006/relationships/font" Target="fonts/RalewayMedium-boldItalic.fntdata"/><Relationship Id="rId10" Type="http://schemas.openxmlformats.org/officeDocument/2006/relationships/slide" Target="slides/slide6.xml"/><Relationship Id="rId32" Type="http://schemas.openxmlformats.org/officeDocument/2006/relationships/font" Target="fonts/RalewayMedium-italic.fnt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" name="Google Shape;64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3" name="Google Shape;283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3" name="Google Shape;293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5" name="Google Shape;305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8" name="Google Shape;318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1" name="Google Shape;331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1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6" name="Google Shape;346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9" name="Google Shape;359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1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6" name="Google Shape;376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1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8" name="Google Shape;388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1" name="Google Shape;401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3" name="Google Shape;73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2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9" name="Google Shape;409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2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3" name="Google Shape;413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5" name="Google Shape;85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9" name="Google Shape;99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1" name="Google Shape;111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3" name="Google Shape;183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7" name="Google Shape;257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3" name="Google Shape;263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2" name="Google Shape;272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AUTOLAYOUT">
    <p:bg>
      <p:bgPr>
        <a:solidFill>
          <a:srgbClr val="FFFFFF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3047650" y="0"/>
            <a:ext cx="60963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205218" y="201292"/>
            <a:ext cx="408900" cy="381900"/>
          </a:xfrm>
          <a:prstGeom prst="flowChartDelay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205218" y="201292"/>
            <a:ext cx="408900" cy="381900"/>
          </a:xfrm>
          <a:prstGeom prst="flowChartDelay">
            <a:avLst/>
          </a:prstGeom>
          <a:solidFill>
            <a:srgbClr val="FFFFFF">
              <a:alpha val="1215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100882" y="201292"/>
            <a:ext cx="408900" cy="381900"/>
          </a:xfrm>
          <a:prstGeom prst="flowChartDelay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100882" y="201292"/>
            <a:ext cx="408900" cy="381900"/>
          </a:xfrm>
          <a:prstGeom prst="flowChartDelay">
            <a:avLst/>
          </a:prstGeom>
          <a:solidFill>
            <a:srgbClr val="FFFFFF">
              <a:alpha val="1843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319" y="201292"/>
            <a:ext cx="408900" cy="381900"/>
          </a:xfrm>
          <a:prstGeom prst="flowChartDelay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319" y="201292"/>
            <a:ext cx="408900" cy="381900"/>
          </a:xfrm>
          <a:prstGeom prst="flowChartDelay">
            <a:avLst/>
          </a:prstGeom>
          <a:solidFill>
            <a:srgbClr val="FFFFFF">
              <a:alpha val="25098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2"/>
          <p:cNvSpPr txBox="1"/>
          <p:nvPr>
            <p:ph type="title"/>
          </p:nvPr>
        </p:nvSpPr>
        <p:spPr>
          <a:xfrm>
            <a:off x="233600" y="829550"/>
            <a:ext cx="2566200" cy="892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1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1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1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1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1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1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1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1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9" name="Google Shape;19;p2"/>
          <p:cNvSpPr txBox="1"/>
          <p:nvPr>
            <p:ph idx="1" type="body"/>
          </p:nvPr>
        </p:nvSpPr>
        <p:spPr>
          <a:xfrm>
            <a:off x="233600" y="1798300"/>
            <a:ext cx="2566200" cy="29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0" name="Google Shape;20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1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55" name="Google Shape;55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8" name="Google Shape;58;p12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9" name="Google Shape;5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30" name="Google Shape;30;p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31" name="Google Shape;31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34" name="Google Shape;34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7" name="Google Shape;37;p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8" name="Google Shape;38;p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9" name="Google Shape;39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2" name="Google Shape;42;p8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3" name="Google Shape;43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9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6" name="Google Shape;46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0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10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50" name="Google Shape;50;p10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1" name="Google Shape;51;p10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2" name="Google Shape;52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solidFill>
          <a:srgbClr val="000000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png"/><Relationship Id="rId4" Type="http://schemas.openxmlformats.org/officeDocument/2006/relationships/image" Target="../media/image2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png"/><Relationship Id="rId4" Type="http://schemas.openxmlformats.org/officeDocument/2006/relationships/image" Target="../media/image2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png"/><Relationship Id="rId4" Type="http://schemas.openxmlformats.org/officeDocument/2006/relationships/image" Target="../media/image2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.png"/><Relationship Id="rId4" Type="http://schemas.openxmlformats.org/officeDocument/2006/relationships/image" Target="../media/image2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2.png"/><Relationship Id="rId4" Type="http://schemas.openxmlformats.org/officeDocument/2006/relationships/image" Target="../media/image3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0.png"/><Relationship Id="rId4" Type="http://schemas.openxmlformats.org/officeDocument/2006/relationships/image" Target="../media/image1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7.png"/><Relationship Id="rId4" Type="http://schemas.openxmlformats.org/officeDocument/2006/relationships/image" Target="../media/image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2.png"/><Relationship Id="rId4" Type="http://schemas.openxmlformats.org/officeDocument/2006/relationships/image" Target="../media/image25.png"/><Relationship Id="rId5" Type="http://schemas.openxmlformats.org/officeDocument/2006/relationships/image" Target="../media/image2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5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24.png"/><Relationship Id="rId6" Type="http://schemas.openxmlformats.org/officeDocument/2006/relationships/image" Target="../media/image1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4"/>
          <p:cNvPicPr preferRelativeResize="0"/>
          <p:nvPr/>
        </p:nvPicPr>
        <p:blipFill rotWithShape="1">
          <a:blip r:embed="rId3">
            <a:alphaModFix/>
          </a:blip>
          <a:srcRect b="-6050" l="960" r="0" t="6050"/>
          <a:stretch/>
        </p:blipFill>
        <p:spPr>
          <a:xfrm>
            <a:off x="3030000" y="-305067"/>
            <a:ext cx="6114049" cy="5804866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4"/>
          <p:cNvSpPr txBox="1"/>
          <p:nvPr>
            <p:ph type="title"/>
          </p:nvPr>
        </p:nvSpPr>
        <p:spPr>
          <a:xfrm>
            <a:off x="-38100" y="1962725"/>
            <a:ext cx="3106200" cy="1617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33984"/>
              <a:buNone/>
            </a:pPr>
            <a:r>
              <a:rPr lang="fr-CA" sz="2322">
                <a:solidFill>
                  <a:srgbClr val="E4E8EE"/>
                </a:solidFill>
              </a:rPr>
              <a:t>Flare forecasting through data assimilation in "sandpile" avalanche models</a:t>
            </a:r>
            <a:endParaRPr sz="2322">
              <a:solidFill>
                <a:srgbClr val="E4E8EE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48148"/>
              <a:buNone/>
            </a:pPr>
            <a:r>
              <a:t/>
            </a:r>
            <a:endParaRPr>
              <a:solidFill>
                <a:srgbClr val="E4E8EE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48148"/>
              <a:buNone/>
            </a:pPr>
            <a:r>
              <a:t/>
            </a:r>
            <a:endParaRPr>
              <a:solidFill>
                <a:srgbClr val="E4E8EE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48148"/>
              <a:buNone/>
            </a:pPr>
            <a:r>
              <a:t/>
            </a:r>
            <a:endParaRPr>
              <a:solidFill>
                <a:srgbClr val="E4E8EE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65749"/>
              <a:buNone/>
            </a:pPr>
            <a:r>
              <a:rPr b="0" lang="fr-CA" sz="1877">
                <a:solidFill>
                  <a:srgbClr val="E4E8EE"/>
                </a:solidFill>
              </a:rPr>
              <a:t>Christian Thibeault</a:t>
            </a:r>
            <a:endParaRPr b="0" sz="1877">
              <a:solidFill>
                <a:srgbClr val="E4E8EE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65749"/>
              <a:buNone/>
            </a:pPr>
            <a:r>
              <a:rPr b="0" lang="fr-CA" sz="1877">
                <a:solidFill>
                  <a:srgbClr val="E4E8EE"/>
                </a:solidFill>
              </a:rPr>
              <a:t>Université de Montréal  </a:t>
            </a:r>
            <a:endParaRPr b="0" sz="1877">
              <a:solidFill>
                <a:srgbClr val="E4E8EE"/>
              </a:solidFill>
            </a:endParaRPr>
          </a:p>
        </p:txBody>
      </p:sp>
      <p:sp>
        <p:nvSpPr>
          <p:cNvPr id="68" name="Google Shape;68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  <p:sp>
        <p:nvSpPr>
          <p:cNvPr id="69" name="Google Shape;69;p14"/>
          <p:cNvSpPr txBox="1"/>
          <p:nvPr/>
        </p:nvSpPr>
        <p:spPr>
          <a:xfrm>
            <a:off x="8194850" y="4858000"/>
            <a:ext cx="949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fr-CA" sz="1000" u="none" cap="none" strike="noStrike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(NASA/SDO)</a:t>
            </a:r>
            <a:endParaRPr b="0" i="0" sz="1400" u="none" cap="none" strike="noStrike">
              <a:solidFill>
                <a:srgbClr val="B7B7B7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0" name="Google Shape;70;p14"/>
          <p:cNvSpPr txBox="1"/>
          <p:nvPr>
            <p:ph type="title"/>
          </p:nvPr>
        </p:nvSpPr>
        <p:spPr>
          <a:xfrm>
            <a:off x="0" y="3284250"/>
            <a:ext cx="3030000" cy="1617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0" lang="fr-CA" sz="1400">
                <a:solidFill>
                  <a:srgbClr val="E4E8EE"/>
                </a:solidFill>
              </a:rPr>
              <a:t>CRAQ annual meeting - May 6th 2023</a:t>
            </a:r>
            <a:endParaRPr b="0" sz="1400">
              <a:solidFill>
                <a:srgbClr val="E4E8EE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  <p:sp>
        <p:nvSpPr>
          <p:cNvPr id="286" name="Google Shape;286;p23"/>
          <p:cNvSpPr txBox="1"/>
          <p:nvPr/>
        </p:nvSpPr>
        <p:spPr>
          <a:xfrm>
            <a:off x="0" y="0"/>
            <a:ext cx="30000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highlight>
                <a:srgbClr val="E4E8EE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7" name="Google Shape;287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04905" y="764754"/>
            <a:ext cx="4224600" cy="2178511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23"/>
          <p:cNvSpPr txBox="1"/>
          <p:nvPr/>
        </p:nvSpPr>
        <p:spPr>
          <a:xfrm>
            <a:off x="352950" y="1576600"/>
            <a:ext cx="1273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-CA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Observations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89" name="Google Shape;289;p23"/>
          <p:cNvSpPr txBox="1"/>
          <p:nvPr/>
        </p:nvSpPr>
        <p:spPr>
          <a:xfrm>
            <a:off x="352950" y="1576600"/>
            <a:ext cx="1273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-CA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Observations</a:t>
            </a:r>
            <a:endParaRPr b="0" i="0" sz="14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90" name="Google Shape;290;p23"/>
          <p:cNvSpPr txBox="1"/>
          <p:nvPr>
            <p:ph type="title"/>
          </p:nvPr>
        </p:nvSpPr>
        <p:spPr>
          <a:xfrm>
            <a:off x="2783900" y="41300"/>
            <a:ext cx="41601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fr-CA"/>
              <a:t>Data assimilation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  <p:pic>
        <p:nvPicPr>
          <p:cNvPr id="296" name="Google Shape;296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04905" y="764754"/>
            <a:ext cx="4224600" cy="2178511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24"/>
          <p:cNvSpPr txBox="1"/>
          <p:nvPr/>
        </p:nvSpPr>
        <p:spPr>
          <a:xfrm>
            <a:off x="352950" y="1576600"/>
            <a:ext cx="1273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-CA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Observations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98" name="Google Shape;298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04910" y="2988450"/>
            <a:ext cx="4224598" cy="2050150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24"/>
          <p:cNvSpPr txBox="1"/>
          <p:nvPr/>
        </p:nvSpPr>
        <p:spPr>
          <a:xfrm>
            <a:off x="505350" y="3634000"/>
            <a:ext cx="888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-CA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Sandpile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-CA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model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00" name="Google Shape;300;p24"/>
          <p:cNvSpPr txBox="1"/>
          <p:nvPr/>
        </p:nvSpPr>
        <p:spPr>
          <a:xfrm>
            <a:off x="352950" y="1576600"/>
            <a:ext cx="1273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-CA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Observations</a:t>
            </a:r>
            <a:endParaRPr b="0" i="0" sz="14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01" name="Google Shape;301;p24"/>
          <p:cNvSpPr txBox="1"/>
          <p:nvPr/>
        </p:nvSpPr>
        <p:spPr>
          <a:xfrm>
            <a:off x="505350" y="3634000"/>
            <a:ext cx="888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-CA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Sandpile</a:t>
            </a:r>
            <a:endParaRPr b="0" i="0" sz="14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-CA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model</a:t>
            </a:r>
            <a:endParaRPr b="0" i="0" sz="14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02" name="Google Shape;302;p24"/>
          <p:cNvSpPr txBox="1"/>
          <p:nvPr>
            <p:ph type="title"/>
          </p:nvPr>
        </p:nvSpPr>
        <p:spPr>
          <a:xfrm>
            <a:off x="2783900" y="41300"/>
            <a:ext cx="41601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fr-CA"/>
              <a:t>Data assimilation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  <p:sp>
        <p:nvSpPr>
          <p:cNvPr id="308" name="Google Shape;308;p25"/>
          <p:cNvSpPr txBox="1"/>
          <p:nvPr/>
        </p:nvSpPr>
        <p:spPr>
          <a:xfrm>
            <a:off x="0" y="0"/>
            <a:ext cx="30000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highlight>
                <a:srgbClr val="E4E8EE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9" name="Google Shape;309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04905" y="764754"/>
            <a:ext cx="4224600" cy="2178511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25"/>
          <p:cNvSpPr txBox="1"/>
          <p:nvPr/>
        </p:nvSpPr>
        <p:spPr>
          <a:xfrm>
            <a:off x="352950" y="1576600"/>
            <a:ext cx="1273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-CA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Observations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11" name="Google Shape;311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91570" y="2955225"/>
            <a:ext cx="4239733" cy="2083374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25"/>
          <p:cNvSpPr txBox="1"/>
          <p:nvPr/>
        </p:nvSpPr>
        <p:spPr>
          <a:xfrm>
            <a:off x="505350" y="3634000"/>
            <a:ext cx="888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-CA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Sandpile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-CA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model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3" name="Google Shape;313;p25"/>
          <p:cNvSpPr txBox="1"/>
          <p:nvPr/>
        </p:nvSpPr>
        <p:spPr>
          <a:xfrm>
            <a:off x="352950" y="1576600"/>
            <a:ext cx="1273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-CA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Observations</a:t>
            </a:r>
            <a:endParaRPr b="0" i="0" sz="14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4" name="Google Shape;314;p25"/>
          <p:cNvSpPr txBox="1"/>
          <p:nvPr/>
        </p:nvSpPr>
        <p:spPr>
          <a:xfrm>
            <a:off x="505350" y="3634000"/>
            <a:ext cx="888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-CA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Sandpile</a:t>
            </a:r>
            <a:endParaRPr b="0" i="0" sz="14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-CA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model</a:t>
            </a:r>
            <a:endParaRPr b="0" i="0" sz="14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5" name="Google Shape;315;p25"/>
          <p:cNvSpPr txBox="1"/>
          <p:nvPr>
            <p:ph type="title"/>
          </p:nvPr>
        </p:nvSpPr>
        <p:spPr>
          <a:xfrm>
            <a:off x="2783900" y="41300"/>
            <a:ext cx="41601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fr-CA"/>
              <a:t>Data assimilation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  <p:sp>
        <p:nvSpPr>
          <p:cNvPr id="321" name="Google Shape;321;p26"/>
          <p:cNvSpPr txBox="1"/>
          <p:nvPr/>
        </p:nvSpPr>
        <p:spPr>
          <a:xfrm>
            <a:off x="0" y="0"/>
            <a:ext cx="30000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highlight>
                <a:srgbClr val="E4E8EE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2" name="Google Shape;322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04905" y="764754"/>
            <a:ext cx="4224600" cy="2178511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26"/>
          <p:cNvSpPr txBox="1"/>
          <p:nvPr/>
        </p:nvSpPr>
        <p:spPr>
          <a:xfrm>
            <a:off x="352950" y="1576600"/>
            <a:ext cx="1273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-CA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Observations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4" name="Google Shape;324;p26"/>
          <p:cNvSpPr txBox="1"/>
          <p:nvPr/>
        </p:nvSpPr>
        <p:spPr>
          <a:xfrm>
            <a:off x="505350" y="3634000"/>
            <a:ext cx="888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-CA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Sandpile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-CA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model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25" name="Google Shape;325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00001" y="2971050"/>
            <a:ext cx="4224600" cy="2075824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26"/>
          <p:cNvSpPr txBox="1"/>
          <p:nvPr/>
        </p:nvSpPr>
        <p:spPr>
          <a:xfrm>
            <a:off x="352950" y="1576600"/>
            <a:ext cx="1273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-CA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Observations</a:t>
            </a:r>
            <a:endParaRPr b="0" i="0" sz="14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7" name="Google Shape;327;p26"/>
          <p:cNvSpPr txBox="1"/>
          <p:nvPr/>
        </p:nvSpPr>
        <p:spPr>
          <a:xfrm>
            <a:off x="505350" y="3634000"/>
            <a:ext cx="888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-CA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Sandpile</a:t>
            </a:r>
            <a:endParaRPr b="0" i="0" sz="14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-CA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model</a:t>
            </a:r>
            <a:endParaRPr b="0" i="0" sz="14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8" name="Google Shape;328;p26"/>
          <p:cNvSpPr txBox="1"/>
          <p:nvPr>
            <p:ph type="title"/>
          </p:nvPr>
        </p:nvSpPr>
        <p:spPr>
          <a:xfrm>
            <a:off x="2783900" y="41300"/>
            <a:ext cx="41601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fr-CA"/>
              <a:t>Data assimilation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  <p:sp>
        <p:nvSpPr>
          <p:cNvPr id="334" name="Google Shape;334;p27"/>
          <p:cNvSpPr txBox="1"/>
          <p:nvPr/>
        </p:nvSpPr>
        <p:spPr>
          <a:xfrm>
            <a:off x="0" y="0"/>
            <a:ext cx="30000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highlight>
                <a:srgbClr val="E4E8EE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5" name="Google Shape;335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04905" y="764754"/>
            <a:ext cx="4224600" cy="2178511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27"/>
          <p:cNvSpPr txBox="1"/>
          <p:nvPr/>
        </p:nvSpPr>
        <p:spPr>
          <a:xfrm>
            <a:off x="352950" y="1576600"/>
            <a:ext cx="1273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-CA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Observations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37" name="Google Shape;337;p27"/>
          <p:cNvSpPr txBox="1"/>
          <p:nvPr/>
        </p:nvSpPr>
        <p:spPr>
          <a:xfrm>
            <a:off x="505350" y="3634000"/>
            <a:ext cx="888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-CA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Sandpile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-CA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model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38" name="Google Shape;338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95350" y="2959475"/>
            <a:ext cx="4224600" cy="20758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9" name="Google Shape;339;p27"/>
          <p:cNvCxnSpPr/>
          <p:nvPr/>
        </p:nvCxnSpPr>
        <p:spPr>
          <a:xfrm>
            <a:off x="3376400" y="2754675"/>
            <a:ext cx="0" cy="4494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stealth"/>
            <a:tailEnd len="med" w="med" type="triangle"/>
          </a:ln>
        </p:spPr>
      </p:cxnSp>
      <p:sp>
        <p:nvSpPr>
          <p:cNvPr id="340" name="Google Shape;340;p27"/>
          <p:cNvSpPr txBox="1"/>
          <p:nvPr/>
        </p:nvSpPr>
        <p:spPr>
          <a:xfrm>
            <a:off x="3329215" y="2917601"/>
            <a:ext cx="1855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fr-CA" sz="11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Fit model to observations</a:t>
            </a:r>
            <a:endParaRPr b="0" i="0" sz="11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41" name="Google Shape;341;p27"/>
          <p:cNvSpPr txBox="1"/>
          <p:nvPr/>
        </p:nvSpPr>
        <p:spPr>
          <a:xfrm>
            <a:off x="352950" y="1576600"/>
            <a:ext cx="1273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-CA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Observations</a:t>
            </a:r>
            <a:endParaRPr b="0" i="0" sz="14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42" name="Google Shape;342;p27"/>
          <p:cNvSpPr txBox="1"/>
          <p:nvPr/>
        </p:nvSpPr>
        <p:spPr>
          <a:xfrm>
            <a:off x="505350" y="3634000"/>
            <a:ext cx="888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-CA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Sandpile</a:t>
            </a:r>
            <a:endParaRPr b="0" i="0" sz="14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-CA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model</a:t>
            </a:r>
            <a:endParaRPr b="0" i="0" sz="14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43" name="Google Shape;343;p27"/>
          <p:cNvSpPr txBox="1"/>
          <p:nvPr>
            <p:ph type="title"/>
          </p:nvPr>
        </p:nvSpPr>
        <p:spPr>
          <a:xfrm>
            <a:off x="2783900" y="41300"/>
            <a:ext cx="41601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fr-CA"/>
              <a:t>Data assimilation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  <p:sp>
        <p:nvSpPr>
          <p:cNvPr id="349" name="Google Shape;349;p28"/>
          <p:cNvSpPr txBox="1"/>
          <p:nvPr/>
        </p:nvSpPr>
        <p:spPr>
          <a:xfrm>
            <a:off x="0" y="0"/>
            <a:ext cx="30000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highlight>
                <a:srgbClr val="E4E8EE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0" name="Google Shape;350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04905" y="764754"/>
            <a:ext cx="4224600" cy="2178511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28"/>
          <p:cNvSpPr txBox="1"/>
          <p:nvPr/>
        </p:nvSpPr>
        <p:spPr>
          <a:xfrm>
            <a:off x="352950" y="1576600"/>
            <a:ext cx="1273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-CA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Observations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52" name="Google Shape;352;p28"/>
          <p:cNvSpPr txBox="1"/>
          <p:nvPr/>
        </p:nvSpPr>
        <p:spPr>
          <a:xfrm>
            <a:off x="505350" y="3634000"/>
            <a:ext cx="888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-CA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Sandpile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-CA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model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53" name="Google Shape;353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04900" y="2960050"/>
            <a:ext cx="5020924" cy="2073850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28"/>
          <p:cNvSpPr txBox="1"/>
          <p:nvPr/>
        </p:nvSpPr>
        <p:spPr>
          <a:xfrm>
            <a:off x="352950" y="1576600"/>
            <a:ext cx="1273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-CA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Observations</a:t>
            </a:r>
            <a:endParaRPr b="0" i="0" sz="14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55" name="Google Shape;355;p28"/>
          <p:cNvSpPr txBox="1"/>
          <p:nvPr/>
        </p:nvSpPr>
        <p:spPr>
          <a:xfrm>
            <a:off x="505350" y="3634000"/>
            <a:ext cx="888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-CA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Sandpile</a:t>
            </a:r>
            <a:endParaRPr b="0" i="0" sz="14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-CA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model</a:t>
            </a:r>
            <a:endParaRPr b="0" i="0" sz="14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56" name="Google Shape;356;p28"/>
          <p:cNvSpPr txBox="1"/>
          <p:nvPr>
            <p:ph type="title"/>
          </p:nvPr>
        </p:nvSpPr>
        <p:spPr>
          <a:xfrm>
            <a:off x="2783900" y="41300"/>
            <a:ext cx="41601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fr-CA"/>
              <a:t>Data assimilation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  <p:sp>
        <p:nvSpPr>
          <p:cNvPr id="362" name="Google Shape;362;p29"/>
          <p:cNvSpPr txBox="1"/>
          <p:nvPr/>
        </p:nvSpPr>
        <p:spPr>
          <a:xfrm>
            <a:off x="7891975" y="4448201"/>
            <a:ext cx="1085400" cy="42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fr-CA" sz="700" u="none" cap="none" strike="noStrike">
                <a:solidFill>
                  <a:srgbClr val="666666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Thibeault et. al 2022</a:t>
            </a:r>
            <a:endParaRPr b="0" i="0" sz="700" u="none" cap="none" strike="noStrike">
              <a:solidFill>
                <a:srgbClr val="666666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pic>
        <p:nvPicPr>
          <p:cNvPr id="363" name="Google Shape;363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41450" y="40525"/>
            <a:ext cx="3747425" cy="2075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29"/>
          <p:cNvPicPr preferRelativeResize="0"/>
          <p:nvPr/>
        </p:nvPicPr>
        <p:blipFill rotWithShape="1">
          <a:blip r:embed="rId4">
            <a:alphaModFix/>
          </a:blip>
          <a:srcRect b="5490" l="0" r="0" t="0"/>
          <a:stretch/>
        </p:blipFill>
        <p:spPr>
          <a:xfrm>
            <a:off x="1407750" y="2116125"/>
            <a:ext cx="5609619" cy="2982550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29"/>
          <p:cNvSpPr txBox="1"/>
          <p:nvPr/>
        </p:nvSpPr>
        <p:spPr>
          <a:xfrm>
            <a:off x="2244756" y="3880022"/>
            <a:ext cx="5271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fr-CA" sz="6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X1.2</a:t>
            </a:r>
            <a:endParaRPr b="0" i="0" sz="6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66" name="Google Shape;366;p29"/>
          <p:cNvSpPr txBox="1"/>
          <p:nvPr/>
        </p:nvSpPr>
        <p:spPr>
          <a:xfrm>
            <a:off x="2244757" y="2669017"/>
            <a:ext cx="5271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fr-CA" sz="6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X11.7</a:t>
            </a:r>
            <a:endParaRPr b="0" i="0" sz="6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67" name="Google Shape;367;p29"/>
          <p:cNvSpPr txBox="1"/>
          <p:nvPr/>
        </p:nvSpPr>
        <p:spPr>
          <a:xfrm>
            <a:off x="2913155" y="3173603"/>
            <a:ext cx="4638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fr-CA" sz="6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X5.7</a:t>
            </a:r>
            <a:endParaRPr b="0" i="0" sz="6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68" name="Google Shape;368;p29"/>
          <p:cNvSpPr txBox="1"/>
          <p:nvPr/>
        </p:nvSpPr>
        <p:spPr>
          <a:xfrm flipH="1">
            <a:off x="3026967" y="3992759"/>
            <a:ext cx="4638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fr-CA" sz="6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X1.0</a:t>
            </a:r>
            <a:endParaRPr b="0" i="0" sz="6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69" name="Google Shape;369;p29"/>
          <p:cNvSpPr txBox="1"/>
          <p:nvPr/>
        </p:nvSpPr>
        <p:spPr>
          <a:xfrm>
            <a:off x="3199614" y="3375437"/>
            <a:ext cx="5271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fr-CA" sz="6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X3.5</a:t>
            </a:r>
            <a:endParaRPr b="0" i="0" sz="6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70" name="Google Shape;370;p29"/>
          <p:cNvSpPr txBox="1"/>
          <p:nvPr/>
        </p:nvSpPr>
        <p:spPr>
          <a:xfrm>
            <a:off x="3546000" y="3097617"/>
            <a:ext cx="4932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fr-CA" sz="6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X6.2</a:t>
            </a:r>
            <a:endParaRPr b="0" i="0" sz="6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71" name="Google Shape;371;p29"/>
          <p:cNvSpPr txBox="1"/>
          <p:nvPr/>
        </p:nvSpPr>
        <p:spPr>
          <a:xfrm>
            <a:off x="4452891" y="3084505"/>
            <a:ext cx="5271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fr-CA" sz="6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X1.0</a:t>
            </a:r>
            <a:endParaRPr b="0" i="0" sz="6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72" name="Google Shape;372;p29"/>
          <p:cNvSpPr txBox="1"/>
          <p:nvPr/>
        </p:nvSpPr>
        <p:spPr>
          <a:xfrm>
            <a:off x="4643862" y="2781754"/>
            <a:ext cx="5271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fr-CA" sz="6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X2.0</a:t>
            </a:r>
            <a:endParaRPr b="0" i="0" sz="6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73" name="Google Shape;373;p29"/>
          <p:cNvSpPr txBox="1"/>
          <p:nvPr/>
        </p:nvSpPr>
        <p:spPr>
          <a:xfrm>
            <a:off x="6532552" y="2820729"/>
            <a:ext cx="5271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fr-CA" sz="6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X1.0</a:t>
            </a:r>
            <a:endParaRPr b="0" i="0" sz="6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  <p:sp>
        <p:nvSpPr>
          <p:cNvPr id="379" name="Google Shape;379;p30"/>
          <p:cNvSpPr txBox="1"/>
          <p:nvPr/>
        </p:nvSpPr>
        <p:spPr>
          <a:xfrm>
            <a:off x="7891975" y="4448201"/>
            <a:ext cx="1085400" cy="42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fr-CA" sz="700" u="none" cap="none" strike="noStrike">
                <a:solidFill>
                  <a:srgbClr val="666666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Thibeault et. al 2022</a:t>
            </a:r>
            <a:endParaRPr b="0" i="0" sz="700" u="none" cap="none" strike="noStrike">
              <a:solidFill>
                <a:srgbClr val="666666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sp>
        <p:nvSpPr>
          <p:cNvPr id="380" name="Google Shape;380;p30"/>
          <p:cNvSpPr txBox="1"/>
          <p:nvPr/>
        </p:nvSpPr>
        <p:spPr>
          <a:xfrm>
            <a:off x="3149677" y="3823375"/>
            <a:ext cx="420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fr-CA" sz="6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X1.2</a:t>
            </a:r>
            <a:endParaRPr b="0" i="0" sz="6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81" name="Google Shape;381;p30"/>
          <p:cNvSpPr txBox="1"/>
          <p:nvPr/>
        </p:nvSpPr>
        <p:spPr>
          <a:xfrm flipH="1">
            <a:off x="3773825" y="3908500"/>
            <a:ext cx="3702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fr-CA" sz="6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X1.0</a:t>
            </a:r>
            <a:endParaRPr b="0" i="0" sz="6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82" name="Google Shape;382;p30"/>
          <p:cNvSpPr txBox="1"/>
          <p:nvPr/>
        </p:nvSpPr>
        <p:spPr>
          <a:xfrm>
            <a:off x="707225" y="1451350"/>
            <a:ext cx="27624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Lato"/>
              <a:buChar char="●"/>
            </a:pPr>
            <a:r>
              <a:rPr b="0" i="0" lang="fr-CA" sz="16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The quality of our forecast is increased with respect to a random ‘climatological’ forecast.</a:t>
            </a:r>
            <a:endParaRPr b="0" i="0" sz="16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83" name="Google Shape;383;p30"/>
          <p:cNvPicPr preferRelativeResize="0"/>
          <p:nvPr/>
        </p:nvPicPr>
        <p:blipFill rotWithShape="1">
          <a:blip r:embed="rId3">
            <a:alphaModFix/>
          </a:blip>
          <a:srcRect b="0" l="0" r="48625" t="0"/>
          <a:stretch/>
        </p:blipFill>
        <p:spPr>
          <a:xfrm>
            <a:off x="3888625" y="529600"/>
            <a:ext cx="4003350" cy="3815250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30"/>
          <p:cNvSpPr txBox="1"/>
          <p:nvPr/>
        </p:nvSpPr>
        <p:spPr>
          <a:xfrm>
            <a:off x="707225" y="1451350"/>
            <a:ext cx="27624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0" i="0" lang="fr-CA" sz="1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The quality of our forecast is increased with respect to a random ‘climatological’ forecast.</a:t>
            </a:r>
            <a:endParaRPr b="0" i="0" sz="16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85" name="Google Shape;385;p30"/>
          <p:cNvPicPr preferRelativeResize="0"/>
          <p:nvPr/>
        </p:nvPicPr>
        <p:blipFill rotWithShape="1">
          <a:blip r:embed="rId4">
            <a:alphaModFix/>
          </a:blip>
          <a:srcRect b="0" l="40" r="48742" t="0"/>
          <a:stretch/>
        </p:blipFill>
        <p:spPr>
          <a:xfrm>
            <a:off x="3652025" y="485950"/>
            <a:ext cx="4239899" cy="4049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  <p:pic>
        <p:nvPicPr>
          <p:cNvPr id="391" name="Google Shape;391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" y="676450"/>
            <a:ext cx="2906001" cy="2040525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31"/>
          <p:cNvSpPr txBox="1"/>
          <p:nvPr/>
        </p:nvSpPr>
        <p:spPr>
          <a:xfrm>
            <a:off x="2762525" y="986025"/>
            <a:ext cx="6311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fr-CA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Test on much larger datasets (more GOES times series)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3" name="Google Shape;393;p31"/>
          <p:cNvSpPr txBox="1"/>
          <p:nvPr/>
        </p:nvSpPr>
        <p:spPr>
          <a:xfrm>
            <a:off x="2762525" y="1564050"/>
            <a:ext cx="6311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fr-CA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Use machine learning to accelerate and/or replace the data assimilation step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4" name="Google Shape;394;p31"/>
          <p:cNvSpPr txBox="1"/>
          <p:nvPr/>
        </p:nvSpPr>
        <p:spPr>
          <a:xfrm>
            <a:off x="2756700" y="2357475"/>
            <a:ext cx="6311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fr-CA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Explore predictivity of other avalanche models for flares (and their parameters)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" name="Google Shape;395;p31"/>
          <p:cNvSpPr txBox="1"/>
          <p:nvPr/>
        </p:nvSpPr>
        <p:spPr>
          <a:xfrm>
            <a:off x="2762525" y="3113638"/>
            <a:ext cx="63111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fr-CA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Expand assimilation to fit more than the initial condition (e.g. the rate of forcing)</a:t>
            </a:r>
            <a:endParaRPr b="1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31"/>
          <p:cNvSpPr txBox="1"/>
          <p:nvPr>
            <p:ph idx="12" type="sldNum"/>
          </p:nvPr>
        </p:nvSpPr>
        <p:spPr>
          <a:xfrm>
            <a:off x="2375033" y="4243125"/>
            <a:ext cx="186000" cy="10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 fontScale="25000" lnSpcReduction="20000"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  <p:pic>
        <p:nvPicPr>
          <p:cNvPr id="397" name="Google Shape;397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4389" y="3043256"/>
            <a:ext cx="2130828" cy="1705716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31"/>
          <p:cNvSpPr txBox="1"/>
          <p:nvPr>
            <p:ph type="title"/>
          </p:nvPr>
        </p:nvSpPr>
        <p:spPr>
          <a:xfrm>
            <a:off x="3532600" y="98700"/>
            <a:ext cx="1869900" cy="54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fr-CA"/>
              <a:t>What next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32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4" name="Google Shape;404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72500" y="638975"/>
            <a:ext cx="5945349" cy="4000351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32"/>
          <p:cNvSpPr txBox="1"/>
          <p:nvPr/>
        </p:nvSpPr>
        <p:spPr>
          <a:xfrm>
            <a:off x="696450" y="4680300"/>
            <a:ext cx="7914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-CA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Frederic Edwin Church (1865) "Aurora Borealis"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Google Shape;406;p32"/>
          <p:cNvSpPr txBox="1"/>
          <p:nvPr>
            <p:ph type="title"/>
          </p:nvPr>
        </p:nvSpPr>
        <p:spPr>
          <a:xfrm>
            <a:off x="3532600" y="98700"/>
            <a:ext cx="1869900" cy="54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fr-CA"/>
              <a:t>Thank you!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oogle Shape;75;p15"/>
          <p:cNvGrpSpPr/>
          <p:nvPr/>
        </p:nvGrpSpPr>
        <p:grpSpPr>
          <a:xfrm>
            <a:off x="2428519" y="197985"/>
            <a:ext cx="6265002" cy="2753573"/>
            <a:chOff x="738525" y="5028213"/>
            <a:chExt cx="13429800" cy="6363700"/>
          </a:xfrm>
        </p:grpSpPr>
        <p:sp>
          <p:nvSpPr>
            <p:cNvPr id="76" name="Google Shape;76;p15"/>
            <p:cNvSpPr/>
            <p:nvPr/>
          </p:nvSpPr>
          <p:spPr>
            <a:xfrm>
              <a:off x="804525" y="5028225"/>
              <a:ext cx="13363800" cy="63636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7" name="Google Shape;77;p1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738525" y="5028213"/>
              <a:ext cx="6363700" cy="6363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" name="Google Shape;78;p1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328625" y="5219469"/>
              <a:ext cx="7839696" cy="5879754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79" name="Google Shape;79;p15"/>
            <p:cNvCxnSpPr/>
            <p:nvPr/>
          </p:nvCxnSpPr>
          <p:spPr>
            <a:xfrm rot="10800000">
              <a:off x="11319075" y="8744150"/>
              <a:ext cx="0" cy="592200"/>
            </a:xfrm>
            <a:prstGeom prst="straightConnector1">
              <a:avLst/>
            </a:prstGeom>
            <a:noFill/>
            <a:ln cap="flat" cmpd="sng" w="19050">
              <a:solidFill>
                <a:srgbClr val="FFFFFF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sp>
          <p:nvSpPr>
            <p:cNvPr id="80" name="Google Shape;80;p15"/>
            <p:cNvSpPr txBox="1"/>
            <p:nvPr/>
          </p:nvSpPr>
          <p:spPr>
            <a:xfrm>
              <a:off x="10179436" y="9202675"/>
              <a:ext cx="3430800" cy="508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0" i="0" lang="fr-CA" sz="9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Solar Flare (class: X5)</a:t>
              </a:r>
              <a:endPara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1" name="Google Shape;81;p15"/>
          <p:cNvSpPr txBox="1"/>
          <p:nvPr/>
        </p:nvSpPr>
        <p:spPr>
          <a:xfrm>
            <a:off x="7654200" y="4912050"/>
            <a:ext cx="30000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fr-CA" sz="7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NASA/SDO/Goddard</a:t>
            </a:r>
            <a:endParaRPr b="0" i="0" sz="7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15"/>
          <p:cNvSpPr txBox="1"/>
          <p:nvPr/>
        </p:nvSpPr>
        <p:spPr>
          <a:xfrm>
            <a:off x="153350" y="1879150"/>
            <a:ext cx="21327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fr-CA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What are Solar Flares?</a:t>
            </a:r>
            <a:endParaRPr b="1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  <p:sp>
        <p:nvSpPr>
          <p:cNvPr id="416" name="Google Shape;416;p34"/>
          <p:cNvSpPr txBox="1"/>
          <p:nvPr/>
        </p:nvSpPr>
        <p:spPr>
          <a:xfrm>
            <a:off x="3709708" y="2818025"/>
            <a:ext cx="15846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fr-CA" sz="10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b="0" i="0" lang="fr-CA" sz="11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D. H. Boteler </a:t>
            </a:r>
            <a:r>
              <a:rPr b="0" i="0" lang="fr-CA" sz="10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2019)</a:t>
            </a:r>
            <a:endParaRPr b="0" i="0" sz="1400" u="none" cap="none" strike="noStrike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17" name="Google Shape;417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2900" y="653125"/>
            <a:ext cx="4377477" cy="222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40900" y="579450"/>
            <a:ext cx="3048000" cy="4133850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34"/>
          <p:cNvSpPr txBox="1"/>
          <p:nvPr>
            <p:ph idx="1" type="body"/>
          </p:nvPr>
        </p:nvSpPr>
        <p:spPr>
          <a:xfrm>
            <a:off x="131600" y="83300"/>
            <a:ext cx="8740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rPr lang="fr-CA">
                <a:solidFill>
                  <a:schemeClr val="dk1"/>
                </a:solidFill>
              </a:rPr>
              <a:t>L’éruption solaire de 1989: Panne électrique au Québec pendant 9 heures</a:t>
            </a:r>
            <a:endParaRPr b="1"/>
          </a:p>
        </p:txBody>
      </p:sp>
      <p:sp>
        <p:nvSpPr>
          <p:cNvPr id="420" name="Google Shape;420;p34"/>
          <p:cNvSpPr txBox="1"/>
          <p:nvPr/>
        </p:nvSpPr>
        <p:spPr>
          <a:xfrm>
            <a:off x="1929725" y="441805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" name="Google Shape;421;p34"/>
          <p:cNvSpPr txBox="1"/>
          <p:nvPr/>
        </p:nvSpPr>
        <p:spPr>
          <a:xfrm>
            <a:off x="6612200" y="4683025"/>
            <a:ext cx="2357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fr-CA" sz="10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b="0" i="0" lang="fr-CA" sz="11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American Geophysical Union</a:t>
            </a:r>
            <a:r>
              <a:rPr b="0" i="0" lang="fr-CA" sz="10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b="0" i="0" sz="1400" u="none" cap="none" strike="noStrike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22" name="Google Shape;422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99450" y="3126700"/>
            <a:ext cx="2662850" cy="1706025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34"/>
          <p:cNvSpPr txBox="1"/>
          <p:nvPr/>
        </p:nvSpPr>
        <p:spPr>
          <a:xfrm>
            <a:off x="3228900" y="4747750"/>
            <a:ext cx="2357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fr-CA" sz="10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b="0" i="0" lang="fr-CA" sz="11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NASA</a:t>
            </a:r>
            <a:r>
              <a:rPr b="0" i="0" lang="fr-CA" sz="10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b="0" i="0" sz="1400" u="none" cap="none" strike="noStrike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6"/>
          <p:cNvSpPr txBox="1"/>
          <p:nvPr>
            <p:ph idx="12" type="sldNum"/>
          </p:nvPr>
        </p:nvSpPr>
        <p:spPr>
          <a:xfrm>
            <a:off x="5168324" y="3091738"/>
            <a:ext cx="381000" cy="21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 fontScale="25000" lnSpcReduction="20000"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  <p:grpSp>
        <p:nvGrpSpPr>
          <p:cNvPr id="88" name="Google Shape;88;p16"/>
          <p:cNvGrpSpPr/>
          <p:nvPr/>
        </p:nvGrpSpPr>
        <p:grpSpPr>
          <a:xfrm>
            <a:off x="2428519" y="197985"/>
            <a:ext cx="6265002" cy="2753573"/>
            <a:chOff x="738525" y="5028213"/>
            <a:chExt cx="13429800" cy="6363700"/>
          </a:xfrm>
        </p:grpSpPr>
        <p:sp>
          <p:nvSpPr>
            <p:cNvPr id="89" name="Google Shape;89;p16"/>
            <p:cNvSpPr/>
            <p:nvPr/>
          </p:nvSpPr>
          <p:spPr>
            <a:xfrm>
              <a:off x="804525" y="5028225"/>
              <a:ext cx="13363800" cy="63636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90" name="Google Shape;90;p1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738525" y="5028213"/>
              <a:ext cx="6363700" cy="6363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1" name="Google Shape;91;p1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328625" y="5219469"/>
              <a:ext cx="7839696" cy="5879754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92" name="Google Shape;92;p16"/>
            <p:cNvCxnSpPr/>
            <p:nvPr/>
          </p:nvCxnSpPr>
          <p:spPr>
            <a:xfrm rot="10800000">
              <a:off x="11319075" y="8744150"/>
              <a:ext cx="0" cy="592200"/>
            </a:xfrm>
            <a:prstGeom prst="straightConnector1">
              <a:avLst/>
            </a:prstGeom>
            <a:noFill/>
            <a:ln cap="flat" cmpd="sng" w="19050">
              <a:solidFill>
                <a:srgbClr val="FFFFFF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sp>
          <p:nvSpPr>
            <p:cNvPr id="93" name="Google Shape;93;p16"/>
            <p:cNvSpPr txBox="1"/>
            <p:nvPr/>
          </p:nvSpPr>
          <p:spPr>
            <a:xfrm>
              <a:off x="10179433" y="9202675"/>
              <a:ext cx="3206700" cy="508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0" i="0" lang="fr-CA" sz="9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Solar Flare (class: X5)</a:t>
              </a:r>
              <a:endPara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4" name="Google Shape;94;p16"/>
          <p:cNvSpPr txBox="1"/>
          <p:nvPr/>
        </p:nvSpPr>
        <p:spPr>
          <a:xfrm>
            <a:off x="7654200" y="4912050"/>
            <a:ext cx="30000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fr-CA" sz="7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NASA/SDO/Goddard</a:t>
            </a:r>
            <a:endParaRPr b="0" i="0" sz="7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5" name="Google Shape;95;p16"/>
          <p:cNvPicPr preferRelativeResize="0"/>
          <p:nvPr/>
        </p:nvPicPr>
        <p:blipFill rotWithShape="1">
          <a:blip r:embed="rId5">
            <a:alphaModFix/>
          </a:blip>
          <a:srcRect b="3212" l="0" r="0" t="0"/>
          <a:stretch/>
        </p:blipFill>
        <p:spPr>
          <a:xfrm>
            <a:off x="3910650" y="2802550"/>
            <a:ext cx="3043950" cy="220485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6"/>
          <p:cNvSpPr txBox="1"/>
          <p:nvPr/>
        </p:nvSpPr>
        <p:spPr>
          <a:xfrm>
            <a:off x="153350" y="1879150"/>
            <a:ext cx="21327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fr-CA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What are Solar Flares?</a:t>
            </a:r>
            <a:endParaRPr b="1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7"/>
          <p:cNvSpPr txBox="1"/>
          <p:nvPr>
            <p:ph type="title"/>
          </p:nvPr>
        </p:nvSpPr>
        <p:spPr>
          <a:xfrm>
            <a:off x="2206150" y="157850"/>
            <a:ext cx="4179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fr-CA" sz="2660"/>
              <a:t>Parker nanoflare model</a:t>
            </a:r>
            <a:endParaRPr sz="266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1260">
              <a:solidFill>
                <a:srgbClr val="000000"/>
              </a:solidFill>
            </a:endParaRPr>
          </a:p>
        </p:txBody>
      </p:sp>
      <p:sp>
        <p:nvSpPr>
          <p:cNvPr id="102" name="Google Shape;102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  <p:sp>
        <p:nvSpPr>
          <p:cNvPr id="103" name="Google Shape;103;p17"/>
          <p:cNvSpPr txBox="1"/>
          <p:nvPr/>
        </p:nvSpPr>
        <p:spPr>
          <a:xfrm>
            <a:off x="1498775" y="145675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4" name="Google Shape;104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67365" y="1242531"/>
            <a:ext cx="5090558" cy="3326676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7"/>
          <p:cNvSpPr/>
          <p:nvPr/>
        </p:nvSpPr>
        <p:spPr>
          <a:xfrm>
            <a:off x="2153625" y="3557875"/>
            <a:ext cx="105000" cy="91200"/>
          </a:xfrm>
          <a:prstGeom prst="ellipse">
            <a:avLst/>
          </a:prstGeom>
          <a:solidFill>
            <a:srgbClr val="F62626">
              <a:alpha val="58823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17"/>
          <p:cNvSpPr/>
          <p:nvPr/>
        </p:nvSpPr>
        <p:spPr>
          <a:xfrm>
            <a:off x="2442575" y="3423125"/>
            <a:ext cx="105000" cy="91200"/>
          </a:xfrm>
          <a:prstGeom prst="ellipse">
            <a:avLst/>
          </a:prstGeom>
          <a:solidFill>
            <a:srgbClr val="F62626">
              <a:alpha val="58823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7"/>
          <p:cNvSpPr/>
          <p:nvPr/>
        </p:nvSpPr>
        <p:spPr>
          <a:xfrm>
            <a:off x="3792625" y="3792650"/>
            <a:ext cx="105000" cy="91200"/>
          </a:xfrm>
          <a:prstGeom prst="ellipse">
            <a:avLst/>
          </a:prstGeom>
          <a:solidFill>
            <a:srgbClr val="F62626">
              <a:alpha val="58823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17"/>
          <p:cNvSpPr/>
          <p:nvPr/>
        </p:nvSpPr>
        <p:spPr>
          <a:xfrm>
            <a:off x="4099075" y="3701450"/>
            <a:ext cx="105000" cy="91200"/>
          </a:xfrm>
          <a:prstGeom prst="ellipse">
            <a:avLst/>
          </a:prstGeom>
          <a:solidFill>
            <a:srgbClr val="F62626">
              <a:alpha val="58823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  <p:cxnSp>
        <p:nvCxnSpPr>
          <p:cNvPr id="114" name="Google Shape;114;p18"/>
          <p:cNvCxnSpPr/>
          <p:nvPr/>
        </p:nvCxnSpPr>
        <p:spPr>
          <a:xfrm>
            <a:off x="1074345" y="4286748"/>
            <a:ext cx="60300" cy="333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15" name="Google Shape;115;p18"/>
          <p:cNvCxnSpPr/>
          <p:nvPr/>
        </p:nvCxnSpPr>
        <p:spPr>
          <a:xfrm rot="-1632967">
            <a:off x="1378375" y="4350623"/>
            <a:ext cx="59036" cy="3428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16" name="Google Shape;116;p18"/>
          <p:cNvCxnSpPr/>
          <p:nvPr/>
        </p:nvCxnSpPr>
        <p:spPr>
          <a:xfrm flipH="1" rot="10800000">
            <a:off x="1696158" y="4301134"/>
            <a:ext cx="60900" cy="318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17" name="Google Shape;117;p18"/>
          <p:cNvSpPr txBox="1"/>
          <p:nvPr/>
        </p:nvSpPr>
        <p:spPr>
          <a:xfrm>
            <a:off x="63535" y="4290523"/>
            <a:ext cx="854700" cy="1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fr-CA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Photosphere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8" name="Google Shape;118;p18"/>
          <p:cNvCxnSpPr/>
          <p:nvPr/>
        </p:nvCxnSpPr>
        <p:spPr>
          <a:xfrm>
            <a:off x="4609348" y="3321581"/>
            <a:ext cx="1184700" cy="5148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9" name="Google Shape;119;p18"/>
          <p:cNvCxnSpPr/>
          <p:nvPr/>
        </p:nvCxnSpPr>
        <p:spPr>
          <a:xfrm flipH="1">
            <a:off x="4626980" y="3830920"/>
            <a:ext cx="1167000" cy="7287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0" name="Google Shape;120;p18"/>
          <p:cNvSpPr txBox="1"/>
          <p:nvPr/>
        </p:nvSpPr>
        <p:spPr>
          <a:xfrm>
            <a:off x="4231842" y="4228395"/>
            <a:ext cx="854700" cy="42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-CA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18"/>
          <p:cNvSpPr txBox="1"/>
          <p:nvPr/>
        </p:nvSpPr>
        <p:spPr>
          <a:xfrm>
            <a:off x="4422572" y="2466975"/>
            <a:ext cx="1939500" cy="1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fr-CA" sz="1100" u="none" cap="none" strike="noStrik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rPr>
              <a:t>‘’Sandpile model’’</a:t>
            </a:r>
            <a:endParaRPr b="0" i="0" sz="1400" u="none" cap="none" strike="noStrike">
              <a:solidFill>
                <a:srgbClr val="D9D9D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18"/>
          <p:cNvSpPr txBox="1"/>
          <p:nvPr/>
        </p:nvSpPr>
        <p:spPr>
          <a:xfrm>
            <a:off x="475550" y="4468225"/>
            <a:ext cx="787200" cy="22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fr-CA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Footpoint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3" name="Google Shape;123;p18"/>
          <p:cNvGrpSpPr/>
          <p:nvPr/>
        </p:nvGrpSpPr>
        <p:grpSpPr>
          <a:xfrm>
            <a:off x="63517" y="2568206"/>
            <a:ext cx="6364040" cy="3168734"/>
            <a:chOff x="466250" y="2276525"/>
            <a:chExt cx="8180000" cy="3830675"/>
          </a:xfrm>
        </p:grpSpPr>
        <p:sp>
          <p:nvSpPr>
            <p:cNvPr id="124" name="Google Shape;124;p18"/>
            <p:cNvSpPr txBox="1"/>
            <p:nvPr/>
          </p:nvSpPr>
          <p:spPr>
            <a:xfrm>
              <a:off x="2070825" y="2505125"/>
              <a:ext cx="1118700" cy="194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fr-CA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Coronal Loop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18"/>
            <p:cNvSpPr/>
            <p:nvPr/>
          </p:nvSpPr>
          <p:spPr>
            <a:xfrm>
              <a:off x="466250" y="3874675"/>
              <a:ext cx="4174800" cy="876600"/>
            </a:xfrm>
            <a:prstGeom prst="rect">
              <a:avLst/>
            </a:prstGeom>
            <a:gradFill>
              <a:gsLst>
                <a:gs pos="0">
                  <a:srgbClr val="CC0000"/>
                </a:gs>
                <a:gs pos="36000">
                  <a:srgbClr val="F1C232"/>
                </a:gs>
                <a:gs pos="50000">
                  <a:srgbClr val="F1C232"/>
                </a:gs>
                <a:gs pos="75000">
                  <a:srgbClr val="CC0000"/>
                </a:gs>
                <a:gs pos="100000">
                  <a:srgbClr val="F1C232"/>
                </a:gs>
              </a:gsLst>
              <a:lin ang="5400012" scaled="0"/>
            </a:gradFill>
            <a:ln cap="flat" cmpd="sng" w="952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18"/>
            <p:cNvSpPr/>
            <p:nvPr/>
          </p:nvSpPr>
          <p:spPr>
            <a:xfrm>
              <a:off x="771875" y="4098650"/>
              <a:ext cx="1158900" cy="501600"/>
            </a:xfrm>
            <a:prstGeom prst="ellipse">
              <a:avLst/>
            </a:prstGeom>
            <a:solidFill>
              <a:srgbClr val="694F31">
                <a:alpha val="71372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18"/>
            <p:cNvSpPr/>
            <p:nvPr/>
          </p:nvSpPr>
          <p:spPr>
            <a:xfrm>
              <a:off x="3294075" y="4087150"/>
              <a:ext cx="1158900" cy="501600"/>
            </a:xfrm>
            <a:prstGeom prst="ellipse">
              <a:avLst/>
            </a:prstGeom>
            <a:solidFill>
              <a:srgbClr val="694F31">
                <a:alpha val="53333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18"/>
            <p:cNvSpPr/>
            <p:nvPr/>
          </p:nvSpPr>
          <p:spPr>
            <a:xfrm>
              <a:off x="939800" y="4158250"/>
              <a:ext cx="832500" cy="356100"/>
            </a:xfrm>
            <a:prstGeom prst="ellipse">
              <a:avLst/>
            </a:prstGeom>
            <a:solidFill>
              <a:srgbClr val="F68126"/>
            </a:solidFill>
            <a:ln cap="flat" cmpd="sng" w="952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18"/>
            <p:cNvSpPr/>
            <p:nvPr/>
          </p:nvSpPr>
          <p:spPr>
            <a:xfrm>
              <a:off x="3297475" y="4075600"/>
              <a:ext cx="1118700" cy="524700"/>
            </a:xfrm>
            <a:prstGeom prst="ellipse">
              <a:avLst/>
            </a:prstGeom>
            <a:noFill/>
            <a:ln cap="flat" cmpd="sng" w="9525">
              <a:solidFill>
                <a:srgbClr val="000000"/>
              </a:solidFill>
              <a:prstDash val="lg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18"/>
            <p:cNvSpPr/>
            <p:nvPr/>
          </p:nvSpPr>
          <p:spPr>
            <a:xfrm rot="-1855064">
              <a:off x="3107329" y="3238195"/>
              <a:ext cx="832609" cy="356031"/>
            </a:xfrm>
            <a:prstGeom prst="ellipse">
              <a:avLst/>
            </a:prstGeom>
            <a:noFill/>
            <a:ln cap="flat" cmpd="sng" w="9525">
              <a:solidFill>
                <a:srgbClr val="000000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31" name="Google Shape;131;p18"/>
            <p:cNvCxnSpPr/>
            <p:nvPr/>
          </p:nvCxnSpPr>
          <p:spPr>
            <a:xfrm rot="10800000">
              <a:off x="4221594" y="4127490"/>
              <a:ext cx="115200" cy="7320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cxnSp>
          <p:nvCxnSpPr>
            <p:cNvPr id="132" name="Google Shape;132;p18"/>
            <p:cNvCxnSpPr/>
            <p:nvPr/>
          </p:nvCxnSpPr>
          <p:spPr>
            <a:xfrm flipH="1" rot="1797598">
              <a:off x="3833885" y="4049206"/>
              <a:ext cx="79296" cy="48523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cxnSp>
          <p:nvCxnSpPr>
            <p:cNvPr id="133" name="Google Shape;133;p18"/>
            <p:cNvCxnSpPr/>
            <p:nvPr/>
          </p:nvCxnSpPr>
          <p:spPr>
            <a:xfrm rot="6677029">
              <a:off x="3365159" y="4154428"/>
              <a:ext cx="80168" cy="46851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sp>
          <p:nvSpPr>
            <p:cNvPr id="134" name="Google Shape;134;p18"/>
            <p:cNvSpPr/>
            <p:nvPr/>
          </p:nvSpPr>
          <p:spPr>
            <a:xfrm>
              <a:off x="939800" y="2565400"/>
              <a:ext cx="3323100" cy="3541800"/>
            </a:xfrm>
            <a:prstGeom prst="blockArc">
              <a:avLst>
                <a:gd fmla="val 10800000" name="adj1"/>
                <a:gd fmla="val 0" name="adj2"/>
                <a:gd fmla="val 25000" name="adj3"/>
              </a:avLst>
            </a:prstGeom>
            <a:solidFill>
              <a:srgbClr val="F68126">
                <a:alpha val="58823"/>
              </a:srgbClr>
            </a:solidFill>
            <a:ln cap="flat" cmpd="sng" w="952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18"/>
            <p:cNvSpPr/>
            <p:nvPr/>
          </p:nvSpPr>
          <p:spPr>
            <a:xfrm rot="-1736507">
              <a:off x="2752142" y="2943196"/>
              <a:ext cx="1494666" cy="858716"/>
            </a:xfrm>
            <a:prstGeom prst="parallelogram">
              <a:avLst>
                <a:gd fmla="val 14682" name="adj"/>
              </a:avLst>
            </a:prstGeom>
            <a:noFill/>
            <a:ln cap="flat" cmpd="sng" w="9525">
              <a:solidFill>
                <a:srgbClr val="CCCC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18"/>
            <p:cNvSpPr/>
            <p:nvPr/>
          </p:nvSpPr>
          <p:spPr>
            <a:xfrm>
              <a:off x="3430400" y="4158250"/>
              <a:ext cx="832500" cy="356100"/>
            </a:xfrm>
            <a:prstGeom prst="ellipse">
              <a:avLst/>
            </a:prstGeom>
            <a:solidFill>
              <a:srgbClr val="F68126"/>
            </a:solidFill>
            <a:ln cap="flat" cmpd="sng" w="952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37" name="Google Shape;137;p18"/>
            <p:cNvCxnSpPr/>
            <p:nvPr/>
          </p:nvCxnSpPr>
          <p:spPr>
            <a:xfrm flipH="1" rot="10800000">
              <a:off x="3337850" y="3597200"/>
              <a:ext cx="138300" cy="30300"/>
            </a:xfrm>
            <a:prstGeom prst="straightConnector1">
              <a:avLst/>
            </a:prstGeom>
            <a:noFill/>
            <a:ln cap="flat" cmpd="sng" w="9525">
              <a:solidFill>
                <a:srgbClr val="3D85C6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cxnSp>
          <p:nvCxnSpPr>
            <p:cNvPr id="138" name="Google Shape;138;p18"/>
            <p:cNvCxnSpPr/>
            <p:nvPr/>
          </p:nvCxnSpPr>
          <p:spPr>
            <a:xfrm flipH="1" rot="10800000">
              <a:off x="3753025" y="3308800"/>
              <a:ext cx="60300" cy="115200"/>
            </a:xfrm>
            <a:prstGeom prst="straightConnector1">
              <a:avLst/>
            </a:prstGeom>
            <a:noFill/>
            <a:ln cap="flat" cmpd="sng" w="9525">
              <a:solidFill>
                <a:srgbClr val="3D85C6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cxnSp>
          <p:nvCxnSpPr>
            <p:cNvPr id="139" name="Google Shape;139;p18"/>
            <p:cNvCxnSpPr/>
            <p:nvPr/>
          </p:nvCxnSpPr>
          <p:spPr>
            <a:xfrm>
              <a:off x="3189525" y="3562400"/>
              <a:ext cx="83700" cy="95100"/>
            </a:xfrm>
            <a:prstGeom prst="straightConnector1">
              <a:avLst/>
            </a:prstGeom>
            <a:noFill/>
            <a:ln cap="flat" cmpd="sng" w="9525">
              <a:solidFill>
                <a:srgbClr val="3D85C6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cxnSp>
          <p:nvCxnSpPr>
            <p:cNvPr id="140" name="Google Shape;140;p18"/>
            <p:cNvCxnSpPr/>
            <p:nvPr/>
          </p:nvCxnSpPr>
          <p:spPr>
            <a:xfrm flipH="1" rot="10800000">
              <a:off x="3539675" y="3477425"/>
              <a:ext cx="126900" cy="79200"/>
            </a:xfrm>
            <a:prstGeom prst="straightConnector1">
              <a:avLst/>
            </a:prstGeom>
            <a:noFill/>
            <a:ln cap="flat" cmpd="sng" w="9525">
              <a:solidFill>
                <a:srgbClr val="3D85C6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cxnSp>
          <p:nvCxnSpPr>
            <p:cNvPr id="141" name="Google Shape;141;p18"/>
            <p:cNvCxnSpPr>
              <a:stCxn id="142" idx="2"/>
              <a:endCxn id="143" idx="2"/>
            </p:cNvCxnSpPr>
            <p:nvPr/>
          </p:nvCxnSpPr>
          <p:spPr>
            <a:xfrm flipH="1" rot="-5400000">
              <a:off x="2609750" y="3130450"/>
              <a:ext cx="600" cy="2508000"/>
            </a:xfrm>
            <a:prstGeom prst="curvedConnector3">
              <a:avLst>
                <a:gd fmla="val -275607435" name="adj1"/>
              </a:avLst>
            </a:prstGeom>
            <a:noFill/>
            <a:ln cap="flat" cmpd="sng" w="9525">
              <a:solidFill>
                <a:srgbClr val="1C4587"/>
              </a:solidFill>
              <a:prstDash val="dash"/>
              <a:round/>
              <a:headEnd len="sm" w="sm" type="none"/>
              <a:tailEnd len="sm" w="sm" type="none"/>
            </a:ln>
          </p:spPr>
        </p:cxnSp>
        <p:cxnSp>
          <p:nvCxnSpPr>
            <p:cNvPr id="144" name="Google Shape;144;p18"/>
            <p:cNvCxnSpPr/>
            <p:nvPr/>
          </p:nvCxnSpPr>
          <p:spPr>
            <a:xfrm flipH="1" rot="10800000">
              <a:off x="945050" y="4334500"/>
              <a:ext cx="822000" cy="3600"/>
            </a:xfrm>
            <a:prstGeom prst="straightConnector1">
              <a:avLst/>
            </a:prstGeom>
            <a:noFill/>
            <a:ln cap="flat" cmpd="sng" w="19050">
              <a:solidFill>
                <a:srgbClr val="F68126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45" name="Google Shape;145;p18"/>
            <p:cNvCxnSpPr/>
            <p:nvPr/>
          </p:nvCxnSpPr>
          <p:spPr>
            <a:xfrm flipH="1" rot="10800000">
              <a:off x="3435650" y="4334500"/>
              <a:ext cx="822000" cy="3600"/>
            </a:xfrm>
            <a:prstGeom prst="straightConnector1">
              <a:avLst/>
            </a:prstGeom>
            <a:noFill/>
            <a:ln cap="flat" cmpd="sng" w="19050">
              <a:solidFill>
                <a:srgbClr val="F68126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46" name="Google Shape;146;p18"/>
            <p:cNvCxnSpPr/>
            <p:nvPr/>
          </p:nvCxnSpPr>
          <p:spPr>
            <a:xfrm>
              <a:off x="3394075" y="4480650"/>
              <a:ext cx="78900" cy="4860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cxnSp>
          <p:nvCxnSpPr>
            <p:cNvPr id="147" name="Google Shape;147;p18"/>
            <p:cNvCxnSpPr/>
            <p:nvPr/>
          </p:nvCxnSpPr>
          <p:spPr>
            <a:xfrm flipH="1" rot="10800000">
              <a:off x="4208090" y="4501753"/>
              <a:ext cx="79800" cy="4650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cxnSp>
          <p:nvCxnSpPr>
            <p:cNvPr id="148" name="Google Shape;148;p18"/>
            <p:cNvCxnSpPr/>
            <p:nvPr/>
          </p:nvCxnSpPr>
          <p:spPr>
            <a:xfrm rot="10800000">
              <a:off x="4399928" y="4268642"/>
              <a:ext cx="13200" cy="11400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sp>
          <p:nvSpPr>
            <p:cNvPr id="143" name="Google Shape;143;p18"/>
            <p:cNvSpPr txBox="1"/>
            <p:nvPr/>
          </p:nvSpPr>
          <p:spPr>
            <a:xfrm>
              <a:off x="3470475" y="4158250"/>
              <a:ext cx="787200" cy="22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49" name="Google Shape;149;p18"/>
            <p:cNvCxnSpPr/>
            <p:nvPr/>
          </p:nvCxnSpPr>
          <p:spPr>
            <a:xfrm>
              <a:off x="3301303" y="4291592"/>
              <a:ext cx="5400" cy="11310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cxnSp>
          <p:nvCxnSpPr>
            <p:cNvPr id="150" name="Google Shape;150;p18"/>
            <p:cNvCxnSpPr/>
            <p:nvPr/>
          </p:nvCxnSpPr>
          <p:spPr>
            <a:xfrm flipH="1" rot="10800000">
              <a:off x="3353700" y="3540900"/>
              <a:ext cx="728400" cy="402900"/>
            </a:xfrm>
            <a:prstGeom prst="straightConnector1">
              <a:avLst/>
            </a:prstGeom>
            <a:noFill/>
            <a:ln cap="flat" cmpd="sng" w="9525">
              <a:solidFill>
                <a:srgbClr val="A25427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51" name="Google Shape;151;p18"/>
            <p:cNvSpPr txBox="1"/>
            <p:nvPr/>
          </p:nvSpPr>
          <p:spPr>
            <a:xfrm>
              <a:off x="2070825" y="2276525"/>
              <a:ext cx="1550700" cy="194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fr-CA" sz="1100" u="none" cap="none" strike="noStrike">
                  <a:solidFill>
                    <a:srgbClr val="D9D9D9"/>
                  </a:solidFill>
                  <a:latin typeface="Arial"/>
                  <a:ea typeface="Arial"/>
                  <a:cs typeface="Arial"/>
                  <a:sym typeface="Arial"/>
                </a:rPr>
                <a:t>Coronal Loop</a:t>
              </a:r>
              <a:endParaRPr b="0" i="0" sz="1400" u="none" cap="none" strike="noStrik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18"/>
            <p:cNvSpPr txBox="1"/>
            <p:nvPr/>
          </p:nvSpPr>
          <p:spPr>
            <a:xfrm>
              <a:off x="2000788" y="4444373"/>
              <a:ext cx="1323300" cy="22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fr-CA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Photosphere</a:t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53" name="Google Shape;153;p18"/>
            <p:cNvCxnSpPr/>
            <p:nvPr/>
          </p:nvCxnSpPr>
          <p:spPr>
            <a:xfrm rot="10800000">
              <a:off x="3767575" y="3179025"/>
              <a:ext cx="77400" cy="83100"/>
            </a:xfrm>
            <a:prstGeom prst="straightConnector1">
              <a:avLst/>
            </a:prstGeom>
            <a:noFill/>
            <a:ln cap="flat" cmpd="sng" w="9525">
              <a:solidFill>
                <a:srgbClr val="3D85C6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cxnSp>
          <p:nvCxnSpPr>
            <p:cNvPr id="154" name="Google Shape;154;p18"/>
            <p:cNvCxnSpPr/>
            <p:nvPr/>
          </p:nvCxnSpPr>
          <p:spPr>
            <a:xfrm flipH="1">
              <a:off x="3565750" y="3204875"/>
              <a:ext cx="129600" cy="26100"/>
            </a:xfrm>
            <a:prstGeom prst="straightConnector1">
              <a:avLst/>
            </a:prstGeom>
            <a:noFill/>
            <a:ln cap="flat" cmpd="sng" w="9525">
              <a:solidFill>
                <a:srgbClr val="3D85C6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cxnSp>
          <p:nvCxnSpPr>
            <p:cNvPr id="155" name="Google Shape;155;p18"/>
            <p:cNvCxnSpPr/>
            <p:nvPr/>
          </p:nvCxnSpPr>
          <p:spPr>
            <a:xfrm flipH="1">
              <a:off x="3368950" y="3291375"/>
              <a:ext cx="104400" cy="61500"/>
            </a:xfrm>
            <a:prstGeom prst="straightConnector1">
              <a:avLst/>
            </a:prstGeom>
            <a:noFill/>
            <a:ln cap="flat" cmpd="sng" w="9525">
              <a:solidFill>
                <a:srgbClr val="3D85C6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cxnSp>
          <p:nvCxnSpPr>
            <p:cNvPr id="156" name="Google Shape;156;p18"/>
            <p:cNvCxnSpPr/>
            <p:nvPr/>
          </p:nvCxnSpPr>
          <p:spPr>
            <a:xfrm flipH="1">
              <a:off x="5160500" y="3108188"/>
              <a:ext cx="1597200" cy="8766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57" name="Google Shape;157;p18"/>
            <p:cNvCxnSpPr/>
            <p:nvPr/>
          </p:nvCxnSpPr>
          <p:spPr>
            <a:xfrm flipH="1">
              <a:off x="5160500" y="3108188"/>
              <a:ext cx="1597200" cy="876600"/>
            </a:xfrm>
            <a:prstGeom prst="straightConnector1">
              <a:avLst/>
            </a:prstGeom>
            <a:noFill/>
            <a:ln cap="flat" cmpd="sng" w="19050">
              <a:solidFill>
                <a:srgbClr val="CCCCCC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58" name="Google Shape;158;p18"/>
            <p:cNvCxnSpPr/>
            <p:nvPr/>
          </p:nvCxnSpPr>
          <p:spPr>
            <a:xfrm>
              <a:off x="6665450" y="3229263"/>
              <a:ext cx="1550700" cy="753300"/>
            </a:xfrm>
            <a:prstGeom prst="straightConnector1">
              <a:avLst/>
            </a:prstGeom>
            <a:noFill/>
            <a:ln cap="flat" cmpd="sng" w="19050">
              <a:solidFill>
                <a:srgbClr val="CCCCCC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59" name="Google Shape;159;p18"/>
            <p:cNvCxnSpPr/>
            <p:nvPr/>
          </p:nvCxnSpPr>
          <p:spPr>
            <a:xfrm flipH="1">
              <a:off x="3219925" y="3415350"/>
              <a:ext cx="89100" cy="84600"/>
            </a:xfrm>
            <a:prstGeom prst="straightConnector1">
              <a:avLst/>
            </a:prstGeom>
            <a:noFill/>
            <a:ln cap="flat" cmpd="sng" w="9525">
              <a:solidFill>
                <a:srgbClr val="3D85C6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cxnSp>
          <p:nvCxnSpPr>
            <p:cNvPr id="160" name="Google Shape;160;p18"/>
            <p:cNvCxnSpPr/>
            <p:nvPr/>
          </p:nvCxnSpPr>
          <p:spPr>
            <a:xfrm>
              <a:off x="6665450" y="3229263"/>
              <a:ext cx="1550700" cy="753300"/>
            </a:xfrm>
            <a:prstGeom prst="straightConnector1">
              <a:avLst/>
            </a:prstGeom>
            <a:noFill/>
            <a:ln cap="flat" cmpd="sng" w="19050">
              <a:solidFill>
                <a:srgbClr val="B7B7B7"/>
              </a:solidFill>
              <a:prstDash val="solid"/>
              <a:round/>
              <a:headEnd len="sm" w="sm" type="none"/>
              <a:tailEnd len="sm" w="sm" type="none"/>
            </a:ln>
          </p:spPr>
        </p:cxnSp>
        <p:pic>
          <p:nvPicPr>
            <p:cNvPr id="161" name="Google Shape;161;p18"/>
            <p:cNvPicPr preferRelativeResize="0"/>
            <p:nvPr/>
          </p:nvPicPr>
          <p:blipFill rotWithShape="1">
            <a:blip r:embed="rId3">
              <a:alphaModFix/>
            </a:blip>
            <a:srcRect b="27798" l="27917" r="27184" t="19925"/>
            <a:stretch/>
          </p:blipFill>
          <p:spPr>
            <a:xfrm>
              <a:off x="5068175" y="2379988"/>
              <a:ext cx="3079200" cy="2688724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62" name="Google Shape;162;p18"/>
            <p:cNvCxnSpPr/>
            <p:nvPr/>
          </p:nvCxnSpPr>
          <p:spPr>
            <a:xfrm flipH="1" rot="10800000">
              <a:off x="3490250" y="3418050"/>
              <a:ext cx="126900" cy="79200"/>
            </a:xfrm>
            <a:prstGeom prst="straightConnector1">
              <a:avLst/>
            </a:prstGeom>
            <a:noFill/>
            <a:ln cap="flat" cmpd="sng" w="9525">
              <a:solidFill>
                <a:srgbClr val="A64D79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cxnSp>
          <p:nvCxnSpPr>
            <p:cNvPr id="163" name="Google Shape;163;p18"/>
            <p:cNvCxnSpPr/>
            <p:nvPr/>
          </p:nvCxnSpPr>
          <p:spPr>
            <a:xfrm flipH="1">
              <a:off x="3413100" y="3347600"/>
              <a:ext cx="104400" cy="61500"/>
            </a:xfrm>
            <a:prstGeom prst="straightConnector1">
              <a:avLst/>
            </a:prstGeom>
            <a:noFill/>
            <a:ln cap="flat" cmpd="sng" w="9525">
              <a:solidFill>
                <a:srgbClr val="A64D79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cxnSp>
          <p:nvCxnSpPr>
            <p:cNvPr id="164" name="Google Shape;164;p18"/>
            <p:cNvCxnSpPr/>
            <p:nvPr/>
          </p:nvCxnSpPr>
          <p:spPr>
            <a:xfrm>
              <a:off x="5156125" y="3985363"/>
              <a:ext cx="1533900" cy="10602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65" name="Google Shape;165;p18"/>
            <p:cNvCxnSpPr/>
            <p:nvPr/>
          </p:nvCxnSpPr>
          <p:spPr>
            <a:xfrm flipH="1">
              <a:off x="6688350" y="3974788"/>
              <a:ext cx="1527900" cy="10668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66" name="Google Shape;166;p18"/>
            <p:cNvSpPr txBox="1"/>
            <p:nvPr/>
          </p:nvSpPr>
          <p:spPr>
            <a:xfrm>
              <a:off x="5493825" y="4395238"/>
              <a:ext cx="1118700" cy="622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fr-CA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X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18"/>
            <p:cNvSpPr txBox="1"/>
            <p:nvPr/>
          </p:nvSpPr>
          <p:spPr>
            <a:xfrm>
              <a:off x="7527550" y="4395238"/>
              <a:ext cx="1118700" cy="622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fr-CA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Y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68" name="Google Shape;168;p18"/>
            <p:cNvCxnSpPr/>
            <p:nvPr/>
          </p:nvCxnSpPr>
          <p:spPr>
            <a:xfrm>
              <a:off x="4271975" y="3441300"/>
              <a:ext cx="899700" cy="5421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dot"/>
              <a:round/>
              <a:headEnd len="sm" w="sm" type="none"/>
              <a:tailEnd len="sm" w="sm" type="none"/>
            </a:ln>
          </p:spPr>
        </p:cxnSp>
        <p:sp>
          <p:nvSpPr>
            <p:cNvPr id="169" name="Google Shape;169;p18"/>
            <p:cNvSpPr/>
            <p:nvPr/>
          </p:nvSpPr>
          <p:spPr>
            <a:xfrm rot="-1855064">
              <a:off x="3107329" y="3238195"/>
              <a:ext cx="832609" cy="356031"/>
            </a:xfrm>
            <a:prstGeom prst="ellipse">
              <a:avLst/>
            </a:prstGeom>
            <a:noFill/>
            <a:ln cap="flat" cmpd="sng" w="9525">
              <a:solidFill>
                <a:srgbClr val="000000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70" name="Google Shape;170;p18"/>
            <p:cNvCxnSpPr/>
            <p:nvPr/>
          </p:nvCxnSpPr>
          <p:spPr>
            <a:xfrm>
              <a:off x="4271975" y="3441300"/>
              <a:ext cx="899700" cy="542100"/>
            </a:xfrm>
            <a:prstGeom prst="straightConnector1">
              <a:avLst/>
            </a:prstGeom>
            <a:noFill/>
            <a:ln cap="flat" cmpd="sng" w="19050">
              <a:solidFill>
                <a:srgbClr val="B7B7B7"/>
              </a:solidFill>
              <a:prstDash val="dot"/>
              <a:round/>
              <a:headEnd len="sm" w="sm" type="none"/>
              <a:tailEnd len="sm" w="sm" type="none"/>
            </a:ln>
          </p:spPr>
        </p:cxnSp>
        <p:cxnSp>
          <p:nvCxnSpPr>
            <p:cNvPr id="171" name="Google Shape;171;p18"/>
            <p:cNvCxnSpPr/>
            <p:nvPr/>
          </p:nvCxnSpPr>
          <p:spPr>
            <a:xfrm>
              <a:off x="5156125" y="3985363"/>
              <a:ext cx="1533900" cy="1060200"/>
            </a:xfrm>
            <a:prstGeom prst="straightConnector1">
              <a:avLst/>
            </a:prstGeom>
            <a:noFill/>
            <a:ln cap="flat" cmpd="sng" w="19050">
              <a:solidFill>
                <a:srgbClr val="E4E8EE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72" name="Google Shape;172;p18"/>
            <p:cNvSpPr txBox="1"/>
            <p:nvPr/>
          </p:nvSpPr>
          <p:spPr>
            <a:xfrm>
              <a:off x="5493825" y="4395238"/>
              <a:ext cx="1118700" cy="622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fr-CA" sz="1400" u="none" cap="none" strike="noStrike">
                  <a:solidFill>
                    <a:srgbClr val="B7B7B7"/>
                  </a:solidFill>
                  <a:latin typeface="Arial"/>
                  <a:ea typeface="Arial"/>
                  <a:cs typeface="Arial"/>
                  <a:sym typeface="Arial"/>
                </a:rPr>
                <a:t>X</a:t>
              </a:r>
              <a:endParaRPr b="0" i="0" sz="1400" u="none" cap="none" strike="noStrike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18"/>
            <p:cNvSpPr txBox="1"/>
            <p:nvPr/>
          </p:nvSpPr>
          <p:spPr>
            <a:xfrm>
              <a:off x="7527550" y="4395238"/>
              <a:ext cx="1118700" cy="622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fr-CA" sz="1400" u="none" cap="none" strike="noStrike">
                  <a:solidFill>
                    <a:srgbClr val="B7B7B7"/>
                  </a:solidFill>
                  <a:latin typeface="Arial"/>
                  <a:ea typeface="Arial"/>
                  <a:cs typeface="Arial"/>
                  <a:sym typeface="Arial"/>
                </a:rPr>
                <a:t>Y</a:t>
              </a:r>
              <a:endParaRPr b="0" i="0" sz="1400" u="none" cap="none" strike="noStrike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74" name="Google Shape;174;p18"/>
            <p:cNvCxnSpPr/>
            <p:nvPr/>
          </p:nvCxnSpPr>
          <p:spPr>
            <a:xfrm flipH="1">
              <a:off x="6688350" y="3974788"/>
              <a:ext cx="1527900" cy="1066800"/>
            </a:xfrm>
            <a:prstGeom prst="straightConnector1">
              <a:avLst/>
            </a:prstGeom>
            <a:noFill/>
            <a:ln cap="flat" cmpd="sng" w="19050">
              <a:solidFill>
                <a:srgbClr val="CCCCCC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42" name="Google Shape;142;p18"/>
            <p:cNvSpPr txBox="1"/>
            <p:nvPr/>
          </p:nvSpPr>
          <p:spPr>
            <a:xfrm>
              <a:off x="962450" y="4158250"/>
              <a:ext cx="787200" cy="22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75" name="Google Shape;175;p18"/>
            <p:cNvCxnSpPr/>
            <p:nvPr/>
          </p:nvCxnSpPr>
          <p:spPr>
            <a:xfrm rot="-1797598">
              <a:off x="3791035" y="4574856"/>
              <a:ext cx="79296" cy="48523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med" w="med" type="triangle"/>
            </a:ln>
          </p:spPr>
        </p:cxnSp>
      </p:grpSp>
      <p:sp>
        <p:nvSpPr>
          <p:cNvPr id="176" name="Google Shape;176;p18"/>
          <p:cNvSpPr txBox="1"/>
          <p:nvPr/>
        </p:nvSpPr>
        <p:spPr>
          <a:xfrm>
            <a:off x="408325" y="4082325"/>
            <a:ext cx="787200" cy="22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fr-CA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Footpoint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18"/>
          <p:cNvSpPr txBox="1"/>
          <p:nvPr/>
        </p:nvSpPr>
        <p:spPr>
          <a:xfrm>
            <a:off x="63525" y="806975"/>
            <a:ext cx="34449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fr-CA" sz="1400" u="sng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Physical interpretation</a:t>
            </a:r>
            <a:r>
              <a:rPr b="0" i="0" lang="fr-CA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:</a:t>
            </a:r>
            <a:endParaRPr b="0" i="0" sz="14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-CA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Nodes: Measure of the local magnetic “twist” on a coronal loop</a:t>
            </a:r>
            <a:endParaRPr b="0" i="0" sz="14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8" name="Google Shape;178;p18"/>
          <p:cNvSpPr txBox="1"/>
          <p:nvPr>
            <p:ph type="title"/>
          </p:nvPr>
        </p:nvSpPr>
        <p:spPr>
          <a:xfrm>
            <a:off x="2185150" y="41300"/>
            <a:ext cx="47589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fr-CA"/>
              <a:t>Sandpile Model of Solar Flares</a:t>
            </a:r>
            <a:endParaRPr/>
          </a:p>
        </p:txBody>
      </p:sp>
      <p:pic>
        <p:nvPicPr>
          <p:cNvPr id="179" name="Google Shape;179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16025" y="758625"/>
            <a:ext cx="1541075" cy="1536575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18"/>
          <p:cNvSpPr txBox="1"/>
          <p:nvPr/>
        </p:nvSpPr>
        <p:spPr>
          <a:xfrm>
            <a:off x="2320088" y="4113975"/>
            <a:ext cx="787200" cy="22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fr-CA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Footpoint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  <p:cxnSp>
        <p:nvCxnSpPr>
          <p:cNvPr id="186" name="Google Shape;186;p19"/>
          <p:cNvCxnSpPr/>
          <p:nvPr/>
        </p:nvCxnSpPr>
        <p:spPr>
          <a:xfrm>
            <a:off x="1074345" y="4286748"/>
            <a:ext cx="60300" cy="333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87" name="Google Shape;187;p19"/>
          <p:cNvCxnSpPr/>
          <p:nvPr/>
        </p:nvCxnSpPr>
        <p:spPr>
          <a:xfrm rot="-1632967">
            <a:off x="1378375" y="4350623"/>
            <a:ext cx="59036" cy="3428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88" name="Google Shape;188;p19"/>
          <p:cNvCxnSpPr/>
          <p:nvPr/>
        </p:nvCxnSpPr>
        <p:spPr>
          <a:xfrm flipH="1" rot="10800000">
            <a:off x="1696158" y="4301134"/>
            <a:ext cx="60900" cy="318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89" name="Google Shape;189;p19"/>
          <p:cNvSpPr txBox="1"/>
          <p:nvPr/>
        </p:nvSpPr>
        <p:spPr>
          <a:xfrm>
            <a:off x="63535" y="4290523"/>
            <a:ext cx="854700" cy="1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fr-CA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Photosphere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90" name="Google Shape;190;p19"/>
          <p:cNvCxnSpPr/>
          <p:nvPr/>
        </p:nvCxnSpPr>
        <p:spPr>
          <a:xfrm>
            <a:off x="4609348" y="3321581"/>
            <a:ext cx="1184700" cy="5148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91" name="Google Shape;191;p19"/>
          <p:cNvCxnSpPr/>
          <p:nvPr/>
        </p:nvCxnSpPr>
        <p:spPr>
          <a:xfrm flipH="1">
            <a:off x="4626980" y="3830920"/>
            <a:ext cx="1167000" cy="7287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92" name="Google Shape;192;p19"/>
          <p:cNvSpPr txBox="1"/>
          <p:nvPr/>
        </p:nvSpPr>
        <p:spPr>
          <a:xfrm>
            <a:off x="4231842" y="4228395"/>
            <a:ext cx="854700" cy="42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-CA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19"/>
          <p:cNvSpPr txBox="1"/>
          <p:nvPr/>
        </p:nvSpPr>
        <p:spPr>
          <a:xfrm>
            <a:off x="4422572" y="2466975"/>
            <a:ext cx="1939500" cy="1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fr-CA" sz="1100" u="none" cap="none" strike="noStrik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rPr>
              <a:t>‘’Sandpile model’’</a:t>
            </a:r>
            <a:endParaRPr b="0" i="0" sz="1400" u="none" cap="none" strike="noStrike">
              <a:solidFill>
                <a:srgbClr val="D9D9D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19"/>
          <p:cNvSpPr txBox="1"/>
          <p:nvPr/>
        </p:nvSpPr>
        <p:spPr>
          <a:xfrm>
            <a:off x="475550" y="4468225"/>
            <a:ext cx="787200" cy="22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fr-CA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Footpoint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5" name="Google Shape;195;p19"/>
          <p:cNvGrpSpPr/>
          <p:nvPr/>
        </p:nvGrpSpPr>
        <p:grpSpPr>
          <a:xfrm>
            <a:off x="63517" y="2568206"/>
            <a:ext cx="6364040" cy="3168734"/>
            <a:chOff x="466250" y="2276525"/>
            <a:chExt cx="8180000" cy="3830675"/>
          </a:xfrm>
        </p:grpSpPr>
        <p:sp>
          <p:nvSpPr>
            <p:cNvPr id="196" name="Google Shape;196;p19"/>
            <p:cNvSpPr txBox="1"/>
            <p:nvPr/>
          </p:nvSpPr>
          <p:spPr>
            <a:xfrm>
              <a:off x="2070825" y="2505125"/>
              <a:ext cx="1118700" cy="194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fr-CA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Coronal Loop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19"/>
            <p:cNvSpPr/>
            <p:nvPr/>
          </p:nvSpPr>
          <p:spPr>
            <a:xfrm>
              <a:off x="466250" y="3874675"/>
              <a:ext cx="4174800" cy="876600"/>
            </a:xfrm>
            <a:prstGeom prst="rect">
              <a:avLst/>
            </a:prstGeom>
            <a:gradFill>
              <a:gsLst>
                <a:gs pos="0">
                  <a:srgbClr val="CC0000"/>
                </a:gs>
                <a:gs pos="36000">
                  <a:srgbClr val="F1C232"/>
                </a:gs>
                <a:gs pos="50000">
                  <a:srgbClr val="F1C232"/>
                </a:gs>
                <a:gs pos="75000">
                  <a:srgbClr val="CC0000"/>
                </a:gs>
                <a:gs pos="100000">
                  <a:srgbClr val="F1C232"/>
                </a:gs>
              </a:gsLst>
              <a:lin ang="5400012" scaled="0"/>
            </a:gradFill>
            <a:ln cap="flat" cmpd="sng" w="952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19"/>
            <p:cNvSpPr/>
            <p:nvPr/>
          </p:nvSpPr>
          <p:spPr>
            <a:xfrm>
              <a:off x="771875" y="4098650"/>
              <a:ext cx="1158900" cy="501600"/>
            </a:xfrm>
            <a:prstGeom prst="ellipse">
              <a:avLst/>
            </a:prstGeom>
            <a:solidFill>
              <a:srgbClr val="694F31">
                <a:alpha val="71372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19"/>
            <p:cNvSpPr/>
            <p:nvPr/>
          </p:nvSpPr>
          <p:spPr>
            <a:xfrm>
              <a:off x="3294075" y="4087150"/>
              <a:ext cx="1158900" cy="501600"/>
            </a:xfrm>
            <a:prstGeom prst="ellipse">
              <a:avLst/>
            </a:prstGeom>
            <a:solidFill>
              <a:srgbClr val="694F31">
                <a:alpha val="53333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19"/>
            <p:cNvSpPr/>
            <p:nvPr/>
          </p:nvSpPr>
          <p:spPr>
            <a:xfrm>
              <a:off x="939800" y="4158250"/>
              <a:ext cx="832500" cy="356100"/>
            </a:xfrm>
            <a:prstGeom prst="ellipse">
              <a:avLst/>
            </a:prstGeom>
            <a:solidFill>
              <a:srgbClr val="F68126"/>
            </a:solidFill>
            <a:ln cap="flat" cmpd="sng" w="952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19"/>
            <p:cNvSpPr/>
            <p:nvPr/>
          </p:nvSpPr>
          <p:spPr>
            <a:xfrm>
              <a:off x="3297475" y="4075600"/>
              <a:ext cx="1118700" cy="524700"/>
            </a:xfrm>
            <a:prstGeom prst="ellipse">
              <a:avLst/>
            </a:prstGeom>
            <a:noFill/>
            <a:ln cap="flat" cmpd="sng" w="9525">
              <a:solidFill>
                <a:srgbClr val="000000"/>
              </a:solidFill>
              <a:prstDash val="lg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19"/>
            <p:cNvSpPr/>
            <p:nvPr/>
          </p:nvSpPr>
          <p:spPr>
            <a:xfrm rot="-1855064">
              <a:off x="3107329" y="3238195"/>
              <a:ext cx="832609" cy="356031"/>
            </a:xfrm>
            <a:prstGeom prst="ellipse">
              <a:avLst/>
            </a:prstGeom>
            <a:noFill/>
            <a:ln cap="flat" cmpd="sng" w="9525">
              <a:solidFill>
                <a:srgbClr val="000000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3" name="Google Shape;203;p19"/>
            <p:cNvCxnSpPr/>
            <p:nvPr/>
          </p:nvCxnSpPr>
          <p:spPr>
            <a:xfrm rot="10800000">
              <a:off x="4221594" y="4127490"/>
              <a:ext cx="115200" cy="7320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cxnSp>
          <p:nvCxnSpPr>
            <p:cNvPr id="204" name="Google Shape;204;p19"/>
            <p:cNvCxnSpPr/>
            <p:nvPr/>
          </p:nvCxnSpPr>
          <p:spPr>
            <a:xfrm flipH="1" rot="1797598">
              <a:off x="3833885" y="4049206"/>
              <a:ext cx="79296" cy="48523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cxnSp>
          <p:nvCxnSpPr>
            <p:cNvPr id="205" name="Google Shape;205;p19"/>
            <p:cNvCxnSpPr/>
            <p:nvPr/>
          </p:nvCxnSpPr>
          <p:spPr>
            <a:xfrm rot="6677029">
              <a:off x="3365159" y="4154428"/>
              <a:ext cx="80168" cy="46851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sp>
          <p:nvSpPr>
            <p:cNvPr id="206" name="Google Shape;206;p19"/>
            <p:cNvSpPr/>
            <p:nvPr/>
          </p:nvSpPr>
          <p:spPr>
            <a:xfrm>
              <a:off x="939800" y="2565400"/>
              <a:ext cx="3323100" cy="3541800"/>
            </a:xfrm>
            <a:prstGeom prst="blockArc">
              <a:avLst>
                <a:gd fmla="val 10800000" name="adj1"/>
                <a:gd fmla="val 0" name="adj2"/>
                <a:gd fmla="val 25000" name="adj3"/>
              </a:avLst>
            </a:prstGeom>
            <a:solidFill>
              <a:srgbClr val="F68126">
                <a:alpha val="58823"/>
              </a:srgbClr>
            </a:solidFill>
            <a:ln cap="flat" cmpd="sng" w="952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19"/>
            <p:cNvSpPr/>
            <p:nvPr/>
          </p:nvSpPr>
          <p:spPr>
            <a:xfrm rot="-1736507">
              <a:off x="2752142" y="2943196"/>
              <a:ext cx="1494666" cy="858716"/>
            </a:xfrm>
            <a:prstGeom prst="parallelogram">
              <a:avLst>
                <a:gd fmla="val 14682" name="adj"/>
              </a:avLst>
            </a:prstGeom>
            <a:noFill/>
            <a:ln cap="flat" cmpd="sng" w="9525">
              <a:solidFill>
                <a:srgbClr val="CCCC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19"/>
            <p:cNvSpPr/>
            <p:nvPr/>
          </p:nvSpPr>
          <p:spPr>
            <a:xfrm>
              <a:off x="3430400" y="4158250"/>
              <a:ext cx="832500" cy="356100"/>
            </a:xfrm>
            <a:prstGeom prst="ellipse">
              <a:avLst/>
            </a:prstGeom>
            <a:solidFill>
              <a:srgbClr val="F68126"/>
            </a:solidFill>
            <a:ln cap="flat" cmpd="sng" w="952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9" name="Google Shape;209;p19"/>
            <p:cNvCxnSpPr/>
            <p:nvPr/>
          </p:nvCxnSpPr>
          <p:spPr>
            <a:xfrm flipH="1" rot="10800000">
              <a:off x="3337850" y="3597200"/>
              <a:ext cx="138300" cy="30300"/>
            </a:xfrm>
            <a:prstGeom prst="straightConnector1">
              <a:avLst/>
            </a:prstGeom>
            <a:noFill/>
            <a:ln cap="flat" cmpd="sng" w="9525">
              <a:solidFill>
                <a:srgbClr val="3D85C6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cxnSp>
          <p:nvCxnSpPr>
            <p:cNvPr id="210" name="Google Shape;210;p19"/>
            <p:cNvCxnSpPr/>
            <p:nvPr/>
          </p:nvCxnSpPr>
          <p:spPr>
            <a:xfrm flipH="1" rot="10800000">
              <a:off x="3753025" y="3308800"/>
              <a:ext cx="60300" cy="115200"/>
            </a:xfrm>
            <a:prstGeom prst="straightConnector1">
              <a:avLst/>
            </a:prstGeom>
            <a:noFill/>
            <a:ln cap="flat" cmpd="sng" w="9525">
              <a:solidFill>
                <a:srgbClr val="3D85C6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cxnSp>
          <p:nvCxnSpPr>
            <p:cNvPr id="211" name="Google Shape;211;p19"/>
            <p:cNvCxnSpPr/>
            <p:nvPr/>
          </p:nvCxnSpPr>
          <p:spPr>
            <a:xfrm>
              <a:off x="3189525" y="3562400"/>
              <a:ext cx="83700" cy="95100"/>
            </a:xfrm>
            <a:prstGeom prst="straightConnector1">
              <a:avLst/>
            </a:prstGeom>
            <a:noFill/>
            <a:ln cap="flat" cmpd="sng" w="9525">
              <a:solidFill>
                <a:srgbClr val="3D85C6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cxnSp>
          <p:nvCxnSpPr>
            <p:cNvPr id="212" name="Google Shape;212;p19"/>
            <p:cNvCxnSpPr/>
            <p:nvPr/>
          </p:nvCxnSpPr>
          <p:spPr>
            <a:xfrm flipH="1" rot="10800000">
              <a:off x="3539675" y="3477425"/>
              <a:ext cx="126900" cy="79200"/>
            </a:xfrm>
            <a:prstGeom prst="straightConnector1">
              <a:avLst/>
            </a:prstGeom>
            <a:noFill/>
            <a:ln cap="flat" cmpd="sng" w="9525">
              <a:solidFill>
                <a:srgbClr val="3D85C6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cxnSp>
          <p:nvCxnSpPr>
            <p:cNvPr id="213" name="Google Shape;213;p19"/>
            <p:cNvCxnSpPr>
              <a:stCxn id="214" idx="2"/>
              <a:endCxn id="215" idx="2"/>
            </p:cNvCxnSpPr>
            <p:nvPr/>
          </p:nvCxnSpPr>
          <p:spPr>
            <a:xfrm flipH="1" rot="-5400000">
              <a:off x="2609750" y="3130450"/>
              <a:ext cx="600" cy="2508000"/>
            </a:xfrm>
            <a:prstGeom prst="curvedConnector3">
              <a:avLst>
                <a:gd fmla="val -275607435" name="adj1"/>
              </a:avLst>
            </a:prstGeom>
            <a:noFill/>
            <a:ln cap="flat" cmpd="sng" w="9525">
              <a:solidFill>
                <a:srgbClr val="1C4587"/>
              </a:solidFill>
              <a:prstDash val="dash"/>
              <a:round/>
              <a:headEnd len="sm" w="sm" type="none"/>
              <a:tailEnd len="sm" w="sm" type="none"/>
            </a:ln>
          </p:spPr>
        </p:cxnSp>
        <p:cxnSp>
          <p:nvCxnSpPr>
            <p:cNvPr id="216" name="Google Shape;216;p19"/>
            <p:cNvCxnSpPr/>
            <p:nvPr/>
          </p:nvCxnSpPr>
          <p:spPr>
            <a:xfrm flipH="1" rot="10800000">
              <a:off x="945050" y="4334500"/>
              <a:ext cx="822000" cy="3600"/>
            </a:xfrm>
            <a:prstGeom prst="straightConnector1">
              <a:avLst/>
            </a:prstGeom>
            <a:noFill/>
            <a:ln cap="flat" cmpd="sng" w="19050">
              <a:solidFill>
                <a:srgbClr val="F68126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17" name="Google Shape;217;p19"/>
            <p:cNvCxnSpPr/>
            <p:nvPr/>
          </p:nvCxnSpPr>
          <p:spPr>
            <a:xfrm flipH="1" rot="10800000">
              <a:off x="3435650" y="4334500"/>
              <a:ext cx="822000" cy="3600"/>
            </a:xfrm>
            <a:prstGeom prst="straightConnector1">
              <a:avLst/>
            </a:prstGeom>
            <a:noFill/>
            <a:ln cap="flat" cmpd="sng" w="19050">
              <a:solidFill>
                <a:srgbClr val="F68126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18" name="Google Shape;218;p19"/>
            <p:cNvCxnSpPr/>
            <p:nvPr/>
          </p:nvCxnSpPr>
          <p:spPr>
            <a:xfrm>
              <a:off x="3394075" y="4480650"/>
              <a:ext cx="78900" cy="4860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cxnSp>
          <p:nvCxnSpPr>
            <p:cNvPr id="219" name="Google Shape;219;p19"/>
            <p:cNvCxnSpPr/>
            <p:nvPr/>
          </p:nvCxnSpPr>
          <p:spPr>
            <a:xfrm flipH="1" rot="10800000">
              <a:off x="4208090" y="4501753"/>
              <a:ext cx="79800" cy="4650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cxnSp>
          <p:nvCxnSpPr>
            <p:cNvPr id="220" name="Google Shape;220;p19"/>
            <p:cNvCxnSpPr/>
            <p:nvPr/>
          </p:nvCxnSpPr>
          <p:spPr>
            <a:xfrm rot="10800000">
              <a:off x="4399928" y="4268642"/>
              <a:ext cx="13200" cy="11400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sp>
          <p:nvSpPr>
            <p:cNvPr id="215" name="Google Shape;215;p19"/>
            <p:cNvSpPr txBox="1"/>
            <p:nvPr/>
          </p:nvSpPr>
          <p:spPr>
            <a:xfrm>
              <a:off x="3470475" y="4158250"/>
              <a:ext cx="787200" cy="22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21" name="Google Shape;221;p19"/>
            <p:cNvCxnSpPr/>
            <p:nvPr/>
          </p:nvCxnSpPr>
          <p:spPr>
            <a:xfrm>
              <a:off x="3301303" y="4291592"/>
              <a:ext cx="5400" cy="11310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cxnSp>
          <p:nvCxnSpPr>
            <p:cNvPr id="222" name="Google Shape;222;p19"/>
            <p:cNvCxnSpPr/>
            <p:nvPr/>
          </p:nvCxnSpPr>
          <p:spPr>
            <a:xfrm flipH="1" rot="10800000">
              <a:off x="3353700" y="3540900"/>
              <a:ext cx="728400" cy="402900"/>
            </a:xfrm>
            <a:prstGeom prst="straightConnector1">
              <a:avLst/>
            </a:prstGeom>
            <a:noFill/>
            <a:ln cap="flat" cmpd="sng" w="9525">
              <a:solidFill>
                <a:srgbClr val="A25427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223" name="Google Shape;223;p19"/>
            <p:cNvSpPr txBox="1"/>
            <p:nvPr/>
          </p:nvSpPr>
          <p:spPr>
            <a:xfrm>
              <a:off x="2070825" y="2276525"/>
              <a:ext cx="1550700" cy="194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fr-CA" sz="1100" u="none" cap="none" strike="noStrike">
                  <a:solidFill>
                    <a:srgbClr val="D9D9D9"/>
                  </a:solidFill>
                  <a:latin typeface="Arial"/>
                  <a:ea typeface="Arial"/>
                  <a:cs typeface="Arial"/>
                  <a:sym typeface="Arial"/>
                </a:rPr>
                <a:t>Coronal Loop</a:t>
              </a:r>
              <a:endParaRPr b="0" i="0" sz="1400" u="none" cap="none" strike="noStrik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19"/>
            <p:cNvSpPr txBox="1"/>
            <p:nvPr/>
          </p:nvSpPr>
          <p:spPr>
            <a:xfrm>
              <a:off x="2000788" y="4444373"/>
              <a:ext cx="1323300" cy="22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fr-CA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Photosphere</a:t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25" name="Google Shape;225;p19"/>
            <p:cNvCxnSpPr/>
            <p:nvPr/>
          </p:nvCxnSpPr>
          <p:spPr>
            <a:xfrm rot="10800000">
              <a:off x="3767575" y="3179025"/>
              <a:ext cx="77400" cy="83100"/>
            </a:xfrm>
            <a:prstGeom prst="straightConnector1">
              <a:avLst/>
            </a:prstGeom>
            <a:noFill/>
            <a:ln cap="flat" cmpd="sng" w="9525">
              <a:solidFill>
                <a:srgbClr val="3D85C6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cxnSp>
          <p:nvCxnSpPr>
            <p:cNvPr id="226" name="Google Shape;226;p19"/>
            <p:cNvCxnSpPr/>
            <p:nvPr/>
          </p:nvCxnSpPr>
          <p:spPr>
            <a:xfrm flipH="1">
              <a:off x="3565750" y="3204875"/>
              <a:ext cx="129600" cy="26100"/>
            </a:xfrm>
            <a:prstGeom prst="straightConnector1">
              <a:avLst/>
            </a:prstGeom>
            <a:noFill/>
            <a:ln cap="flat" cmpd="sng" w="9525">
              <a:solidFill>
                <a:srgbClr val="3D85C6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cxnSp>
          <p:nvCxnSpPr>
            <p:cNvPr id="227" name="Google Shape;227;p19"/>
            <p:cNvCxnSpPr/>
            <p:nvPr/>
          </p:nvCxnSpPr>
          <p:spPr>
            <a:xfrm flipH="1">
              <a:off x="3368950" y="3291375"/>
              <a:ext cx="104400" cy="61500"/>
            </a:xfrm>
            <a:prstGeom prst="straightConnector1">
              <a:avLst/>
            </a:prstGeom>
            <a:noFill/>
            <a:ln cap="flat" cmpd="sng" w="9525">
              <a:solidFill>
                <a:srgbClr val="3D85C6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cxnSp>
          <p:nvCxnSpPr>
            <p:cNvPr id="228" name="Google Shape;228;p19"/>
            <p:cNvCxnSpPr/>
            <p:nvPr/>
          </p:nvCxnSpPr>
          <p:spPr>
            <a:xfrm flipH="1">
              <a:off x="5160500" y="3108188"/>
              <a:ext cx="1597200" cy="8766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29" name="Google Shape;229;p19"/>
            <p:cNvCxnSpPr/>
            <p:nvPr/>
          </p:nvCxnSpPr>
          <p:spPr>
            <a:xfrm flipH="1">
              <a:off x="5160500" y="3108188"/>
              <a:ext cx="1597200" cy="876600"/>
            </a:xfrm>
            <a:prstGeom prst="straightConnector1">
              <a:avLst/>
            </a:prstGeom>
            <a:noFill/>
            <a:ln cap="flat" cmpd="sng" w="19050">
              <a:solidFill>
                <a:srgbClr val="CCCCCC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30" name="Google Shape;230;p19"/>
            <p:cNvCxnSpPr/>
            <p:nvPr/>
          </p:nvCxnSpPr>
          <p:spPr>
            <a:xfrm>
              <a:off x="6665450" y="3229263"/>
              <a:ext cx="1550700" cy="753300"/>
            </a:xfrm>
            <a:prstGeom prst="straightConnector1">
              <a:avLst/>
            </a:prstGeom>
            <a:noFill/>
            <a:ln cap="flat" cmpd="sng" w="19050">
              <a:solidFill>
                <a:srgbClr val="CCCCCC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31" name="Google Shape;231;p19"/>
            <p:cNvCxnSpPr/>
            <p:nvPr/>
          </p:nvCxnSpPr>
          <p:spPr>
            <a:xfrm flipH="1">
              <a:off x="3219925" y="3415350"/>
              <a:ext cx="89100" cy="84600"/>
            </a:xfrm>
            <a:prstGeom prst="straightConnector1">
              <a:avLst/>
            </a:prstGeom>
            <a:noFill/>
            <a:ln cap="flat" cmpd="sng" w="9525">
              <a:solidFill>
                <a:srgbClr val="3D85C6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cxnSp>
          <p:nvCxnSpPr>
            <p:cNvPr id="232" name="Google Shape;232;p19"/>
            <p:cNvCxnSpPr/>
            <p:nvPr/>
          </p:nvCxnSpPr>
          <p:spPr>
            <a:xfrm>
              <a:off x="6665450" y="3229263"/>
              <a:ext cx="1550700" cy="753300"/>
            </a:xfrm>
            <a:prstGeom prst="straightConnector1">
              <a:avLst/>
            </a:prstGeom>
            <a:noFill/>
            <a:ln cap="flat" cmpd="sng" w="19050">
              <a:solidFill>
                <a:srgbClr val="B7B7B7"/>
              </a:solidFill>
              <a:prstDash val="solid"/>
              <a:round/>
              <a:headEnd len="sm" w="sm" type="none"/>
              <a:tailEnd len="sm" w="sm" type="none"/>
            </a:ln>
          </p:spPr>
        </p:cxnSp>
        <p:pic>
          <p:nvPicPr>
            <p:cNvPr id="233" name="Google Shape;233;p19"/>
            <p:cNvPicPr preferRelativeResize="0"/>
            <p:nvPr/>
          </p:nvPicPr>
          <p:blipFill rotWithShape="1">
            <a:blip r:embed="rId3">
              <a:alphaModFix/>
            </a:blip>
            <a:srcRect b="27798" l="27917" r="27184" t="19925"/>
            <a:stretch/>
          </p:blipFill>
          <p:spPr>
            <a:xfrm>
              <a:off x="5068175" y="2379988"/>
              <a:ext cx="3079200" cy="2688724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34" name="Google Shape;234;p19"/>
            <p:cNvCxnSpPr/>
            <p:nvPr/>
          </p:nvCxnSpPr>
          <p:spPr>
            <a:xfrm flipH="1" rot="10800000">
              <a:off x="3490250" y="3418050"/>
              <a:ext cx="126900" cy="79200"/>
            </a:xfrm>
            <a:prstGeom prst="straightConnector1">
              <a:avLst/>
            </a:prstGeom>
            <a:noFill/>
            <a:ln cap="flat" cmpd="sng" w="9525">
              <a:solidFill>
                <a:srgbClr val="A64D79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cxnSp>
          <p:nvCxnSpPr>
            <p:cNvPr id="235" name="Google Shape;235;p19"/>
            <p:cNvCxnSpPr/>
            <p:nvPr/>
          </p:nvCxnSpPr>
          <p:spPr>
            <a:xfrm flipH="1">
              <a:off x="3413100" y="3347600"/>
              <a:ext cx="104400" cy="61500"/>
            </a:xfrm>
            <a:prstGeom prst="straightConnector1">
              <a:avLst/>
            </a:prstGeom>
            <a:noFill/>
            <a:ln cap="flat" cmpd="sng" w="9525">
              <a:solidFill>
                <a:srgbClr val="A64D79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cxnSp>
          <p:nvCxnSpPr>
            <p:cNvPr id="236" name="Google Shape;236;p19"/>
            <p:cNvCxnSpPr/>
            <p:nvPr/>
          </p:nvCxnSpPr>
          <p:spPr>
            <a:xfrm>
              <a:off x="5156125" y="3985363"/>
              <a:ext cx="1533900" cy="10602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37" name="Google Shape;237;p19"/>
            <p:cNvCxnSpPr/>
            <p:nvPr/>
          </p:nvCxnSpPr>
          <p:spPr>
            <a:xfrm flipH="1">
              <a:off x="6688350" y="3974788"/>
              <a:ext cx="1527900" cy="10668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238" name="Google Shape;238;p19"/>
            <p:cNvSpPr txBox="1"/>
            <p:nvPr/>
          </p:nvSpPr>
          <p:spPr>
            <a:xfrm>
              <a:off x="5493825" y="4395238"/>
              <a:ext cx="1118700" cy="622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fr-CA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X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19"/>
            <p:cNvSpPr txBox="1"/>
            <p:nvPr/>
          </p:nvSpPr>
          <p:spPr>
            <a:xfrm>
              <a:off x="7527550" y="4395238"/>
              <a:ext cx="1118700" cy="622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fr-CA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Y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40" name="Google Shape;240;p19"/>
            <p:cNvCxnSpPr/>
            <p:nvPr/>
          </p:nvCxnSpPr>
          <p:spPr>
            <a:xfrm>
              <a:off x="4271975" y="3441300"/>
              <a:ext cx="899700" cy="5421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dot"/>
              <a:round/>
              <a:headEnd len="sm" w="sm" type="none"/>
              <a:tailEnd len="sm" w="sm" type="none"/>
            </a:ln>
          </p:spPr>
        </p:cxnSp>
        <p:sp>
          <p:nvSpPr>
            <p:cNvPr id="241" name="Google Shape;241;p19"/>
            <p:cNvSpPr/>
            <p:nvPr/>
          </p:nvSpPr>
          <p:spPr>
            <a:xfrm rot="-1855064">
              <a:off x="3107329" y="3238195"/>
              <a:ext cx="832609" cy="356031"/>
            </a:xfrm>
            <a:prstGeom prst="ellipse">
              <a:avLst/>
            </a:prstGeom>
            <a:noFill/>
            <a:ln cap="flat" cmpd="sng" w="9525">
              <a:solidFill>
                <a:srgbClr val="000000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42" name="Google Shape;242;p19"/>
            <p:cNvCxnSpPr/>
            <p:nvPr/>
          </p:nvCxnSpPr>
          <p:spPr>
            <a:xfrm>
              <a:off x="4271975" y="3441300"/>
              <a:ext cx="899700" cy="542100"/>
            </a:xfrm>
            <a:prstGeom prst="straightConnector1">
              <a:avLst/>
            </a:prstGeom>
            <a:noFill/>
            <a:ln cap="flat" cmpd="sng" w="19050">
              <a:solidFill>
                <a:srgbClr val="B7B7B7"/>
              </a:solidFill>
              <a:prstDash val="dot"/>
              <a:round/>
              <a:headEnd len="sm" w="sm" type="none"/>
              <a:tailEnd len="sm" w="sm" type="none"/>
            </a:ln>
          </p:spPr>
        </p:cxnSp>
        <p:cxnSp>
          <p:nvCxnSpPr>
            <p:cNvPr id="243" name="Google Shape;243;p19"/>
            <p:cNvCxnSpPr/>
            <p:nvPr/>
          </p:nvCxnSpPr>
          <p:spPr>
            <a:xfrm>
              <a:off x="5156125" y="3985363"/>
              <a:ext cx="1533900" cy="1060200"/>
            </a:xfrm>
            <a:prstGeom prst="straightConnector1">
              <a:avLst/>
            </a:prstGeom>
            <a:noFill/>
            <a:ln cap="flat" cmpd="sng" w="19050">
              <a:solidFill>
                <a:srgbClr val="E4E8EE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244" name="Google Shape;244;p19"/>
            <p:cNvSpPr txBox="1"/>
            <p:nvPr/>
          </p:nvSpPr>
          <p:spPr>
            <a:xfrm>
              <a:off x="5493825" y="4395238"/>
              <a:ext cx="1118700" cy="622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fr-CA" sz="1400" u="none" cap="none" strike="noStrike">
                  <a:solidFill>
                    <a:srgbClr val="B7B7B7"/>
                  </a:solidFill>
                  <a:latin typeface="Arial"/>
                  <a:ea typeface="Arial"/>
                  <a:cs typeface="Arial"/>
                  <a:sym typeface="Arial"/>
                </a:rPr>
                <a:t>X</a:t>
              </a:r>
              <a:endParaRPr b="0" i="0" sz="1400" u="none" cap="none" strike="noStrike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19"/>
            <p:cNvSpPr txBox="1"/>
            <p:nvPr/>
          </p:nvSpPr>
          <p:spPr>
            <a:xfrm>
              <a:off x="7527550" y="4395238"/>
              <a:ext cx="1118700" cy="622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fr-CA" sz="1400" u="none" cap="none" strike="noStrike">
                  <a:solidFill>
                    <a:srgbClr val="B7B7B7"/>
                  </a:solidFill>
                  <a:latin typeface="Arial"/>
                  <a:ea typeface="Arial"/>
                  <a:cs typeface="Arial"/>
                  <a:sym typeface="Arial"/>
                </a:rPr>
                <a:t>Y</a:t>
              </a:r>
              <a:endParaRPr b="0" i="0" sz="1400" u="none" cap="none" strike="noStrike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46" name="Google Shape;246;p19"/>
            <p:cNvCxnSpPr/>
            <p:nvPr/>
          </p:nvCxnSpPr>
          <p:spPr>
            <a:xfrm flipH="1">
              <a:off x="6688350" y="3974788"/>
              <a:ext cx="1527900" cy="1066800"/>
            </a:xfrm>
            <a:prstGeom prst="straightConnector1">
              <a:avLst/>
            </a:prstGeom>
            <a:noFill/>
            <a:ln cap="flat" cmpd="sng" w="19050">
              <a:solidFill>
                <a:srgbClr val="CCCCCC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214" name="Google Shape;214;p19"/>
            <p:cNvSpPr txBox="1"/>
            <p:nvPr/>
          </p:nvSpPr>
          <p:spPr>
            <a:xfrm>
              <a:off x="962450" y="4158250"/>
              <a:ext cx="787200" cy="22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47" name="Google Shape;247;p19"/>
            <p:cNvCxnSpPr/>
            <p:nvPr/>
          </p:nvCxnSpPr>
          <p:spPr>
            <a:xfrm rot="-1797598">
              <a:off x="3791035" y="4574856"/>
              <a:ext cx="79296" cy="48523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med" w="med" type="triangle"/>
            </a:ln>
          </p:spPr>
        </p:cxnSp>
      </p:grpSp>
      <p:sp>
        <p:nvSpPr>
          <p:cNvPr id="248" name="Google Shape;248;p19"/>
          <p:cNvSpPr txBox="1"/>
          <p:nvPr/>
        </p:nvSpPr>
        <p:spPr>
          <a:xfrm>
            <a:off x="408325" y="4082325"/>
            <a:ext cx="787200" cy="22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fr-CA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Footpoint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19"/>
          <p:cNvSpPr txBox="1"/>
          <p:nvPr/>
        </p:nvSpPr>
        <p:spPr>
          <a:xfrm>
            <a:off x="63525" y="806975"/>
            <a:ext cx="34449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fr-CA" sz="1400" u="sng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Physical interpretation</a:t>
            </a:r>
            <a:r>
              <a:rPr b="0" i="0" lang="fr-CA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:</a:t>
            </a:r>
            <a:endParaRPr b="0" i="0" sz="14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-CA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Nodes: Measure of the local magnetic “twist” on a coronal loop</a:t>
            </a:r>
            <a:endParaRPr b="0" i="0" sz="14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50" name="Google Shape;250;p19"/>
          <p:cNvSpPr txBox="1"/>
          <p:nvPr>
            <p:ph type="title"/>
          </p:nvPr>
        </p:nvSpPr>
        <p:spPr>
          <a:xfrm>
            <a:off x="2185150" y="41300"/>
            <a:ext cx="47589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fr-CA"/>
              <a:t>Sandpile Model of Solar Flares</a:t>
            </a:r>
            <a:endParaRPr/>
          </a:p>
        </p:txBody>
      </p:sp>
      <p:pic>
        <p:nvPicPr>
          <p:cNvPr id="251" name="Google Shape;251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16025" y="758625"/>
            <a:ext cx="1541075" cy="1536575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19"/>
          <p:cNvSpPr txBox="1"/>
          <p:nvPr/>
        </p:nvSpPr>
        <p:spPr>
          <a:xfrm>
            <a:off x="2320088" y="4113975"/>
            <a:ext cx="787200" cy="22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fr-CA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Footpoint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3" name="Google Shape;253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211096" y="2928601"/>
            <a:ext cx="2878828" cy="176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19"/>
          <p:cNvPicPr preferRelativeResize="0"/>
          <p:nvPr/>
        </p:nvPicPr>
        <p:blipFill rotWithShape="1">
          <a:blip r:embed="rId6">
            <a:alphaModFix/>
          </a:blip>
          <a:srcRect b="3678" l="2114" r="21267" t="5263"/>
          <a:stretch/>
        </p:blipFill>
        <p:spPr>
          <a:xfrm>
            <a:off x="6427550" y="1238275"/>
            <a:ext cx="2560726" cy="147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  <p:pic>
        <p:nvPicPr>
          <p:cNvPr id="260" name="Google Shape;260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3473" y="228073"/>
            <a:ext cx="6740801" cy="306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  <p:pic>
        <p:nvPicPr>
          <p:cNvPr id="266" name="Google Shape;266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00000" y="761075"/>
            <a:ext cx="4224598" cy="2184900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21"/>
          <p:cNvSpPr txBox="1"/>
          <p:nvPr/>
        </p:nvSpPr>
        <p:spPr>
          <a:xfrm>
            <a:off x="352950" y="1576600"/>
            <a:ext cx="1273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-CA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Observations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68" name="Google Shape;268;p21"/>
          <p:cNvSpPr txBox="1"/>
          <p:nvPr/>
        </p:nvSpPr>
        <p:spPr>
          <a:xfrm>
            <a:off x="352950" y="1576600"/>
            <a:ext cx="1273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-CA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Observations</a:t>
            </a:r>
            <a:endParaRPr b="0" i="0" sz="14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69" name="Google Shape;269;p21"/>
          <p:cNvSpPr txBox="1"/>
          <p:nvPr>
            <p:ph type="title"/>
          </p:nvPr>
        </p:nvSpPr>
        <p:spPr>
          <a:xfrm>
            <a:off x="2783900" y="41300"/>
            <a:ext cx="41601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fr-CA"/>
              <a:t>Data assimilation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  <p:sp>
        <p:nvSpPr>
          <p:cNvPr id="275" name="Google Shape;275;p22"/>
          <p:cNvSpPr txBox="1"/>
          <p:nvPr/>
        </p:nvSpPr>
        <p:spPr>
          <a:xfrm>
            <a:off x="0" y="0"/>
            <a:ext cx="30000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highlight>
                <a:srgbClr val="E4E8EE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6" name="Google Shape;276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00000" y="761075"/>
            <a:ext cx="4224598" cy="218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99990" y="761065"/>
            <a:ext cx="4224600" cy="2178524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22"/>
          <p:cNvSpPr txBox="1"/>
          <p:nvPr/>
        </p:nvSpPr>
        <p:spPr>
          <a:xfrm>
            <a:off x="352950" y="1576600"/>
            <a:ext cx="1273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-CA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Observations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79" name="Google Shape;279;p22"/>
          <p:cNvSpPr txBox="1"/>
          <p:nvPr/>
        </p:nvSpPr>
        <p:spPr>
          <a:xfrm>
            <a:off x="352950" y="1576600"/>
            <a:ext cx="1273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-CA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Observations</a:t>
            </a:r>
            <a:endParaRPr b="0" i="0" sz="14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80" name="Google Shape;280;p22"/>
          <p:cNvSpPr txBox="1"/>
          <p:nvPr>
            <p:ph type="title"/>
          </p:nvPr>
        </p:nvSpPr>
        <p:spPr>
          <a:xfrm>
            <a:off x="2783900" y="41300"/>
            <a:ext cx="41601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fr-CA"/>
              <a:t>Data assimilation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