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658" r:id="rId2"/>
    <p:sldId id="662" r:id="rId3"/>
    <p:sldId id="665" r:id="rId4"/>
    <p:sldId id="664" r:id="rId5"/>
    <p:sldId id="615" r:id="rId6"/>
    <p:sldId id="648" r:id="rId7"/>
    <p:sldId id="660" r:id="rId8"/>
    <p:sldId id="392" r:id="rId9"/>
    <p:sldId id="659" r:id="rId10"/>
    <p:sldId id="650" r:id="rId11"/>
    <p:sldId id="674" r:id="rId12"/>
    <p:sldId id="675" r:id="rId13"/>
    <p:sldId id="655" r:id="rId14"/>
    <p:sldId id="670" r:id="rId15"/>
    <p:sldId id="643" r:id="rId16"/>
    <p:sldId id="667" r:id="rId17"/>
    <p:sldId id="637" r:id="rId18"/>
    <p:sldId id="257" r:id="rId19"/>
    <p:sldId id="429" r:id="rId20"/>
    <p:sldId id="621" r:id="rId21"/>
    <p:sldId id="358" r:id="rId22"/>
    <p:sldId id="668" r:id="rId23"/>
    <p:sldId id="669" r:id="rId24"/>
    <p:sldId id="638" r:id="rId25"/>
    <p:sldId id="663" r:id="rId26"/>
    <p:sldId id="646" r:id="rId27"/>
    <p:sldId id="651" r:id="rId28"/>
    <p:sldId id="666" r:id="rId29"/>
    <p:sldId id="605" r:id="rId30"/>
    <p:sldId id="610" r:id="rId31"/>
    <p:sldId id="292" r:id="rId32"/>
    <p:sldId id="647" r:id="rId33"/>
    <p:sldId id="649" r:id="rId34"/>
    <p:sldId id="299" r:id="rId35"/>
    <p:sldId id="280" r:id="rId36"/>
    <p:sldId id="657" r:id="rId37"/>
    <p:sldId id="644" r:id="rId38"/>
    <p:sldId id="62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896" userDrawn="1">
          <p15:clr>
            <a:srgbClr val="A4A3A4"/>
          </p15:clr>
        </p15:guide>
        <p15:guide id="3" orient="horz" pos="29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D3E0"/>
    <a:srgbClr val="B2E3CE"/>
    <a:srgbClr val="CC6675"/>
    <a:srgbClr val="748D95"/>
    <a:srgbClr val="0097F2"/>
    <a:srgbClr val="44AB99"/>
    <a:srgbClr val="FF0072"/>
    <a:srgbClr val="152933"/>
    <a:srgbClr val="060B0E"/>
    <a:srgbClr val="120C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99"/>
    <p:restoredTop sz="85646"/>
  </p:normalViewPr>
  <p:slideViewPr>
    <p:cSldViewPr snapToGrid="0" snapToObjects="1" showGuides="1">
      <p:cViewPr>
        <p:scale>
          <a:sx n="85" d="100"/>
          <a:sy n="85" d="100"/>
        </p:scale>
        <p:origin x="712" y="584"/>
      </p:cViewPr>
      <p:guideLst>
        <p:guide pos="1896"/>
        <p:guide orient="horz" pos="29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AA4115-82CF-3F4E-844E-596037E539FB}" type="datetimeFigureOut">
              <a:rPr lang="en-US" smtClean="0"/>
              <a:t>5/8/23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D6D0F-2B01-534B-B321-4B9996996D65}" type="slidenum">
              <a:rPr lang="en-US" smtClean="0"/>
              <a:t>‹#›</a:t>
            </a:fld>
            <a:endParaRPr lang="en-US"/>
          </a:p>
        </p:txBody>
      </p:sp>
    </p:spTree>
    <p:extLst>
      <p:ext uri="{BB962C8B-B14F-4D97-AF65-F5344CB8AC3E}">
        <p14:creationId xmlns:p14="http://schemas.microsoft.com/office/powerpoint/2010/main" val="1900534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D6D0F-2B01-534B-B321-4B9996996D65}" type="slidenum">
              <a:rPr lang="en-US" smtClean="0"/>
              <a:t>1</a:t>
            </a:fld>
            <a:endParaRPr lang="en-US"/>
          </a:p>
        </p:txBody>
      </p:sp>
    </p:spTree>
    <p:extLst>
      <p:ext uri="{BB962C8B-B14F-4D97-AF65-F5344CB8AC3E}">
        <p14:creationId xmlns:p14="http://schemas.microsoft.com/office/powerpoint/2010/main" val="2750214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Stages? Before answering this question, a quick review of stellar evolution would be useful. Sun like stars spend about 10 billion years on the main sequence fusing hydrogen into helium. When the hydrogen is depleted the star begins fusing helium into heavier elements in shells and eventually the core. The time spent at each of these successive stages decreases by at least an order of magnitude. While mass loss is always occurring through the stellar wind, the amount of mass lost increases noticeably on the asymptotic giant branch through the production and subsequence expulsion of molecules and grains. The increasing luminosity and decreasing temperature mean that the radius of the star increases. Planets close in to the star will be engulfed. Planets beyond a few AU that are not engulfed will move further away from the star when it loses most of its mass on the AGB. Following this stage, the outer layers of the star expand away, visible as a planetary nebula, and the leftover core of the star is a called a white dwarf. Additionally, convection in the outer layers brings certain light elements like lithium to the interior, where these species are destroyed. So the chemical signatures of these stars change over time as well. </a:t>
            </a:r>
          </a:p>
          <a:p>
            <a:endParaRPr lang="en-US" dirty="0"/>
          </a:p>
        </p:txBody>
      </p:sp>
      <p:sp>
        <p:nvSpPr>
          <p:cNvPr id="4" name="Slide Number Placeholder 3"/>
          <p:cNvSpPr>
            <a:spLocks noGrp="1"/>
          </p:cNvSpPr>
          <p:nvPr>
            <p:ph type="sldNum" sz="quarter" idx="5"/>
          </p:nvPr>
        </p:nvSpPr>
        <p:spPr/>
        <p:txBody>
          <a:bodyPr/>
          <a:lstStyle/>
          <a:p>
            <a:fld id="{270102B3-4F52-7547-BD0F-84A867C67735}" type="slidenum">
              <a:rPr lang="en-US" smtClean="0"/>
              <a:t>14</a:t>
            </a:fld>
            <a:endParaRPr lang="en-US"/>
          </a:p>
        </p:txBody>
      </p:sp>
    </p:spTree>
    <p:extLst>
      <p:ext uri="{BB962C8B-B14F-4D97-AF65-F5344CB8AC3E}">
        <p14:creationId xmlns:p14="http://schemas.microsoft.com/office/powerpoint/2010/main" val="296913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ASTROSiLICATE</a:t>
            </a:r>
            <a:endParaRPr lang="en-US" dirty="0"/>
          </a:p>
          <a:p>
            <a:endParaRPr lang="en-US" dirty="0"/>
          </a:p>
          <a:p>
            <a:r>
              <a:rPr lang="en-US" dirty="0"/>
              <a:t>The astronomical Silicate (or </a:t>
            </a:r>
            <a:r>
              <a:rPr lang="en-US" dirty="0" err="1"/>
              <a:t>astroSilicate</a:t>
            </a:r>
            <a:r>
              <a:rPr lang="en-US" dirty="0"/>
              <a:t>) is a construction of parts meant to match observations of the interstellar medium, though it has been the unspoken gold standard used in some fraction to model dust in debris disks. The construction begins with the imaginary component, which is then used along with a </a:t>
            </a:r>
            <a:r>
              <a:rPr lang="en-US" dirty="0" err="1"/>
              <a:t>Kramers-Kronig</a:t>
            </a:r>
            <a:r>
              <a:rPr lang="en-US" dirty="0"/>
              <a:t> </a:t>
            </a:r>
            <a:r>
              <a:rPr lang="en-US" dirty="0" err="1"/>
              <a:t>analySis</a:t>
            </a:r>
            <a:r>
              <a:rPr lang="en-US" dirty="0"/>
              <a:t> to construct the real component. </a:t>
            </a:r>
          </a:p>
        </p:txBody>
      </p:sp>
      <p:sp>
        <p:nvSpPr>
          <p:cNvPr id="4" name="Slide Number Placeholder 3"/>
          <p:cNvSpPr>
            <a:spLocks noGrp="1"/>
          </p:cNvSpPr>
          <p:nvPr>
            <p:ph type="sldNum" sz="quarter" idx="5"/>
          </p:nvPr>
        </p:nvSpPr>
        <p:spPr/>
        <p:txBody>
          <a:bodyPr/>
          <a:lstStyle/>
          <a:p>
            <a:fld id="{513D6D0F-2B01-534B-B321-4B9996996D65}" type="slidenum">
              <a:rPr lang="en-US" smtClean="0"/>
              <a:t>15</a:t>
            </a:fld>
            <a:endParaRPr lang="en-US"/>
          </a:p>
        </p:txBody>
      </p:sp>
    </p:spTree>
    <p:extLst>
      <p:ext uri="{BB962C8B-B14F-4D97-AF65-F5344CB8AC3E}">
        <p14:creationId xmlns:p14="http://schemas.microsoft.com/office/powerpoint/2010/main" val="687392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care about the x-ray? </a:t>
            </a:r>
          </a:p>
          <a:p>
            <a:pPr marL="171450" indent="-171450">
              <a:buFontTx/>
              <a:buChar char="-"/>
            </a:pPr>
            <a:r>
              <a:rPr lang="en-US" dirty="0"/>
              <a:t>Potential high-energy photons</a:t>
            </a:r>
          </a:p>
          <a:p>
            <a:pPr marL="171450" indent="-171450">
              <a:buFontTx/>
              <a:buChar char="-"/>
            </a:pPr>
            <a:r>
              <a:rPr lang="en-US" dirty="0"/>
              <a:t>Could likely sub-in the </a:t>
            </a:r>
            <a:r>
              <a:rPr lang="en-US" dirty="0" err="1"/>
              <a:t>astroSilicate</a:t>
            </a:r>
            <a:r>
              <a:rPr lang="en-US" dirty="0"/>
              <a:t>, but the innermost edge/optical is different for different minerals. </a:t>
            </a:r>
          </a:p>
          <a:p>
            <a:endParaRPr lang="en-US" dirty="0"/>
          </a:p>
        </p:txBody>
      </p:sp>
      <p:sp>
        <p:nvSpPr>
          <p:cNvPr id="4" name="Slide Number Placeholder 3"/>
          <p:cNvSpPr>
            <a:spLocks noGrp="1"/>
          </p:cNvSpPr>
          <p:nvPr>
            <p:ph type="sldNum" sz="quarter" idx="5"/>
          </p:nvPr>
        </p:nvSpPr>
        <p:spPr/>
        <p:txBody>
          <a:bodyPr/>
          <a:lstStyle/>
          <a:p>
            <a:fld id="{513D6D0F-2B01-534B-B321-4B9996996D65}" type="slidenum">
              <a:rPr lang="en-US" smtClean="0"/>
              <a:t>16</a:t>
            </a:fld>
            <a:endParaRPr lang="en-US"/>
          </a:p>
        </p:txBody>
      </p:sp>
    </p:spTree>
    <p:extLst>
      <p:ext uri="{BB962C8B-B14F-4D97-AF65-F5344CB8AC3E}">
        <p14:creationId xmlns:p14="http://schemas.microsoft.com/office/powerpoint/2010/main" val="2427631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care about the x-ray? </a:t>
            </a:r>
          </a:p>
          <a:p>
            <a:pPr marL="171450" indent="-171450">
              <a:buFontTx/>
              <a:buChar char="-"/>
            </a:pPr>
            <a:r>
              <a:rPr lang="en-US" dirty="0"/>
              <a:t>Potential high-energy photons</a:t>
            </a:r>
          </a:p>
          <a:p>
            <a:pPr marL="171450" indent="-171450">
              <a:buFontTx/>
              <a:buChar char="-"/>
            </a:pPr>
            <a:r>
              <a:rPr lang="en-US" dirty="0"/>
              <a:t>Could likely sub-in the </a:t>
            </a:r>
            <a:r>
              <a:rPr lang="en-US" dirty="0" err="1"/>
              <a:t>astroSilicate</a:t>
            </a:r>
            <a:r>
              <a:rPr lang="en-US" dirty="0"/>
              <a:t>, but the innermost edge/optical is different for different minerals. </a:t>
            </a:r>
          </a:p>
          <a:p>
            <a:endParaRPr lang="en-US" dirty="0"/>
          </a:p>
        </p:txBody>
      </p:sp>
      <p:sp>
        <p:nvSpPr>
          <p:cNvPr id="4" name="Slide Number Placeholder 3"/>
          <p:cNvSpPr>
            <a:spLocks noGrp="1"/>
          </p:cNvSpPr>
          <p:nvPr>
            <p:ph type="sldNum" sz="quarter" idx="5"/>
          </p:nvPr>
        </p:nvSpPr>
        <p:spPr/>
        <p:txBody>
          <a:bodyPr/>
          <a:lstStyle/>
          <a:p>
            <a:fld id="{513D6D0F-2B01-534B-B321-4B9996996D65}" type="slidenum">
              <a:rPr lang="en-US" smtClean="0"/>
              <a:t>17</a:t>
            </a:fld>
            <a:endParaRPr lang="en-US"/>
          </a:p>
        </p:txBody>
      </p:sp>
    </p:spTree>
    <p:extLst>
      <p:ext uri="{BB962C8B-B14F-4D97-AF65-F5344CB8AC3E}">
        <p14:creationId xmlns:p14="http://schemas.microsoft.com/office/powerpoint/2010/main" val="1270170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D6D0F-2B01-534B-B321-4B9996996D65}" type="slidenum">
              <a:rPr lang="en-US" smtClean="0"/>
              <a:t>19</a:t>
            </a:fld>
            <a:endParaRPr lang="en-US"/>
          </a:p>
        </p:txBody>
      </p:sp>
    </p:spTree>
    <p:extLst>
      <p:ext uri="{BB962C8B-B14F-4D97-AF65-F5344CB8AC3E}">
        <p14:creationId xmlns:p14="http://schemas.microsoft.com/office/powerpoint/2010/main" val="1136643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Just to make sure we're all on the same page, white dwarfs are the endpoints of stellar evolution for most stars. When we study exoplanetary material around such an object, the planetary system has survived the these exciting stages. </a:t>
            </a:r>
          </a:p>
          <a:p>
            <a:endParaRPr lang="en-US" dirty="0"/>
          </a:p>
        </p:txBody>
      </p:sp>
      <p:sp>
        <p:nvSpPr>
          <p:cNvPr id="4" name="Slide Number Placeholder 3"/>
          <p:cNvSpPr>
            <a:spLocks noGrp="1"/>
          </p:cNvSpPr>
          <p:nvPr>
            <p:ph type="sldNum" sz="quarter" idx="5"/>
          </p:nvPr>
        </p:nvSpPr>
        <p:spPr/>
        <p:txBody>
          <a:bodyPr/>
          <a:lstStyle/>
          <a:p>
            <a:fld id="{270102B3-4F52-7547-BD0F-84A867C67735}" type="slidenum">
              <a:rPr lang="en-US" smtClean="0"/>
              <a:t>21</a:t>
            </a:fld>
            <a:endParaRPr lang="en-US"/>
          </a:p>
        </p:txBody>
      </p:sp>
    </p:spTree>
    <p:extLst>
      <p:ext uri="{BB962C8B-B14F-4D97-AF65-F5344CB8AC3E}">
        <p14:creationId xmlns:p14="http://schemas.microsoft.com/office/powerpoint/2010/main" val="1908242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https://</a:t>
            </a:r>
            <a:r>
              <a:rPr lang="en-US" dirty="0" err="1"/>
              <a:t>commons.wikimedia.org</a:t>
            </a:r>
            <a:r>
              <a:rPr lang="en-US" dirty="0"/>
              <a:t>/wiki/</a:t>
            </a:r>
            <a:r>
              <a:rPr lang="en-US" dirty="0" err="1"/>
              <a:t>File:Atomic_emission_spectrum_of_helium.svg</a:t>
            </a:r>
            <a:endParaRPr lang="en-US" dirty="0"/>
          </a:p>
        </p:txBody>
      </p:sp>
      <p:sp>
        <p:nvSpPr>
          <p:cNvPr id="4" name="Slide Number Placeholder 3"/>
          <p:cNvSpPr>
            <a:spLocks noGrp="1"/>
          </p:cNvSpPr>
          <p:nvPr>
            <p:ph type="sldNum" sz="quarter" idx="5"/>
          </p:nvPr>
        </p:nvSpPr>
        <p:spPr/>
        <p:txBody>
          <a:bodyPr/>
          <a:lstStyle/>
          <a:p>
            <a:fld id="{270102B3-4F52-7547-BD0F-84A867C67735}" type="slidenum">
              <a:rPr lang="en-US" smtClean="0"/>
              <a:t>25</a:t>
            </a:fld>
            <a:endParaRPr lang="en-US"/>
          </a:p>
        </p:txBody>
      </p:sp>
    </p:spTree>
    <p:extLst>
      <p:ext uri="{BB962C8B-B14F-4D97-AF65-F5344CB8AC3E}">
        <p14:creationId xmlns:p14="http://schemas.microsoft.com/office/powerpoint/2010/main" val="3250136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https://</a:t>
            </a:r>
            <a:r>
              <a:rPr lang="en-US" dirty="0" err="1"/>
              <a:t>commons.wikimedia.org</a:t>
            </a:r>
            <a:r>
              <a:rPr lang="en-US" dirty="0"/>
              <a:t>/wiki/</a:t>
            </a:r>
            <a:r>
              <a:rPr lang="en-US" dirty="0" err="1"/>
              <a:t>File:Atomic_emission_spectrum_of_helium.svg</a:t>
            </a:r>
            <a:endParaRPr lang="en-US" dirty="0"/>
          </a:p>
        </p:txBody>
      </p:sp>
      <p:sp>
        <p:nvSpPr>
          <p:cNvPr id="4" name="Slide Number Placeholder 3"/>
          <p:cNvSpPr>
            <a:spLocks noGrp="1"/>
          </p:cNvSpPr>
          <p:nvPr>
            <p:ph type="sldNum" sz="quarter" idx="5"/>
          </p:nvPr>
        </p:nvSpPr>
        <p:spPr/>
        <p:txBody>
          <a:bodyPr/>
          <a:lstStyle/>
          <a:p>
            <a:fld id="{270102B3-4F52-7547-BD0F-84A867C67735}" type="slidenum">
              <a:rPr lang="en-US" smtClean="0"/>
              <a:t>26</a:t>
            </a:fld>
            <a:endParaRPr lang="en-US"/>
          </a:p>
        </p:txBody>
      </p:sp>
    </p:spTree>
    <p:extLst>
      <p:ext uri="{BB962C8B-B14F-4D97-AF65-F5344CB8AC3E}">
        <p14:creationId xmlns:p14="http://schemas.microsoft.com/office/powerpoint/2010/main" val="4095171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ASTROSiLICATE</a:t>
            </a:r>
            <a:endParaRPr lang="en-US" dirty="0"/>
          </a:p>
          <a:p>
            <a:endParaRPr lang="en-US" dirty="0"/>
          </a:p>
          <a:p>
            <a:r>
              <a:rPr lang="en-US" dirty="0"/>
              <a:t>The astronomical Silicate (or </a:t>
            </a:r>
            <a:r>
              <a:rPr lang="en-US" dirty="0" err="1"/>
              <a:t>astroSilicate</a:t>
            </a:r>
            <a:r>
              <a:rPr lang="en-US" dirty="0"/>
              <a:t>) is a construction of parts meant to match observations of the interstellar medium, though it has been the unspoken gold standard used in some fraction to model dust in debris disks. The construction begins with the imaginary component, which is then used along with a </a:t>
            </a:r>
            <a:r>
              <a:rPr lang="en-US" dirty="0" err="1"/>
              <a:t>Kramers-Kronig</a:t>
            </a:r>
            <a:r>
              <a:rPr lang="en-US" dirty="0"/>
              <a:t> </a:t>
            </a:r>
            <a:r>
              <a:rPr lang="en-US" dirty="0" err="1"/>
              <a:t>analySis</a:t>
            </a:r>
            <a:r>
              <a:rPr lang="en-US" dirty="0"/>
              <a:t> to construct the real component. </a:t>
            </a:r>
          </a:p>
        </p:txBody>
      </p:sp>
      <p:sp>
        <p:nvSpPr>
          <p:cNvPr id="4" name="Slide Number Placeholder 3"/>
          <p:cNvSpPr>
            <a:spLocks noGrp="1"/>
          </p:cNvSpPr>
          <p:nvPr>
            <p:ph type="sldNum" sz="quarter" idx="5"/>
          </p:nvPr>
        </p:nvSpPr>
        <p:spPr/>
        <p:txBody>
          <a:bodyPr/>
          <a:lstStyle/>
          <a:p>
            <a:fld id="{513D6D0F-2B01-534B-B321-4B9996996D65}" type="slidenum">
              <a:rPr lang="en-US" smtClean="0"/>
              <a:t>27</a:t>
            </a:fld>
            <a:endParaRPr lang="en-US"/>
          </a:p>
        </p:txBody>
      </p:sp>
    </p:spTree>
    <p:extLst>
      <p:ext uri="{BB962C8B-B14F-4D97-AF65-F5344CB8AC3E}">
        <p14:creationId xmlns:p14="http://schemas.microsoft.com/office/powerpoint/2010/main" val="4057093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object that has this small polluted white dwarf community excited, is WD1145+017. </a:t>
            </a:r>
          </a:p>
          <a:p>
            <a:endParaRPr lang="en-US" dirty="0"/>
          </a:p>
          <a:p>
            <a:r>
              <a:rPr lang="en-US" dirty="0"/>
              <a:t>WD1145 has a transiting, disintegrating planetesimal or asteroid. </a:t>
            </a:r>
          </a:p>
          <a:p>
            <a:endParaRPr lang="en-US" dirty="0"/>
          </a:p>
          <a:p>
            <a:r>
              <a:rPr lang="en-US" dirty="0"/>
              <a:t>Size of white dwarf shown in blue, the transiting body is outlined in white, with sublimating material shown in colors in blue and pink. The gas is accreting onto the surface in eccentric, </a:t>
            </a:r>
            <a:r>
              <a:rPr lang="en-US" dirty="0" err="1"/>
              <a:t>precessing</a:t>
            </a:r>
            <a:r>
              <a:rPr lang="en-US" dirty="0"/>
              <a:t> streams</a:t>
            </a:r>
          </a:p>
        </p:txBody>
      </p:sp>
      <p:sp>
        <p:nvSpPr>
          <p:cNvPr id="4" name="Slide Number Placeholder 3"/>
          <p:cNvSpPr>
            <a:spLocks noGrp="1"/>
          </p:cNvSpPr>
          <p:nvPr>
            <p:ph type="sldNum" sz="quarter" idx="5"/>
          </p:nvPr>
        </p:nvSpPr>
        <p:spPr/>
        <p:txBody>
          <a:bodyPr/>
          <a:lstStyle/>
          <a:p>
            <a:fld id="{270102B3-4F52-7547-BD0F-84A867C67735}" type="slidenum">
              <a:rPr lang="en-US" smtClean="0"/>
              <a:t>28</a:t>
            </a:fld>
            <a:endParaRPr lang="en-US"/>
          </a:p>
        </p:txBody>
      </p:sp>
    </p:spTree>
    <p:extLst>
      <p:ext uri="{BB962C8B-B14F-4D97-AF65-F5344CB8AC3E}">
        <p14:creationId xmlns:p14="http://schemas.microsoft.com/office/powerpoint/2010/main" val="168638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Just to make sure we're all on the same page, white dwarfs are the endpoints of stellar evolution for most stars. When we study exoplanetary material around such an object, the planetary system has survived the these exciting stages. </a:t>
            </a:r>
          </a:p>
          <a:p>
            <a:endParaRPr lang="en-US" dirty="0"/>
          </a:p>
          <a:p>
            <a:r>
              <a:rPr lang="en-US" dirty="0"/>
              <a:t>What </a:t>
            </a:r>
          </a:p>
        </p:txBody>
      </p:sp>
      <p:sp>
        <p:nvSpPr>
          <p:cNvPr id="4" name="Slide Number Placeholder 3"/>
          <p:cNvSpPr>
            <a:spLocks noGrp="1"/>
          </p:cNvSpPr>
          <p:nvPr>
            <p:ph type="sldNum" sz="quarter" idx="5"/>
          </p:nvPr>
        </p:nvSpPr>
        <p:spPr/>
        <p:txBody>
          <a:bodyPr/>
          <a:lstStyle/>
          <a:p>
            <a:fld id="{270102B3-4F52-7547-BD0F-84A867C67735}" type="slidenum">
              <a:rPr lang="en-US" smtClean="0"/>
              <a:t>2</a:t>
            </a:fld>
            <a:endParaRPr lang="en-US"/>
          </a:p>
        </p:txBody>
      </p:sp>
    </p:spTree>
    <p:extLst>
      <p:ext uri="{BB962C8B-B14F-4D97-AF65-F5344CB8AC3E}">
        <p14:creationId xmlns:p14="http://schemas.microsoft.com/office/powerpoint/2010/main" val="3441158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A7419B-87F3-234D-89B7-56D33ACD572B}" type="slidenum">
              <a:rPr lang="en-US" smtClean="0"/>
              <a:t>31</a:t>
            </a:fld>
            <a:endParaRPr lang="en-US"/>
          </a:p>
        </p:txBody>
      </p:sp>
    </p:spTree>
    <p:extLst>
      <p:ext uri="{BB962C8B-B14F-4D97-AF65-F5344CB8AC3E}">
        <p14:creationId xmlns:p14="http://schemas.microsoft.com/office/powerpoint/2010/main" val="3638602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I’m Dr. Amy Steele and am a postdoctoral fellow at the Trottier Space Institute at McGill </a:t>
            </a:r>
            <a:r>
              <a:rPr lang="en-US" dirty="0" err="1"/>
              <a:t>UniverSity</a:t>
            </a:r>
            <a:r>
              <a:rPr lang="en-US" dirty="0"/>
              <a:t> in Montreal. Today I’ll present research that is on its way to </a:t>
            </a:r>
            <a:r>
              <a:rPr lang="en-US" dirty="0" err="1"/>
              <a:t>submisSion</a:t>
            </a:r>
            <a:r>
              <a:rPr lang="en-US" dirty="0"/>
              <a:t> and will hopefully aid in the modelling of dust in circumstellar disks. We’ve extended the optical constants of several minerals to the x-ray, describe why, and suggest future steps. </a:t>
            </a:r>
          </a:p>
          <a:p>
            <a:endParaRPr lang="en-US" dirty="0"/>
          </a:p>
          <a:p>
            <a:r>
              <a:rPr lang="en-US" dirty="0"/>
              <a:t>Optical constants refer to the wavelength dependent, real and imaginary components of the complex index of refraction. The imaginary component k is of particular interest because it encodes the absorptive properties of a material. </a:t>
            </a:r>
          </a:p>
          <a:p>
            <a:endParaRPr lang="en-US" dirty="0"/>
          </a:p>
        </p:txBody>
      </p:sp>
      <p:sp>
        <p:nvSpPr>
          <p:cNvPr id="4" name="Slide Number Placeholder 3"/>
          <p:cNvSpPr>
            <a:spLocks noGrp="1"/>
          </p:cNvSpPr>
          <p:nvPr>
            <p:ph type="sldNum" sz="quarter" idx="5"/>
          </p:nvPr>
        </p:nvSpPr>
        <p:spPr/>
        <p:txBody>
          <a:bodyPr/>
          <a:lstStyle/>
          <a:p>
            <a:fld id="{513D6D0F-2B01-534B-B321-4B9996996D65}" type="slidenum">
              <a:rPr lang="en-US" smtClean="0"/>
              <a:t>32</a:t>
            </a:fld>
            <a:endParaRPr lang="en-US"/>
          </a:p>
        </p:txBody>
      </p:sp>
    </p:spTree>
    <p:extLst>
      <p:ext uri="{BB962C8B-B14F-4D97-AF65-F5344CB8AC3E}">
        <p14:creationId xmlns:p14="http://schemas.microsoft.com/office/powerpoint/2010/main" val="3022007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ASTROSiLICATE</a:t>
            </a:r>
            <a:endParaRPr lang="en-US" dirty="0"/>
          </a:p>
          <a:p>
            <a:endParaRPr lang="en-US" dirty="0"/>
          </a:p>
          <a:p>
            <a:r>
              <a:rPr lang="en-US" dirty="0"/>
              <a:t>The astronomical Silicate (or </a:t>
            </a:r>
            <a:r>
              <a:rPr lang="en-US" dirty="0" err="1"/>
              <a:t>astroSilicate</a:t>
            </a:r>
            <a:r>
              <a:rPr lang="en-US" dirty="0"/>
              <a:t>) is a construction of parts meant to match observations of the interstellar medium, though it has been the unspoken gold standard used in some fraction to model dust in debris disks. The construction begins with the imaginary component, which is then used along with a </a:t>
            </a:r>
            <a:r>
              <a:rPr lang="en-US" dirty="0" err="1"/>
              <a:t>Kramers-Kronig</a:t>
            </a:r>
            <a:r>
              <a:rPr lang="en-US" dirty="0"/>
              <a:t> </a:t>
            </a:r>
            <a:r>
              <a:rPr lang="en-US" dirty="0" err="1"/>
              <a:t>analySis</a:t>
            </a:r>
            <a:r>
              <a:rPr lang="en-US" dirty="0"/>
              <a:t> to construct the real component. </a:t>
            </a:r>
          </a:p>
        </p:txBody>
      </p:sp>
      <p:sp>
        <p:nvSpPr>
          <p:cNvPr id="4" name="Slide Number Placeholder 3"/>
          <p:cNvSpPr>
            <a:spLocks noGrp="1"/>
          </p:cNvSpPr>
          <p:nvPr>
            <p:ph type="sldNum" sz="quarter" idx="5"/>
          </p:nvPr>
        </p:nvSpPr>
        <p:spPr/>
        <p:txBody>
          <a:bodyPr/>
          <a:lstStyle/>
          <a:p>
            <a:fld id="{513D6D0F-2B01-534B-B321-4B9996996D65}" type="slidenum">
              <a:rPr lang="en-US" smtClean="0"/>
              <a:t>33</a:t>
            </a:fld>
            <a:endParaRPr lang="en-US"/>
          </a:p>
        </p:txBody>
      </p:sp>
    </p:spTree>
    <p:extLst>
      <p:ext uri="{BB962C8B-B14F-4D97-AF65-F5344CB8AC3E}">
        <p14:creationId xmlns:p14="http://schemas.microsoft.com/office/powerpoint/2010/main" val="2056614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Book" panose="02000503020000020003" pitchFamily="2" charset="0"/>
              </a:rPr>
              <a:t> “in addition to determining just the planetary statistics, a critical element of the committee’s exoplanet strategy is to continue to build the inventory of planetary systems around specific nearby stars. Therefore, this survey strongly supports a vigorous program of exoplanet science that takes advantage of the observational capabilities that can be achieved from the ground and in space.”</a:t>
            </a:r>
          </a:p>
          <a:p>
            <a:r>
              <a:rPr lang="en-US" dirty="0">
                <a:latin typeface="Avenir Book" panose="02000503020000020003" pitchFamily="2" charset="0"/>
              </a:rPr>
              <a:t>National Academies of Sciences, Engineering, and Medicine. 2010. New Worlds, New Horizons in Astronomy and Astrophysics. Washington, DC: The National Academies Press. https://</a:t>
            </a:r>
            <a:r>
              <a:rPr lang="en-US" dirty="0" err="1">
                <a:latin typeface="Avenir Book" panose="02000503020000020003" pitchFamily="2" charset="0"/>
              </a:rPr>
              <a:t>doi.org</a:t>
            </a:r>
            <a:r>
              <a:rPr lang="en-US" dirty="0">
                <a:latin typeface="Avenir Book" panose="02000503020000020003" pitchFamily="2" charset="0"/>
              </a:rPr>
              <a:t>/10.17226/12951.</a:t>
            </a:r>
          </a:p>
          <a:p>
            <a:endParaRPr lang="en-US" dirty="0"/>
          </a:p>
          <a:p>
            <a:endParaRPr lang="en-US" dirty="0"/>
          </a:p>
          <a:p>
            <a:r>
              <a:rPr lang="en-US" dirty="0"/>
              <a:t>Why are radial velocity need: only get how big thing is compared to star with transits, get the mass from radial velocity</a:t>
            </a:r>
          </a:p>
          <a:p>
            <a:r>
              <a:rPr lang="en-US" dirty="0"/>
              <a:t>TESS responsible for bringing total to 5000</a:t>
            </a:r>
          </a:p>
          <a:p>
            <a:r>
              <a:rPr lang="en-US" dirty="0"/>
              <a:t>Give context to current JWST observations by observing and characterizing the host star</a:t>
            </a:r>
          </a:p>
          <a:p>
            <a:endParaRPr lang="en-US" dirty="0"/>
          </a:p>
          <a:p>
            <a:r>
              <a:rPr lang="en-US" dirty="0"/>
              <a:t>Plan: Improve radial velocity measurements on existing ground-based telescopes to discover planets within a few times the mass of Earth as potential targets for future space-based direct-detection missions.</a:t>
            </a:r>
          </a:p>
          <a:p>
            <a:r>
              <a:rPr lang="en-US" dirty="0"/>
              <a:t>National Academies of Sciences, Engineering, and Medicine. 2010. New Worlds, New Horizons in Astronomy and Astrophysics. Washington, DC: The National Academies Press. https://</a:t>
            </a:r>
            <a:r>
              <a:rPr lang="en-US" dirty="0" err="1"/>
              <a:t>doi.org</a:t>
            </a:r>
            <a:r>
              <a:rPr lang="en-US" dirty="0"/>
              <a:t>/10.17226/12951.</a:t>
            </a:r>
          </a:p>
          <a:p>
            <a:endParaRPr lang="en-US" dirty="0"/>
          </a:p>
          <a:p>
            <a:r>
              <a:rPr lang="en-US" b="0" i="0" dirty="0">
                <a:solidFill>
                  <a:srgbClr val="333333"/>
                </a:solidFill>
                <a:effectLst/>
                <a:latin typeface="Helvetica Neue LT ESO" panose="02000503000000020004" pitchFamily="2" charset="0"/>
              </a:rPr>
              <a:t>This artist’s impression shows several of the planets orbiting the ultra-cool red dwarf star TRAPPIST-1. New observations, when combined with very sophisticated analysis, have now yielded good estimates of the densities of all seven of the Earth-sized planets and suggest that they are rich in volatile materials, probably water.</a:t>
            </a:r>
          </a:p>
          <a:p>
            <a:endParaRPr lang="en-US" b="0" i="0" dirty="0">
              <a:solidFill>
                <a:srgbClr val="333333"/>
              </a:solidFill>
              <a:effectLst/>
              <a:latin typeface="Helvetica Neue LT ESO" panose="02000503000000020004" pitchFamily="2" charset="0"/>
            </a:endParaRPr>
          </a:p>
          <a:p>
            <a:r>
              <a:rPr lang="en-US" b="0" i="0" dirty="0">
                <a:solidFill>
                  <a:srgbClr val="333333"/>
                </a:solidFill>
                <a:effectLst/>
                <a:latin typeface="Helvetica Neue LT ESO" panose="02000503000000020004" pitchFamily="2" charset="0"/>
              </a:rPr>
              <a:t>An active star makes studying the planet harder. Trappist observations published in Nature: one of the planets might not have an atmosphere</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err="1">
                <a:solidFill>
                  <a:srgbClr val="333333"/>
                </a:solidFill>
                <a:effectLst/>
                <a:latin typeface="Helvetica Neue LT ESO" panose="02000503000000020004" pitchFamily="2" charset="0"/>
              </a:rPr>
              <a:t>Credit:</a:t>
            </a:r>
            <a:r>
              <a:rPr lang="en-US" b="0" i="0" dirty="0" err="1">
                <a:solidFill>
                  <a:srgbClr val="333333"/>
                </a:solidFill>
                <a:effectLst/>
                <a:latin typeface="Helvetica Neue LT ESO" panose="02000503000000020004" pitchFamily="2" charset="0"/>
              </a:rPr>
              <a:t>ESO</a:t>
            </a:r>
            <a:r>
              <a:rPr lang="en-US" b="0" i="0" dirty="0">
                <a:solidFill>
                  <a:srgbClr val="333333"/>
                </a:solidFill>
                <a:effectLst/>
                <a:latin typeface="Helvetica Neue LT ESO" panose="02000503000000020004" pitchFamily="2" charset="0"/>
              </a:rPr>
              <a:t>/M. </a:t>
            </a:r>
            <a:r>
              <a:rPr lang="en-US" b="0" i="0" dirty="0" err="1">
                <a:solidFill>
                  <a:srgbClr val="333333"/>
                </a:solidFill>
                <a:effectLst/>
                <a:latin typeface="Helvetica Neue LT ESO" panose="02000503000000020004" pitchFamily="2" charset="0"/>
              </a:rPr>
              <a:t>Kornmesser</a:t>
            </a:r>
            <a:endParaRPr lang="en-US" b="0" i="0" dirty="0">
              <a:solidFill>
                <a:srgbClr val="333333"/>
              </a:solidFill>
              <a:effectLst/>
              <a:latin typeface="Helvetica Neue LT ESO"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0CA7419B-87F3-234D-89B7-56D33ACD572B}" type="slidenum">
              <a:rPr lang="en-US" smtClean="0"/>
              <a:t>34</a:t>
            </a:fld>
            <a:endParaRPr lang="en-US"/>
          </a:p>
        </p:txBody>
      </p:sp>
    </p:spTree>
    <p:extLst>
      <p:ext uri="{BB962C8B-B14F-4D97-AF65-F5344CB8AC3E}">
        <p14:creationId xmlns:p14="http://schemas.microsoft.com/office/powerpoint/2010/main" val="131554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venir Book" panose="02000503020000020003" pitchFamily="2" charset="0"/>
              </a:rPr>
              <a:t> “in addition to determining just the planetary statistics, a critical element of the committee’s exoplanet strategy is to continue to build the inventory of planetary systems around specific nearby stars. Therefore, this survey strongly supports a vigorous program of exoplanet science that takes advantage of the observational capabilities that can be achieved from the ground and in space.”</a:t>
            </a:r>
          </a:p>
          <a:p>
            <a:r>
              <a:rPr lang="en-US" dirty="0">
                <a:latin typeface="Avenir Book" panose="02000503020000020003" pitchFamily="2" charset="0"/>
              </a:rPr>
              <a:t>National Academies of Sciences, Engineering, and Medicine. 2010. New Worlds, New Horizons in Astronomy and Astrophysics. Washington, DC: The National Academies Press. https://</a:t>
            </a:r>
            <a:r>
              <a:rPr lang="en-US" dirty="0" err="1">
                <a:latin typeface="Avenir Book" panose="02000503020000020003" pitchFamily="2" charset="0"/>
              </a:rPr>
              <a:t>doi.org</a:t>
            </a:r>
            <a:r>
              <a:rPr lang="en-US" dirty="0">
                <a:latin typeface="Avenir Book" panose="02000503020000020003" pitchFamily="2" charset="0"/>
              </a:rPr>
              <a:t>/10.17226/12951.</a:t>
            </a:r>
          </a:p>
          <a:p>
            <a:endParaRPr lang="en-US" dirty="0"/>
          </a:p>
          <a:p>
            <a:r>
              <a:rPr lang="en-US" dirty="0"/>
              <a:t>Plan: Improve radial velocity measurements on existing ground-based telescopes to discover planets within a few times the mass of Earth as potential targets for future space-based direct-detection missions.</a:t>
            </a:r>
          </a:p>
          <a:p>
            <a:r>
              <a:rPr lang="en-US" dirty="0"/>
              <a:t>National Academies of Sciences, Engineering, and Medicine. 2010. New Worlds, New Horizons in Astronomy and Astrophysics. Washington, DC: The National Academies Press. https://</a:t>
            </a:r>
            <a:r>
              <a:rPr lang="en-US" dirty="0" err="1"/>
              <a:t>doi.org</a:t>
            </a:r>
            <a:r>
              <a:rPr lang="en-US" dirty="0"/>
              <a:t>/10.17226/12951.</a:t>
            </a:r>
          </a:p>
          <a:p>
            <a:endParaRPr lang="en-US" dirty="0"/>
          </a:p>
        </p:txBody>
      </p:sp>
      <p:sp>
        <p:nvSpPr>
          <p:cNvPr id="4" name="Slide Number Placeholder 3"/>
          <p:cNvSpPr>
            <a:spLocks noGrp="1"/>
          </p:cNvSpPr>
          <p:nvPr>
            <p:ph type="sldNum" sz="quarter" idx="5"/>
          </p:nvPr>
        </p:nvSpPr>
        <p:spPr/>
        <p:txBody>
          <a:bodyPr/>
          <a:lstStyle/>
          <a:p>
            <a:fld id="{0CA7419B-87F3-234D-89B7-56D33ACD572B}" type="slidenum">
              <a:rPr lang="en-US" smtClean="0"/>
              <a:t>35</a:t>
            </a:fld>
            <a:endParaRPr lang="en-US"/>
          </a:p>
        </p:txBody>
      </p:sp>
    </p:spTree>
    <p:extLst>
      <p:ext uri="{BB962C8B-B14F-4D97-AF65-F5344CB8AC3E}">
        <p14:creationId xmlns:p14="http://schemas.microsoft.com/office/powerpoint/2010/main" val="182912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https://</a:t>
            </a:r>
            <a:r>
              <a:rPr lang="en-US" dirty="0" err="1"/>
              <a:t>commons.wikimedia.org</a:t>
            </a:r>
            <a:r>
              <a:rPr lang="en-US" dirty="0"/>
              <a:t>/wiki/</a:t>
            </a:r>
            <a:r>
              <a:rPr lang="en-US" dirty="0" err="1"/>
              <a:t>File:Atomic_emission_spectrum_of_helium.svg</a:t>
            </a:r>
            <a:endParaRPr lang="en-US" dirty="0"/>
          </a:p>
        </p:txBody>
      </p:sp>
      <p:sp>
        <p:nvSpPr>
          <p:cNvPr id="4" name="Slide Number Placeholder 3"/>
          <p:cNvSpPr>
            <a:spLocks noGrp="1"/>
          </p:cNvSpPr>
          <p:nvPr>
            <p:ph type="sldNum" sz="quarter" idx="5"/>
          </p:nvPr>
        </p:nvSpPr>
        <p:spPr/>
        <p:txBody>
          <a:bodyPr/>
          <a:lstStyle/>
          <a:p>
            <a:fld id="{270102B3-4F52-7547-BD0F-84A867C67735}" type="slidenum">
              <a:rPr lang="en-US" smtClean="0"/>
              <a:t>4</a:t>
            </a:fld>
            <a:endParaRPr lang="en-US"/>
          </a:p>
        </p:txBody>
      </p:sp>
    </p:spTree>
    <p:extLst>
      <p:ext uri="{BB962C8B-B14F-4D97-AF65-F5344CB8AC3E}">
        <p14:creationId xmlns:p14="http://schemas.microsoft.com/office/powerpoint/2010/main" val="52184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D6D0F-2B01-534B-B321-4B9996996D65}" type="slidenum">
              <a:rPr lang="en-US" smtClean="0"/>
              <a:t>5</a:t>
            </a:fld>
            <a:endParaRPr lang="en-US"/>
          </a:p>
        </p:txBody>
      </p:sp>
    </p:spTree>
    <p:extLst>
      <p:ext uri="{BB962C8B-B14F-4D97-AF65-F5344CB8AC3E}">
        <p14:creationId xmlns:p14="http://schemas.microsoft.com/office/powerpoint/2010/main" val="2593766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object that has this small polluted white dwarf community excited, is WD1145+017. </a:t>
            </a:r>
          </a:p>
          <a:p>
            <a:endParaRPr lang="en-US" dirty="0"/>
          </a:p>
          <a:p>
            <a:r>
              <a:rPr lang="en-US" dirty="0"/>
              <a:t>WD1145 has a transiting, disintegrating planetesimal or asteroid. </a:t>
            </a:r>
          </a:p>
          <a:p>
            <a:endParaRPr lang="en-US" dirty="0"/>
          </a:p>
          <a:p>
            <a:r>
              <a:rPr lang="en-US" dirty="0"/>
              <a:t>Size of white dwarf shown in blue, the transiting body is outlined in white, with sublimating material shown in colors in blue and pink. The gas is accreting onto the surface in eccentric, </a:t>
            </a:r>
            <a:r>
              <a:rPr lang="en-US" dirty="0" err="1"/>
              <a:t>precessing</a:t>
            </a:r>
            <a:r>
              <a:rPr lang="en-US" dirty="0"/>
              <a:t> streams</a:t>
            </a:r>
          </a:p>
        </p:txBody>
      </p:sp>
      <p:sp>
        <p:nvSpPr>
          <p:cNvPr id="4" name="Slide Number Placeholder 3"/>
          <p:cNvSpPr>
            <a:spLocks noGrp="1"/>
          </p:cNvSpPr>
          <p:nvPr>
            <p:ph type="sldNum" sz="quarter" idx="5"/>
          </p:nvPr>
        </p:nvSpPr>
        <p:spPr/>
        <p:txBody>
          <a:bodyPr/>
          <a:lstStyle/>
          <a:p>
            <a:fld id="{270102B3-4F52-7547-BD0F-84A867C67735}" type="slidenum">
              <a:rPr lang="en-US" smtClean="0"/>
              <a:t>8</a:t>
            </a:fld>
            <a:endParaRPr lang="en-US"/>
          </a:p>
        </p:txBody>
      </p:sp>
    </p:spTree>
    <p:extLst>
      <p:ext uri="{BB962C8B-B14F-4D97-AF65-F5344CB8AC3E}">
        <p14:creationId xmlns:p14="http://schemas.microsoft.com/office/powerpoint/2010/main" val="5258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ASTROSiLICATE</a:t>
            </a:r>
            <a:endParaRPr lang="en-US" dirty="0"/>
          </a:p>
          <a:p>
            <a:endParaRPr lang="en-US" dirty="0"/>
          </a:p>
          <a:p>
            <a:r>
              <a:rPr lang="en-US" dirty="0"/>
              <a:t>The astronomical Silicate (or </a:t>
            </a:r>
            <a:r>
              <a:rPr lang="en-US" dirty="0" err="1"/>
              <a:t>astroSilicate</a:t>
            </a:r>
            <a:r>
              <a:rPr lang="en-US" dirty="0"/>
              <a:t>) is a construction of parts meant to match observations of the interstellar medium, though it has been the unspoken gold standard used in some fraction to model dust in debris disks. The construction begins with the imaginary component, which is then used along with a </a:t>
            </a:r>
            <a:r>
              <a:rPr lang="en-US" dirty="0" err="1"/>
              <a:t>Kramers-Kronig</a:t>
            </a:r>
            <a:r>
              <a:rPr lang="en-US" dirty="0"/>
              <a:t> </a:t>
            </a:r>
            <a:r>
              <a:rPr lang="en-US" dirty="0" err="1"/>
              <a:t>analySis</a:t>
            </a:r>
            <a:r>
              <a:rPr lang="en-US" dirty="0"/>
              <a:t> to construct the real component. </a:t>
            </a:r>
          </a:p>
        </p:txBody>
      </p:sp>
      <p:sp>
        <p:nvSpPr>
          <p:cNvPr id="4" name="Slide Number Placeholder 3"/>
          <p:cNvSpPr>
            <a:spLocks noGrp="1"/>
          </p:cNvSpPr>
          <p:nvPr>
            <p:ph type="sldNum" sz="quarter" idx="5"/>
          </p:nvPr>
        </p:nvSpPr>
        <p:spPr/>
        <p:txBody>
          <a:bodyPr/>
          <a:lstStyle/>
          <a:p>
            <a:fld id="{513D6D0F-2B01-534B-B321-4B9996996D65}" type="slidenum">
              <a:rPr lang="en-US" smtClean="0"/>
              <a:t>10</a:t>
            </a:fld>
            <a:endParaRPr lang="en-US"/>
          </a:p>
        </p:txBody>
      </p:sp>
    </p:spTree>
    <p:extLst>
      <p:ext uri="{BB962C8B-B14F-4D97-AF65-F5344CB8AC3E}">
        <p14:creationId xmlns:p14="http://schemas.microsoft.com/office/powerpoint/2010/main" val="795984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ASTROSiLICATE</a:t>
            </a:r>
            <a:endParaRPr lang="en-US" dirty="0"/>
          </a:p>
          <a:p>
            <a:endParaRPr lang="en-US" dirty="0"/>
          </a:p>
          <a:p>
            <a:r>
              <a:rPr lang="en-US" dirty="0"/>
              <a:t>The astronomical Silicate (or </a:t>
            </a:r>
            <a:r>
              <a:rPr lang="en-US" dirty="0" err="1"/>
              <a:t>astroSilicate</a:t>
            </a:r>
            <a:r>
              <a:rPr lang="en-US" dirty="0"/>
              <a:t>) is a construction of parts meant to match observations of the interstellar medium, though it has been the unspoken gold standard used in some fraction to model dust in debris disks. The construction begins with the imaginary component, which is then used along with a </a:t>
            </a:r>
            <a:r>
              <a:rPr lang="en-US" dirty="0" err="1"/>
              <a:t>Kramers-Kronig</a:t>
            </a:r>
            <a:r>
              <a:rPr lang="en-US" dirty="0"/>
              <a:t> </a:t>
            </a:r>
            <a:r>
              <a:rPr lang="en-US" dirty="0" err="1"/>
              <a:t>analySis</a:t>
            </a:r>
            <a:r>
              <a:rPr lang="en-US" dirty="0"/>
              <a:t> to construct the real component. </a:t>
            </a:r>
          </a:p>
        </p:txBody>
      </p:sp>
      <p:sp>
        <p:nvSpPr>
          <p:cNvPr id="4" name="Slide Number Placeholder 3"/>
          <p:cNvSpPr>
            <a:spLocks noGrp="1"/>
          </p:cNvSpPr>
          <p:nvPr>
            <p:ph type="sldNum" sz="quarter" idx="5"/>
          </p:nvPr>
        </p:nvSpPr>
        <p:spPr/>
        <p:txBody>
          <a:bodyPr/>
          <a:lstStyle/>
          <a:p>
            <a:fld id="{513D6D0F-2B01-534B-B321-4B9996996D65}" type="slidenum">
              <a:rPr lang="en-US" smtClean="0"/>
              <a:t>11</a:t>
            </a:fld>
            <a:endParaRPr lang="en-US"/>
          </a:p>
        </p:txBody>
      </p:sp>
    </p:spTree>
    <p:extLst>
      <p:ext uri="{BB962C8B-B14F-4D97-AF65-F5344CB8AC3E}">
        <p14:creationId xmlns:p14="http://schemas.microsoft.com/office/powerpoint/2010/main" val="1250488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ASTROSiLICATE</a:t>
            </a:r>
            <a:endParaRPr lang="en-US" dirty="0"/>
          </a:p>
          <a:p>
            <a:endParaRPr lang="en-US" dirty="0"/>
          </a:p>
          <a:p>
            <a:r>
              <a:rPr lang="en-US" dirty="0"/>
              <a:t>The astronomical Silicate (or </a:t>
            </a:r>
            <a:r>
              <a:rPr lang="en-US" dirty="0" err="1"/>
              <a:t>astroSilicate</a:t>
            </a:r>
            <a:r>
              <a:rPr lang="en-US" dirty="0"/>
              <a:t>) is a construction of parts meant to match observations of the interstellar medium, though it has been the unspoken gold standard used in some fraction to model dust in debris disks. The construction begins with the imaginary component, which is then used along with a </a:t>
            </a:r>
            <a:r>
              <a:rPr lang="en-US" dirty="0" err="1"/>
              <a:t>Kramers-Kronig</a:t>
            </a:r>
            <a:r>
              <a:rPr lang="en-US" dirty="0"/>
              <a:t> </a:t>
            </a:r>
            <a:r>
              <a:rPr lang="en-US" dirty="0" err="1"/>
              <a:t>analySis</a:t>
            </a:r>
            <a:r>
              <a:rPr lang="en-US" dirty="0"/>
              <a:t> to construct the real component. </a:t>
            </a:r>
          </a:p>
        </p:txBody>
      </p:sp>
      <p:sp>
        <p:nvSpPr>
          <p:cNvPr id="4" name="Slide Number Placeholder 3"/>
          <p:cNvSpPr>
            <a:spLocks noGrp="1"/>
          </p:cNvSpPr>
          <p:nvPr>
            <p:ph type="sldNum" sz="quarter" idx="5"/>
          </p:nvPr>
        </p:nvSpPr>
        <p:spPr/>
        <p:txBody>
          <a:bodyPr/>
          <a:lstStyle/>
          <a:p>
            <a:fld id="{513D6D0F-2B01-534B-B321-4B9996996D65}" type="slidenum">
              <a:rPr lang="en-US" smtClean="0"/>
              <a:t>12</a:t>
            </a:fld>
            <a:endParaRPr lang="en-US"/>
          </a:p>
        </p:txBody>
      </p:sp>
    </p:spTree>
    <p:extLst>
      <p:ext uri="{BB962C8B-B14F-4D97-AF65-F5344CB8AC3E}">
        <p14:creationId xmlns:p14="http://schemas.microsoft.com/office/powerpoint/2010/main" val="673289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MU SANS SERIF" panose="02000603000000000000" pitchFamily="2" charset="0"/>
                <a:ea typeface="CMU SANS SERIF" panose="02000603000000000000" pitchFamily="2" charset="0"/>
                <a:cs typeface="CMU SANS SERIF" panose="02000603000000000000" pitchFamily="2" charset="0"/>
              </a:rPr>
              <a:t>almost </a:t>
            </a:r>
            <a:r>
              <a:rPr lang="en-US" sz="1200" dirty="0" err="1">
                <a:latin typeface="CMU SANS SERIF" panose="02000603000000000000" pitchFamily="2" charset="0"/>
                <a:ea typeface="CMU SANS SERIF" panose="02000603000000000000" pitchFamily="2" charset="0"/>
                <a:cs typeface="CMU SANS SERIF" panose="02000603000000000000" pitchFamily="2" charset="0"/>
              </a:rPr>
              <a:t>alL</a:t>
            </a:r>
            <a:r>
              <a:rPr lang="en-US" sz="1200" dirty="0">
                <a:latin typeface="CMU SANS SERIF" panose="02000603000000000000" pitchFamily="2" charset="0"/>
                <a:ea typeface="CMU SANS SERIF" panose="02000603000000000000" pitchFamily="2" charset="0"/>
                <a:cs typeface="CMU SANS SERIF" panose="02000603000000000000" pitchFamily="2" charset="0"/>
              </a:rPr>
              <a:t> </a:t>
            </a:r>
            <a:r>
              <a:rPr lang="en-US" sz="1200" dirty="0" err="1">
                <a:latin typeface="CMU SANS SERIF" panose="02000603000000000000" pitchFamily="2" charset="0"/>
                <a:ea typeface="CMU SANS SERIF" panose="02000603000000000000" pitchFamily="2" charset="0"/>
                <a:cs typeface="CMU SANS SERIF" panose="02000603000000000000" pitchFamily="2" charset="0"/>
              </a:rPr>
              <a:t>wds</a:t>
            </a:r>
            <a:r>
              <a:rPr lang="en-US" sz="1200" dirty="0">
                <a:latin typeface="CMU SANS SERIF" panose="02000603000000000000" pitchFamily="2" charset="0"/>
                <a:ea typeface="CMU SANS SERIF" panose="02000603000000000000" pitchFamily="2" charset="0"/>
                <a:cs typeface="CMU SANS SERIF" panose="02000603000000000000" pitchFamily="2" charset="0"/>
              </a:rPr>
              <a:t> show evidence of calcium.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MU SANS SERIF" panose="02000603000000000000" pitchFamily="2" charset="0"/>
                <a:ea typeface="CMU SANS SERIF" panose="02000603000000000000" pitchFamily="2" charset="0"/>
                <a:cs typeface="CMU SANS SERIF" panose="02000603000000000000" pitchFamily="2" charset="0"/>
              </a:rPr>
              <a:t>Investigate differences in optical constants of minerals containing Ca</a:t>
            </a:r>
            <a:endParaRPr lang="en-US" sz="1200" baseline="-25000" dirty="0">
              <a:latin typeface="CMU SANS SERIF" panose="02000603000000000000" pitchFamily="2" charset="0"/>
              <a:ea typeface="CMU SANS SERIF" panose="02000603000000000000" pitchFamily="2" charset="0"/>
              <a:cs typeface="CMU SANS SERIF" panose="02000603000000000000" pitchFamily="2" charset="0"/>
            </a:endParaRPr>
          </a:p>
          <a:p>
            <a:endParaRPr lang="en-US" dirty="0"/>
          </a:p>
        </p:txBody>
      </p:sp>
      <p:sp>
        <p:nvSpPr>
          <p:cNvPr id="4" name="Slide Number Placeholder 3"/>
          <p:cNvSpPr>
            <a:spLocks noGrp="1"/>
          </p:cNvSpPr>
          <p:nvPr>
            <p:ph type="sldNum" sz="quarter" idx="5"/>
          </p:nvPr>
        </p:nvSpPr>
        <p:spPr/>
        <p:txBody>
          <a:bodyPr/>
          <a:lstStyle/>
          <a:p>
            <a:fld id="{513D6D0F-2B01-534B-B321-4B9996996D65}" type="slidenum">
              <a:rPr lang="en-US" smtClean="0"/>
              <a:t>13</a:t>
            </a:fld>
            <a:endParaRPr lang="en-US"/>
          </a:p>
        </p:txBody>
      </p:sp>
    </p:spTree>
    <p:extLst>
      <p:ext uri="{BB962C8B-B14F-4D97-AF65-F5344CB8AC3E}">
        <p14:creationId xmlns:p14="http://schemas.microsoft.com/office/powerpoint/2010/main" val="259255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92823-7E8A-8A4E-9743-267A3145E6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6337AC-AA00-5243-AEC8-48F6CB7246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F65C15-9126-BF4B-83D7-EE8545EA1610}"/>
              </a:ext>
            </a:extLst>
          </p:cNvPr>
          <p:cNvSpPr>
            <a:spLocks noGrp="1"/>
          </p:cNvSpPr>
          <p:nvPr>
            <p:ph type="dt" sz="half" idx="10"/>
          </p:nvPr>
        </p:nvSpPr>
        <p:spPr/>
        <p:txBody>
          <a:bodyPr/>
          <a:lstStyle/>
          <a:p>
            <a:fld id="{30678C21-BC9B-6449-8F6E-CAD02F625ED4}" type="datetimeFigureOut">
              <a:rPr lang="en-US" smtClean="0"/>
              <a:t>5/8/23</a:t>
            </a:fld>
            <a:endParaRPr lang="en-US"/>
          </a:p>
        </p:txBody>
      </p:sp>
      <p:sp>
        <p:nvSpPr>
          <p:cNvPr id="5" name="Footer Placeholder 4">
            <a:extLst>
              <a:ext uri="{FF2B5EF4-FFF2-40B4-BE49-F238E27FC236}">
                <a16:creationId xmlns:a16="http://schemas.microsoft.com/office/drawing/2014/main" id="{A62E8EA6-AACB-4343-8C6B-02DE9C4FD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861BE-0FBA-4F47-BAD6-D101A46201B7}"/>
              </a:ext>
            </a:extLst>
          </p:cNvPr>
          <p:cNvSpPr>
            <a:spLocks noGrp="1"/>
          </p:cNvSpPr>
          <p:nvPr>
            <p:ph type="sldNum" sz="quarter" idx="12"/>
          </p:nvPr>
        </p:nvSpPr>
        <p:spPr/>
        <p:txBody>
          <a:bodyPr/>
          <a:lstStyle/>
          <a:p>
            <a:fld id="{50F32513-9804-3B40-9BBA-AAB6841A0D44}" type="slidenum">
              <a:rPr lang="en-US" smtClean="0"/>
              <a:t>‹#›</a:t>
            </a:fld>
            <a:endParaRPr lang="en-US"/>
          </a:p>
        </p:txBody>
      </p:sp>
    </p:spTree>
    <p:extLst>
      <p:ext uri="{BB962C8B-B14F-4D97-AF65-F5344CB8AC3E}">
        <p14:creationId xmlns:p14="http://schemas.microsoft.com/office/powerpoint/2010/main" val="2617335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ED67-E225-9D41-80F4-FEDF0230AD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96E93-A70A-E74E-8C4E-DB3231490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2DAA8-A684-E54D-8ACA-ADD306AB050E}"/>
              </a:ext>
            </a:extLst>
          </p:cNvPr>
          <p:cNvSpPr>
            <a:spLocks noGrp="1"/>
          </p:cNvSpPr>
          <p:nvPr>
            <p:ph type="dt" sz="half" idx="10"/>
          </p:nvPr>
        </p:nvSpPr>
        <p:spPr/>
        <p:txBody>
          <a:bodyPr/>
          <a:lstStyle/>
          <a:p>
            <a:fld id="{30678C21-BC9B-6449-8F6E-CAD02F625ED4}" type="datetimeFigureOut">
              <a:rPr lang="en-US" smtClean="0"/>
              <a:t>5/8/23</a:t>
            </a:fld>
            <a:endParaRPr lang="en-US"/>
          </a:p>
        </p:txBody>
      </p:sp>
      <p:sp>
        <p:nvSpPr>
          <p:cNvPr id="5" name="Footer Placeholder 4">
            <a:extLst>
              <a:ext uri="{FF2B5EF4-FFF2-40B4-BE49-F238E27FC236}">
                <a16:creationId xmlns:a16="http://schemas.microsoft.com/office/drawing/2014/main" id="{98170165-9541-9646-B7F8-3EA55906E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977E3-661A-8E4C-850B-2CA5033B2FD3}"/>
              </a:ext>
            </a:extLst>
          </p:cNvPr>
          <p:cNvSpPr>
            <a:spLocks noGrp="1"/>
          </p:cNvSpPr>
          <p:nvPr>
            <p:ph type="sldNum" sz="quarter" idx="12"/>
          </p:nvPr>
        </p:nvSpPr>
        <p:spPr/>
        <p:txBody>
          <a:bodyPr/>
          <a:lstStyle/>
          <a:p>
            <a:fld id="{50F32513-9804-3B40-9BBA-AAB6841A0D44}" type="slidenum">
              <a:rPr lang="en-US" smtClean="0"/>
              <a:t>‹#›</a:t>
            </a:fld>
            <a:endParaRPr lang="en-US"/>
          </a:p>
        </p:txBody>
      </p:sp>
    </p:spTree>
    <p:extLst>
      <p:ext uri="{BB962C8B-B14F-4D97-AF65-F5344CB8AC3E}">
        <p14:creationId xmlns:p14="http://schemas.microsoft.com/office/powerpoint/2010/main" val="714737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F37F7A-CE44-B646-ACC6-48988C6C25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1D8C5-49DB-9A41-A2EE-540B12B48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4B3BAE-5594-5C46-B92C-36C65DF56586}"/>
              </a:ext>
            </a:extLst>
          </p:cNvPr>
          <p:cNvSpPr>
            <a:spLocks noGrp="1"/>
          </p:cNvSpPr>
          <p:nvPr>
            <p:ph type="dt" sz="half" idx="10"/>
          </p:nvPr>
        </p:nvSpPr>
        <p:spPr/>
        <p:txBody>
          <a:bodyPr/>
          <a:lstStyle/>
          <a:p>
            <a:fld id="{30678C21-BC9B-6449-8F6E-CAD02F625ED4}" type="datetimeFigureOut">
              <a:rPr lang="en-US" smtClean="0"/>
              <a:t>5/8/23</a:t>
            </a:fld>
            <a:endParaRPr lang="en-US"/>
          </a:p>
        </p:txBody>
      </p:sp>
      <p:sp>
        <p:nvSpPr>
          <p:cNvPr id="5" name="Footer Placeholder 4">
            <a:extLst>
              <a:ext uri="{FF2B5EF4-FFF2-40B4-BE49-F238E27FC236}">
                <a16:creationId xmlns:a16="http://schemas.microsoft.com/office/drawing/2014/main" id="{C35616AD-C00B-7D4E-9682-B281A78308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626E0-53A2-E345-AE8A-A525583908F6}"/>
              </a:ext>
            </a:extLst>
          </p:cNvPr>
          <p:cNvSpPr>
            <a:spLocks noGrp="1"/>
          </p:cNvSpPr>
          <p:nvPr>
            <p:ph type="sldNum" sz="quarter" idx="12"/>
          </p:nvPr>
        </p:nvSpPr>
        <p:spPr/>
        <p:txBody>
          <a:bodyPr/>
          <a:lstStyle/>
          <a:p>
            <a:fld id="{50F32513-9804-3B40-9BBA-AAB6841A0D44}" type="slidenum">
              <a:rPr lang="en-US" smtClean="0"/>
              <a:t>‹#›</a:t>
            </a:fld>
            <a:endParaRPr lang="en-US"/>
          </a:p>
        </p:txBody>
      </p:sp>
    </p:spTree>
    <p:extLst>
      <p:ext uri="{BB962C8B-B14F-4D97-AF65-F5344CB8AC3E}">
        <p14:creationId xmlns:p14="http://schemas.microsoft.com/office/powerpoint/2010/main" val="2978489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BB4BB-A5A8-1F4E-8100-E773E17E92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793840-ED7F-F043-BFC1-A0122FAA2E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E2DD9-D866-6C4A-8811-349FD192A779}"/>
              </a:ext>
            </a:extLst>
          </p:cNvPr>
          <p:cNvSpPr>
            <a:spLocks noGrp="1"/>
          </p:cNvSpPr>
          <p:nvPr>
            <p:ph type="dt" sz="half" idx="10"/>
          </p:nvPr>
        </p:nvSpPr>
        <p:spPr/>
        <p:txBody>
          <a:bodyPr/>
          <a:lstStyle/>
          <a:p>
            <a:fld id="{30678C21-BC9B-6449-8F6E-CAD02F625ED4}" type="datetimeFigureOut">
              <a:rPr lang="en-US" smtClean="0"/>
              <a:t>5/8/23</a:t>
            </a:fld>
            <a:endParaRPr lang="en-US"/>
          </a:p>
        </p:txBody>
      </p:sp>
      <p:sp>
        <p:nvSpPr>
          <p:cNvPr id="5" name="Footer Placeholder 4">
            <a:extLst>
              <a:ext uri="{FF2B5EF4-FFF2-40B4-BE49-F238E27FC236}">
                <a16:creationId xmlns:a16="http://schemas.microsoft.com/office/drawing/2014/main" id="{66FE0DDC-04AD-154D-9B45-6FCB696C2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B4816-776B-7046-AE0C-6B7C99540629}"/>
              </a:ext>
            </a:extLst>
          </p:cNvPr>
          <p:cNvSpPr>
            <a:spLocks noGrp="1"/>
          </p:cNvSpPr>
          <p:nvPr>
            <p:ph type="sldNum" sz="quarter" idx="12"/>
          </p:nvPr>
        </p:nvSpPr>
        <p:spPr/>
        <p:txBody>
          <a:bodyPr/>
          <a:lstStyle/>
          <a:p>
            <a:fld id="{50F32513-9804-3B40-9BBA-AAB6841A0D44}" type="slidenum">
              <a:rPr lang="en-US" smtClean="0"/>
              <a:t>‹#›</a:t>
            </a:fld>
            <a:endParaRPr lang="en-US"/>
          </a:p>
        </p:txBody>
      </p:sp>
    </p:spTree>
    <p:extLst>
      <p:ext uri="{BB962C8B-B14F-4D97-AF65-F5344CB8AC3E}">
        <p14:creationId xmlns:p14="http://schemas.microsoft.com/office/powerpoint/2010/main" val="1849073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E101-99B3-794B-B30D-9294902532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9CD90CE-A30A-E04C-94F5-1BE3736D2D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D7798C-6910-F645-B181-E6C31EC65105}"/>
              </a:ext>
            </a:extLst>
          </p:cNvPr>
          <p:cNvSpPr>
            <a:spLocks noGrp="1"/>
          </p:cNvSpPr>
          <p:nvPr>
            <p:ph type="dt" sz="half" idx="10"/>
          </p:nvPr>
        </p:nvSpPr>
        <p:spPr/>
        <p:txBody>
          <a:bodyPr/>
          <a:lstStyle/>
          <a:p>
            <a:fld id="{30678C21-BC9B-6449-8F6E-CAD02F625ED4}" type="datetimeFigureOut">
              <a:rPr lang="en-US" smtClean="0"/>
              <a:t>5/8/23</a:t>
            </a:fld>
            <a:endParaRPr lang="en-US"/>
          </a:p>
        </p:txBody>
      </p:sp>
      <p:sp>
        <p:nvSpPr>
          <p:cNvPr id="5" name="Footer Placeholder 4">
            <a:extLst>
              <a:ext uri="{FF2B5EF4-FFF2-40B4-BE49-F238E27FC236}">
                <a16:creationId xmlns:a16="http://schemas.microsoft.com/office/drawing/2014/main" id="{EC62FFF8-0737-4142-8C7C-86A2C080D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67F68F-131E-BA47-9289-4F81E605365D}"/>
              </a:ext>
            </a:extLst>
          </p:cNvPr>
          <p:cNvSpPr>
            <a:spLocks noGrp="1"/>
          </p:cNvSpPr>
          <p:nvPr>
            <p:ph type="sldNum" sz="quarter" idx="12"/>
          </p:nvPr>
        </p:nvSpPr>
        <p:spPr/>
        <p:txBody>
          <a:bodyPr/>
          <a:lstStyle/>
          <a:p>
            <a:fld id="{50F32513-9804-3B40-9BBA-AAB6841A0D44}" type="slidenum">
              <a:rPr lang="en-US" smtClean="0"/>
              <a:t>‹#›</a:t>
            </a:fld>
            <a:endParaRPr lang="en-US"/>
          </a:p>
        </p:txBody>
      </p:sp>
    </p:spTree>
    <p:extLst>
      <p:ext uri="{BB962C8B-B14F-4D97-AF65-F5344CB8AC3E}">
        <p14:creationId xmlns:p14="http://schemas.microsoft.com/office/powerpoint/2010/main" val="371141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12F7-45A4-5F45-83FE-31A584D4ED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3F65CC-5A8A-744A-8827-60D9D8D901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4C5849-CAEE-0A4F-83D3-0D6CEF8227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548DD0-E1DE-984C-8052-CB71D2EB2531}"/>
              </a:ext>
            </a:extLst>
          </p:cNvPr>
          <p:cNvSpPr>
            <a:spLocks noGrp="1"/>
          </p:cNvSpPr>
          <p:nvPr>
            <p:ph type="dt" sz="half" idx="10"/>
          </p:nvPr>
        </p:nvSpPr>
        <p:spPr/>
        <p:txBody>
          <a:bodyPr/>
          <a:lstStyle/>
          <a:p>
            <a:fld id="{30678C21-BC9B-6449-8F6E-CAD02F625ED4}" type="datetimeFigureOut">
              <a:rPr lang="en-US" smtClean="0"/>
              <a:t>5/8/23</a:t>
            </a:fld>
            <a:endParaRPr lang="en-US"/>
          </a:p>
        </p:txBody>
      </p:sp>
      <p:sp>
        <p:nvSpPr>
          <p:cNvPr id="6" name="Footer Placeholder 5">
            <a:extLst>
              <a:ext uri="{FF2B5EF4-FFF2-40B4-BE49-F238E27FC236}">
                <a16:creationId xmlns:a16="http://schemas.microsoft.com/office/drawing/2014/main" id="{AC0D26B0-791D-DF4D-BB74-240997049D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74BB1B-17C0-1548-A8F3-F8CE3C8F6C48}"/>
              </a:ext>
            </a:extLst>
          </p:cNvPr>
          <p:cNvSpPr>
            <a:spLocks noGrp="1"/>
          </p:cNvSpPr>
          <p:nvPr>
            <p:ph type="sldNum" sz="quarter" idx="12"/>
          </p:nvPr>
        </p:nvSpPr>
        <p:spPr/>
        <p:txBody>
          <a:bodyPr/>
          <a:lstStyle/>
          <a:p>
            <a:fld id="{50F32513-9804-3B40-9BBA-AAB6841A0D44}" type="slidenum">
              <a:rPr lang="en-US" smtClean="0"/>
              <a:t>‹#›</a:t>
            </a:fld>
            <a:endParaRPr lang="en-US"/>
          </a:p>
        </p:txBody>
      </p:sp>
    </p:spTree>
    <p:extLst>
      <p:ext uri="{BB962C8B-B14F-4D97-AF65-F5344CB8AC3E}">
        <p14:creationId xmlns:p14="http://schemas.microsoft.com/office/powerpoint/2010/main" val="3042621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799F-6E67-A147-A98A-880D5CD880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9A7D9D-260E-B241-8EBD-169ECDEA3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339BCE-8B84-1841-B62F-8E6A38A964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64116-3CFD-2442-8CC5-2266D202DC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D5E859-F43D-8B4D-83B7-DB38071608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2F1E80-1837-A645-9894-96A00D1C5FE3}"/>
              </a:ext>
            </a:extLst>
          </p:cNvPr>
          <p:cNvSpPr>
            <a:spLocks noGrp="1"/>
          </p:cNvSpPr>
          <p:nvPr>
            <p:ph type="dt" sz="half" idx="10"/>
          </p:nvPr>
        </p:nvSpPr>
        <p:spPr/>
        <p:txBody>
          <a:bodyPr/>
          <a:lstStyle/>
          <a:p>
            <a:fld id="{30678C21-BC9B-6449-8F6E-CAD02F625ED4}" type="datetimeFigureOut">
              <a:rPr lang="en-US" smtClean="0"/>
              <a:t>5/8/23</a:t>
            </a:fld>
            <a:endParaRPr lang="en-US"/>
          </a:p>
        </p:txBody>
      </p:sp>
      <p:sp>
        <p:nvSpPr>
          <p:cNvPr id="8" name="Footer Placeholder 7">
            <a:extLst>
              <a:ext uri="{FF2B5EF4-FFF2-40B4-BE49-F238E27FC236}">
                <a16:creationId xmlns:a16="http://schemas.microsoft.com/office/drawing/2014/main" id="{E26DAA2C-9BE3-F84D-BB98-09CA8E5E59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72057C-91BA-BA4A-A6A0-CC85F5C87CE0}"/>
              </a:ext>
            </a:extLst>
          </p:cNvPr>
          <p:cNvSpPr>
            <a:spLocks noGrp="1"/>
          </p:cNvSpPr>
          <p:nvPr>
            <p:ph type="sldNum" sz="quarter" idx="12"/>
          </p:nvPr>
        </p:nvSpPr>
        <p:spPr/>
        <p:txBody>
          <a:bodyPr/>
          <a:lstStyle/>
          <a:p>
            <a:fld id="{50F32513-9804-3B40-9BBA-AAB6841A0D44}" type="slidenum">
              <a:rPr lang="en-US" smtClean="0"/>
              <a:t>‹#›</a:t>
            </a:fld>
            <a:endParaRPr lang="en-US"/>
          </a:p>
        </p:txBody>
      </p:sp>
    </p:spTree>
    <p:extLst>
      <p:ext uri="{BB962C8B-B14F-4D97-AF65-F5344CB8AC3E}">
        <p14:creationId xmlns:p14="http://schemas.microsoft.com/office/powerpoint/2010/main" val="1604397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C2BA1-3D1B-184D-A703-CED5812A87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6D4A-720C-CB47-BE8B-E7268469C11A}"/>
              </a:ext>
            </a:extLst>
          </p:cNvPr>
          <p:cNvSpPr>
            <a:spLocks noGrp="1"/>
          </p:cNvSpPr>
          <p:nvPr>
            <p:ph type="dt" sz="half" idx="10"/>
          </p:nvPr>
        </p:nvSpPr>
        <p:spPr/>
        <p:txBody>
          <a:bodyPr/>
          <a:lstStyle/>
          <a:p>
            <a:fld id="{30678C21-BC9B-6449-8F6E-CAD02F625ED4}" type="datetimeFigureOut">
              <a:rPr lang="en-US" smtClean="0"/>
              <a:t>5/8/23</a:t>
            </a:fld>
            <a:endParaRPr lang="en-US"/>
          </a:p>
        </p:txBody>
      </p:sp>
      <p:sp>
        <p:nvSpPr>
          <p:cNvPr id="4" name="Footer Placeholder 3">
            <a:extLst>
              <a:ext uri="{FF2B5EF4-FFF2-40B4-BE49-F238E27FC236}">
                <a16:creationId xmlns:a16="http://schemas.microsoft.com/office/drawing/2014/main" id="{96D32E1F-97EB-0549-BB6F-3765EDD000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CACEDC-BF0A-6842-9835-C1B3CC1D366A}"/>
              </a:ext>
            </a:extLst>
          </p:cNvPr>
          <p:cNvSpPr>
            <a:spLocks noGrp="1"/>
          </p:cNvSpPr>
          <p:nvPr>
            <p:ph type="sldNum" sz="quarter" idx="12"/>
          </p:nvPr>
        </p:nvSpPr>
        <p:spPr/>
        <p:txBody>
          <a:bodyPr/>
          <a:lstStyle/>
          <a:p>
            <a:fld id="{50F32513-9804-3B40-9BBA-AAB6841A0D44}" type="slidenum">
              <a:rPr lang="en-US" smtClean="0"/>
              <a:t>‹#›</a:t>
            </a:fld>
            <a:endParaRPr lang="en-US"/>
          </a:p>
        </p:txBody>
      </p:sp>
    </p:spTree>
    <p:extLst>
      <p:ext uri="{BB962C8B-B14F-4D97-AF65-F5344CB8AC3E}">
        <p14:creationId xmlns:p14="http://schemas.microsoft.com/office/powerpoint/2010/main" val="191402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E40447-C59A-FC4A-9527-BF07E449C28D}"/>
              </a:ext>
            </a:extLst>
          </p:cNvPr>
          <p:cNvSpPr>
            <a:spLocks noGrp="1"/>
          </p:cNvSpPr>
          <p:nvPr>
            <p:ph type="dt" sz="half" idx="10"/>
          </p:nvPr>
        </p:nvSpPr>
        <p:spPr/>
        <p:txBody>
          <a:bodyPr/>
          <a:lstStyle/>
          <a:p>
            <a:fld id="{30678C21-BC9B-6449-8F6E-CAD02F625ED4}" type="datetimeFigureOut">
              <a:rPr lang="en-US" smtClean="0"/>
              <a:t>5/8/23</a:t>
            </a:fld>
            <a:endParaRPr lang="en-US"/>
          </a:p>
        </p:txBody>
      </p:sp>
      <p:sp>
        <p:nvSpPr>
          <p:cNvPr id="3" name="Footer Placeholder 2">
            <a:extLst>
              <a:ext uri="{FF2B5EF4-FFF2-40B4-BE49-F238E27FC236}">
                <a16:creationId xmlns:a16="http://schemas.microsoft.com/office/drawing/2014/main" id="{6FACA587-4D72-8742-96AF-B3ABE480B9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7A70D7-D8AF-D046-B49A-2AE4F5E44E4D}"/>
              </a:ext>
            </a:extLst>
          </p:cNvPr>
          <p:cNvSpPr>
            <a:spLocks noGrp="1"/>
          </p:cNvSpPr>
          <p:nvPr>
            <p:ph type="sldNum" sz="quarter" idx="12"/>
          </p:nvPr>
        </p:nvSpPr>
        <p:spPr/>
        <p:txBody>
          <a:bodyPr/>
          <a:lstStyle/>
          <a:p>
            <a:fld id="{50F32513-9804-3B40-9BBA-AAB6841A0D44}" type="slidenum">
              <a:rPr lang="en-US" smtClean="0"/>
              <a:t>‹#›</a:t>
            </a:fld>
            <a:endParaRPr lang="en-US"/>
          </a:p>
        </p:txBody>
      </p:sp>
    </p:spTree>
    <p:extLst>
      <p:ext uri="{BB962C8B-B14F-4D97-AF65-F5344CB8AC3E}">
        <p14:creationId xmlns:p14="http://schemas.microsoft.com/office/powerpoint/2010/main" val="1128458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EFDF6-60DB-FD46-91FE-255D50D50D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AE70DF-5C8B-E042-B707-1FEA3174C6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4D80A0-9519-984B-9055-FEF227A01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C01DE-0D96-944C-96AF-B86F5C578588}"/>
              </a:ext>
            </a:extLst>
          </p:cNvPr>
          <p:cNvSpPr>
            <a:spLocks noGrp="1"/>
          </p:cNvSpPr>
          <p:nvPr>
            <p:ph type="dt" sz="half" idx="10"/>
          </p:nvPr>
        </p:nvSpPr>
        <p:spPr/>
        <p:txBody>
          <a:bodyPr/>
          <a:lstStyle/>
          <a:p>
            <a:fld id="{30678C21-BC9B-6449-8F6E-CAD02F625ED4}" type="datetimeFigureOut">
              <a:rPr lang="en-US" smtClean="0"/>
              <a:t>5/8/23</a:t>
            </a:fld>
            <a:endParaRPr lang="en-US"/>
          </a:p>
        </p:txBody>
      </p:sp>
      <p:sp>
        <p:nvSpPr>
          <p:cNvPr id="6" name="Footer Placeholder 5">
            <a:extLst>
              <a:ext uri="{FF2B5EF4-FFF2-40B4-BE49-F238E27FC236}">
                <a16:creationId xmlns:a16="http://schemas.microsoft.com/office/drawing/2014/main" id="{43B851AD-A716-4F44-B052-762DF0B6CF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E3535-B67C-B943-8CF9-BE986B5B72A8}"/>
              </a:ext>
            </a:extLst>
          </p:cNvPr>
          <p:cNvSpPr>
            <a:spLocks noGrp="1"/>
          </p:cNvSpPr>
          <p:nvPr>
            <p:ph type="sldNum" sz="quarter" idx="12"/>
          </p:nvPr>
        </p:nvSpPr>
        <p:spPr/>
        <p:txBody>
          <a:bodyPr/>
          <a:lstStyle/>
          <a:p>
            <a:fld id="{50F32513-9804-3B40-9BBA-AAB6841A0D44}" type="slidenum">
              <a:rPr lang="en-US" smtClean="0"/>
              <a:t>‹#›</a:t>
            </a:fld>
            <a:endParaRPr lang="en-US"/>
          </a:p>
        </p:txBody>
      </p:sp>
    </p:spTree>
    <p:extLst>
      <p:ext uri="{BB962C8B-B14F-4D97-AF65-F5344CB8AC3E}">
        <p14:creationId xmlns:p14="http://schemas.microsoft.com/office/powerpoint/2010/main" val="1043253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0D4-C594-5041-A44D-94393D759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DA73F2-C205-884C-B6C3-E050110496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B31F02-2C76-074A-BE33-389B71E810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675B-43B0-C146-BFA7-E61D42A4A2E0}"/>
              </a:ext>
            </a:extLst>
          </p:cNvPr>
          <p:cNvSpPr>
            <a:spLocks noGrp="1"/>
          </p:cNvSpPr>
          <p:nvPr>
            <p:ph type="dt" sz="half" idx="10"/>
          </p:nvPr>
        </p:nvSpPr>
        <p:spPr/>
        <p:txBody>
          <a:bodyPr/>
          <a:lstStyle/>
          <a:p>
            <a:fld id="{30678C21-BC9B-6449-8F6E-CAD02F625ED4}" type="datetimeFigureOut">
              <a:rPr lang="en-US" smtClean="0"/>
              <a:t>5/8/23</a:t>
            </a:fld>
            <a:endParaRPr lang="en-US"/>
          </a:p>
        </p:txBody>
      </p:sp>
      <p:sp>
        <p:nvSpPr>
          <p:cNvPr id="6" name="Footer Placeholder 5">
            <a:extLst>
              <a:ext uri="{FF2B5EF4-FFF2-40B4-BE49-F238E27FC236}">
                <a16:creationId xmlns:a16="http://schemas.microsoft.com/office/drawing/2014/main" id="{9AF2D5FF-08E1-BE48-8550-B1E080497A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336544-7871-9D40-B4F2-C4A6D88F4452}"/>
              </a:ext>
            </a:extLst>
          </p:cNvPr>
          <p:cNvSpPr>
            <a:spLocks noGrp="1"/>
          </p:cNvSpPr>
          <p:nvPr>
            <p:ph type="sldNum" sz="quarter" idx="12"/>
          </p:nvPr>
        </p:nvSpPr>
        <p:spPr/>
        <p:txBody>
          <a:bodyPr/>
          <a:lstStyle/>
          <a:p>
            <a:fld id="{50F32513-9804-3B40-9BBA-AAB6841A0D44}" type="slidenum">
              <a:rPr lang="en-US" smtClean="0"/>
              <a:t>‹#›</a:t>
            </a:fld>
            <a:endParaRPr lang="en-US"/>
          </a:p>
        </p:txBody>
      </p:sp>
    </p:spTree>
    <p:extLst>
      <p:ext uri="{BB962C8B-B14F-4D97-AF65-F5344CB8AC3E}">
        <p14:creationId xmlns:p14="http://schemas.microsoft.com/office/powerpoint/2010/main" val="1336724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3C7563-B481-414F-9043-F35EC37827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561512-8A9F-A644-B6F5-FB5BFA424B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2AE6A-DB53-A846-AACB-7AE7014B24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1pPr>
          </a:lstStyle>
          <a:p>
            <a:fld id="{30678C21-BC9B-6449-8F6E-CAD02F625ED4}" type="datetimeFigureOut">
              <a:rPr lang="en-US" smtClean="0"/>
              <a:pPr/>
              <a:t>5/8/23</a:t>
            </a:fld>
            <a:endParaRPr lang="en-US"/>
          </a:p>
        </p:txBody>
      </p:sp>
      <p:sp>
        <p:nvSpPr>
          <p:cNvPr id="5" name="Footer Placeholder 4">
            <a:extLst>
              <a:ext uri="{FF2B5EF4-FFF2-40B4-BE49-F238E27FC236}">
                <a16:creationId xmlns:a16="http://schemas.microsoft.com/office/drawing/2014/main" id="{16F713CD-4AC2-844F-8C3E-ADB5DA9548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1pPr>
          </a:lstStyle>
          <a:p>
            <a:endParaRPr lang="en-US"/>
          </a:p>
        </p:txBody>
      </p:sp>
      <p:sp>
        <p:nvSpPr>
          <p:cNvPr id="6" name="Slide Number Placeholder 5">
            <a:extLst>
              <a:ext uri="{FF2B5EF4-FFF2-40B4-BE49-F238E27FC236}">
                <a16:creationId xmlns:a16="http://schemas.microsoft.com/office/drawing/2014/main" id="{25BBC341-82EB-E743-B992-2435A8E283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1pPr>
          </a:lstStyle>
          <a:p>
            <a:fld id="{50F32513-9804-3B40-9BBA-AAB6841A0D44}" type="slidenum">
              <a:rPr lang="en-US" smtClean="0"/>
              <a:pPr/>
              <a:t>‹#›</a:t>
            </a:fld>
            <a:endParaRPr lang="en-US"/>
          </a:p>
        </p:txBody>
      </p:sp>
    </p:spTree>
    <p:extLst>
      <p:ext uri="{BB962C8B-B14F-4D97-AF65-F5344CB8AC3E}">
        <p14:creationId xmlns:p14="http://schemas.microsoft.com/office/powerpoint/2010/main" val="2196354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4.tiff"/><Relationship Id="rId3" Type="http://schemas.openxmlformats.org/officeDocument/2006/relationships/image" Target="../media/image19.tiff"/><Relationship Id="rId7"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10" Type="http://schemas.openxmlformats.org/officeDocument/2006/relationships/image" Target="../media/image26.tiff"/><Relationship Id="rId4" Type="http://schemas.openxmlformats.org/officeDocument/2006/relationships/image" Target="../media/image20.tiff"/><Relationship Id="rId9" Type="http://schemas.openxmlformats.org/officeDocument/2006/relationships/image" Target="../media/image25.tif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hyperlink" Target="mailto:asteele@physics.mcgill.ca" TargetMode="External"/><Relationship Id="rId2" Type="http://schemas.openxmlformats.org/officeDocument/2006/relationships/image" Target="../media/image31.emf"/><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52.emf"/><Relationship Id="rId18" Type="http://schemas.openxmlformats.org/officeDocument/2006/relationships/image" Target="../media/image57.emf"/><Relationship Id="rId3" Type="http://schemas.openxmlformats.org/officeDocument/2006/relationships/image" Target="../media/image42.emf"/><Relationship Id="rId7" Type="http://schemas.openxmlformats.org/officeDocument/2006/relationships/image" Target="../media/image46.emf"/><Relationship Id="rId12" Type="http://schemas.openxmlformats.org/officeDocument/2006/relationships/image" Target="../media/image51.emf"/><Relationship Id="rId17" Type="http://schemas.openxmlformats.org/officeDocument/2006/relationships/image" Target="../media/image56.emf"/><Relationship Id="rId2" Type="http://schemas.openxmlformats.org/officeDocument/2006/relationships/image" Target="../media/image41.emf"/><Relationship Id="rId16" Type="http://schemas.openxmlformats.org/officeDocument/2006/relationships/image" Target="../media/image55.emf"/><Relationship Id="rId1" Type="http://schemas.openxmlformats.org/officeDocument/2006/relationships/slideLayout" Target="../slideLayouts/slideLayout6.xml"/><Relationship Id="rId6" Type="http://schemas.openxmlformats.org/officeDocument/2006/relationships/image" Target="../media/image45.emf"/><Relationship Id="rId11" Type="http://schemas.openxmlformats.org/officeDocument/2006/relationships/image" Target="../media/image50.emf"/><Relationship Id="rId5" Type="http://schemas.openxmlformats.org/officeDocument/2006/relationships/image" Target="../media/image44.emf"/><Relationship Id="rId15" Type="http://schemas.openxmlformats.org/officeDocument/2006/relationships/image" Target="../media/image54.emf"/><Relationship Id="rId10" Type="http://schemas.openxmlformats.org/officeDocument/2006/relationships/image" Target="../media/image49.emf"/><Relationship Id="rId4" Type="http://schemas.openxmlformats.org/officeDocument/2006/relationships/image" Target="../media/image43.emf"/><Relationship Id="rId9" Type="http://schemas.openxmlformats.org/officeDocument/2006/relationships/image" Target="../media/image48.emf"/><Relationship Id="rId14" Type="http://schemas.openxmlformats.org/officeDocument/2006/relationships/image" Target="../media/image53.emf"/></Relationships>
</file>

<file path=ppt/slides/_rels/slide3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xml"/><Relationship Id="rId5" Type="http://schemas.openxmlformats.org/officeDocument/2006/relationships/image" Target="../media/image61.jp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AAC72B3-E248-DF4C-88EA-49E91F55E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057275" cy="8461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E992B7B-9318-5548-9147-5CC068840F97}"/>
              </a:ext>
            </a:extLst>
          </p:cNvPr>
          <p:cNvSpPr>
            <a:spLocks noGrp="1"/>
          </p:cNvSpPr>
          <p:nvPr>
            <p:ph type="title"/>
          </p:nvPr>
        </p:nvSpPr>
        <p:spPr>
          <a:xfrm>
            <a:off x="0" y="1"/>
            <a:ext cx="12192000" cy="6976532"/>
          </a:xfrm>
          <a:gradFill flip="none" rotWithShape="1">
            <a:gsLst>
              <a:gs pos="50000">
                <a:schemeClr val="tx1">
                  <a:lumMod val="75000"/>
                  <a:lumOff val="25000"/>
                  <a:alpha val="5000"/>
                </a:schemeClr>
              </a:gs>
              <a:gs pos="100000">
                <a:schemeClr val="accent1">
                  <a:lumMod val="5000"/>
                  <a:lumOff val="95000"/>
                  <a:alpha val="0"/>
                </a:schemeClr>
              </a:gs>
              <a:gs pos="0">
                <a:schemeClr val="tx1"/>
              </a:gs>
            </a:gsLst>
            <a:lin ang="14400000" scaled="0"/>
            <a:tileRect/>
          </a:gradFill>
        </p:spPr>
        <p:txBody>
          <a:bodyPr anchor="t">
            <a:noAutofit/>
          </a:bodyPr>
          <a:lstStyle/>
          <a:p>
            <a:pPr algn="r"/>
            <a:br>
              <a:rPr lang="en-US" sz="4800" dirty="0">
                <a:latin typeface="Futura Medium" panose="020B0602020204020303" pitchFamily="34" charset="-79"/>
                <a:ea typeface="CMU SANS SERIF" panose="02000603000000000000" pitchFamily="2" charset="0"/>
                <a:cs typeface="Futura Medium" panose="020B0602020204020303" pitchFamily="34" charset="-79"/>
              </a:rPr>
            </a:br>
            <a:br>
              <a:rPr lang="en-US" sz="5400" dirty="0">
                <a:latin typeface="Futura Medium" panose="020B0602020204020303" pitchFamily="34" charset="-79"/>
                <a:ea typeface="CMU SANS SERIF" panose="02000603000000000000" pitchFamily="2" charset="0"/>
                <a:cs typeface="Futura Medium" panose="020B0602020204020303" pitchFamily="34" charset="-79"/>
              </a:rPr>
            </a:br>
            <a:endParaRPr lang="en-US" sz="5400" dirty="0">
              <a:latin typeface="Futura Medium" panose="020B0602020204020303" pitchFamily="34" charset="-79"/>
              <a:ea typeface="CMU SANS SERIF" panose="02000603000000000000" pitchFamily="2" charset="0"/>
              <a:cs typeface="Futura Medium" panose="020B0602020204020303" pitchFamily="34" charset="-79"/>
            </a:endParaRPr>
          </a:p>
        </p:txBody>
      </p:sp>
      <p:sp>
        <p:nvSpPr>
          <p:cNvPr id="8" name="Subtitle 2">
            <a:extLst>
              <a:ext uri="{FF2B5EF4-FFF2-40B4-BE49-F238E27FC236}">
                <a16:creationId xmlns:a16="http://schemas.microsoft.com/office/drawing/2014/main" id="{13C9E5BB-820C-7743-B025-B67C0AAA2155}"/>
              </a:ext>
            </a:extLst>
          </p:cNvPr>
          <p:cNvSpPr txBox="1">
            <a:spLocks/>
          </p:cNvSpPr>
          <p:nvPr/>
        </p:nvSpPr>
        <p:spPr>
          <a:xfrm>
            <a:off x="6959539" y="4199412"/>
            <a:ext cx="4895358" cy="2243551"/>
          </a:xfrm>
          <a:prstGeom prst="rect">
            <a:avLst/>
          </a:prstGeom>
          <a:no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600" b="1" dirty="0">
                <a:solidFill>
                  <a:srgbClr val="AED3E0"/>
                </a:solidFill>
              </a:rPr>
              <a:t>Dr. Amy Steele</a:t>
            </a:r>
          </a:p>
          <a:p>
            <a:pPr marL="0" indent="0" algn="r">
              <a:buNone/>
            </a:pPr>
            <a:r>
              <a:rPr lang="en-US" dirty="0">
                <a:solidFill>
                  <a:srgbClr val="AED3E0"/>
                </a:solidFill>
              </a:rPr>
              <a:t>Postdoctoral Fellow</a:t>
            </a:r>
          </a:p>
          <a:p>
            <a:pPr marL="0" indent="0" algn="r">
              <a:buNone/>
            </a:pPr>
            <a:r>
              <a:rPr lang="en-US" dirty="0">
                <a:solidFill>
                  <a:srgbClr val="AED3E0"/>
                </a:solidFill>
              </a:rPr>
              <a:t>Trottier Institute at McGill</a:t>
            </a:r>
          </a:p>
          <a:p>
            <a:pPr marL="0" indent="0" algn="r">
              <a:buNone/>
            </a:pPr>
            <a:r>
              <a:rPr lang="en-US" sz="2000" dirty="0">
                <a:solidFill>
                  <a:srgbClr val="AED3E0"/>
                </a:solidFill>
              </a:rPr>
              <a:t>Supervisor: Prof Eve Lee</a:t>
            </a:r>
          </a:p>
          <a:p>
            <a:pPr marL="0" indent="0" algn="r">
              <a:buNone/>
            </a:pPr>
            <a:r>
              <a:rPr lang="en-US" sz="2000" b="1" dirty="0">
                <a:solidFill>
                  <a:srgbClr val="AED3E0"/>
                </a:solidFill>
              </a:rPr>
              <a:t>CRAQ Annual Meeting, 2023</a:t>
            </a:r>
          </a:p>
        </p:txBody>
      </p:sp>
      <p:sp>
        <p:nvSpPr>
          <p:cNvPr id="10" name="TextBox 9">
            <a:extLst>
              <a:ext uri="{FF2B5EF4-FFF2-40B4-BE49-F238E27FC236}">
                <a16:creationId xmlns:a16="http://schemas.microsoft.com/office/drawing/2014/main" id="{B2F77734-7537-1C48-9D26-00FF5CA17ECF}"/>
              </a:ext>
            </a:extLst>
          </p:cNvPr>
          <p:cNvSpPr txBox="1"/>
          <p:nvPr/>
        </p:nvSpPr>
        <p:spPr>
          <a:xfrm>
            <a:off x="213437" y="126412"/>
            <a:ext cx="7315200" cy="369332"/>
          </a:xfrm>
          <a:prstGeom prst="rect">
            <a:avLst/>
          </a:prstGeom>
          <a:noFill/>
        </p:spPr>
        <p:txBody>
          <a:bodyPr wrap="square">
            <a:spAutoFit/>
          </a:bodyPr>
          <a:lstStyle/>
          <a:p>
            <a:r>
              <a:rPr lang="en-US" b="0" i="0" dirty="0">
                <a:solidFill>
                  <a:srgbClr val="666666"/>
                </a:solidFill>
                <a:effectLst/>
                <a:latin typeface="Helvetica" pitchFamily="2" charset="0"/>
              </a:rPr>
              <a:t>NASA, ESA, Joseph Olmsted (</a:t>
            </a:r>
            <a:r>
              <a:rPr lang="en-US" b="0" i="0" dirty="0" err="1">
                <a:solidFill>
                  <a:srgbClr val="666666"/>
                </a:solidFill>
                <a:effectLst/>
                <a:latin typeface="Helvetica" pitchFamily="2" charset="0"/>
              </a:rPr>
              <a:t>STScI</a:t>
            </a:r>
            <a:r>
              <a:rPr lang="en-US" b="0" i="0" dirty="0">
                <a:solidFill>
                  <a:srgbClr val="666666"/>
                </a:solidFill>
                <a:effectLst/>
                <a:latin typeface="Helvetica" pitchFamily="2" charset="0"/>
              </a:rPr>
              <a:t>)</a:t>
            </a:r>
            <a:endParaRPr lang="en-US" dirty="0"/>
          </a:p>
        </p:txBody>
      </p:sp>
      <p:pic>
        <p:nvPicPr>
          <p:cNvPr id="5" name="Picture 2">
            <a:extLst>
              <a:ext uri="{FF2B5EF4-FFF2-40B4-BE49-F238E27FC236}">
                <a16:creationId xmlns:a16="http://schemas.microsoft.com/office/drawing/2014/main" id="{2F1F534A-8F31-DD40-A3D8-A341279F4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137" y="5996066"/>
            <a:ext cx="5007326" cy="6956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0F5C772-ABFB-C64C-87ED-1D9B7D16D146}"/>
              </a:ext>
            </a:extLst>
          </p:cNvPr>
          <p:cNvSpPr txBox="1"/>
          <p:nvPr/>
        </p:nvSpPr>
        <p:spPr>
          <a:xfrm>
            <a:off x="6096000" y="495744"/>
            <a:ext cx="5719357" cy="3170099"/>
          </a:xfrm>
          <a:prstGeom prst="rect">
            <a:avLst/>
          </a:prstGeom>
          <a:noFill/>
        </p:spPr>
        <p:txBody>
          <a:bodyPr wrap="square" rtlCol="0">
            <a:spAutoFit/>
          </a:bodyPr>
          <a:lstStyle/>
          <a:p>
            <a:pPr algn="r"/>
            <a:r>
              <a:rPr lang="en-US" sz="4000" spc="200" dirty="0">
                <a:solidFill>
                  <a:schemeClr val="accent1">
                    <a:lumMod val="20000"/>
                    <a:lumOff val="80000"/>
                  </a:schemeClr>
                </a:solidFill>
                <a:latin typeface="Futura Medium" panose="020B0602020204020303" pitchFamily="34" charset="-79"/>
                <a:ea typeface="CMU SANS SERIF" panose="02000603000000000000" pitchFamily="2" charset="0"/>
                <a:cs typeface="Futura Medium" panose="020B0602020204020303" pitchFamily="34" charset="-79"/>
              </a:rPr>
              <a:t>Exploring remnant </a:t>
            </a:r>
            <a:br>
              <a:rPr lang="en-US" sz="4000" spc="200" dirty="0">
                <a:solidFill>
                  <a:schemeClr val="accent1">
                    <a:lumMod val="20000"/>
                    <a:lumOff val="80000"/>
                  </a:schemeClr>
                </a:solidFill>
                <a:latin typeface="Futura Medium" panose="020B0602020204020303" pitchFamily="34" charset="-79"/>
                <a:ea typeface="CMU SANS SERIF" panose="02000603000000000000" pitchFamily="2" charset="0"/>
                <a:cs typeface="Futura Medium" panose="020B0602020204020303" pitchFamily="34" charset="-79"/>
              </a:rPr>
            </a:br>
            <a:r>
              <a:rPr lang="en-US" sz="4000" spc="200" dirty="0" err="1">
                <a:solidFill>
                  <a:schemeClr val="accent1">
                    <a:lumMod val="20000"/>
                    <a:lumOff val="80000"/>
                  </a:schemeClr>
                </a:solidFill>
                <a:latin typeface="Futura Medium" panose="020B0602020204020303" pitchFamily="34" charset="-79"/>
                <a:ea typeface="CMU SANS SERIF" panose="02000603000000000000" pitchFamily="2" charset="0"/>
                <a:cs typeface="Futura Medium" panose="020B0602020204020303" pitchFamily="34" charset="-79"/>
              </a:rPr>
              <a:t>exo</a:t>
            </a:r>
            <a:r>
              <a:rPr lang="en-US" sz="4000" spc="200" dirty="0">
                <a:solidFill>
                  <a:schemeClr val="accent1">
                    <a:lumMod val="20000"/>
                    <a:lumOff val="80000"/>
                  </a:schemeClr>
                </a:solidFill>
                <a:latin typeface="Futura Medium" panose="020B0602020204020303" pitchFamily="34" charset="-79"/>
                <a:ea typeface="CMU SANS SERIF" panose="02000603000000000000" pitchFamily="2" charset="0"/>
                <a:cs typeface="Futura Medium" panose="020B0602020204020303" pitchFamily="34" charset="-79"/>
              </a:rPr>
              <a:t>-planetary material with </a:t>
            </a:r>
          </a:p>
          <a:p>
            <a:pPr algn="r"/>
            <a:r>
              <a:rPr lang="en-US" sz="4000" spc="200" dirty="0">
                <a:solidFill>
                  <a:schemeClr val="accent1">
                    <a:lumMod val="20000"/>
                    <a:lumOff val="80000"/>
                  </a:schemeClr>
                </a:solidFill>
                <a:latin typeface="Futura Medium" panose="020B0602020204020303" pitchFamily="34" charset="-79"/>
                <a:ea typeface="CMU SANS SERIF" panose="02000603000000000000" pitchFamily="2" charset="0"/>
                <a:cs typeface="Futura Medium" panose="020B0602020204020303" pitchFamily="34" charset="-79"/>
              </a:rPr>
              <a:t>white dwarf </a:t>
            </a:r>
          </a:p>
          <a:p>
            <a:pPr algn="r"/>
            <a:r>
              <a:rPr lang="en-US" sz="4000" spc="200" dirty="0">
                <a:solidFill>
                  <a:schemeClr val="accent1">
                    <a:lumMod val="20000"/>
                    <a:lumOff val="80000"/>
                  </a:schemeClr>
                </a:solidFill>
                <a:latin typeface="Futura Medium" panose="020B0602020204020303" pitchFamily="34" charset="-79"/>
                <a:ea typeface="CMU SANS SERIF" panose="02000603000000000000" pitchFamily="2" charset="0"/>
                <a:cs typeface="Futura Medium" panose="020B0602020204020303" pitchFamily="34" charset="-79"/>
              </a:rPr>
              <a:t>stars</a:t>
            </a:r>
            <a:endParaRPr lang="en-US" sz="4000" dirty="0"/>
          </a:p>
        </p:txBody>
      </p:sp>
      <p:pic>
        <p:nvPicPr>
          <p:cNvPr id="13" name="Picture 12">
            <a:extLst>
              <a:ext uri="{FF2B5EF4-FFF2-40B4-BE49-F238E27FC236}">
                <a16:creationId xmlns:a16="http://schemas.microsoft.com/office/drawing/2014/main" id="{0C800FAF-D8E6-464C-9565-04C5822469C5}"/>
              </a:ext>
            </a:extLst>
          </p:cNvPr>
          <p:cNvPicPr>
            <a:picLocks noChangeAspect="1"/>
          </p:cNvPicPr>
          <p:nvPr/>
        </p:nvPicPr>
        <p:blipFill>
          <a:blip r:embed="rId5"/>
          <a:stretch>
            <a:fillRect/>
          </a:stretch>
        </p:blipFill>
        <p:spPr>
          <a:xfrm>
            <a:off x="5457600" y="5996066"/>
            <a:ext cx="695679" cy="695679"/>
          </a:xfrm>
          <a:prstGeom prst="rect">
            <a:avLst/>
          </a:prstGeom>
        </p:spPr>
      </p:pic>
    </p:spTree>
    <p:extLst>
      <p:ext uri="{BB962C8B-B14F-4D97-AF65-F5344CB8AC3E}">
        <p14:creationId xmlns:p14="http://schemas.microsoft.com/office/powerpoint/2010/main" val="2646343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20CFBCF-213C-6546-96CC-CFEB040C9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36" y="0"/>
            <a:ext cx="1178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D2BB7A-FB36-0F40-B92A-303ABE61B93A}"/>
              </a:ext>
            </a:extLst>
          </p:cNvPr>
          <p:cNvSpPr txBox="1"/>
          <p:nvPr/>
        </p:nvSpPr>
        <p:spPr>
          <a:xfrm>
            <a:off x="740833" y="2128467"/>
            <a:ext cx="2269067" cy="369332"/>
          </a:xfrm>
          <a:prstGeom prst="rect">
            <a:avLst/>
          </a:prstGeom>
          <a:noFill/>
        </p:spPr>
        <p:txBody>
          <a:bodyPr wrap="square" rtlCol="0">
            <a:spAutoFit/>
          </a:bodyPr>
          <a:lstStyle/>
          <a:p>
            <a:r>
              <a:rPr lang="en-US" dirty="0">
                <a:solidFill>
                  <a:schemeClr val="accent5">
                    <a:lumMod val="60000"/>
                    <a:lumOff val="40000"/>
                  </a:schemeClr>
                </a:solidFill>
                <a:latin typeface="CMU SANS SERIF" panose="02000603000000000000" pitchFamily="2" charset="0"/>
                <a:ea typeface="CMU SANS SERIF" panose="02000603000000000000" pitchFamily="2" charset="0"/>
                <a:cs typeface="CMU SANS SERIF" panose="02000603000000000000" pitchFamily="2" charset="0"/>
              </a:rPr>
              <a:t>White dwarf (WD)</a:t>
            </a:r>
          </a:p>
        </p:txBody>
      </p:sp>
      <p:sp>
        <p:nvSpPr>
          <p:cNvPr id="16" name="TextBox 15">
            <a:extLst>
              <a:ext uri="{FF2B5EF4-FFF2-40B4-BE49-F238E27FC236}">
                <a16:creationId xmlns:a16="http://schemas.microsoft.com/office/drawing/2014/main" id="{291E3CB4-31A9-6E44-A41B-78AAF1503CA1}"/>
              </a:ext>
            </a:extLst>
          </p:cNvPr>
          <p:cNvSpPr txBox="1"/>
          <p:nvPr/>
        </p:nvSpPr>
        <p:spPr>
          <a:xfrm>
            <a:off x="2783765" y="4037036"/>
            <a:ext cx="2269067" cy="646331"/>
          </a:xfrm>
          <a:prstGeom prst="rect">
            <a:avLst/>
          </a:prstGeom>
          <a:noFill/>
        </p:spPr>
        <p:txBody>
          <a:bodyPr wrap="square" rtlCol="0">
            <a:spAutoFit/>
          </a:bodyPr>
          <a:lstStyle/>
          <a:p>
            <a:r>
              <a:rPr lang="en-US" dirty="0">
                <a:solidFill>
                  <a:schemeClr val="bg2">
                    <a:lumMod val="90000"/>
                  </a:schemeClr>
                </a:solidFill>
                <a:latin typeface="CMU SANS SERIF" panose="02000603000000000000" pitchFamily="2" charset="0"/>
                <a:ea typeface="CMU SANS SERIF" panose="02000603000000000000" pitchFamily="2" charset="0"/>
                <a:cs typeface="CMU SANS SERIF" panose="02000603000000000000" pitchFamily="2" charset="0"/>
              </a:rPr>
              <a:t>Remnant </a:t>
            </a:r>
          </a:p>
          <a:p>
            <a:r>
              <a:rPr lang="en-US" dirty="0">
                <a:solidFill>
                  <a:schemeClr val="bg2">
                    <a:lumMod val="90000"/>
                  </a:schemeClr>
                </a:solidFill>
                <a:latin typeface="CMU SANS SERIF" panose="02000603000000000000" pitchFamily="2" charset="0"/>
                <a:ea typeface="CMU SANS SERIF" panose="02000603000000000000" pitchFamily="2" charset="0"/>
                <a:cs typeface="CMU SANS SERIF" panose="02000603000000000000" pitchFamily="2" charset="0"/>
              </a:rPr>
              <a:t>small object </a:t>
            </a:r>
          </a:p>
        </p:txBody>
      </p:sp>
      <p:sp>
        <p:nvSpPr>
          <p:cNvPr id="14" name="TextBox 13">
            <a:extLst>
              <a:ext uri="{FF2B5EF4-FFF2-40B4-BE49-F238E27FC236}">
                <a16:creationId xmlns:a16="http://schemas.microsoft.com/office/drawing/2014/main" id="{D0D68D42-E456-F744-AA2A-006C6F90954E}"/>
              </a:ext>
            </a:extLst>
          </p:cNvPr>
          <p:cNvSpPr txBox="1"/>
          <p:nvPr/>
        </p:nvSpPr>
        <p:spPr>
          <a:xfrm>
            <a:off x="465666" y="6170032"/>
            <a:ext cx="6096000" cy="276999"/>
          </a:xfrm>
          <a:prstGeom prst="rect">
            <a:avLst/>
          </a:prstGeom>
          <a:noFill/>
        </p:spPr>
        <p:txBody>
          <a:bodyPr wrap="square">
            <a:spAutoFit/>
          </a:bodyPr>
          <a:lstStyle/>
          <a:p>
            <a:r>
              <a:rPr lang="en-US" sz="1200" b="0" i="0" dirty="0">
                <a:solidFill>
                  <a:schemeClr val="bg1"/>
                </a:solidFill>
                <a:effectLst/>
                <a:latin typeface="PT Sans" panose="020B0503020203020204" pitchFamily="34" charset="77"/>
              </a:rPr>
              <a:t>Artist’s Credit: Mark A. Garlick, </a:t>
            </a:r>
            <a:r>
              <a:rPr lang="en-US" sz="1200" b="0" i="0" dirty="0" err="1">
                <a:solidFill>
                  <a:schemeClr val="bg1"/>
                </a:solidFill>
                <a:effectLst/>
                <a:latin typeface="PT Sans" panose="020B0503020203020204" pitchFamily="34" charset="77"/>
              </a:rPr>
              <a:t>CfA</a:t>
            </a:r>
            <a:endParaRPr lang="en-US" sz="1200" dirty="0">
              <a:solidFill>
                <a:schemeClr val="bg1"/>
              </a:solidFill>
            </a:endParaRPr>
          </a:p>
        </p:txBody>
      </p:sp>
    </p:spTree>
    <p:extLst>
      <p:ext uri="{BB962C8B-B14F-4D97-AF65-F5344CB8AC3E}">
        <p14:creationId xmlns:p14="http://schemas.microsoft.com/office/powerpoint/2010/main" val="3172240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20CFBCF-213C-6546-96CC-CFEB040C9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36" y="0"/>
            <a:ext cx="1178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D2BB7A-FB36-0F40-B92A-303ABE61B93A}"/>
              </a:ext>
            </a:extLst>
          </p:cNvPr>
          <p:cNvSpPr txBox="1"/>
          <p:nvPr/>
        </p:nvSpPr>
        <p:spPr>
          <a:xfrm>
            <a:off x="740833" y="2128467"/>
            <a:ext cx="2269067" cy="369332"/>
          </a:xfrm>
          <a:prstGeom prst="rect">
            <a:avLst/>
          </a:prstGeom>
          <a:noFill/>
        </p:spPr>
        <p:txBody>
          <a:bodyPr wrap="square" rtlCol="0">
            <a:spAutoFit/>
          </a:bodyPr>
          <a:lstStyle/>
          <a:p>
            <a:r>
              <a:rPr lang="en-US" dirty="0">
                <a:solidFill>
                  <a:schemeClr val="accent5">
                    <a:lumMod val="60000"/>
                    <a:lumOff val="40000"/>
                  </a:schemeClr>
                </a:solidFill>
                <a:latin typeface="CMU SANS SERIF" panose="02000603000000000000" pitchFamily="2" charset="0"/>
                <a:ea typeface="CMU SANS SERIF" panose="02000603000000000000" pitchFamily="2" charset="0"/>
                <a:cs typeface="CMU SANS SERIF" panose="02000603000000000000" pitchFamily="2" charset="0"/>
              </a:rPr>
              <a:t>White dwarf (WD)</a:t>
            </a:r>
          </a:p>
        </p:txBody>
      </p:sp>
      <p:sp>
        <p:nvSpPr>
          <p:cNvPr id="16" name="TextBox 15">
            <a:extLst>
              <a:ext uri="{FF2B5EF4-FFF2-40B4-BE49-F238E27FC236}">
                <a16:creationId xmlns:a16="http://schemas.microsoft.com/office/drawing/2014/main" id="{291E3CB4-31A9-6E44-A41B-78AAF1503CA1}"/>
              </a:ext>
            </a:extLst>
          </p:cNvPr>
          <p:cNvSpPr txBox="1"/>
          <p:nvPr/>
        </p:nvSpPr>
        <p:spPr>
          <a:xfrm>
            <a:off x="2783765" y="4037036"/>
            <a:ext cx="2269067" cy="646331"/>
          </a:xfrm>
          <a:prstGeom prst="rect">
            <a:avLst/>
          </a:prstGeom>
          <a:noFill/>
        </p:spPr>
        <p:txBody>
          <a:bodyPr wrap="square" rtlCol="0">
            <a:spAutoFit/>
          </a:bodyPr>
          <a:lstStyle/>
          <a:p>
            <a:r>
              <a:rPr lang="en-US" dirty="0">
                <a:solidFill>
                  <a:schemeClr val="bg2">
                    <a:lumMod val="90000"/>
                  </a:schemeClr>
                </a:solidFill>
                <a:latin typeface="CMU SANS SERIF" panose="02000603000000000000" pitchFamily="2" charset="0"/>
                <a:ea typeface="CMU SANS SERIF" panose="02000603000000000000" pitchFamily="2" charset="0"/>
                <a:cs typeface="CMU SANS SERIF" panose="02000603000000000000" pitchFamily="2" charset="0"/>
              </a:rPr>
              <a:t>Remnant </a:t>
            </a:r>
          </a:p>
          <a:p>
            <a:r>
              <a:rPr lang="en-US" dirty="0">
                <a:solidFill>
                  <a:schemeClr val="bg2">
                    <a:lumMod val="90000"/>
                  </a:schemeClr>
                </a:solidFill>
                <a:latin typeface="CMU SANS SERIF" panose="02000603000000000000" pitchFamily="2" charset="0"/>
                <a:ea typeface="CMU SANS SERIF" panose="02000603000000000000" pitchFamily="2" charset="0"/>
                <a:cs typeface="CMU SANS SERIF" panose="02000603000000000000" pitchFamily="2" charset="0"/>
              </a:rPr>
              <a:t>small object </a:t>
            </a:r>
          </a:p>
        </p:txBody>
      </p:sp>
      <p:sp>
        <p:nvSpPr>
          <p:cNvPr id="14" name="TextBox 13">
            <a:extLst>
              <a:ext uri="{FF2B5EF4-FFF2-40B4-BE49-F238E27FC236}">
                <a16:creationId xmlns:a16="http://schemas.microsoft.com/office/drawing/2014/main" id="{D0D68D42-E456-F744-AA2A-006C6F90954E}"/>
              </a:ext>
            </a:extLst>
          </p:cNvPr>
          <p:cNvSpPr txBox="1"/>
          <p:nvPr/>
        </p:nvSpPr>
        <p:spPr>
          <a:xfrm>
            <a:off x="465666" y="6170032"/>
            <a:ext cx="6096000" cy="276999"/>
          </a:xfrm>
          <a:prstGeom prst="rect">
            <a:avLst/>
          </a:prstGeom>
          <a:noFill/>
        </p:spPr>
        <p:txBody>
          <a:bodyPr wrap="square">
            <a:spAutoFit/>
          </a:bodyPr>
          <a:lstStyle/>
          <a:p>
            <a:r>
              <a:rPr lang="en-US" sz="1200" b="0" i="0" dirty="0">
                <a:solidFill>
                  <a:schemeClr val="bg1"/>
                </a:solidFill>
                <a:effectLst/>
                <a:latin typeface="PT Sans" panose="020B0503020203020204" pitchFamily="34" charset="77"/>
              </a:rPr>
              <a:t>Artist’s Credit: Mark A. Garlick, </a:t>
            </a:r>
            <a:r>
              <a:rPr lang="en-US" sz="1200" b="0" i="0" dirty="0" err="1">
                <a:solidFill>
                  <a:schemeClr val="bg1"/>
                </a:solidFill>
                <a:effectLst/>
                <a:latin typeface="PT Sans" panose="020B0503020203020204" pitchFamily="34" charset="77"/>
              </a:rPr>
              <a:t>CfA</a:t>
            </a:r>
            <a:endParaRPr lang="en-US" sz="1200" dirty="0">
              <a:solidFill>
                <a:schemeClr val="bg1"/>
              </a:solidFill>
            </a:endParaRPr>
          </a:p>
        </p:txBody>
      </p:sp>
      <p:sp>
        <p:nvSpPr>
          <p:cNvPr id="2" name="Rectangle 1">
            <a:extLst>
              <a:ext uri="{FF2B5EF4-FFF2-40B4-BE49-F238E27FC236}">
                <a16:creationId xmlns:a16="http://schemas.microsoft.com/office/drawing/2014/main" id="{8A81E31B-3435-8946-A015-68EBAFE60140}"/>
              </a:ext>
            </a:extLst>
          </p:cNvPr>
          <p:cNvSpPr/>
          <p:nvPr/>
        </p:nvSpPr>
        <p:spPr>
          <a:xfrm>
            <a:off x="-209862" y="0"/>
            <a:ext cx="6625652" cy="700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E7E757E-5A6E-F74B-A160-74305E80BDAE}"/>
              </a:ext>
            </a:extLst>
          </p:cNvPr>
          <p:cNvSpPr txBox="1"/>
          <p:nvPr/>
        </p:nvSpPr>
        <p:spPr>
          <a:xfrm>
            <a:off x="935421" y="1642621"/>
            <a:ext cx="4518177" cy="954107"/>
          </a:xfrm>
          <a:prstGeom prst="rect">
            <a:avLst/>
          </a:prstGeom>
          <a:noFill/>
        </p:spPr>
        <p:txBody>
          <a:bodyPr wrap="square">
            <a:spAutoFit/>
          </a:bodyPr>
          <a:lstStyle/>
          <a:p>
            <a:pPr algn="ctr"/>
            <a:r>
              <a:rPr lang="en-US" sz="2800" dirty="0">
                <a:latin typeface="CMU Bright Roman" panose="02000603000000000000" pitchFamily="2" charset="0"/>
                <a:ea typeface="CMU Bright Roman" panose="02000603000000000000" pitchFamily="2" charset="0"/>
                <a:cs typeface="CMU Bright Roman" panose="02000603000000000000" pitchFamily="2" charset="0"/>
              </a:rPr>
              <a:t>What does the chemical abundance pattern tell us?</a:t>
            </a:r>
            <a:endParaRPr lang="en-US" sz="2800" dirty="0">
              <a:latin typeface="CMU Bright Roman" panose="02000603000000000000" pitchFamily="2" charset="0"/>
              <a:ea typeface="CMU Bright Roman" panose="02000603000000000000" pitchFamily="2" charset="0"/>
              <a:cs typeface="CMU Bright Roman" panose="02000603000000000000" pitchFamily="2" charset="0"/>
            </a:endParaRPr>
          </a:p>
        </p:txBody>
      </p:sp>
      <p:sp>
        <p:nvSpPr>
          <p:cNvPr id="10" name="TextBox 9">
            <a:extLst>
              <a:ext uri="{FF2B5EF4-FFF2-40B4-BE49-F238E27FC236}">
                <a16:creationId xmlns:a16="http://schemas.microsoft.com/office/drawing/2014/main" id="{3C84C6E1-AB78-2B4C-9F58-0B30E69067B7}"/>
              </a:ext>
            </a:extLst>
          </p:cNvPr>
          <p:cNvSpPr txBox="1"/>
          <p:nvPr/>
        </p:nvSpPr>
        <p:spPr>
          <a:xfrm>
            <a:off x="935421" y="3649763"/>
            <a:ext cx="4518177" cy="1815882"/>
          </a:xfrm>
          <a:prstGeom prst="rect">
            <a:avLst/>
          </a:prstGeom>
          <a:noFill/>
        </p:spPr>
        <p:txBody>
          <a:bodyPr wrap="square">
            <a:spAutoFit/>
          </a:bodyPr>
          <a:lstStyle/>
          <a:p>
            <a:pPr algn="ctr"/>
            <a:r>
              <a:rPr lang="en-US" sz="2800" dirty="0">
                <a:latin typeface="CMU Bright Roman" panose="02000603000000000000" pitchFamily="2" charset="0"/>
                <a:ea typeface="CMU Bright Roman" panose="02000603000000000000" pitchFamily="2" charset="0"/>
                <a:cs typeface="CMU Bright Roman" panose="02000603000000000000" pitchFamily="2" charset="0"/>
              </a:rPr>
              <a:t>Can we use observed species to improve models of gas and dust around other stars?</a:t>
            </a:r>
            <a:endParaRPr lang="en-US" sz="2800" dirty="0">
              <a:latin typeface="CMU Bright Roman" panose="02000603000000000000" pitchFamily="2" charset="0"/>
              <a:ea typeface="CMU Bright Roman" panose="02000603000000000000" pitchFamily="2" charset="0"/>
              <a:cs typeface="CMU Bright Roman" panose="02000603000000000000" pitchFamily="2" charset="0"/>
            </a:endParaRPr>
          </a:p>
        </p:txBody>
      </p:sp>
      <p:sp>
        <p:nvSpPr>
          <p:cNvPr id="5" name="Oval 4">
            <a:extLst>
              <a:ext uri="{FF2B5EF4-FFF2-40B4-BE49-F238E27FC236}">
                <a16:creationId xmlns:a16="http://schemas.microsoft.com/office/drawing/2014/main" id="{D59804EE-88E3-A947-8807-52377CF5DFE2}"/>
              </a:ext>
            </a:extLst>
          </p:cNvPr>
          <p:cNvSpPr/>
          <p:nvPr/>
        </p:nvSpPr>
        <p:spPr>
          <a:xfrm>
            <a:off x="8924431" y="5297764"/>
            <a:ext cx="599607" cy="599607"/>
          </a:xfrm>
          <a:prstGeom prst="ellipse">
            <a:avLst/>
          </a:prstGeom>
          <a:solidFill>
            <a:srgbClr val="748D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a:t>
            </a:r>
          </a:p>
        </p:txBody>
      </p:sp>
      <p:sp>
        <p:nvSpPr>
          <p:cNvPr id="15" name="Oval 14">
            <a:extLst>
              <a:ext uri="{FF2B5EF4-FFF2-40B4-BE49-F238E27FC236}">
                <a16:creationId xmlns:a16="http://schemas.microsoft.com/office/drawing/2014/main" id="{A80CFE7C-0A2A-7148-A756-86DE27543ADB}"/>
              </a:ext>
            </a:extLst>
          </p:cNvPr>
          <p:cNvSpPr/>
          <p:nvPr/>
        </p:nvSpPr>
        <p:spPr>
          <a:xfrm rot="20461031">
            <a:off x="8014775" y="5766207"/>
            <a:ext cx="599607" cy="599607"/>
          </a:xfrm>
          <a:prstGeom prst="ellipse">
            <a:avLst/>
          </a:prstGeom>
          <a:solidFill>
            <a:srgbClr val="748D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a:t>
            </a:r>
          </a:p>
        </p:txBody>
      </p:sp>
      <p:sp>
        <p:nvSpPr>
          <p:cNvPr id="18" name="Oval 17">
            <a:extLst>
              <a:ext uri="{FF2B5EF4-FFF2-40B4-BE49-F238E27FC236}">
                <a16:creationId xmlns:a16="http://schemas.microsoft.com/office/drawing/2014/main" id="{B327E9BA-99BB-4046-B3ED-6666688E8EC1}"/>
              </a:ext>
            </a:extLst>
          </p:cNvPr>
          <p:cNvSpPr/>
          <p:nvPr/>
        </p:nvSpPr>
        <p:spPr>
          <a:xfrm>
            <a:off x="10239580" y="5606642"/>
            <a:ext cx="599607" cy="599607"/>
          </a:xfrm>
          <a:prstGeom prst="ellipse">
            <a:avLst/>
          </a:prstGeom>
          <a:solidFill>
            <a:srgbClr val="748D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
            </a:r>
          </a:p>
        </p:txBody>
      </p:sp>
      <p:sp>
        <p:nvSpPr>
          <p:cNvPr id="21" name="Oval 20">
            <a:extLst>
              <a:ext uri="{FF2B5EF4-FFF2-40B4-BE49-F238E27FC236}">
                <a16:creationId xmlns:a16="http://schemas.microsoft.com/office/drawing/2014/main" id="{D2ECF8DC-57E5-2F4B-B0D1-6C997C2802C9}"/>
              </a:ext>
            </a:extLst>
          </p:cNvPr>
          <p:cNvSpPr/>
          <p:nvPr/>
        </p:nvSpPr>
        <p:spPr>
          <a:xfrm>
            <a:off x="9251030" y="3704744"/>
            <a:ext cx="762505" cy="762505"/>
          </a:xfrm>
          <a:prstGeom prst="ellipse">
            <a:avLst/>
          </a:prstGeom>
          <a:solidFill>
            <a:srgbClr val="748D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Mg</a:t>
            </a:r>
          </a:p>
        </p:txBody>
      </p:sp>
      <p:sp>
        <p:nvSpPr>
          <p:cNvPr id="22" name="Oval 21">
            <a:extLst>
              <a:ext uri="{FF2B5EF4-FFF2-40B4-BE49-F238E27FC236}">
                <a16:creationId xmlns:a16="http://schemas.microsoft.com/office/drawing/2014/main" id="{3F784DCE-5156-C143-9A89-F96B145DF034}"/>
              </a:ext>
            </a:extLst>
          </p:cNvPr>
          <p:cNvSpPr/>
          <p:nvPr/>
        </p:nvSpPr>
        <p:spPr>
          <a:xfrm>
            <a:off x="10478412" y="4528269"/>
            <a:ext cx="599607" cy="599607"/>
          </a:xfrm>
          <a:prstGeom prst="ellipse">
            <a:avLst/>
          </a:prstGeom>
          <a:solidFill>
            <a:srgbClr val="748D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p>
        </p:txBody>
      </p:sp>
    </p:spTree>
    <p:extLst>
      <p:ext uri="{BB962C8B-B14F-4D97-AF65-F5344CB8AC3E}">
        <p14:creationId xmlns:p14="http://schemas.microsoft.com/office/powerpoint/2010/main" val="1659373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0" grpId="0"/>
      <p:bldP spid="10" grpId="0"/>
      <p:bldP spid="5" grpId="0" animBg="1"/>
      <p:bldP spid="15" grpId="0" animBg="1"/>
      <p:bldP spid="18" grpId="0" animBg="1"/>
      <p:bldP spid="21"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20CFBCF-213C-6546-96CC-CFEB040C93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36" y="0"/>
            <a:ext cx="1178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1D2BB7A-FB36-0F40-B92A-303ABE61B93A}"/>
              </a:ext>
            </a:extLst>
          </p:cNvPr>
          <p:cNvSpPr txBox="1"/>
          <p:nvPr/>
        </p:nvSpPr>
        <p:spPr>
          <a:xfrm>
            <a:off x="740833" y="2128467"/>
            <a:ext cx="2269067" cy="369332"/>
          </a:xfrm>
          <a:prstGeom prst="rect">
            <a:avLst/>
          </a:prstGeom>
          <a:noFill/>
        </p:spPr>
        <p:txBody>
          <a:bodyPr wrap="square" rtlCol="0">
            <a:spAutoFit/>
          </a:bodyPr>
          <a:lstStyle/>
          <a:p>
            <a:r>
              <a:rPr lang="en-US" dirty="0">
                <a:solidFill>
                  <a:schemeClr val="accent5">
                    <a:lumMod val="60000"/>
                    <a:lumOff val="40000"/>
                  </a:schemeClr>
                </a:solidFill>
                <a:latin typeface="CMU SANS SERIF" panose="02000603000000000000" pitchFamily="2" charset="0"/>
                <a:ea typeface="CMU SANS SERIF" panose="02000603000000000000" pitchFamily="2" charset="0"/>
                <a:cs typeface="CMU SANS SERIF" panose="02000603000000000000" pitchFamily="2" charset="0"/>
              </a:rPr>
              <a:t>White dwarf (WD)</a:t>
            </a:r>
          </a:p>
        </p:txBody>
      </p:sp>
      <p:sp>
        <p:nvSpPr>
          <p:cNvPr id="16" name="TextBox 15">
            <a:extLst>
              <a:ext uri="{FF2B5EF4-FFF2-40B4-BE49-F238E27FC236}">
                <a16:creationId xmlns:a16="http://schemas.microsoft.com/office/drawing/2014/main" id="{291E3CB4-31A9-6E44-A41B-78AAF1503CA1}"/>
              </a:ext>
            </a:extLst>
          </p:cNvPr>
          <p:cNvSpPr txBox="1"/>
          <p:nvPr/>
        </p:nvSpPr>
        <p:spPr>
          <a:xfrm>
            <a:off x="2783765" y="4037036"/>
            <a:ext cx="2269067" cy="646331"/>
          </a:xfrm>
          <a:prstGeom prst="rect">
            <a:avLst/>
          </a:prstGeom>
          <a:noFill/>
        </p:spPr>
        <p:txBody>
          <a:bodyPr wrap="square" rtlCol="0">
            <a:spAutoFit/>
          </a:bodyPr>
          <a:lstStyle/>
          <a:p>
            <a:r>
              <a:rPr lang="en-US" dirty="0">
                <a:solidFill>
                  <a:schemeClr val="bg2">
                    <a:lumMod val="90000"/>
                  </a:schemeClr>
                </a:solidFill>
                <a:latin typeface="CMU SANS SERIF" panose="02000603000000000000" pitchFamily="2" charset="0"/>
                <a:ea typeface="CMU SANS SERIF" panose="02000603000000000000" pitchFamily="2" charset="0"/>
                <a:cs typeface="CMU SANS SERIF" panose="02000603000000000000" pitchFamily="2" charset="0"/>
              </a:rPr>
              <a:t>Remnant </a:t>
            </a:r>
          </a:p>
          <a:p>
            <a:r>
              <a:rPr lang="en-US" dirty="0">
                <a:solidFill>
                  <a:schemeClr val="bg2">
                    <a:lumMod val="90000"/>
                  </a:schemeClr>
                </a:solidFill>
                <a:latin typeface="CMU SANS SERIF" panose="02000603000000000000" pitchFamily="2" charset="0"/>
                <a:ea typeface="CMU SANS SERIF" panose="02000603000000000000" pitchFamily="2" charset="0"/>
                <a:cs typeface="CMU SANS SERIF" panose="02000603000000000000" pitchFamily="2" charset="0"/>
              </a:rPr>
              <a:t>small object </a:t>
            </a:r>
          </a:p>
        </p:txBody>
      </p:sp>
      <p:sp>
        <p:nvSpPr>
          <p:cNvPr id="14" name="TextBox 13">
            <a:extLst>
              <a:ext uri="{FF2B5EF4-FFF2-40B4-BE49-F238E27FC236}">
                <a16:creationId xmlns:a16="http://schemas.microsoft.com/office/drawing/2014/main" id="{D0D68D42-E456-F744-AA2A-006C6F90954E}"/>
              </a:ext>
            </a:extLst>
          </p:cNvPr>
          <p:cNvSpPr txBox="1"/>
          <p:nvPr/>
        </p:nvSpPr>
        <p:spPr>
          <a:xfrm>
            <a:off x="465666" y="6170032"/>
            <a:ext cx="6096000" cy="276999"/>
          </a:xfrm>
          <a:prstGeom prst="rect">
            <a:avLst/>
          </a:prstGeom>
          <a:noFill/>
        </p:spPr>
        <p:txBody>
          <a:bodyPr wrap="square">
            <a:spAutoFit/>
          </a:bodyPr>
          <a:lstStyle/>
          <a:p>
            <a:r>
              <a:rPr lang="en-US" sz="1200" b="0" i="0" dirty="0">
                <a:solidFill>
                  <a:schemeClr val="bg1"/>
                </a:solidFill>
                <a:effectLst/>
                <a:latin typeface="PT Sans" panose="020B0503020203020204" pitchFamily="34" charset="77"/>
              </a:rPr>
              <a:t>Artist’s Credit: Mark A. Garlick, </a:t>
            </a:r>
            <a:r>
              <a:rPr lang="en-US" sz="1200" b="0" i="0" dirty="0" err="1">
                <a:solidFill>
                  <a:schemeClr val="bg1"/>
                </a:solidFill>
                <a:effectLst/>
                <a:latin typeface="PT Sans" panose="020B0503020203020204" pitchFamily="34" charset="77"/>
              </a:rPr>
              <a:t>CfA</a:t>
            </a:r>
            <a:endParaRPr lang="en-US" sz="1200" dirty="0">
              <a:solidFill>
                <a:schemeClr val="bg1"/>
              </a:solidFill>
            </a:endParaRPr>
          </a:p>
        </p:txBody>
      </p:sp>
      <p:sp>
        <p:nvSpPr>
          <p:cNvPr id="2" name="Rectangle 1">
            <a:extLst>
              <a:ext uri="{FF2B5EF4-FFF2-40B4-BE49-F238E27FC236}">
                <a16:creationId xmlns:a16="http://schemas.microsoft.com/office/drawing/2014/main" id="{8A81E31B-3435-8946-A015-68EBAFE60140}"/>
              </a:ext>
            </a:extLst>
          </p:cNvPr>
          <p:cNvSpPr/>
          <p:nvPr/>
        </p:nvSpPr>
        <p:spPr>
          <a:xfrm>
            <a:off x="-209862" y="0"/>
            <a:ext cx="6625652" cy="7000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CE7E757E-5A6E-F74B-A160-74305E80BDAE}"/>
              </a:ext>
            </a:extLst>
          </p:cNvPr>
          <p:cNvSpPr txBox="1"/>
          <p:nvPr/>
        </p:nvSpPr>
        <p:spPr>
          <a:xfrm>
            <a:off x="935421" y="1642621"/>
            <a:ext cx="4518177" cy="954107"/>
          </a:xfrm>
          <a:prstGeom prst="rect">
            <a:avLst/>
          </a:prstGeom>
          <a:noFill/>
        </p:spPr>
        <p:txBody>
          <a:bodyPr wrap="square">
            <a:spAutoFit/>
          </a:bodyPr>
          <a:lstStyle/>
          <a:p>
            <a:pPr algn="ctr"/>
            <a:r>
              <a:rPr lang="en-US" sz="2800" dirty="0">
                <a:latin typeface="CMU Bright Roman" panose="02000603000000000000" pitchFamily="2" charset="0"/>
                <a:ea typeface="CMU Bright Roman" panose="02000603000000000000" pitchFamily="2" charset="0"/>
                <a:cs typeface="CMU Bright Roman" panose="02000603000000000000" pitchFamily="2" charset="0"/>
              </a:rPr>
              <a:t>What does the chemical abundance pattern tell us?</a:t>
            </a:r>
            <a:endParaRPr lang="en-US" sz="2800" dirty="0">
              <a:latin typeface="CMU Bright Roman" panose="02000603000000000000" pitchFamily="2" charset="0"/>
              <a:ea typeface="CMU Bright Roman" panose="02000603000000000000" pitchFamily="2" charset="0"/>
              <a:cs typeface="CMU Bright Roman" panose="02000603000000000000" pitchFamily="2" charset="0"/>
            </a:endParaRPr>
          </a:p>
        </p:txBody>
      </p:sp>
      <p:sp>
        <p:nvSpPr>
          <p:cNvPr id="10" name="TextBox 9">
            <a:extLst>
              <a:ext uri="{FF2B5EF4-FFF2-40B4-BE49-F238E27FC236}">
                <a16:creationId xmlns:a16="http://schemas.microsoft.com/office/drawing/2014/main" id="{3C84C6E1-AB78-2B4C-9F58-0B30E69067B7}"/>
              </a:ext>
            </a:extLst>
          </p:cNvPr>
          <p:cNvSpPr txBox="1"/>
          <p:nvPr/>
        </p:nvSpPr>
        <p:spPr>
          <a:xfrm>
            <a:off x="935421" y="3649763"/>
            <a:ext cx="4518177" cy="1815882"/>
          </a:xfrm>
          <a:prstGeom prst="rect">
            <a:avLst/>
          </a:prstGeom>
          <a:noFill/>
        </p:spPr>
        <p:txBody>
          <a:bodyPr wrap="square">
            <a:spAutoFit/>
          </a:bodyPr>
          <a:lstStyle/>
          <a:p>
            <a:pPr algn="ctr"/>
            <a:r>
              <a:rPr lang="en-US" sz="2800" dirty="0">
                <a:latin typeface="CMU Bright Roman" panose="02000603000000000000" pitchFamily="2" charset="0"/>
                <a:ea typeface="CMU Bright Roman" panose="02000603000000000000" pitchFamily="2" charset="0"/>
                <a:cs typeface="CMU Bright Roman" panose="02000603000000000000" pitchFamily="2" charset="0"/>
              </a:rPr>
              <a:t>Can we use observed species to improve models of gas and dust around other stars?</a:t>
            </a:r>
            <a:endParaRPr lang="en-US" sz="2800" dirty="0">
              <a:latin typeface="CMU Bright Roman" panose="02000603000000000000" pitchFamily="2" charset="0"/>
              <a:ea typeface="CMU Bright Roman" panose="02000603000000000000" pitchFamily="2" charset="0"/>
              <a:cs typeface="CMU Bright Roman" panose="02000603000000000000" pitchFamily="2" charset="0"/>
            </a:endParaRPr>
          </a:p>
        </p:txBody>
      </p:sp>
      <p:sp>
        <p:nvSpPr>
          <p:cNvPr id="5" name="Oval 4">
            <a:extLst>
              <a:ext uri="{FF2B5EF4-FFF2-40B4-BE49-F238E27FC236}">
                <a16:creationId xmlns:a16="http://schemas.microsoft.com/office/drawing/2014/main" id="{D59804EE-88E3-A947-8807-52377CF5DFE2}"/>
              </a:ext>
            </a:extLst>
          </p:cNvPr>
          <p:cNvSpPr/>
          <p:nvPr/>
        </p:nvSpPr>
        <p:spPr>
          <a:xfrm>
            <a:off x="3842813" y="5884706"/>
            <a:ext cx="599607" cy="599607"/>
          </a:xfrm>
          <a:prstGeom prst="ellipse">
            <a:avLst/>
          </a:prstGeom>
          <a:solidFill>
            <a:srgbClr val="748D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a:t>
            </a:r>
          </a:p>
        </p:txBody>
      </p:sp>
      <p:sp>
        <p:nvSpPr>
          <p:cNvPr id="15" name="Oval 14">
            <a:extLst>
              <a:ext uri="{FF2B5EF4-FFF2-40B4-BE49-F238E27FC236}">
                <a16:creationId xmlns:a16="http://schemas.microsoft.com/office/drawing/2014/main" id="{A80CFE7C-0A2A-7148-A756-86DE27543ADB}"/>
              </a:ext>
            </a:extLst>
          </p:cNvPr>
          <p:cNvSpPr/>
          <p:nvPr/>
        </p:nvSpPr>
        <p:spPr>
          <a:xfrm>
            <a:off x="3009900" y="5872788"/>
            <a:ext cx="599607" cy="599607"/>
          </a:xfrm>
          <a:prstGeom prst="ellipse">
            <a:avLst/>
          </a:prstGeom>
          <a:solidFill>
            <a:srgbClr val="748D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a:t>
            </a:r>
          </a:p>
        </p:txBody>
      </p:sp>
      <p:sp>
        <p:nvSpPr>
          <p:cNvPr id="18" name="Oval 17">
            <a:extLst>
              <a:ext uri="{FF2B5EF4-FFF2-40B4-BE49-F238E27FC236}">
                <a16:creationId xmlns:a16="http://schemas.microsoft.com/office/drawing/2014/main" id="{B327E9BA-99BB-4046-B3ED-6666688E8EC1}"/>
              </a:ext>
            </a:extLst>
          </p:cNvPr>
          <p:cNvSpPr/>
          <p:nvPr/>
        </p:nvSpPr>
        <p:spPr>
          <a:xfrm>
            <a:off x="4675725" y="5872077"/>
            <a:ext cx="599607" cy="599607"/>
          </a:xfrm>
          <a:prstGeom prst="ellipse">
            <a:avLst/>
          </a:prstGeom>
          <a:solidFill>
            <a:srgbClr val="748D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Fe</a:t>
            </a:r>
          </a:p>
        </p:txBody>
      </p:sp>
      <p:sp>
        <p:nvSpPr>
          <p:cNvPr id="21" name="Oval 20">
            <a:extLst>
              <a:ext uri="{FF2B5EF4-FFF2-40B4-BE49-F238E27FC236}">
                <a16:creationId xmlns:a16="http://schemas.microsoft.com/office/drawing/2014/main" id="{D2ECF8DC-57E5-2F4B-B0D1-6C997C2802C9}"/>
              </a:ext>
            </a:extLst>
          </p:cNvPr>
          <p:cNvSpPr/>
          <p:nvPr/>
        </p:nvSpPr>
        <p:spPr>
          <a:xfrm>
            <a:off x="1181176" y="5790629"/>
            <a:ext cx="762505" cy="762505"/>
          </a:xfrm>
          <a:prstGeom prst="ellipse">
            <a:avLst/>
          </a:prstGeom>
          <a:solidFill>
            <a:srgbClr val="748D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Mg</a:t>
            </a:r>
          </a:p>
        </p:txBody>
      </p:sp>
      <p:sp>
        <p:nvSpPr>
          <p:cNvPr id="22" name="Oval 21">
            <a:extLst>
              <a:ext uri="{FF2B5EF4-FFF2-40B4-BE49-F238E27FC236}">
                <a16:creationId xmlns:a16="http://schemas.microsoft.com/office/drawing/2014/main" id="{3F784DCE-5156-C143-9A89-F96B145DF034}"/>
              </a:ext>
            </a:extLst>
          </p:cNvPr>
          <p:cNvSpPr/>
          <p:nvPr/>
        </p:nvSpPr>
        <p:spPr>
          <a:xfrm>
            <a:off x="2176987" y="5866160"/>
            <a:ext cx="599607" cy="599607"/>
          </a:xfrm>
          <a:prstGeom prst="ellipse">
            <a:avLst/>
          </a:prstGeom>
          <a:solidFill>
            <a:srgbClr val="748D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p>
        </p:txBody>
      </p:sp>
    </p:spTree>
    <p:extLst>
      <p:ext uri="{BB962C8B-B14F-4D97-AF65-F5344CB8AC3E}">
        <p14:creationId xmlns:p14="http://schemas.microsoft.com/office/powerpoint/2010/main" val="782036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5D652ED-73F2-124E-8165-A2C7A5275B5B}"/>
              </a:ext>
            </a:extLst>
          </p:cNvPr>
          <p:cNvSpPr/>
          <p:nvPr/>
        </p:nvSpPr>
        <p:spPr>
          <a:xfrm>
            <a:off x="1059481" y="5431260"/>
            <a:ext cx="570329" cy="605859"/>
          </a:xfrm>
          <a:prstGeom prst="rect">
            <a:avLst/>
          </a:prstGeom>
          <a:solidFill>
            <a:schemeClr val="bg2">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4A71A613-C605-8C49-9C8F-317021D4EFBE}"/>
              </a:ext>
            </a:extLst>
          </p:cNvPr>
          <p:cNvSpPr txBox="1"/>
          <p:nvPr/>
        </p:nvSpPr>
        <p:spPr>
          <a:xfrm>
            <a:off x="3009900" y="5159218"/>
            <a:ext cx="3435965" cy="246221"/>
          </a:xfrm>
          <a:prstGeom prst="rect">
            <a:avLst/>
          </a:prstGeom>
          <a:noFill/>
        </p:spPr>
        <p:txBody>
          <a:bodyPr wrap="square" rtlCol="0">
            <a:spAutoFit/>
          </a:bodyPr>
          <a:lstStyle/>
          <a:p>
            <a:r>
              <a:rPr lang="en-US" sz="1000" dirty="0">
                <a:latin typeface="CMU SANS SERIF" panose="02000603000000000000" pitchFamily="2" charset="0"/>
                <a:ea typeface="CMU SANS SERIF" panose="02000603000000000000" pitchFamily="2" charset="0"/>
                <a:cs typeface="CMU SANS SERIF" panose="02000603000000000000" pitchFamily="2" charset="0"/>
              </a:rPr>
              <a:t>WD J0611-6931, </a:t>
            </a:r>
            <a:r>
              <a:rPr lang="en-US" sz="1000" dirty="0" err="1">
                <a:latin typeface="CMU SANS SERIF" panose="02000603000000000000" pitchFamily="2" charset="0"/>
                <a:ea typeface="CMU SANS SERIF" panose="02000603000000000000" pitchFamily="2" charset="0"/>
                <a:cs typeface="CMU SANS SERIF" panose="02000603000000000000" pitchFamily="2" charset="0"/>
              </a:rPr>
              <a:t>Dennihy</a:t>
            </a:r>
            <a:r>
              <a:rPr lang="en-US" sz="1000" dirty="0">
                <a:latin typeface="CMU SANS SERIF" panose="02000603000000000000" pitchFamily="2" charset="0"/>
                <a:ea typeface="CMU SANS SERIF" panose="02000603000000000000" pitchFamily="2" charset="0"/>
                <a:cs typeface="CMU SANS SERIF" panose="02000603000000000000" pitchFamily="2" charset="0"/>
              </a:rPr>
              <a:t> et al. 2021</a:t>
            </a:r>
          </a:p>
        </p:txBody>
      </p:sp>
      <p:sp>
        <p:nvSpPr>
          <p:cNvPr id="33" name="Rectangle 32">
            <a:extLst>
              <a:ext uri="{FF2B5EF4-FFF2-40B4-BE49-F238E27FC236}">
                <a16:creationId xmlns:a16="http://schemas.microsoft.com/office/drawing/2014/main" id="{72777FC8-7D3A-1F4C-BFD2-24E46AEA9DBA}"/>
              </a:ext>
            </a:extLst>
          </p:cNvPr>
          <p:cNvSpPr/>
          <p:nvPr/>
        </p:nvSpPr>
        <p:spPr>
          <a:xfrm>
            <a:off x="1631357" y="5426522"/>
            <a:ext cx="541730" cy="60585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Rectangle 33">
            <a:extLst>
              <a:ext uri="{FF2B5EF4-FFF2-40B4-BE49-F238E27FC236}">
                <a16:creationId xmlns:a16="http://schemas.microsoft.com/office/drawing/2014/main" id="{ED21472C-292E-4A41-AD2A-94A47DF73583}"/>
              </a:ext>
            </a:extLst>
          </p:cNvPr>
          <p:cNvSpPr/>
          <p:nvPr/>
        </p:nvSpPr>
        <p:spPr>
          <a:xfrm>
            <a:off x="1625072" y="6032381"/>
            <a:ext cx="549562" cy="57877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Rectangle 34">
            <a:extLst>
              <a:ext uri="{FF2B5EF4-FFF2-40B4-BE49-F238E27FC236}">
                <a16:creationId xmlns:a16="http://schemas.microsoft.com/office/drawing/2014/main" id="{3EF65C46-6C60-B140-8CFA-8CE7096A4ADD}"/>
              </a:ext>
            </a:extLst>
          </p:cNvPr>
          <p:cNvSpPr/>
          <p:nvPr/>
        </p:nvSpPr>
        <p:spPr>
          <a:xfrm>
            <a:off x="1065126" y="6037119"/>
            <a:ext cx="549562" cy="578778"/>
          </a:xfrm>
          <a:prstGeom prst="rect">
            <a:avLst/>
          </a:prstGeom>
          <a:solidFill>
            <a:schemeClr val="bg2">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Rectangle 35">
            <a:extLst>
              <a:ext uri="{FF2B5EF4-FFF2-40B4-BE49-F238E27FC236}">
                <a16:creationId xmlns:a16="http://schemas.microsoft.com/office/drawing/2014/main" id="{362AC060-C136-6646-AF81-164BDD692676}"/>
              </a:ext>
            </a:extLst>
          </p:cNvPr>
          <p:cNvSpPr/>
          <p:nvPr/>
        </p:nvSpPr>
        <p:spPr>
          <a:xfrm>
            <a:off x="2185655" y="6032381"/>
            <a:ext cx="549562" cy="578778"/>
          </a:xfrm>
          <a:prstGeom prst="rect">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Rectangle 36">
            <a:extLst>
              <a:ext uri="{FF2B5EF4-FFF2-40B4-BE49-F238E27FC236}">
                <a16:creationId xmlns:a16="http://schemas.microsoft.com/office/drawing/2014/main" id="{4D268B08-3755-504D-A823-BEC19D6427D7}"/>
              </a:ext>
            </a:extLst>
          </p:cNvPr>
          <p:cNvSpPr/>
          <p:nvPr/>
        </p:nvSpPr>
        <p:spPr>
          <a:xfrm>
            <a:off x="2746515" y="6029924"/>
            <a:ext cx="549562" cy="578778"/>
          </a:xfrm>
          <a:prstGeom prst="rect">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Rectangle 37">
            <a:extLst>
              <a:ext uri="{FF2B5EF4-FFF2-40B4-BE49-F238E27FC236}">
                <a16:creationId xmlns:a16="http://schemas.microsoft.com/office/drawing/2014/main" id="{A001C59A-1D73-3B48-99DC-CB182A8CEEF0}"/>
              </a:ext>
            </a:extLst>
          </p:cNvPr>
          <p:cNvSpPr/>
          <p:nvPr/>
        </p:nvSpPr>
        <p:spPr>
          <a:xfrm>
            <a:off x="3307098" y="6029924"/>
            <a:ext cx="549562" cy="578778"/>
          </a:xfrm>
          <a:prstGeom prst="rect">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a:extLst>
              <a:ext uri="{FF2B5EF4-FFF2-40B4-BE49-F238E27FC236}">
                <a16:creationId xmlns:a16="http://schemas.microsoft.com/office/drawing/2014/main" id="{61A56468-2C7F-9549-9420-DD342D9418D5}"/>
              </a:ext>
            </a:extLst>
          </p:cNvPr>
          <p:cNvSpPr/>
          <p:nvPr/>
        </p:nvSpPr>
        <p:spPr>
          <a:xfrm>
            <a:off x="3867681" y="6037119"/>
            <a:ext cx="549562" cy="578778"/>
          </a:xfrm>
          <a:prstGeom prst="rect">
            <a:avLst/>
          </a:prstGeom>
          <a:solidFill>
            <a:srgbClr val="FFC0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ectangle 39">
            <a:extLst>
              <a:ext uri="{FF2B5EF4-FFF2-40B4-BE49-F238E27FC236}">
                <a16:creationId xmlns:a16="http://schemas.microsoft.com/office/drawing/2014/main" id="{E0A6932E-B7BB-2146-9028-372A5326FE9D}"/>
              </a:ext>
            </a:extLst>
          </p:cNvPr>
          <p:cNvSpPr/>
          <p:nvPr/>
        </p:nvSpPr>
        <p:spPr>
          <a:xfrm>
            <a:off x="4425585" y="6029924"/>
            <a:ext cx="549562" cy="578778"/>
          </a:xfrm>
          <a:prstGeom prst="rect">
            <a:avLst/>
          </a:prstGeom>
          <a:solidFill>
            <a:srgbClr val="FFC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a:extLst>
              <a:ext uri="{FF2B5EF4-FFF2-40B4-BE49-F238E27FC236}">
                <a16:creationId xmlns:a16="http://schemas.microsoft.com/office/drawing/2014/main" id="{00AA2130-50FE-B240-A043-65CA05E095E0}"/>
              </a:ext>
            </a:extLst>
          </p:cNvPr>
          <p:cNvSpPr/>
          <p:nvPr/>
        </p:nvSpPr>
        <p:spPr>
          <a:xfrm>
            <a:off x="4984518" y="6037119"/>
            <a:ext cx="549562" cy="57877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Rectangle 42">
            <a:extLst>
              <a:ext uri="{FF2B5EF4-FFF2-40B4-BE49-F238E27FC236}">
                <a16:creationId xmlns:a16="http://schemas.microsoft.com/office/drawing/2014/main" id="{612D7284-C57B-4040-90B3-580103126D66}"/>
              </a:ext>
            </a:extLst>
          </p:cNvPr>
          <p:cNvSpPr/>
          <p:nvPr/>
        </p:nvSpPr>
        <p:spPr>
          <a:xfrm>
            <a:off x="9462230" y="5439304"/>
            <a:ext cx="549562" cy="578778"/>
          </a:xfrm>
          <a:prstGeom prst="rect">
            <a:avLst/>
          </a:prstGeom>
          <a:solidFill>
            <a:srgbClr val="00B0F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Rectangle 43">
            <a:extLst>
              <a:ext uri="{FF2B5EF4-FFF2-40B4-BE49-F238E27FC236}">
                <a16:creationId xmlns:a16="http://schemas.microsoft.com/office/drawing/2014/main" id="{1AF5513D-F5FA-9B4B-8015-B711C74C3410}"/>
              </a:ext>
            </a:extLst>
          </p:cNvPr>
          <p:cNvSpPr/>
          <p:nvPr/>
        </p:nvSpPr>
        <p:spPr>
          <a:xfrm>
            <a:off x="9462230" y="4847744"/>
            <a:ext cx="549562" cy="578778"/>
          </a:xfrm>
          <a:prstGeom prst="rect">
            <a:avLst/>
          </a:prstGeom>
          <a:solidFill>
            <a:srgbClr val="00B0F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Rectangle 44">
            <a:extLst>
              <a:ext uri="{FF2B5EF4-FFF2-40B4-BE49-F238E27FC236}">
                <a16:creationId xmlns:a16="http://schemas.microsoft.com/office/drawing/2014/main" id="{28CFF6D6-8D0E-D440-BEDD-870C47242F20}"/>
              </a:ext>
            </a:extLst>
          </p:cNvPr>
          <p:cNvSpPr/>
          <p:nvPr/>
        </p:nvSpPr>
        <p:spPr>
          <a:xfrm>
            <a:off x="8891065" y="4847744"/>
            <a:ext cx="549562" cy="578778"/>
          </a:xfrm>
          <a:prstGeom prst="rect">
            <a:avLst/>
          </a:prstGeom>
          <a:solidFill>
            <a:schemeClr val="bg2">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Rectangle 47">
            <a:extLst>
              <a:ext uri="{FF2B5EF4-FFF2-40B4-BE49-F238E27FC236}">
                <a16:creationId xmlns:a16="http://schemas.microsoft.com/office/drawing/2014/main" id="{5397C6BE-3434-1842-8574-391B4EDF63A4}"/>
              </a:ext>
            </a:extLst>
          </p:cNvPr>
          <p:cNvSpPr/>
          <p:nvPr/>
        </p:nvSpPr>
        <p:spPr>
          <a:xfrm>
            <a:off x="8342015" y="4847744"/>
            <a:ext cx="549562" cy="578778"/>
          </a:xfrm>
          <a:prstGeom prst="rect">
            <a:avLst/>
          </a:prstGeom>
          <a:solidFill>
            <a:schemeClr val="bg2">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Rectangle 48">
            <a:extLst>
              <a:ext uri="{FF2B5EF4-FFF2-40B4-BE49-F238E27FC236}">
                <a16:creationId xmlns:a16="http://schemas.microsoft.com/office/drawing/2014/main" id="{4F058BCF-57D3-D04B-8F14-176E223FAE12}"/>
              </a:ext>
            </a:extLst>
          </p:cNvPr>
          <p:cNvSpPr/>
          <p:nvPr/>
        </p:nvSpPr>
        <p:spPr>
          <a:xfrm>
            <a:off x="6091960" y="6028820"/>
            <a:ext cx="549562" cy="578778"/>
          </a:xfrm>
          <a:prstGeom prst="rect">
            <a:avLst/>
          </a:prstGeom>
          <a:solidFill>
            <a:schemeClr val="bg2">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Rectangle 49">
            <a:extLst>
              <a:ext uri="{FF2B5EF4-FFF2-40B4-BE49-F238E27FC236}">
                <a16:creationId xmlns:a16="http://schemas.microsoft.com/office/drawing/2014/main" id="{D25F3B45-58F3-0745-B281-CF2FC9DD531B}"/>
              </a:ext>
            </a:extLst>
          </p:cNvPr>
          <p:cNvSpPr/>
          <p:nvPr/>
        </p:nvSpPr>
        <p:spPr>
          <a:xfrm>
            <a:off x="5538239" y="6030345"/>
            <a:ext cx="549562" cy="578778"/>
          </a:xfrm>
          <a:prstGeom prst="rect">
            <a:avLst/>
          </a:prstGeom>
          <a:solidFill>
            <a:schemeClr val="bg2">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tangle 50">
            <a:extLst>
              <a:ext uri="{FF2B5EF4-FFF2-40B4-BE49-F238E27FC236}">
                <a16:creationId xmlns:a16="http://schemas.microsoft.com/office/drawing/2014/main" id="{815F771F-A291-CA41-B2DA-37D8781F66C5}"/>
              </a:ext>
            </a:extLst>
          </p:cNvPr>
          <p:cNvSpPr/>
          <p:nvPr/>
        </p:nvSpPr>
        <p:spPr>
          <a:xfrm>
            <a:off x="1065126" y="4251835"/>
            <a:ext cx="549562" cy="578778"/>
          </a:xfrm>
          <a:prstGeom prst="rect">
            <a:avLst/>
          </a:prstGeom>
          <a:solidFill>
            <a:srgbClr val="00B0F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Rectangle 51">
            <a:extLst>
              <a:ext uri="{FF2B5EF4-FFF2-40B4-BE49-F238E27FC236}">
                <a16:creationId xmlns:a16="http://schemas.microsoft.com/office/drawing/2014/main" id="{2162B00F-0C94-4643-A842-C52392E13E32}"/>
              </a:ext>
            </a:extLst>
          </p:cNvPr>
          <p:cNvSpPr/>
          <p:nvPr/>
        </p:nvSpPr>
        <p:spPr>
          <a:xfrm>
            <a:off x="8333638" y="5447156"/>
            <a:ext cx="549562" cy="57877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Rectangle 52">
            <a:extLst>
              <a:ext uri="{FF2B5EF4-FFF2-40B4-BE49-F238E27FC236}">
                <a16:creationId xmlns:a16="http://schemas.microsoft.com/office/drawing/2014/main" id="{E735F26A-3DF3-F147-8DDF-F25390097AB0}"/>
              </a:ext>
            </a:extLst>
          </p:cNvPr>
          <p:cNvSpPr/>
          <p:nvPr/>
        </p:nvSpPr>
        <p:spPr>
          <a:xfrm>
            <a:off x="7783225" y="5442237"/>
            <a:ext cx="549562" cy="578778"/>
          </a:xfrm>
          <a:prstGeom prst="rect">
            <a:avLst/>
          </a:prstGeom>
          <a:solidFill>
            <a:schemeClr val="bg2">
              <a:lumMod val="75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C2B8E3D5-0CE9-C142-9913-24B3295F3D00}"/>
              </a:ext>
            </a:extLst>
          </p:cNvPr>
          <p:cNvSpPr txBox="1"/>
          <p:nvPr/>
        </p:nvSpPr>
        <p:spPr>
          <a:xfrm>
            <a:off x="5756223" y="6865495"/>
            <a:ext cx="184731" cy="369332"/>
          </a:xfrm>
          <a:prstGeom prst="rect">
            <a:avLst/>
          </a:prstGeom>
          <a:noFill/>
        </p:spPr>
        <p:txBody>
          <a:bodyPr wrap="none" rtlCol="0">
            <a:spAutoFit/>
          </a:bodyPr>
          <a:lstStyle/>
          <a:p>
            <a:endParaRPr lang="en-US" dirty="0"/>
          </a:p>
        </p:txBody>
      </p:sp>
      <p:graphicFrame>
        <p:nvGraphicFramePr>
          <p:cNvPr id="32" name="Table 31">
            <a:extLst>
              <a:ext uri="{FF2B5EF4-FFF2-40B4-BE49-F238E27FC236}">
                <a16:creationId xmlns:a16="http://schemas.microsoft.com/office/drawing/2014/main" id="{A7F69996-AE35-AF4B-8BBE-AB83FA095334}"/>
              </a:ext>
            </a:extLst>
          </p:cNvPr>
          <p:cNvGraphicFramePr>
            <a:graphicFrameLocks noGrp="1"/>
          </p:cNvGraphicFramePr>
          <p:nvPr>
            <p:extLst>
              <p:ext uri="{D42A27DB-BD31-4B8C-83A1-F6EECF244321}">
                <p14:modId xmlns:p14="http://schemas.microsoft.com/office/powerpoint/2010/main" val="4130794885"/>
              </p:ext>
            </p:extLst>
          </p:nvPr>
        </p:nvGraphicFramePr>
        <p:xfrm>
          <a:off x="1059485" y="4242197"/>
          <a:ext cx="10073034" cy="2379568"/>
        </p:xfrm>
        <a:graphic>
          <a:graphicData uri="http://schemas.openxmlformats.org/drawingml/2006/table">
            <a:tbl>
              <a:tblPr firstRow="1" bandRow="1">
                <a:tableStyleId>{5940675A-B579-460E-94D1-54222C63F5DA}</a:tableStyleId>
              </a:tblPr>
              <a:tblGrid>
                <a:gridCol w="559613">
                  <a:extLst>
                    <a:ext uri="{9D8B030D-6E8A-4147-A177-3AD203B41FA5}">
                      <a16:colId xmlns:a16="http://schemas.microsoft.com/office/drawing/2014/main" val="684510740"/>
                    </a:ext>
                  </a:extLst>
                </a:gridCol>
                <a:gridCol w="559613">
                  <a:extLst>
                    <a:ext uri="{9D8B030D-6E8A-4147-A177-3AD203B41FA5}">
                      <a16:colId xmlns:a16="http://schemas.microsoft.com/office/drawing/2014/main" val="2795758946"/>
                    </a:ext>
                  </a:extLst>
                </a:gridCol>
                <a:gridCol w="559613">
                  <a:extLst>
                    <a:ext uri="{9D8B030D-6E8A-4147-A177-3AD203B41FA5}">
                      <a16:colId xmlns:a16="http://schemas.microsoft.com/office/drawing/2014/main" val="907358019"/>
                    </a:ext>
                  </a:extLst>
                </a:gridCol>
                <a:gridCol w="559613">
                  <a:extLst>
                    <a:ext uri="{9D8B030D-6E8A-4147-A177-3AD203B41FA5}">
                      <a16:colId xmlns:a16="http://schemas.microsoft.com/office/drawing/2014/main" val="1360641513"/>
                    </a:ext>
                  </a:extLst>
                </a:gridCol>
                <a:gridCol w="559613">
                  <a:extLst>
                    <a:ext uri="{9D8B030D-6E8A-4147-A177-3AD203B41FA5}">
                      <a16:colId xmlns:a16="http://schemas.microsoft.com/office/drawing/2014/main" val="417797479"/>
                    </a:ext>
                  </a:extLst>
                </a:gridCol>
                <a:gridCol w="559613">
                  <a:extLst>
                    <a:ext uri="{9D8B030D-6E8A-4147-A177-3AD203B41FA5}">
                      <a16:colId xmlns:a16="http://schemas.microsoft.com/office/drawing/2014/main" val="242993186"/>
                    </a:ext>
                  </a:extLst>
                </a:gridCol>
                <a:gridCol w="559613">
                  <a:extLst>
                    <a:ext uri="{9D8B030D-6E8A-4147-A177-3AD203B41FA5}">
                      <a16:colId xmlns:a16="http://schemas.microsoft.com/office/drawing/2014/main" val="1009674066"/>
                    </a:ext>
                  </a:extLst>
                </a:gridCol>
                <a:gridCol w="559613">
                  <a:extLst>
                    <a:ext uri="{9D8B030D-6E8A-4147-A177-3AD203B41FA5}">
                      <a16:colId xmlns:a16="http://schemas.microsoft.com/office/drawing/2014/main" val="2609460033"/>
                    </a:ext>
                  </a:extLst>
                </a:gridCol>
                <a:gridCol w="559613">
                  <a:extLst>
                    <a:ext uri="{9D8B030D-6E8A-4147-A177-3AD203B41FA5}">
                      <a16:colId xmlns:a16="http://schemas.microsoft.com/office/drawing/2014/main" val="2050727585"/>
                    </a:ext>
                  </a:extLst>
                </a:gridCol>
                <a:gridCol w="559613">
                  <a:extLst>
                    <a:ext uri="{9D8B030D-6E8A-4147-A177-3AD203B41FA5}">
                      <a16:colId xmlns:a16="http://schemas.microsoft.com/office/drawing/2014/main" val="3458501320"/>
                    </a:ext>
                  </a:extLst>
                </a:gridCol>
                <a:gridCol w="552496">
                  <a:extLst>
                    <a:ext uri="{9D8B030D-6E8A-4147-A177-3AD203B41FA5}">
                      <a16:colId xmlns:a16="http://schemas.microsoft.com/office/drawing/2014/main" val="1423068491"/>
                    </a:ext>
                  </a:extLst>
                </a:gridCol>
                <a:gridCol w="566730">
                  <a:extLst>
                    <a:ext uri="{9D8B030D-6E8A-4147-A177-3AD203B41FA5}">
                      <a16:colId xmlns:a16="http://schemas.microsoft.com/office/drawing/2014/main" val="3615469967"/>
                    </a:ext>
                  </a:extLst>
                </a:gridCol>
                <a:gridCol w="559613">
                  <a:extLst>
                    <a:ext uri="{9D8B030D-6E8A-4147-A177-3AD203B41FA5}">
                      <a16:colId xmlns:a16="http://schemas.microsoft.com/office/drawing/2014/main" val="3210164846"/>
                    </a:ext>
                  </a:extLst>
                </a:gridCol>
                <a:gridCol w="559613">
                  <a:extLst>
                    <a:ext uri="{9D8B030D-6E8A-4147-A177-3AD203B41FA5}">
                      <a16:colId xmlns:a16="http://schemas.microsoft.com/office/drawing/2014/main" val="2232560272"/>
                    </a:ext>
                  </a:extLst>
                </a:gridCol>
                <a:gridCol w="559613">
                  <a:extLst>
                    <a:ext uri="{9D8B030D-6E8A-4147-A177-3AD203B41FA5}">
                      <a16:colId xmlns:a16="http://schemas.microsoft.com/office/drawing/2014/main" val="2306521923"/>
                    </a:ext>
                  </a:extLst>
                </a:gridCol>
                <a:gridCol w="559613">
                  <a:extLst>
                    <a:ext uri="{9D8B030D-6E8A-4147-A177-3AD203B41FA5}">
                      <a16:colId xmlns:a16="http://schemas.microsoft.com/office/drawing/2014/main" val="1720682796"/>
                    </a:ext>
                  </a:extLst>
                </a:gridCol>
                <a:gridCol w="559613">
                  <a:extLst>
                    <a:ext uri="{9D8B030D-6E8A-4147-A177-3AD203B41FA5}">
                      <a16:colId xmlns:a16="http://schemas.microsoft.com/office/drawing/2014/main" val="4244146726"/>
                    </a:ext>
                  </a:extLst>
                </a:gridCol>
                <a:gridCol w="559613">
                  <a:extLst>
                    <a:ext uri="{9D8B030D-6E8A-4147-A177-3AD203B41FA5}">
                      <a16:colId xmlns:a16="http://schemas.microsoft.com/office/drawing/2014/main" val="1098963971"/>
                    </a:ext>
                  </a:extLst>
                </a:gridCol>
              </a:tblGrid>
              <a:tr h="594892">
                <a:tc>
                  <a:txBody>
                    <a:bodyPr/>
                    <a:lstStyle/>
                    <a:p>
                      <a:pPr marL="6350" indent="0" algn="ctr">
                        <a:tabLst>
                          <a:tab pos="225425" algn="l"/>
                        </a:tabLst>
                      </a:pP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H</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tabLst>
                          <a:tab pos="225425" algn="l"/>
                        </a:tabLst>
                      </a:pP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He</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4575798"/>
                  </a:ext>
                </a:extLst>
              </a:tr>
              <a:tr h="594892">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Li</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Be</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B</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N</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O</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F</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Ne</a:t>
                      </a:r>
                    </a:p>
                  </a:txBody>
                  <a:tcPr marL="170854" marR="170854" marT="85427" marB="8542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83950774"/>
                  </a:ext>
                </a:extLst>
              </a:tr>
              <a:tr h="594892">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Na</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tabLst>
                          <a:tab pos="225425" algn="l"/>
                        </a:tabLst>
                      </a:pP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Mg</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Al</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Si</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P</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S</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Cl</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err="1">
                          <a:latin typeface="CMU Bright Roman" panose="02000603000000000000" pitchFamily="2" charset="0"/>
                          <a:ea typeface="CMU Bright Roman" panose="02000603000000000000" pitchFamily="2" charset="0"/>
                          <a:cs typeface="CMU Bright Roman" panose="02000603000000000000" pitchFamily="2" charset="0"/>
                        </a:rPr>
                        <a:t>Ar</a:t>
                      </a: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659621980"/>
                  </a:ext>
                </a:extLst>
              </a:tr>
              <a:tr h="594892">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K</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Ca</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Sc</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err="1">
                          <a:latin typeface="CMU Bright Roman" panose="02000603000000000000" pitchFamily="2" charset="0"/>
                          <a:ea typeface="CMU Bright Roman" panose="02000603000000000000" pitchFamily="2" charset="0"/>
                          <a:cs typeface="CMU Bright Roman" panose="02000603000000000000" pitchFamily="2" charset="0"/>
                        </a:rPr>
                        <a:t>Ti</a:t>
                      </a: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V</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Cr</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Mn</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Fe</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Co</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Ni</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Cu</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Zn</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Ga</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Ge</a:t>
                      </a:r>
                    </a:p>
                  </a:txBody>
                  <a:tcPr marL="170854" marR="170854" marT="85427" marB="8542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As</a:t>
                      </a:r>
                    </a:p>
                  </a:txBody>
                  <a:tcPr marL="170854" marR="170854" marT="85427" marB="85427" anchor="ctr">
                    <a:lnT w="12700" cap="flat" cmpd="sng" algn="ctr">
                      <a:solidFill>
                        <a:schemeClr val="tx1"/>
                      </a:solidFill>
                      <a:prstDash val="solid"/>
                      <a:round/>
                      <a:headEnd type="none" w="med" len="med"/>
                      <a:tailEnd type="none" w="med" len="med"/>
                    </a:lnT>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Se</a:t>
                      </a:r>
                    </a:p>
                  </a:txBody>
                  <a:tcPr marL="170854" marR="170854" marT="85427" marB="85427" anchor="ctr">
                    <a:lnT w="12700" cap="flat" cmpd="sng" algn="ctr">
                      <a:solidFill>
                        <a:schemeClr val="tx1"/>
                      </a:solidFill>
                      <a:prstDash val="solid"/>
                      <a:round/>
                      <a:headEnd type="none" w="med" len="med"/>
                      <a:tailEnd type="none" w="med" len="med"/>
                    </a:lnT>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Br</a:t>
                      </a:r>
                    </a:p>
                  </a:txBody>
                  <a:tcPr marL="170854" marR="170854" marT="85427" marB="85427" anchor="ctr">
                    <a:lnT w="12700" cap="flat" cmpd="sng" algn="ctr">
                      <a:solidFill>
                        <a:schemeClr val="tx1"/>
                      </a:solidFill>
                      <a:prstDash val="solid"/>
                      <a:round/>
                      <a:headEnd type="none" w="med" len="med"/>
                      <a:tailEnd type="none" w="med" len="med"/>
                    </a:lnT>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Kr</a:t>
                      </a:r>
                    </a:p>
                  </a:txBody>
                  <a:tcPr marL="170854" marR="170854" marT="85427" marB="85427" anchor="ctr">
                    <a:noFill/>
                  </a:tcPr>
                </a:tc>
                <a:extLst>
                  <a:ext uri="{0D108BD9-81ED-4DB2-BD59-A6C34878D82A}">
                    <a16:rowId xmlns:a16="http://schemas.microsoft.com/office/drawing/2014/main" val="3666863603"/>
                  </a:ext>
                </a:extLst>
              </a:tr>
            </a:tbl>
          </a:graphicData>
        </a:graphic>
      </p:graphicFrame>
      <p:pic>
        <p:nvPicPr>
          <p:cNvPr id="3" name="Picture 2" descr="A picture containing diagram&#10;&#10;Description automatically generated">
            <a:extLst>
              <a:ext uri="{FF2B5EF4-FFF2-40B4-BE49-F238E27FC236}">
                <a16:creationId xmlns:a16="http://schemas.microsoft.com/office/drawing/2014/main" id="{9BF97107-FF7F-1541-8646-774337DFB177}"/>
              </a:ext>
            </a:extLst>
          </p:cNvPr>
          <p:cNvPicPr>
            <a:picLocks noChangeAspect="1"/>
          </p:cNvPicPr>
          <p:nvPr/>
        </p:nvPicPr>
        <p:blipFill rotWithShape="1">
          <a:blip r:embed="rId3"/>
          <a:srcRect l="4713" t="23094" r="10552" b="4388"/>
          <a:stretch/>
        </p:blipFill>
        <p:spPr>
          <a:xfrm>
            <a:off x="240664" y="1353611"/>
            <a:ext cx="2705161" cy="2240957"/>
          </a:xfrm>
          <a:prstGeom prst="hexagon">
            <a:avLst/>
          </a:prstGeom>
          <a:ln w="38100">
            <a:solidFill>
              <a:srgbClr val="FFC000"/>
            </a:solidFill>
          </a:ln>
        </p:spPr>
      </p:pic>
      <p:sp>
        <p:nvSpPr>
          <p:cNvPr id="4" name="TextBox 3">
            <a:extLst>
              <a:ext uri="{FF2B5EF4-FFF2-40B4-BE49-F238E27FC236}">
                <a16:creationId xmlns:a16="http://schemas.microsoft.com/office/drawing/2014/main" id="{E170E440-526E-BA47-AC45-423D7FFD3B00}"/>
              </a:ext>
            </a:extLst>
          </p:cNvPr>
          <p:cNvSpPr txBox="1"/>
          <p:nvPr/>
        </p:nvSpPr>
        <p:spPr>
          <a:xfrm>
            <a:off x="3009900" y="4821888"/>
            <a:ext cx="3002639" cy="246221"/>
          </a:xfrm>
          <a:prstGeom prst="rect">
            <a:avLst/>
          </a:prstGeom>
          <a:noFill/>
        </p:spPr>
        <p:txBody>
          <a:bodyPr wrap="square" rtlCol="0">
            <a:spAutoFit/>
          </a:bodyPr>
          <a:lstStyle/>
          <a:p>
            <a:r>
              <a:rPr lang="en-US" sz="1000" dirty="0">
                <a:latin typeface="CMU SANS SERIF" panose="02000603000000000000" pitchFamily="2" charset="0"/>
                <a:ea typeface="CMU SANS SERIF" panose="02000603000000000000" pitchFamily="2" charset="0"/>
                <a:cs typeface="CMU SANS SERIF" panose="02000603000000000000" pitchFamily="2" charset="0"/>
              </a:rPr>
              <a:t>WD 1145+017, Xu et al. 2016</a:t>
            </a:r>
          </a:p>
        </p:txBody>
      </p:sp>
      <p:sp>
        <p:nvSpPr>
          <p:cNvPr id="24" name="TextBox 23">
            <a:extLst>
              <a:ext uri="{FF2B5EF4-FFF2-40B4-BE49-F238E27FC236}">
                <a16:creationId xmlns:a16="http://schemas.microsoft.com/office/drawing/2014/main" id="{A21E0E37-D20B-A343-8CA0-C10173ED6335}"/>
              </a:ext>
            </a:extLst>
          </p:cNvPr>
          <p:cNvSpPr txBox="1"/>
          <p:nvPr/>
        </p:nvSpPr>
        <p:spPr>
          <a:xfrm>
            <a:off x="3019423" y="4995259"/>
            <a:ext cx="3002639" cy="246221"/>
          </a:xfrm>
          <a:prstGeom prst="rect">
            <a:avLst/>
          </a:prstGeom>
          <a:noFill/>
        </p:spPr>
        <p:txBody>
          <a:bodyPr wrap="square" rtlCol="0">
            <a:spAutoFit/>
          </a:bodyPr>
          <a:lstStyle/>
          <a:p>
            <a:r>
              <a:rPr lang="en-US" sz="1000" dirty="0">
                <a:latin typeface="CMU SANS SERIF" panose="02000603000000000000" pitchFamily="2" charset="0"/>
                <a:ea typeface="CMU SANS SERIF" panose="02000603000000000000" pitchFamily="2" charset="0"/>
                <a:cs typeface="CMU SANS SERIF" panose="02000603000000000000" pitchFamily="2" charset="0"/>
              </a:rPr>
              <a:t>SDSS J1228, </a:t>
            </a:r>
            <a:r>
              <a:rPr lang="en-US" sz="1000" dirty="0" err="1">
                <a:latin typeface="CMU SANS SERIF" panose="02000603000000000000" pitchFamily="2" charset="0"/>
                <a:ea typeface="CMU SANS SERIF" panose="02000603000000000000" pitchFamily="2" charset="0"/>
                <a:cs typeface="CMU SANS SERIF" panose="02000603000000000000" pitchFamily="2" charset="0"/>
              </a:rPr>
              <a:t>Manser</a:t>
            </a:r>
            <a:r>
              <a:rPr lang="en-US" sz="1000" dirty="0">
                <a:latin typeface="CMU SANS SERIF" panose="02000603000000000000" pitchFamily="2" charset="0"/>
                <a:ea typeface="CMU SANS SERIF" panose="02000603000000000000" pitchFamily="2" charset="0"/>
                <a:cs typeface="CMU SANS SERIF" panose="02000603000000000000" pitchFamily="2" charset="0"/>
              </a:rPr>
              <a:t> et al. 2016</a:t>
            </a:r>
          </a:p>
        </p:txBody>
      </p:sp>
      <p:pic>
        <p:nvPicPr>
          <p:cNvPr id="55" name="Picture 54" descr="Diagram&#10;&#10;Description automatically generated">
            <a:extLst>
              <a:ext uri="{FF2B5EF4-FFF2-40B4-BE49-F238E27FC236}">
                <a16:creationId xmlns:a16="http://schemas.microsoft.com/office/drawing/2014/main" id="{7C9DF52D-A41D-9E44-8A6D-41F5C043FCD9}"/>
              </a:ext>
            </a:extLst>
          </p:cNvPr>
          <p:cNvPicPr>
            <a:picLocks noChangeAspect="1"/>
          </p:cNvPicPr>
          <p:nvPr/>
        </p:nvPicPr>
        <p:blipFill>
          <a:blip r:embed="rId4"/>
          <a:stretch>
            <a:fillRect/>
          </a:stretch>
        </p:blipFill>
        <p:spPr>
          <a:xfrm>
            <a:off x="2450367" y="2500600"/>
            <a:ext cx="2705162" cy="2251884"/>
          </a:xfrm>
          <a:prstGeom prst="hexagon">
            <a:avLst/>
          </a:prstGeom>
          <a:solidFill>
            <a:schemeClr val="accent2">
              <a:lumMod val="60000"/>
              <a:lumOff val="40000"/>
            </a:schemeClr>
          </a:solidFill>
          <a:ln w="38100">
            <a:solidFill>
              <a:srgbClr val="C00000"/>
            </a:solidFill>
          </a:ln>
        </p:spPr>
      </p:pic>
      <p:pic>
        <p:nvPicPr>
          <p:cNvPr id="56" name="Picture 55">
            <a:extLst>
              <a:ext uri="{FF2B5EF4-FFF2-40B4-BE49-F238E27FC236}">
                <a16:creationId xmlns:a16="http://schemas.microsoft.com/office/drawing/2014/main" id="{790A8776-68F7-DE4D-9FE5-053952870435}"/>
              </a:ext>
            </a:extLst>
          </p:cNvPr>
          <p:cNvPicPr>
            <a:picLocks noChangeAspect="1"/>
          </p:cNvPicPr>
          <p:nvPr/>
        </p:nvPicPr>
        <p:blipFill rotWithShape="1">
          <a:blip r:embed="rId5"/>
          <a:srcRect r="12610"/>
          <a:stretch/>
        </p:blipFill>
        <p:spPr>
          <a:xfrm>
            <a:off x="2460359" y="194302"/>
            <a:ext cx="2705162" cy="2251884"/>
          </a:xfrm>
          <a:prstGeom prst="hexagon">
            <a:avLst>
              <a:gd name="adj" fmla="val 24334"/>
              <a:gd name="vf" fmla="val 115470"/>
            </a:avLst>
          </a:prstGeom>
          <a:ln w="38100">
            <a:solidFill>
              <a:srgbClr val="00B0F0"/>
            </a:solidFill>
          </a:ln>
        </p:spPr>
      </p:pic>
      <p:sp>
        <p:nvSpPr>
          <p:cNvPr id="61" name="TextBox 60">
            <a:extLst>
              <a:ext uri="{FF2B5EF4-FFF2-40B4-BE49-F238E27FC236}">
                <a16:creationId xmlns:a16="http://schemas.microsoft.com/office/drawing/2014/main" id="{444D4CC6-C5D1-254F-B0EE-08ABEAEEBE4E}"/>
              </a:ext>
            </a:extLst>
          </p:cNvPr>
          <p:cNvSpPr txBox="1"/>
          <p:nvPr/>
        </p:nvSpPr>
        <p:spPr>
          <a:xfrm>
            <a:off x="6867182" y="2855904"/>
            <a:ext cx="4830891" cy="1477328"/>
          </a:xfrm>
          <a:prstGeom prst="rect">
            <a:avLst/>
          </a:prstGeom>
          <a:noFill/>
        </p:spPr>
        <p:txBody>
          <a:bodyPr wrap="square" rtlCol="0">
            <a:spAutoFit/>
          </a:bodyPr>
          <a:lstStyle/>
          <a:p>
            <a:r>
              <a:rPr lang="en-US" b="0" i="0" dirty="0">
                <a:effectLst/>
                <a:latin typeface="CMU Bright Roman" panose="02000603000000000000" pitchFamily="2" charset="0"/>
                <a:ea typeface="CMU Bright Roman" panose="02000603000000000000" pitchFamily="2" charset="0"/>
                <a:cs typeface="CMU Bright Roman" panose="02000603000000000000" pitchFamily="2" charset="0"/>
              </a:rPr>
              <a:t>“Core-rich materials (siderophiles) in the atmospheres of white dwarfs provide independent evidence for rapid planetesimal formation, concurrent with star formation.” </a:t>
            </a:r>
          </a:p>
          <a:p>
            <a:r>
              <a:rPr lang="en-US" b="0" i="0" dirty="0" err="1">
                <a:effectLst/>
                <a:latin typeface="CMU Bright Roman" panose="02000603000000000000" pitchFamily="2" charset="0"/>
                <a:ea typeface="CMU Bright Roman" panose="02000603000000000000" pitchFamily="2" charset="0"/>
                <a:cs typeface="CMU Bright Roman" panose="02000603000000000000" pitchFamily="2" charset="0"/>
              </a:rPr>
              <a:t>Bonsor</a:t>
            </a:r>
            <a:r>
              <a:rPr lang="en-US" b="0" i="0" dirty="0">
                <a:effectLst/>
                <a:latin typeface="CMU Bright Roman" panose="02000603000000000000" pitchFamily="2" charset="0"/>
                <a:ea typeface="CMU Bright Roman" panose="02000603000000000000" pitchFamily="2" charset="0"/>
                <a:cs typeface="CMU Bright Roman" panose="02000603000000000000" pitchFamily="2" charset="0"/>
              </a:rPr>
              <a:t> </a:t>
            </a:r>
            <a:r>
              <a:rPr lang="en-US" b="0" i="1" dirty="0">
                <a:effectLst/>
                <a:latin typeface="CMU BRIGHT ROMAN" panose="02000603000000000000" pitchFamily="2" charset="0"/>
                <a:ea typeface="CMU BRIGHT ROMAN" panose="02000603000000000000" pitchFamily="2" charset="0"/>
                <a:cs typeface="CMU BRIGHT ROMAN" panose="02000603000000000000" pitchFamily="2" charset="0"/>
              </a:rPr>
              <a:t>et al. </a:t>
            </a:r>
            <a:r>
              <a:rPr lang="en-US" b="0" i="0" dirty="0">
                <a:effectLst/>
                <a:latin typeface="CMU Bright Roman" panose="02000603000000000000" pitchFamily="2" charset="0"/>
                <a:ea typeface="CMU Bright Roman" panose="02000603000000000000" pitchFamily="2" charset="0"/>
                <a:cs typeface="CMU Bright Roman" panose="02000603000000000000" pitchFamily="2" charset="0"/>
              </a:rPr>
              <a:t>2023</a:t>
            </a:r>
            <a:endParaRPr lang="en-US" dirty="0">
              <a:latin typeface="CMU Bright Roman" panose="02000603000000000000" pitchFamily="2" charset="0"/>
              <a:ea typeface="CMU Bright Roman" panose="02000603000000000000" pitchFamily="2" charset="0"/>
              <a:cs typeface="CMU Bright Roman" panose="02000603000000000000" pitchFamily="2" charset="0"/>
            </a:endParaRPr>
          </a:p>
        </p:txBody>
      </p:sp>
      <p:sp>
        <p:nvSpPr>
          <p:cNvPr id="62" name="TextBox 61">
            <a:extLst>
              <a:ext uri="{FF2B5EF4-FFF2-40B4-BE49-F238E27FC236}">
                <a16:creationId xmlns:a16="http://schemas.microsoft.com/office/drawing/2014/main" id="{A45DDCF8-9599-ED44-B663-9C23FB5C0328}"/>
              </a:ext>
            </a:extLst>
          </p:cNvPr>
          <p:cNvSpPr txBox="1"/>
          <p:nvPr/>
        </p:nvSpPr>
        <p:spPr>
          <a:xfrm>
            <a:off x="6786486" y="535097"/>
            <a:ext cx="4518177" cy="1938992"/>
          </a:xfrm>
          <a:prstGeom prst="rect">
            <a:avLst/>
          </a:prstGeom>
          <a:noFill/>
        </p:spPr>
        <p:txBody>
          <a:bodyPr wrap="square">
            <a:spAutoFit/>
          </a:bodyPr>
          <a:lstStyle/>
          <a:p>
            <a:r>
              <a:rPr lang="en-US" sz="4000" dirty="0">
                <a:latin typeface="CMU Bright Roman" panose="02000603000000000000" pitchFamily="2" charset="0"/>
                <a:ea typeface="CMU Bright Roman" panose="02000603000000000000" pitchFamily="2" charset="0"/>
                <a:cs typeface="CMU Bright Roman" panose="02000603000000000000" pitchFamily="2" charset="0"/>
              </a:rPr>
              <a:t>What does the chemical abundance pattern tell us?</a:t>
            </a:r>
          </a:p>
        </p:txBody>
      </p:sp>
    </p:spTree>
    <p:extLst>
      <p:ext uri="{BB962C8B-B14F-4D97-AF65-F5344CB8AC3E}">
        <p14:creationId xmlns:p14="http://schemas.microsoft.com/office/powerpoint/2010/main" val="2242235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70DF7F6-F071-FA4D-8723-8E459F91CD2B}"/>
              </a:ext>
            </a:extLst>
          </p:cNvPr>
          <p:cNvSpPr/>
          <p:nvPr/>
        </p:nvSpPr>
        <p:spPr>
          <a:xfrm>
            <a:off x="1631357" y="5426522"/>
            <a:ext cx="541730" cy="605859"/>
          </a:xfrm>
          <a:prstGeom prst="rect">
            <a:avLst/>
          </a:prstGeom>
          <a:solidFill>
            <a:srgbClr val="B2E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83B69EF3-1B6D-A14D-B501-F9F8CD17B4C9}"/>
              </a:ext>
            </a:extLst>
          </p:cNvPr>
          <p:cNvSpPr/>
          <p:nvPr/>
        </p:nvSpPr>
        <p:spPr>
          <a:xfrm>
            <a:off x="1625072" y="6032381"/>
            <a:ext cx="549562" cy="578778"/>
          </a:xfrm>
          <a:prstGeom prst="rect">
            <a:avLst/>
          </a:prstGeom>
          <a:solidFill>
            <a:srgbClr val="B2E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ectangle 17">
            <a:extLst>
              <a:ext uri="{FF2B5EF4-FFF2-40B4-BE49-F238E27FC236}">
                <a16:creationId xmlns:a16="http://schemas.microsoft.com/office/drawing/2014/main" id="{09362D17-A5D1-DA49-AA64-9D671E9D796B}"/>
              </a:ext>
            </a:extLst>
          </p:cNvPr>
          <p:cNvSpPr/>
          <p:nvPr/>
        </p:nvSpPr>
        <p:spPr>
          <a:xfrm>
            <a:off x="4999508" y="6037119"/>
            <a:ext cx="549562" cy="578778"/>
          </a:xfrm>
          <a:prstGeom prst="rect">
            <a:avLst/>
          </a:prstGeom>
          <a:solidFill>
            <a:srgbClr val="B2E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CD59C464-9E03-9D40-B9D6-2321ADF7BDE0}"/>
              </a:ext>
            </a:extLst>
          </p:cNvPr>
          <p:cNvSpPr/>
          <p:nvPr/>
        </p:nvSpPr>
        <p:spPr>
          <a:xfrm>
            <a:off x="9462230" y="4847744"/>
            <a:ext cx="549562" cy="578778"/>
          </a:xfrm>
          <a:prstGeom prst="rect">
            <a:avLst/>
          </a:prstGeom>
          <a:solidFill>
            <a:srgbClr val="B2E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Rectangle 26">
            <a:extLst>
              <a:ext uri="{FF2B5EF4-FFF2-40B4-BE49-F238E27FC236}">
                <a16:creationId xmlns:a16="http://schemas.microsoft.com/office/drawing/2014/main" id="{81C804D6-9B37-504B-B83B-8A3E965CBDC3}"/>
              </a:ext>
            </a:extLst>
          </p:cNvPr>
          <p:cNvSpPr/>
          <p:nvPr/>
        </p:nvSpPr>
        <p:spPr>
          <a:xfrm>
            <a:off x="8348628" y="5432166"/>
            <a:ext cx="549562" cy="578778"/>
          </a:xfrm>
          <a:prstGeom prst="rect">
            <a:avLst/>
          </a:prstGeom>
          <a:solidFill>
            <a:srgbClr val="B2E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0D8756A9-FFC9-AC4A-A758-2543D7C663BA}"/>
              </a:ext>
            </a:extLst>
          </p:cNvPr>
          <p:cNvSpPr/>
          <p:nvPr/>
        </p:nvSpPr>
        <p:spPr>
          <a:xfrm>
            <a:off x="6096001" y="6023745"/>
            <a:ext cx="554303" cy="598018"/>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9" name="Rectangle 18">
            <a:extLst>
              <a:ext uri="{FF2B5EF4-FFF2-40B4-BE49-F238E27FC236}">
                <a16:creationId xmlns:a16="http://schemas.microsoft.com/office/drawing/2014/main" id="{D9FA7B97-F809-8B4C-B892-FE46976D46E8}"/>
              </a:ext>
            </a:extLst>
          </p:cNvPr>
          <p:cNvSpPr/>
          <p:nvPr/>
        </p:nvSpPr>
        <p:spPr>
          <a:xfrm>
            <a:off x="7775977" y="5429647"/>
            <a:ext cx="554303" cy="598019"/>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1" name="Rectangle 20">
            <a:extLst>
              <a:ext uri="{FF2B5EF4-FFF2-40B4-BE49-F238E27FC236}">
                <a16:creationId xmlns:a16="http://schemas.microsoft.com/office/drawing/2014/main" id="{B1437EBB-0C1E-AF4D-84EF-03507EA384D7}"/>
              </a:ext>
            </a:extLst>
          </p:cNvPr>
          <p:cNvSpPr/>
          <p:nvPr/>
        </p:nvSpPr>
        <p:spPr>
          <a:xfrm>
            <a:off x="1062658" y="5429645"/>
            <a:ext cx="554303" cy="594100"/>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2" name="Rectangle 21">
            <a:extLst>
              <a:ext uri="{FF2B5EF4-FFF2-40B4-BE49-F238E27FC236}">
                <a16:creationId xmlns:a16="http://schemas.microsoft.com/office/drawing/2014/main" id="{06F60436-83CB-1643-8CEF-4DC3E4E3968C}"/>
              </a:ext>
            </a:extLst>
          </p:cNvPr>
          <p:cNvSpPr/>
          <p:nvPr/>
        </p:nvSpPr>
        <p:spPr>
          <a:xfrm>
            <a:off x="4414711" y="6023744"/>
            <a:ext cx="554303" cy="598019"/>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3" name="Rectangle 22">
            <a:extLst>
              <a:ext uri="{FF2B5EF4-FFF2-40B4-BE49-F238E27FC236}">
                <a16:creationId xmlns:a16="http://schemas.microsoft.com/office/drawing/2014/main" id="{E46D0B3C-D543-E64B-BD5D-430D9DA1DB4C}"/>
              </a:ext>
            </a:extLst>
          </p:cNvPr>
          <p:cNvSpPr/>
          <p:nvPr/>
        </p:nvSpPr>
        <p:spPr>
          <a:xfrm>
            <a:off x="3856556" y="6023496"/>
            <a:ext cx="554303" cy="594100"/>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4" name="Rectangle 23">
            <a:extLst>
              <a:ext uri="{FF2B5EF4-FFF2-40B4-BE49-F238E27FC236}">
                <a16:creationId xmlns:a16="http://schemas.microsoft.com/office/drawing/2014/main" id="{E9BF1E7F-36EC-DF47-9771-8B361925B44E}"/>
              </a:ext>
            </a:extLst>
          </p:cNvPr>
          <p:cNvSpPr/>
          <p:nvPr/>
        </p:nvSpPr>
        <p:spPr>
          <a:xfrm>
            <a:off x="4975574" y="6023742"/>
            <a:ext cx="554303" cy="599544"/>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5" name="Rectangle 24">
            <a:extLst>
              <a:ext uri="{FF2B5EF4-FFF2-40B4-BE49-F238E27FC236}">
                <a16:creationId xmlns:a16="http://schemas.microsoft.com/office/drawing/2014/main" id="{70A72381-5C21-A54F-9FA7-F4072A4E9029}"/>
              </a:ext>
            </a:extLst>
          </p:cNvPr>
          <p:cNvSpPr/>
          <p:nvPr/>
        </p:nvSpPr>
        <p:spPr>
          <a:xfrm>
            <a:off x="1619074" y="5428614"/>
            <a:ext cx="554303" cy="601663"/>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26" name="Rectangle 25">
            <a:extLst>
              <a:ext uri="{FF2B5EF4-FFF2-40B4-BE49-F238E27FC236}">
                <a16:creationId xmlns:a16="http://schemas.microsoft.com/office/drawing/2014/main" id="{AA18ECC9-9191-084C-B9E1-77940D4B23BA}"/>
              </a:ext>
            </a:extLst>
          </p:cNvPr>
          <p:cNvSpPr/>
          <p:nvPr/>
        </p:nvSpPr>
        <p:spPr>
          <a:xfrm>
            <a:off x="8338768" y="5426733"/>
            <a:ext cx="554303" cy="601663"/>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graphicFrame>
        <p:nvGraphicFramePr>
          <p:cNvPr id="2" name="Table 1">
            <a:extLst>
              <a:ext uri="{FF2B5EF4-FFF2-40B4-BE49-F238E27FC236}">
                <a16:creationId xmlns:a16="http://schemas.microsoft.com/office/drawing/2014/main" id="{60AA2884-8FCE-BB4F-A04A-AFE809C21720}"/>
              </a:ext>
            </a:extLst>
          </p:cNvPr>
          <p:cNvGraphicFramePr>
            <a:graphicFrameLocks noGrp="1"/>
          </p:cNvGraphicFramePr>
          <p:nvPr/>
        </p:nvGraphicFramePr>
        <p:xfrm>
          <a:off x="1059485" y="4242197"/>
          <a:ext cx="10073034" cy="2379568"/>
        </p:xfrm>
        <a:graphic>
          <a:graphicData uri="http://schemas.openxmlformats.org/drawingml/2006/table">
            <a:tbl>
              <a:tblPr firstRow="1" bandRow="1">
                <a:tableStyleId>{5940675A-B579-460E-94D1-54222C63F5DA}</a:tableStyleId>
              </a:tblPr>
              <a:tblGrid>
                <a:gridCol w="559613">
                  <a:extLst>
                    <a:ext uri="{9D8B030D-6E8A-4147-A177-3AD203B41FA5}">
                      <a16:colId xmlns:a16="http://schemas.microsoft.com/office/drawing/2014/main" val="684510740"/>
                    </a:ext>
                  </a:extLst>
                </a:gridCol>
                <a:gridCol w="559613">
                  <a:extLst>
                    <a:ext uri="{9D8B030D-6E8A-4147-A177-3AD203B41FA5}">
                      <a16:colId xmlns:a16="http://schemas.microsoft.com/office/drawing/2014/main" val="2795758946"/>
                    </a:ext>
                  </a:extLst>
                </a:gridCol>
                <a:gridCol w="559613">
                  <a:extLst>
                    <a:ext uri="{9D8B030D-6E8A-4147-A177-3AD203B41FA5}">
                      <a16:colId xmlns:a16="http://schemas.microsoft.com/office/drawing/2014/main" val="907358019"/>
                    </a:ext>
                  </a:extLst>
                </a:gridCol>
                <a:gridCol w="559613">
                  <a:extLst>
                    <a:ext uri="{9D8B030D-6E8A-4147-A177-3AD203B41FA5}">
                      <a16:colId xmlns:a16="http://schemas.microsoft.com/office/drawing/2014/main" val="1360641513"/>
                    </a:ext>
                  </a:extLst>
                </a:gridCol>
                <a:gridCol w="559613">
                  <a:extLst>
                    <a:ext uri="{9D8B030D-6E8A-4147-A177-3AD203B41FA5}">
                      <a16:colId xmlns:a16="http://schemas.microsoft.com/office/drawing/2014/main" val="417797479"/>
                    </a:ext>
                  </a:extLst>
                </a:gridCol>
                <a:gridCol w="559613">
                  <a:extLst>
                    <a:ext uri="{9D8B030D-6E8A-4147-A177-3AD203B41FA5}">
                      <a16:colId xmlns:a16="http://schemas.microsoft.com/office/drawing/2014/main" val="242993186"/>
                    </a:ext>
                  </a:extLst>
                </a:gridCol>
                <a:gridCol w="559613">
                  <a:extLst>
                    <a:ext uri="{9D8B030D-6E8A-4147-A177-3AD203B41FA5}">
                      <a16:colId xmlns:a16="http://schemas.microsoft.com/office/drawing/2014/main" val="1009674066"/>
                    </a:ext>
                  </a:extLst>
                </a:gridCol>
                <a:gridCol w="559613">
                  <a:extLst>
                    <a:ext uri="{9D8B030D-6E8A-4147-A177-3AD203B41FA5}">
                      <a16:colId xmlns:a16="http://schemas.microsoft.com/office/drawing/2014/main" val="2609460033"/>
                    </a:ext>
                  </a:extLst>
                </a:gridCol>
                <a:gridCol w="559613">
                  <a:extLst>
                    <a:ext uri="{9D8B030D-6E8A-4147-A177-3AD203B41FA5}">
                      <a16:colId xmlns:a16="http://schemas.microsoft.com/office/drawing/2014/main" val="2050727585"/>
                    </a:ext>
                  </a:extLst>
                </a:gridCol>
                <a:gridCol w="559613">
                  <a:extLst>
                    <a:ext uri="{9D8B030D-6E8A-4147-A177-3AD203B41FA5}">
                      <a16:colId xmlns:a16="http://schemas.microsoft.com/office/drawing/2014/main" val="3458501320"/>
                    </a:ext>
                  </a:extLst>
                </a:gridCol>
                <a:gridCol w="552496">
                  <a:extLst>
                    <a:ext uri="{9D8B030D-6E8A-4147-A177-3AD203B41FA5}">
                      <a16:colId xmlns:a16="http://schemas.microsoft.com/office/drawing/2014/main" val="1423068491"/>
                    </a:ext>
                  </a:extLst>
                </a:gridCol>
                <a:gridCol w="566730">
                  <a:extLst>
                    <a:ext uri="{9D8B030D-6E8A-4147-A177-3AD203B41FA5}">
                      <a16:colId xmlns:a16="http://schemas.microsoft.com/office/drawing/2014/main" val="3615469967"/>
                    </a:ext>
                  </a:extLst>
                </a:gridCol>
                <a:gridCol w="559613">
                  <a:extLst>
                    <a:ext uri="{9D8B030D-6E8A-4147-A177-3AD203B41FA5}">
                      <a16:colId xmlns:a16="http://schemas.microsoft.com/office/drawing/2014/main" val="3210164846"/>
                    </a:ext>
                  </a:extLst>
                </a:gridCol>
                <a:gridCol w="559613">
                  <a:extLst>
                    <a:ext uri="{9D8B030D-6E8A-4147-A177-3AD203B41FA5}">
                      <a16:colId xmlns:a16="http://schemas.microsoft.com/office/drawing/2014/main" val="2232560272"/>
                    </a:ext>
                  </a:extLst>
                </a:gridCol>
                <a:gridCol w="559613">
                  <a:extLst>
                    <a:ext uri="{9D8B030D-6E8A-4147-A177-3AD203B41FA5}">
                      <a16:colId xmlns:a16="http://schemas.microsoft.com/office/drawing/2014/main" val="2306521923"/>
                    </a:ext>
                  </a:extLst>
                </a:gridCol>
                <a:gridCol w="559613">
                  <a:extLst>
                    <a:ext uri="{9D8B030D-6E8A-4147-A177-3AD203B41FA5}">
                      <a16:colId xmlns:a16="http://schemas.microsoft.com/office/drawing/2014/main" val="1720682796"/>
                    </a:ext>
                  </a:extLst>
                </a:gridCol>
                <a:gridCol w="559613">
                  <a:extLst>
                    <a:ext uri="{9D8B030D-6E8A-4147-A177-3AD203B41FA5}">
                      <a16:colId xmlns:a16="http://schemas.microsoft.com/office/drawing/2014/main" val="4244146726"/>
                    </a:ext>
                  </a:extLst>
                </a:gridCol>
                <a:gridCol w="559613">
                  <a:extLst>
                    <a:ext uri="{9D8B030D-6E8A-4147-A177-3AD203B41FA5}">
                      <a16:colId xmlns:a16="http://schemas.microsoft.com/office/drawing/2014/main" val="1098963971"/>
                    </a:ext>
                  </a:extLst>
                </a:gridCol>
              </a:tblGrid>
              <a:tr h="594892">
                <a:tc>
                  <a:txBody>
                    <a:bodyPr/>
                    <a:lstStyle/>
                    <a:p>
                      <a:pPr marL="6350" indent="0" algn="ctr">
                        <a:tabLst>
                          <a:tab pos="225425" algn="l"/>
                        </a:tabLst>
                      </a:pP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H</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tabLst>
                          <a:tab pos="225425" algn="l"/>
                        </a:tabLst>
                      </a:pP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He</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4575798"/>
                  </a:ext>
                </a:extLst>
              </a:tr>
              <a:tr h="594892">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Li</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Be</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B</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N</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O</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F</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Ne</a:t>
                      </a:r>
                    </a:p>
                  </a:txBody>
                  <a:tcPr marL="170854" marR="170854" marT="85427" marB="8542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83950774"/>
                  </a:ext>
                </a:extLst>
              </a:tr>
              <a:tr h="594892">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Na</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tabLst>
                          <a:tab pos="225425" algn="l"/>
                        </a:tabLst>
                      </a:pP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Mg</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Al</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Si</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P</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S</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Cl</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err="1">
                          <a:latin typeface="CMU Bright Roman" panose="02000603000000000000" pitchFamily="2" charset="0"/>
                          <a:ea typeface="CMU Bright Roman" panose="02000603000000000000" pitchFamily="2" charset="0"/>
                          <a:cs typeface="CMU Bright Roman" panose="02000603000000000000" pitchFamily="2" charset="0"/>
                        </a:rPr>
                        <a:t>Ar</a:t>
                      </a: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659621980"/>
                  </a:ext>
                </a:extLst>
              </a:tr>
              <a:tr h="594892">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K</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Ca</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Sc</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err="1">
                          <a:latin typeface="CMU Bright Roman" panose="02000603000000000000" pitchFamily="2" charset="0"/>
                          <a:ea typeface="CMU Bright Roman" panose="02000603000000000000" pitchFamily="2" charset="0"/>
                          <a:cs typeface="CMU Bright Roman" panose="02000603000000000000" pitchFamily="2" charset="0"/>
                        </a:rPr>
                        <a:t>Ti</a:t>
                      </a:r>
                      <a:endParaRPr lang="en-US" sz="1200" b="0" i="0" dirty="0">
                        <a:latin typeface="CMU Bright Roman" panose="02000603000000000000" pitchFamily="2" charset="0"/>
                        <a:ea typeface="CMU Bright Roman" panose="02000603000000000000" pitchFamily="2" charset="0"/>
                        <a:cs typeface="CMU Bright Roman" panose="02000603000000000000" pitchFamily="2" charset="0"/>
                      </a:endParaRP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V</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Cr</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Mn</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Fe</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Co</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Ni</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Cu</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Zn</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Ga</a:t>
                      </a:r>
                    </a:p>
                  </a:txBody>
                  <a:tcPr marL="170854" marR="170854" marT="85427" marB="854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Ge</a:t>
                      </a:r>
                    </a:p>
                  </a:txBody>
                  <a:tcPr marL="170854" marR="170854" marT="85427" marB="8542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As</a:t>
                      </a:r>
                    </a:p>
                  </a:txBody>
                  <a:tcPr marL="170854" marR="170854" marT="85427" marB="85427" anchor="ctr">
                    <a:lnT w="12700" cap="flat" cmpd="sng" algn="ctr">
                      <a:solidFill>
                        <a:schemeClr val="tx1"/>
                      </a:solidFill>
                      <a:prstDash val="solid"/>
                      <a:round/>
                      <a:headEnd type="none" w="med" len="med"/>
                      <a:tailEnd type="none" w="med" len="med"/>
                    </a:lnT>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Se</a:t>
                      </a:r>
                    </a:p>
                  </a:txBody>
                  <a:tcPr marL="170854" marR="170854" marT="85427" marB="85427" anchor="ctr">
                    <a:lnT w="12700" cap="flat" cmpd="sng" algn="ctr">
                      <a:solidFill>
                        <a:schemeClr val="tx1"/>
                      </a:solidFill>
                      <a:prstDash val="solid"/>
                      <a:round/>
                      <a:headEnd type="none" w="med" len="med"/>
                      <a:tailEnd type="none" w="med" len="med"/>
                    </a:lnT>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Br</a:t>
                      </a:r>
                    </a:p>
                  </a:txBody>
                  <a:tcPr marL="170854" marR="170854" marT="85427" marB="85427" anchor="ctr">
                    <a:lnT w="12700" cap="flat" cmpd="sng" algn="ctr">
                      <a:solidFill>
                        <a:schemeClr val="tx1"/>
                      </a:solidFill>
                      <a:prstDash val="solid"/>
                      <a:round/>
                      <a:headEnd type="none" w="med" len="med"/>
                      <a:tailEnd type="none" w="med" len="med"/>
                    </a:lnT>
                    <a:noFill/>
                  </a:tcPr>
                </a:tc>
                <a:tc>
                  <a:txBody>
                    <a:bodyPr/>
                    <a:lstStyle/>
                    <a:p>
                      <a:pPr algn="ctr"/>
                      <a:r>
                        <a:rPr lang="en-US" sz="1200" b="0" i="0" dirty="0">
                          <a:latin typeface="CMU Bright Roman" panose="02000603000000000000" pitchFamily="2" charset="0"/>
                          <a:ea typeface="CMU Bright Roman" panose="02000603000000000000" pitchFamily="2" charset="0"/>
                          <a:cs typeface="CMU Bright Roman" panose="02000603000000000000" pitchFamily="2" charset="0"/>
                        </a:rPr>
                        <a:t>Kr</a:t>
                      </a:r>
                    </a:p>
                  </a:txBody>
                  <a:tcPr marL="170854" marR="170854" marT="85427" marB="85427" anchor="ctr">
                    <a:noFill/>
                  </a:tcPr>
                </a:tc>
                <a:extLst>
                  <a:ext uri="{0D108BD9-81ED-4DB2-BD59-A6C34878D82A}">
                    <a16:rowId xmlns:a16="http://schemas.microsoft.com/office/drawing/2014/main" val="3666863603"/>
                  </a:ext>
                </a:extLst>
              </a:tr>
            </a:tbl>
          </a:graphicData>
        </a:graphic>
      </p:graphicFrame>
      <p:sp>
        <p:nvSpPr>
          <p:cNvPr id="30" name="Rectangle 29">
            <a:extLst>
              <a:ext uri="{FF2B5EF4-FFF2-40B4-BE49-F238E27FC236}">
                <a16:creationId xmlns:a16="http://schemas.microsoft.com/office/drawing/2014/main" id="{389E0D62-9F2B-1E44-8D4E-0F2430B7472E}"/>
              </a:ext>
            </a:extLst>
          </p:cNvPr>
          <p:cNvSpPr/>
          <p:nvPr/>
        </p:nvSpPr>
        <p:spPr>
          <a:xfrm>
            <a:off x="2999735" y="1295957"/>
            <a:ext cx="302495" cy="2554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sp>
        <p:nvSpPr>
          <p:cNvPr id="15" name="TextBox 14">
            <a:extLst>
              <a:ext uri="{FF2B5EF4-FFF2-40B4-BE49-F238E27FC236}">
                <a16:creationId xmlns:a16="http://schemas.microsoft.com/office/drawing/2014/main" id="{4C7D2E6A-D20B-B043-AACF-D136814F32BB}"/>
              </a:ext>
            </a:extLst>
          </p:cNvPr>
          <p:cNvSpPr txBox="1"/>
          <p:nvPr/>
        </p:nvSpPr>
        <p:spPr>
          <a:xfrm>
            <a:off x="752924" y="384510"/>
            <a:ext cx="4493622" cy="3170099"/>
          </a:xfrm>
          <a:prstGeom prst="rect">
            <a:avLst/>
          </a:prstGeom>
          <a:noFill/>
        </p:spPr>
        <p:txBody>
          <a:bodyPr wrap="square">
            <a:spAutoFit/>
          </a:bodyPr>
          <a:lstStyle/>
          <a:p>
            <a:r>
              <a:rPr lang="en-US" sz="4000" dirty="0">
                <a:latin typeface="CMU SANS SERIF" panose="02000603000000000000" pitchFamily="2" charset="0"/>
                <a:ea typeface="CMU SANS SERIF" panose="02000603000000000000" pitchFamily="2" charset="0"/>
                <a:cs typeface="CMU SANS SERIF" panose="02000603000000000000" pitchFamily="2" charset="0"/>
              </a:rPr>
              <a:t>Can we use observed species to improve models of gas and dust around other stars?</a:t>
            </a:r>
          </a:p>
        </p:txBody>
      </p:sp>
      <p:sp>
        <p:nvSpPr>
          <p:cNvPr id="3" name="TextBox 2">
            <a:extLst>
              <a:ext uri="{FF2B5EF4-FFF2-40B4-BE49-F238E27FC236}">
                <a16:creationId xmlns:a16="http://schemas.microsoft.com/office/drawing/2014/main" id="{F9067B72-3D61-5A4E-880C-864ACDD6DB62}"/>
              </a:ext>
            </a:extLst>
          </p:cNvPr>
          <p:cNvSpPr txBox="1"/>
          <p:nvPr/>
        </p:nvSpPr>
        <p:spPr>
          <a:xfrm>
            <a:off x="7022307" y="794563"/>
            <a:ext cx="1681512" cy="707886"/>
          </a:xfrm>
          <a:prstGeom prst="rect">
            <a:avLst/>
          </a:prstGeom>
          <a:noFill/>
        </p:spPr>
        <p:txBody>
          <a:bodyPr wrap="square" rtlCol="0">
            <a:spAutoFit/>
          </a:bodyPr>
          <a:lstStyle/>
          <a:p>
            <a:r>
              <a:rPr lang="en-US" sz="4000" dirty="0" err="1">
                <a:latin typeface="CMU Bright Roman" panose="02000603000000000000" pitchFamily="2" charset="0"/>
                <a:ea typeface="CMU Bright Roman" panose="02000603000000000000" pitchFamily="2" charset="0"/>
                <a:cs typeface="CMU Bright Roman" panose="02000603000000000000" pitchFamily="2" charset="0"/>
              </a:rPr>
              <a:t>Oui</a:t>
            </a:r>
            <a:r>
              <a:rPr lang="en-US" sz="4000" dirty="0">
                <a:latin typeface="CMU Bright Roman" panose="02000603000000000000" pitchFamily="2" charset="0"/>
                <a:ea typeface="CMU Bright Roman" panose="02000603000000000000" pitchFamily="2" charset="0"/>
                <a:cs typeface="CMU Bright Roman" panose="02000603000000000000" pitchFamily="2" charset="0"/>
              </a:rPr>
              <a:t>!</a:t>
            </a:r>
            <a:endParaRPr lang="en-US" sz="4000" dirty="0">
              <a:latin typeface="CMU Bright Roman" panose="02000603000000000000" pitchFamily="2" charset="0"/>
              <a:ea typeface="CMU Bright Roman" panose="02000603000000000000" pitchFamily="2" charset="0"/>
              <a:cs typeface="CMU Bright Roman" panose="02000603000000000000" pitchFamily="2" charset="0"/>
            </a:endParaRPr>
          </a:p>
        </p:txBody>
      </p:sp>
      <p:sp>
        <p:nvSpPr>
          <p:cNvPr id="29" name="TextBox 28">
            <a:extLst>
              <a:ext uri="{FF2B5EF4-FFF2-40B4-BE49-F238E27FC236}">
                <a16:creationId xmlns:a16="http://schemas.microsoft.com/office/drawing/2014/main" id="{86F382D0-AEC0-734B-9648-61DAE291B5D7}"/>
              </a:ext>
            </a:extLst>
          </p:cNvPr>
          <p:cNvSpPr txBox="1"/>
          <p:nvPr/>
        </p:nvSpPr>
        <p:spPr>
          <a:xfrm>
            <a:off x="2563919" y="4647665"/>
            <a:ext cx="4871178" cy="1077218"/>
          </a:xfrm>
          <a:prstGeom prst="rect">
            <a:avLst/>
          </a:prstGeom>
          <a:noFill/>
        </p:spPr>
        <p:txBody>
          <a:bodyPr wrap="square">
            <a:spAutoFit/>
          </a:bodyPr>
          <a:lstStyle/>
          <a:p>
            <a:pPr algn="ctr"/>
            <a:r>
              <a:rPr lang="en-US" sz="2400" dirty="0">
                <a:latin typeface="CMU SANS SERIF" panose="02000603000000000000" pitchFamily="2" charset="0"/>
                <a:ea typeface="CMU SANS SERIF" panose="02000603000000000000" pitchFamily="2" charset="0"/>
                <a:cs typeface="CMU SANS SERIF" panose="02000603000000000000" pitchFamily="2" charset="0"/>
              </a:rPr>
              <a:t>Example: Clinopyroxene</a:t>
            </a:r>
          </a:p>
          <a:p>
            <a:pPr algn="ctr"/>
            <a:r>
              <a:rPr lang="en-US" sz="2400" dirty="0">
                <a:latin typeface="CMU SANS SERIF" panose="02000603000000000000" pitchFamily="2" charset="0"/>
                <a:ea typeface="CMU SANS SERIF" panose="02000603000000000000" pitchFamily="2" charset="0"/>
                <a:cs typeface="CMU SANS SERIF" panose="02000603000000000000" pitchFamily="2" charset="0"/>
              </a:rPr>
              <a:t>Ca(</a:t>
            </a:r>
            <a:r>
              <a:rPr lang="en-US" sz="2400" dirty="0" err="1">
                <a:latin typeface="CMU SANS SERIF" panose="02000603000000000000" pitchFamily="2" charset="0"/>
                <a:ea typeface="CMU SANS SERIF" panose="02000603000000000000" pitchFamily="2" charset="0"/>
                <a:cs typeface="CMU SANS SERIF" panose="02000603000000000000" pitchFamily="2" charset="0"/>
              </a:rPr>
              <a:t>Mg,Fe</a:t>
            </a:r>
            <a:r>
              <a:rPr lang="en-US" sz="2400" dirty="0">
                <a:latin typeface="CMU SANS SERIF" panose="02000603000000000000" pitchFamily="2" charset="0"/>
                <a:ea typeface="CMU SANS SERIF" panose="02000603000000000000" pitchFamily="2" charset="0"/>
                <a:cs typeface="CMU SANS SERIF" panose="02000603000000000000" pitchFamily="2" charset="0"/>
              </a:rPr>
              <a:t>)Si</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2</a:t>
            </a:r>
            <a:r>
              <a:rPr lang="en-US" sz="2400" dirty="0">
                <a:latin typeface="CMU SANS SERIF" panose="02000603000000000000" pitchFamily="2" charset="0"/>
                <a:ea typeface="CMU SANS SERIF" panose="02000603000000000000" pitchFamily="2" charset="0"/>
                <a:cs typeface="CMU SANS SERIF" panose="02000603000000000000" pitchFamily="2" charset="0"/>
              </a:rPr>
              <a:t>O</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6</a:t>
            </a:r>
            <a:r>
              <a:rPr lang="en-US" sz="2400" dirty="0">
                <a:latin typeface="CMU SANS SERIF" panose="02000603000000000000" pitchFamily="2" charset="0"/>
                <a:ea typeface="CMU SANS SERIF" panose="02000603000000000000" pitchFamily="2" charset="0"/>
                <a:cs typeface="CMU SANS SERIF" panose="02000603000000000000" pitchFamily="2" charset="0"/>
              </a:rPr>
              <a:t> </a:t>
            </a:r>
          </a:p>
          <a:p>
            <a:pPr algn="ctr"/>
            <a:endParaRPr lang="en-US" sz="2400"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32" name="TextBox 31">
            <a:extLst>
              <a:ext uri="{FF2B5EF4-FFF2-40B4-BE49-F238E27FC236}">
                <a16:creationId xmlns:a16="http://schemas.microsoft.com/office/drawing/2014/main" id="{3B08B3EE-5B88-3547-9239-BD2EA35DB692}"/>
              </a:ext>
            </a:extLst>
          </p:cNvPr>
          <p:cNvSpPr txBox="1"/>
          <p:nvPr/>
        </p:nvSpPr>
        <p:spPr>
          <a:xfrm>
            <a:off x="7022307" y="1661959"/>
            <a:ext cx="4339916" cy="1384995"/>
          </a:xfrm>
          <a:prstGeom prst="rect">
            <a:avLst/>
          </a:prstGeom>
          <a:noFill/>
        </p:spPr>
        <p:txBody>
          <a:bodyPr wrap="square" rtlCol="0">
            <a:spAutoFit/>
          </a:bodyPr>
          <a:lstStyle/>
          <a:p>
            <a:r>
              <a:rPr lang="en-US" sz="2800" dirty="0">
                <a:latin typeface="CMU Bright Roman" panose="02000603000000000000" pitchFamily="2" charset="0"/>
                <a:ea typeface="CMU Bright Roman" panose="02000603000000000000" pitchFamily="2" charset="0"/>
                <a:cs typeface="CMU Bright Roman" panose="02000603000000000000" pitchFamily="2" charset="0"/>
              </a:rPr>
              <a:t>Convert elements observed in gas to potential source minerals in solids</a:t>
            </a:r>
          </a:p>
        </p:txBody>
      </p:sp>
    </p:spTree>
    <p:extLst>
      <p:ext uri="{BB962C8B-B14F-4D97-AF65-F5344CB8AC3E}">
        <p14:creationId xmlns:p14="http://schemas.microsoft.com/office/powerpoint/2010/main" val="198350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P spid="27" grpId="0" animBg="1"/>
      <p:bldP spid="3" grpId="0"/>
      <p:bldP spid="29"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00A5B989-9DF9-B54A-B68A-DF1F82CF6953}"/>
              </a:ext>
            </a:extLst>
          </p:cNvPr>
          <p:cNvPicPr>
            <a:picLocks noChangeAspect="1"/>
          </p:cNvPicPr>
          <p:nvPr/>
        </p:nvPicPr>
        <p:blipFill>
          <a:blip r:embed="rId3"/>
          <a:stretch>
            <a:fillRect/>
          </a:stretch>
        </p:blipFill>
        <p:spPr>
          <a:xfrm>
            <a:off x="5373349" y="1181885"/>
            <a:ext cx="6818651" cy="5676115"/>
          </a:xfrm>
          <a:prstGeom prst="rect">
            <a:avLst/>
          </a:prstGeom>
        </p:spPr>
      </p:pic>
      <p:sp>
        <p:nvSpPr>
          <p:cNvPr id="14" name="TextBox 13">
            <a:extLst>
              <a:ext uri="{FF2B5EF4-FFF2-40B4-BE49-F238E27FC236}">
                <a16:creationId xmlns:a16="http://schemas.microsoft.com/office/drawing/2014/main" id="{BE6A3F92-FD1E-7B4E-BCE1-7C7DFAB7C143}"/>
              </a:ext>
            </a:extLst>
          </p:cNvPr>
          <p:cNvSpPr txBox="1"/>
          <p:nvPr/>
        </p:nvSpPr>
        <p:spPr>
          <a:xfrm>
            <a:off x="503768" y="1891266"/>
            <a:ext cx="4871178" cy="3293209"/>
          </a:xfrm>
          <a:prstGeom prst="rect">
            <a:avLst/>
          </a:prstGeom>
          <a:noFill/>
        </p:spPr>
        <p:txBody>
          <a:bodyPr wrap="square">
            <a:spAutoFit/>
          </a:bodyPr>
          <a:lstStyle/>
          <a:p>
            <a:r>
              <a:rPr lang="en-US" sz="2400" dirty="0">
                <a:latin typeface="CMU SANS SERIF" panose="02000603000000000000" pitchFamily="2" charset="0"/>
                <a:ea typeface="CMU SANS SERIF" panose="02000603000000000000" pitchFamily="2" charset="0"/>
                <a:cs typeface="CMU SANS SERIF" panose="02000603000000000000" pitchFamily="2" charset="0"/>
              </a:rPr>
              <a:t>It absorbs and reradiates starlight, potentially affecting spectral line strengths </a:t>
            </a:r>
          </a:p>
          <a:p>
            <a:endParaRPr lang="en-US" sz="2400" dirty="0">
              <a:latin typeface="CMU SANS SERIF" panose="02000603000000000000" pitchFamily="2" charset="0"/>
              <a:ea typeface="CMU SANS SERIF" panose="02000603000000000000" pitchFamily="2" charset="0"/>
              <a:cs typeface="CMU SANS SERIF" panose="02000603000000000000" pitchFamily="2" charset="0"/>
            </a:endParaRPr>
          </a:p>
          <a:p>
            <a:r>
              <a:rPr lang="en-US" sz="2400" dirty="0">
                <a:latin typeface="CMU SANS SERIF" panose="02000603000000000000" pitchFamily="2" charset="0"/>
                <a:ea typeface="CMU SANS SERIF" panose="02000603000000000000" pitchFamily="2" charset="0"/>
                <a:cs typeface="CMU SANS SERIF" panose="02000603000000000000" pitchFamily="2" charset="0"/>
              </a:rPr>
              <a:t>Almost all WDs show evidence of calcium, but main method of modeling systems with dust do not include it</a:t>
            </a:r>
          </a:p>
          <a:p>
            <a:pPr algn="ctr"/>
            <a:endParaRPr lang="en-US" sz="2400"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21" name="TextBox 20">
            <a:extLst>
              <a:ext uri="{FF2B5EF4-FFF2-40B4-BE49-F238E27FC236}">
                <a16:creationId xmlns:a16="http://schemas.microsoft.com/office/drawing/2014/main" id="{768D745F-2839-164F-90CF-225C4F8834A7}"/>
              </a:ext>
            </a:extLst>
          </p:cNvPr>
          <p:cNvSpPr txBox="1"/>
          <p:nvPr/>
        </p:nvSpPr>
        <p:spPr>
          <a:xfrm>
            <a:off x="503768" y="5126650"/>
            <a:ext cx="4871178" cy="1569660"/>
          </a:xfrm>
          <a:prstGeom prst="rect">
            <a:avLst/>
          </a:prstGeom>
          <a:solidFill>
            <a:srgbClr val="AED3E0"/>
          </a:solidFill>
        </p:spPr>
        <p:txBody>
          <a:bodyPr wrap="square">
            <a:spAutoFit/>
          </a:bodyPr>
          <a:lstStyle/>
          <a:p>
            <a:pPr algn="ctr"/>
            <a:r>
              <a:rPr lang="en-US" sz="2400" dirty="0">
                <a:latin typeface="CMU SANS SERIF" panose="02000603000000000000" pitchFamily="2" charset="0"/>
                <a:ea typeface="CMU SANS SERIF" panose="02000603000000000000" pitchFamily="2" charset="0"/>
                <a:cs typeface="CMU SANS SERIF" panose="02000603000000000000" pitchFamily="2" charset="0"/>
              </a:rPr>
              <a:t>My solution: </a:t>
            </a:r>
          </a:p>
          <a:p>
            <a:pPr algn="ctr"/>
            <a:r>
              <a:rPr lang="en-US" sz="2400" dirty="0">
                <a:latin typeface="CMU SANS SERIF" panose="02000603000000000000" pitchFamily="2" charset="0"/>
                <a:ea typeface="CMU SANS SERIF" panose="02000603000000000000" pitchFamily="2" charset="0"/>
                <a:cs typeface="CMU SANS SERIF" panose="02000603000000000000" pitchFamily="2" charset="0"/>
              </a:rPr>
              <a:t>Derive optical constants of minerals containing Ca, Mg, Si, Fe, O to use in circumstellar modelling </a:t>
            </a:r>
            <a:endParaRPr lang="en-US" sz="2400"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8" name="Title 1">
            <a:extLst>
              <a:ext uri="{FF2B5EF4-FFF2-40B4-BE49-F238E27FC236}">
                <a16:creationId xmlns:a16="http://schemas.microsoft.com/office/drawing/2014/main" id="{57752171-B6E0-1D43-81CD-1456CA51C41B}"/>
              </a:ext>
            </a:extLst>
          </p:cNvPr>
          <p:cNvSpPr txBox="1">
            <a:spLocks/>
          </p:cNvSpPr>
          <p:nvPr/>
        </p:nvSpPr>
        <p:spPr>
          <a:xfrm>
            <a:off x="200537" y="161690"/>
            <a:ext cx="117147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1pPr>
          </a:lstStyle>
          <a:p>
            <a:r>
              <a:rPr lang="en-US" sz="4400" dirty="0">
                <a:latin typeface="CMU SANS SERIF" panose="02000603000000000000" pitchFamily="2" charset="0"/>
                <a:ea typeface="CMU SANS SERIF" panose="02000603000000000000" pitchFamily="2" charset="0"/>
                <a:cs typeface="CMU SANS SERIF" panose="02000603000000000000" pitchFamily="2" charset="0"/>
              </a:rPr>
              <a:t>Why worry about the dust? </a:t>
            </a:r>
          </a:p>
        </p:txBody>
      </p:sp>
    </p:spTree>
    <p:extLst>
      <p:ext uri="{BB962C8B-B14F-4D97-AF65-F5344CB8AC3E}">
        <p14:creationId xmlns:p14="http://schemas.microsoft.com/office/powerpoint/2010/main" val="93511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FB9144-D270-7D41-B1B1-D9EA571A1310}"/>
              </a:ext>
            </a:extLst>
          </p:cNvPr>
          <p:cNvSpPr txBox="1"/>
          <p:nvPr/>
        </p:nvSpPr>
        <p:spPr>
          <a:xfrm>
            <a:off x="-5664883" y="4515575"/>
            <a:ext cx="3744687" cy="1477328"/>
          </a:xfrm>
          <a:prstGeom prst="rect">
            <a:avLst/>
          </a:prstGeom>
          <a:noFill/>
        </p:spPr>
        <p:txBody>
          <a:bodyPr wrap="square" rtlCol="0">
            <a:spAutoFit/>
          </a:bodyPr>
          <a:lstStyle/>
          <a:p>
            <a:r>
              <a:rPr lang="en-US" sz="2400" dirty="0">
                <a:latin typeface="CMU SANS SERIF" panose="02000603000000000000" pitchFamily="2" charset="0"/>
                <a:ea typeface="CMU SANS SERIF" panose="02000603000000000000" pitchFamily="2" charset="0"/>
                <a:cs typeface="CMU SANS SERIF" panose="02000603000000000000" pitchFamily="2" charset="0"/>
              </a:rPr>
              <a:t>Fixed disk and grain properties, varying optical constants </a:t>
            </a:r>
            <a:endParaRPr lang="en-US" dirty="0">
              <a:latin typeface="CMU SANS SERIF" panose="02000603000000000000" pitchFamily="2" charset="0"/>
              <a:ea typeface="CMU SANS SERIF" panose="02000603000000000000" pitchFamily="2" charset="0"/>
              <a:cs typeface="CMU SANS SERIF" panose="02000603000000000000" pitchFamily="2" charset="0"/>
            </a:endParaRPr>
          </a:p>
          <a:p>
            <a:endParaRPr lang="en-US"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6" name="TextBox 5">
            <a:extLst>
              <a:ext uri="{FF2B5EF4-FFF2-40B4-BE49-F238E27FC236}">
                <a16:creationId xmlns:a16="http://schemas.microsoft.com/office/drawing/2014/main" id="{E12EE592-C4D7-FD4E-B58E-B4BD3B6AA29C}"/>
              </a:ext>
            </a:extLst>
          </p:cNvPr>
          <p:cNvSpPr txBox="1"/>
          <p:nvPr/>
        </p:nvSpPr>
        <p:spPr>
          <a:xfrm>
            <a:off x="431117" y="269088"/>
            <a:ext cx="4451535" cy="1508105"/>
          </a:xfrm>
          <a:prstGeom prst="rect">
            <a:avLst/>
          </a:prstGeom>
          <a:noFill/>
        </p:spPr>
        <p:txBody>
          <a:bodyPr wrap="square" rtlCol="0">
            <a:spAutoFit/>
          </a:bodyPr>
          <a:lstStyle/>
          <a:p>
            <a:r>
              <a:rPr lang="en-US" sz="4000" dirty="0">
                <a:latin typeface="CMU SANS SERIF" panose="02000603000000000000" pitchFamily="2" charset="0"/>
                <a:ea typeface="CMU SANS SERIF" panose="02000603000000000000" pitchFamily="2" charset="0"/>
                <a:cs typeface="CMU SANS SERIF" panose="02000603000000000000" pitchFamily="2" charset="0"/>
              </a:rPr>
              <a:t>Optical Constants for pyroxenes</a:t>
            </a:r>
          </a:p>
          <a:p>
            <a:endParaRPr lang="en-US" sz="12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 name="TextBox 6">
            <a:extLst>
              <a:ext uri="{FF2B5EF4-FFF2-40B4-BE49-F238E27FC236}">
                <a16:creationId xmlns:a16="http://schemas.microsoft.com/office/drawing/2014/main" id="{1B3BA5D9-2F75-464E-A5CF-1492F7538D45}"/>
              </a:ext>
            </a:extLst>
          </p:cNvPr>
          <p:cNvSpPr txBox="1"/>
          <p:nvPr/>
        </p:nvSpPr>
        <p:spPr>
          <a:xfrm>
            <a:off x="431117" y="2604034"/>
            <a:ext cx="2342562" cy="369332"/>
          </a:xfrm>
          <a:prstGeom prst="rect">
            <a:avLst/>
          </a:prstGeom>
          <a:noFill/>
        </p:spPr>
        <p:txBody>
          <a:bodyPr wrap="square" rtlCol="0">
            <a:spAutoFit/>
          </a:bodyPr>
          <a:lstStyle/>
          <a:p>
            <a:r>
              <a:rPr lang="en-US" i="1" dirty="0">
                <a:latin typeface="CMU SANS SERIF" panose="02000603000000000000" pitchFamily="2" charset="0"/>
                <a:ea typeface="CMU SANS SERIF" panose="02000603000000000000" pitchFamily="2" charset="0"/>
                <a:cs typeface="CMU SANS SERIF" panose="02000603000000000000" pitchFamily="2" charset="0"/>
              </a:rPr>
              <a:t>N </a:t>
            </a:r>
            <a:r>
              <a:rPr lang="en-US" dirty="0">
                <a:latin typeface="CMU SANS SERIF" panose="02000603000000000000" pitchFamily="2" charset="0"/>
                <a:ea typeface="CMU SANS SERIF" panose="02000603000000000000" pitchFamily="2" charset="0"/>
                <a:cs typeface="CMU SANS SERIF" panose="02000603000000000000" pitchFamily="2" charset="0"/>
              </a:rPr>
              <a:t>= </a:t>
            </a:r>
            <a:r>
              <a:rPr lang="en-US" i="1" dirty="0">
                <a:latin typeface="CMU SANS SERIF" panose="02000603000000000000" pitchFamily="2" charset="0"/>
                <a:ea typeface="CMU SANS SERIF" panose="02000603000000000000" pitchFamily="2" charset="0"/>
                <a:cs typeface="CMU SANS SERIF" panose="02000603000000000000" pitchFamily="2" charset="0"/>
              </a:rPr>
              <a:t>n </a:t>
            </a:r>
            <a:r>
              <a:rPr lang="en-US" dirty="0">
                <a:latin typeface="CMU SANS SERIF" panose="02000603000000000000" pitchFamily="2" charset="0"/>
                <a:ea typeface="CMU SANS SERIF" panose="02000603000000000000" pitchFamily="2" charset="0"/>
                <a:cs typeface="CMU SANS SERIF" panose="02000603000000000000" pitchFamily="2" charset="0"/>
              </a:rPr>
              <a:t>+</a:t>
            </a:r>
            <a:r>
              <a:rPr lang="en-US" i="1" dirty="0">
                <a:latin typeface="CMU SANS SERIF" panose="02000603000000000000" pitchFamily="2" charset="0"/>
                <a:ea typeface="CMU SANS SERIF" panose="02000603000000000000" pitchFamily="2" charset="0"/>
                <a:cs typeface="CMU SANS SERIF" panose="02000603000000000000" pitchFamily="2" charset="0"/>
              </a:rPr>
              <a:t> </a:t>
            </a:r>
            <a:r>
              <a:rPr lang="en-US" i="1" dirty="0" err="1">
                <a:latin typeface="CMU SANS SERIF" panose="02000603000000000000" pitchFamily="2" charset="0"/>
                <a:ea typeface="CMU SANS SERIF" panose="02000603000000000000" pitchFamily="2" charset="0"/>
                <a:cs typeface="CMU SANS SERIF" panose="02000603000000000000" pitchFamily="2" charset="0"/>
              </a:rPr>
              <a:t>ik</a:t>
            </a:r>
            <a:endParaRPr lang="en-US" i="1" dirty="0">
              <a:latin typeface="CMU SANS SERIF" panose="02000603000000000000" pitchFamily="2" charset="0"/>
              <a:ea typeface="CMU SANS SERIF" panose="02000603000000000000" pitchFamily="2" charset="0"/>
              <a:cs typeface="CMU SANS SERIF" panose="02000603000000000000" pitchFamily="2" charset="0"/>
            </a:endParaRPr>
          </a:p>
        </p:txBody>
      </p:sp>
      <p:pic>
        <p:nvPicPr>
          <p:cNvPr id="11" name="Picture 10">
            <a:extLst>
              <a:ext uri="{FF2B5EF4-FFF2-40B4-BE49-F238E27FC236}">
                <a16:creationId xmlns:a16="http://schemas.microsoft.com/office/drawing/2014/main" id="{E86928A2-7456-BF4E-BEB2-6F351629611D}"/>
              </a:ext>
            </a:extLst>
          </p:cNvPr>
          <p:cNvPicPr>
            <a:picLocks noChangeAspect="1"/>
          </p:cNvPicPr>
          <p:nvPr/>
        </p:nvPicPr>
        <p:blipFill>
          <a:blip r:embed="rId3"/>
          <a:stretch>
            <a:fillRect/>
          </a:stretch>
        </p:blipFill>
        <p:spPr>
          <a:xfrm>
            <a:off x="3289300" y="975424"/>
            <a:ext cx="8544915" cy="5643788"/>
          </a:xfrm>
          <a:prstGeom prst="rect">
            <a:avLst/>
          </a:prstGeom>
        </p:spPr>
      </p:pic>
      <p:sp>
        <p:nvSpPr>
          <p:cNvPr id="12" name="TextBox 11">
            <a:extLst>
              <a:ext uri="{FF2B5EF4-FFF2-40B4-BE49-F238E27FC236}">
                <a16:creationId xmlns:a16="http://schemas.microsoft.com/office/drawing/2014/main" id="{E6DA5E41-35A4-7F42-BFFE-10DEFDC66EC3}"/>
              </a:ext>
            </a:extLst>
          </p:cNvPr>
          <p:cNvSpPr txBox="1"/>
          <p:nvPr/>
        </p:nvSpPr>
        <p:spPr>
          <a:xfrm>
            <a:off x="431117" y="1728741"/>
            <a:ext cx="2689024" cy="707886"/>
          </a:xfrm>
          <a:prstGeom prst="rect">
            <a:avLst/>
          </a:prstGeom>
          <a:noFill/>
        </p:spPr>
        <p:txBody>
          <a:bodyPr wrap="square">
            <a:spAutoFit/>
          </a:bodyPr>
          <a:lstStyle/>
          <a:p>
            <a:r>
              <a:rPr lang="en-US" sz="2400" dirty="0">
                <a:latin typeface="CMU SANS SERIF" panose="02000603000000000000" pitchFamily="2" charset="0"/>
                <a:ea typeface="CMU SANS SERIF" panose="02000603000000000000" pitchFamily="2" charset="0"/>
                <a:cs typeface="CMU SANS SERIF" panose="02000603000000000000" pitchFamily="2" charset="0"/>
              </a:rPr>
              <a:t>Ca(</a:t>
            </a:r>
            <a:r>
              <a:rPr lang="en-US" sz="2400" dirty="0" err="1">
                <a:latin typeface="CMU SANS SERIF" panose="02000603000000000000" pitchFamily="2" charset="0"/>
                <a:ea typeface="CMU SANS SERIF" panose="02000603000000000000" pitchFamily="2" charset="0"/>
                <a:cs typeface="CMU SANS SERIF" panose="02000603000000000000" pitchFamily="2" charset="0"/>
              </a:rPr>
              <a:t>Mg,Fe</a:t>
            </a:r>
            <a:r>
              <a:rPr lang="en-US" sz="2400" dirty="0">
                <a:latin typeface="CMU SANS SERIF" panose="02000603000000000000" pitchFamily="2" charset="0"/>
                <a:ea typeface="CMU SANS SERIF" panose="02000603000000000000" pitchFamily="2" charset="0"/>
                <a:cs typeface="CMU SANS SERIF" panose="02000603000000000000" pitchFamily="2" charset="0"/>
              </a:rPr>
              <a:t>)Si</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2</a:t>
            </a:r>
            <a:r>
              <a:rPr lang="en-US" sz="2400" dirty="0">
                <a:latin typeface="CMU SANS SERIF" panose="02000603000000000000" pitchFamily="2" charset="0"/>
                <a:ea typeface="CMU SANS SERIF" panose="02000603000000000000" pitchFamily="2" charset="0"/>
                <a:cs typeface="CMU SANS SERIF" panose="02000603000000000000" pitchFamily="2" charset="0"/>
              </a:rPr>
              <a:t>O</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6</a:t>
            </a:r>
            <a:r>
              <a:rPr lang="en-US" sz="2400" dirty="0">
                <a:latin typeface="CMU SANS SERIF" panose="02000603000000000000" pitchFamily="2" charset="0"/>
                <a:ea typeface="CMU SANS SERIF" panose="02000603000000000000" pitchFamily="2" charset="0"/>
                <a:cs typeface="CMU SANS SERIF" panose="02000603000000000000" pitchFamily="2" charset="0"/>
              </a:rPr>
              <a:t> </a:t>
            </a:r>
          </a:p>
          <a:p>
            <a:endParaRPr lang="en-US" sz="2400"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3" name="TextBox 12">
            <a:extLst>
              <a:ext uri="{FF2B5EF4-FFF2-40B4-BE49-F238E27FC236}">
                <a16:creationId xmlns:a16="http://schemas.microsoft.com/office/drawing/2014/main" id="{B1206A8D-C949-2447-9AD2-22FC10582970}"/>
              </a:ext>
            </a:extLst>
          </p:cNvPr>
          <p:cNvSpPr txBox="1"/>
          <p:nvPr/>
        </p:nvSpPr>
        <p:spPr>
          <a:xfrm>
            <a:off x="431117" y="3271992"/>
            <a:ext cx="2342562" cy="646331"/>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X-ray: scattering functions</a:t>
            </a:r>
          </a:p>
        </p:txBody>
      </p:sp>
      <p:sp>
        <p:nvSpPr>
          <p:cNvPr id="14" name="TextBox 13">
            <a:extLst>
              <a:ext uri="{FF2B5EF4-FFF2-40B4-BE49-F238E27FC236}">
                <a16:creationId xmlns:a16="http://schemas.microsoft.com/office/drawing/2014/main" id="{CF04962E-0B51-9046-B63F-FDDA4562726A}"/>
              </a:ext>
            </a:extLst>
          </p:cNvPr>
          <p:cNvSpPr txBox="1"/>
          <p:nvPr/>
        </p:nvSpPr>
        <p:spPr>
          <a:xfrm>
            <a:off x="431117" y="4032283"/>
            <a:ext cx="2342562"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IR: laboratory data</a:t>
            </a:r>
          </a:p>
        </p:txBody>
      </p:sp>
      <p:sp>
        <p:nvSpPr>
          <p:cNvPr id="15" name="TextBox 14">
            <a:extLst>
              <a:ext uri="{FF2B5EF4-FFF2-40B4-BE49-F238E27FC236}">
                <a16:creationId xmlns:a16="http://schemas.microsoft.com/office/drawing/2014/main" id="{DD50709F-2C05-B048-9F6E-1FC7F9BE81B3}"/>
              </a:ext>
            </a:extLst>
          </p:cNvPr>
          <p:cNvSpPr txBox="1"/>
          <p:nvPr/>
        </p:nvSpPr>
        <p:spPr>
          <a:xfrm>
            <a:off x="431117" y="4515575"/>
            <a:ext cx="2342562" cy="923330"/>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Near IR: options depending on potential situation</a:t>
            </a:r>
          </a:p>
        </p:txBody>
      </p:sp>
      <p:sp>
        <p:nvSpPr>
          <p:cNvPr id="16" name="TextBox 15">
            <a:extLst>
              <a:ext uri="{FF2B5EF4-FFF2-40B4-BE49-F238E27FC236}">
                <a16:creationId xmlns:a16="http://schemas.microsoft.com/office/drawing/2014/main" id="{9A98EA59-472C-8F4F-B560-5344B942C65A}"/>
              </a:ext>
            </a:extLst>
          </p:cNvPr>
          <p:cNvSpPr txBox="1"/>
          <p:nvPr/>
        </p:nvSpPr>
        <p:spPr>
          <a:xfrm>
            <a:off x="431117" y="5559369"/>
            <a:ext cx="2342562" cy="923330"/>
          </a:xfrm>
          <a:prstGeom prst="rect">
            <a:avLst/>
          </a:prstGeom>
          <a:noFill/>
        </p:spPr>
        <p:txBody>
          <a:bodyPr wrap="square" rtlCol="0">
            <a:spAutoFit/>
          </a:bodyPr>
          <a:lstStyle/>
          <a:p>
            <a:r>
              <a:rPr lang="en-US" i="1" dirty="0">
                <a:latin typeface="CMU SANS SERIF" panose="02000603000000000000" pitchFamily="2" charset="0"/>
                <a:ea typeface="CMU SANS SERIF" panose="02000603000000000000" pitchFamily="2" charset="0"/>
                <a:cs typeface="CMU SANS SERIF" panose="02000603000000000000" pitchFamily="2" charset="0"/>
              </a:rPr>
              <a:t>n</a:t>
            </a:r>
            <a:r>
              <a:rPr lang="en-US" dirty="0">
                <a:latin typeface="CMU SANS SERIF" panose="02000603000000000000" pitchFamily="2" charset="0"/>
                <a:ea typeface="CMU SANS SERIF" panose="02000603000000000000" pitchFamily="2" charset="0"/>
                <a:cs typeface="CMU SANS SERIF" panose="02000603000000000000" pitchFamily="2" charset="0"/>
              </a:rPr>
              <a:t> and </a:t>
            </a:r>
            <a:r>
              <a:rPr lang="en-US" i="1" dirty="0">
                <a:latin typeface="CMU SANS SERIF" panose="02000603000000000000" pitchFamily="2" charset="0"/>
                <a:ea typeface="CMU SANS SERIF" panose="02000603000000000000" pitchFamily="2" charset="0"/>
                <a:cs typeface="CMU SANS SERIF" panose="02000603000000000000" pitchFamily="2" charset="0"/>
              </a:rPr>
              <a:t>k</a:t>
            </a:r>
            <a:r>
              <a:rPr lang="en-US" dirty="0">
                <a:latin typeface="CMU SANS SERIF" panose="02000603000000000000" pitchFamily="2" charset="0"/>
                <a:ea typeface="CMU SANS SERIF" panose="02000603000000000000" pitchFamily="2" charset="0"/>
                <a:cs typeface="CMU SANS SERIF" panose="02000603000000000000" pitchFamily="2" charset="0"/>
              </a:rPr>
              <a:t> obey the </a:t>
            </a:r>
            <a:r>
              <a:rPr lang="en-US" dirty="0" err="1">
                <a:latin typeface="CMU SANS SERIF" panose="02000603000000000000" pitchFamily="2" charset="0"/>
                <a:ea typeface="CMU SANS SERIF" panose="02000603000000000000" pitchFamily="2" charset="0"/>
                <a:cs typeface="CMU SANS SERIF" panose="02000603000000000000" pitchFamily="2" charset="0"/>
              </a:rPr>
              <a:t>Kramers-Kronig</a:t>
            </a:r>
            <a:r>
              <a:rPr lang="en-US" dirty="0">
                <a:latin typeface="CMU SANS SERIF" panose="02000603000000000000" pitchFamily="2" charset="0"/>
                <a:ea typeface="CMU SANS SERIF" panose="02000603000000000000" pitchFamily="2" charset="0"/>
                <a:cs typeface="CMU SANS SERIF" panose="02000603000000000000" pitchFamily="2" charset="0"/>
              </a:rPr>
              <a:t> relations</a:t>
            </a:r>
          </a:p>
        </p:txBody>
      </p:sp>
      <p:sp>
        <p:nvSpPr>
          <p:cNvPr id="17" name="TextBox 16">
            <a:extLst>
              <a:ext uri="{FF2B5EF4-FFF2-40B4-BE49-F238E27FC236}">
                <a16:creationId xmlns:a16="http://schemas.microsoft.com/office/drawing/2014/main" id="{3D40A7E9-E2DF-434F-8DC3-195C5C36E845}"/>
              </a:ext>
            </a:extLst>
          </p:cNvPr>
          <p:cNvSpPr txBox="1"/>
          <p:nvPr/>
        </p:nvSpPr>
        <p:spPr>
          <a:xfrm>
            <a:off x="9054748" y="206254"/>
            <a:ext cx="2779467" cy="369332"/>
          </a:xfrm>
          <a:prstGeom prst="rect">
            <a:avLst/>
          </a:prstGeom>
          <a:noFill/>
        </p:spPr>
        <p:txBody>
          <a:bodyPr wrap="square" rtlCol="0">
            <a:spAutoFit/>
          </a:bodyPr>
          <a:lstStyle/>
          <a:p>
            <a:pPr algn="r"/>
            <a:r>
              <a:rPr lang="en-US" dirty="0">
                <a:solidFill>
                  <a:schemeClr val="bg2">
                    <a:lumMod val="50000"/>
                  </a:schemeClr>
                </a:solidFill>
                <a:latin typeface="CMU Bright Roman" panose="02000603000000000000" pitchFamily="2" charset="0"/>
                <a:ea typeface="CMU Bright Roman" panose="02000603000000000000" pitchFamily="2" charset="0"/>
                <a:cs typeface="CMU Bright Roman" panose="02000603000000000000" pitchFamily="2" charset="0"/>
              </a:rPr>
              <a:t>Steele et al. </a:t>
            </a:r>
            <a:r>
              <a:rPr lang="en-US" i="1" dirty="0">
                <a:solidFill>
                  <a:schemeClr val="bg2">
                    <a:lumMod val="50000"/>
                  </a:schemeClr>
                </a:solidFill>
                <a:latin typeface="CMU BRIGHT ROMAN" panose="02000603000000000000" pitchFamily="2" charset="0"/>
                <a:ea typeface="CMU BRIGHT ROMAN" panose="02000603000000000000" pitchFamily="2" charset="0"/>
                <a:cs typeface="CMU BRIGHT ROMAN" panose="02000603000000000000" pitchFamily="2" charset="0"/>
              </a:rPr>
              <a:t>submitted</a:t>
            </a:r>
          </a:p>
        </p:txBody>
      </p:sp>
    </p:spTree>
    <p:extLst>
      <p:ext uri="{BB962C8B-B14F-4D97-AF65-F5344CB8AC3E}">
        <p14:creationId xmlns:p14="http://schemas.microsoft.com/office/powerpoint/2010/main" val="273922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A42C0F-8F18-7B49-9C19-A4DF7A83C842}"/>
              </a:ext>
            </a:extLst>
          </p:cNvPr>
          <p:cNvPicPr>
            <a:picLocks noChangeAspect="1"/>
          </p:cNvPicPr>
          <p:nvPr/>
        </p:nvPicPr>
        <p:blipFill>
          <a:blip r:embed="rId3"/>
          <a:stretch>
            <a:fillRect/>
          </a:stretch>
        </p:blipFill>
        <p:spPr>
          <a:xfrm>
            <a:off x="5289796" y="671121"/>
            <a:ext cx="6454164" cy="5980625"/>
          </a:xfrm>
          <a:prstGeom prst="rect">
            <a:avLst/>
          </a:prstGeom>
        </p:spPr>
      </p:pic>
      <p:sp>
        <p:nvSpPr>
          <p:cNvPr id="4" name="TextBox 3">
            <a:extLst>
              <a:ext uri="{FF2B5EF4-FFF2-40B4-BE49-F238E27FC236}">
                <a16:creationId xmlns:a16="http://schemas.microsoft.com/office/drawing/2014/main" id="{1CFB9144-D270-7D41-B1B1-D9EA571A1310}"/>
              </a:ext>
            </a:extLst>
          </p:cNvPr>
          <p:cNvSpPr txBox="1"/>
          <p:nvPr/>
        </p:nvSpPr>
        <p:spPr>
          <a:xfrm>
            <a:off x="431117" y="2799054"/>
            <a:ext cx="3744687" cy="1477328"/>
          </a:xfrm>
          <a:prstGeom prst="rect">
            <a:avLst/>
          </a:prstGeom>
          <a:noFill/>
        </p:spPr>
        <p:txBody>
          <a:bodyPr wrap="square" rtlCol="0">
            <a:spAutoFit/>
          </a:bodyPr>
          <a:lstStyle/>
          <a:p>
            <a:r>
              <a:rPr lang="en-US" sz="2400" dirty="0">
                <a:latin typeface="CMU SANS SERIF" panose="02000603000000000000" pitchFamily="2" charset="0"/>
                <a:ea typeface="CMU SANS SERIF" panose="02000603000000000000" pitchFamily="2" charset="0"/>
                <a:cs typeface="CMU SANS SERIF" panose="02000603000000000000" pitchFamily="2" charset="0"/>
              </a:rPr>
              <a:t>Fixed disk and grain geometries, varying optical constants </a:t>
            </a:r>
            <a:endParaRPr lang="en-US" dirty="0">
              <a:latin typeface="CMU SANS SERIF" panose="02000603000000000000" pitchFamily="2" charset="0"/>
              <a:ea typeface="CMU SANS SERIF" panose="02000603000000000000" pitchFamily="2" charset="0"/>
              <a:cs typeface="CMU SANS SERIF" panose="02000603000000000000" pitchFamily="2" charset="0"/>
            </a:endParaRPr>
          </a:p>
          <a:p>
            <a:endParaRPr lang="en-US"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5" name="TextBox 4">
            <a:extLst>
              <a:ext uri="{FF2B5EF4-FFF2-40B4-BE49-F238E27FC236}">
                <a16:creationId xmlns:a16="http://schemas.microsoft.com/office/drawing/2014/main" id="{33DA0E19-FD14-2142-A65A-81D59AFD8C0C}"/>
              </a:ext>
            </a:extLst>
          </p:cNvPr>
          <p:cNvSpPr txBox="1"/>
          <p:nvPr/>
        </p:nvSpPr>
        <p:spPr>
          <a:xfrm>
            <a:off x="6950450" y="4461048"/>
            <a:ext cx="4451534" cy="461665"/>
          </a:xfrm>
          <a:prstGeom prst="rect">
            <a:avLst/>
          </a:prstGeom>
          <a:noFill/>
        </p:spPr>
        <p:txBody>
          <a:bodyPr wrap="square" rtlCol="0">
            <a:spAutoFit/>
          </a:bodyPr>
          <a:lstStyle/>
          <a:p>
            <a:r>
              <a:rPr lang="en-US" sz="2400" dirty="0">
                <a:solidFill>
                  <a:srgbClr val="44AB99"/>
                </a:solidFill>
                <a:latin typeface="CMU SANS SERIF" panose="02000603000000000000" pitchFamily="2" charset="0"/>
                <a:ea typeface="CMU SANS SERIF" panose="02000603000000000000" pitchFamily="2" charset="0"/>
                <a:cs typeface="CMU SANS SERIF" panose="02000603000000000000" pitchFamily="2" charset="0"/>
              </a:rPr>
              <a:t>Astrosilicate</a:t>
            </a:r>
            <a:r>
              <a:rPr lang="en-US" sz="2400" dirty="0">
                <a:latin typeface="CMU SANS SERIF" panose="02000603000000000000" pitchFamily="2" charset="0"/>
                <a:ea typeface="CMU SANS SERIF" panose="02000603000000000000" pitchFamily="2" charset="0"/>
                <a:cs typeface="CMU SANS SERIF" panose="02000603000000000000" pitchFamily="2" charset="0"/>
              </a:rPr>
              <a:t> vs </a:t>
            </a:r>
            <a:r>
              <a:rPr lang="en-US" sz="2400" dirty="0">
                <a:solidFill>
                  <a:srgbClr val="CC6675"/>
                </a:solidFill>
                <a:latin typeface="CMU SANS SERIF" panose="02000603000000000000" pitchFamily="2" charset="0"/>
                <a:ea typeface="CMU SANS SERIF" panose="02000603000000000000" pitchFamily="2" charset="0"/>
                <a:cs typeface="CMU SANS SERIF" panose="02000603000000000000" pitchFamily="2" charset="0"/>
              </a:rPr>
              <a:t>calcium pyroxene</a:t>
            </a:r>
            <a:endParaRPr lang="en-US" dirty="0">
              <a:solidFill>
                <a:srgbClr val="CC6675"/>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6" name="TextBox 5">
            <a:extLst>
              <a:ext uri="{FF2B5EF4-FFF2-40B4-BE49-F238E27FC236}">
                <a16:creationId xmlns:a16="http://schemas.microsoft.com/office/drawing/2014/main" id="{E12EE592-C4D7-FD4E-B58E-B4BD3B6AA29C}"/>
              </a:ext>
            </a:extLst>
          </p:cNvPr>
          <p:cNvSpPr txBox="1"/>
          <p:nvPr/>
        </p:nvSpPr>
        <p:spPr>
          <a:xfrm>
            <a:off x="501728" y="529419"/>
            <a:ext cx="4451535" cy="2554545"/>
          </a:xfrm>
          <a:prstGeom prst="rect">
            <a:avLst/>
          </a:prstGeom>
          <a:noFill/>
        </p:spPr>
        <p:txBody>
          <a:bodyPr wrap="square" rtlCol="0">
            <a:spAutoFit/>
          </a:bodyPr>
          <a:lstStyle/>
          <a:p>
            <a:r>
              <a:rPr lang="en-US" sz="4000" dirty="0">
                <a:latin typeface="CMU SANS SERIF" panose="02000603000000000000" pitchFamily="2" charset="0"/>
                <a:ea typeface="CMU SANS SERIF" panose="02000603000000000000" pitchFamily="2" charset="0"/>
                <a:cs typeface="CMU SANS SERIF" panose="02000603000000000000" pitchFamily="2" charset="0"/>
              </a:rPr>
              <a:t>Using our optical constants to model a dusty debris disk</a:t>
            </a:r>
          </a:p>
          <a:p>
            <a:endParaRPr lang="en-US" sz="40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7" name="TextBox 6">
            <a:extLst>
              <a:ext uri="{FF2B5EF4-FFF2-40B4-BE49-F238E27FC236}">
                <a16:creationId xmlns:a16="http://schemas.microsoft.com/office/drawing/2014/main" id="{1B3BA5D9-2F75-464E-A5CF-1492F7538D45}"/>
              </a:ext>
            </a:extLst>
          </p:cNvPr>
          <p:cNvSpPr txBox="1"/>
          <p:nvPr/>
        </p:nvSpPr>
        <p:spPr>
          <a:xfrm>
            <a:off x="431117" y="4278880"/>
            <a:ext cx="4858679" cy="1938992"/>
          </a:xfrm>
          <a:prstGeom prst="rect">
            <a:avLst/>
          </a:prstGeom>
          <a:noFill/>
        </p:spPr>
        <p:txBody>
          <a:bodyPr wrap="square" rtlCol="0">
            <a:spAutoFit/>
          </a:bodyPr>
          <a:lstStyle/>
          <a:p>
            <a:pPr marL="342900" indent="-342900">
              <a:buFontTx/>
              <a:buChar char="-"/>
            </a:pPr>
            <a:r>
              <a:rPr lang="en-US" sz="2400" dirty="0">
                <a:latin typeface="CMU SANS SERIF" panose="02000603000000000000" pitchFamily="2" charset="0"/>
                <a:ea typeface="CMU SANS SERIF" panose="02000603000000000000" pitchFamily="2" charset="0"/>
                <a:cs typeface="CMU SANS SERIF" panose="02000603000000000000" pitchFamily="2" charset="0"/>
              </a:rPr>
              <a:t>Can probe crystallinity </a:t>
            </a:r>
          </a:p>
          <a:p>
            <a:pPr marL="342900" indent="-342900">
              <a:buFontTx/>
              <a:buChar char="-"/>
            </a:pPr>
            <a:r>
              <a:rPr lang="en-US" sz="2400" dirty="0">
                <a:latin typeface="CMU SANS SERIF" panose="02000603000000000000" pitchFamily="2" charset="0"/>
                <a:ea typeface="CMU SANS SERIF" panose="02000603000000000000" pitchFamily="2" charset="0"/>
                <a:cs typeface="CMU SANS SERIF" panose="02000603000000000000" pitchFamily="2" charset="0"/>
              </a:rPr>
              <a:t>Using pyroxene in Cloudy for the first time</a:t>
            </a:r>
          </a:p>
          <a:p>
            <a:pPr marL="342900" indent="-342900">
              <a:buFontTx/>
              <a:buChar char="-"/>
            </a:pPr>
            <a:r>
              <a:rPr lang="en-US" sz="2400" dirty="0">
                <a:latin typeface="CMU SANS SERIF" panose="02000603000000000000" pitchFamily="2" charset="0"/>
                <a:ea typeface="CMU SANS SERIF" panose="02000603000000000000" pitchFamily="2" charset="0"/>
                <a:cs typeface="CMU SANS SERIF" panose="02000603000000000000" pitchFamily="2" charset="0"/>
              </a:rPr>
              <a:t>Allows for better radiative transfer modeling by including Ca</a:t>
            </a:r>
            <a:endParaRPr lang="en-US"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8" name="TextBox 7">
            <a:extLst>
              <a:ext uri="{FF2B5EF4-FFF2-40B4-BE49-F238E27FC236}">
                <a16:creationId xmlns:a16="http://schemas.microsoft.com/office/drawing/2014/main" id="{1B01BED6-7680-1B44-9F73-82E3F9B15064}"/>
              </a:ext>
            </a:extLst>
          </p:cNvPr>
          <p:cNvSpPr txBox="1"/>
          <p:nvPr/>
        </p:nvSpPr>
        <p:spPr>
          <a:xfrm>
            <a:off x="9054748" y="206254"/>
            <a:ext cx="2779467" cy="369332"/>
          </a:xfrm>
          <a:prstGeom prst="rect">
            <a:avLst/>
          </a:prstGeom>
          <a:noFill/>
        </p:spPr>
        <p:txBody>
          <a:bodyPr wrap="square" rtlCol="0">
            <a:spAutoFit/>
          </a:bodyPr>
          <a:lstStyle/>
          <a:p>
            <a:pPr algn="r"/>
            <a:r>
              <a:rPr lang="en-US" dirty="0">
                <a:solidFill>
                  <a:schemeClr val="bg2">
                    <a:lumMod val="50000"/>
                  </a:schemeClr>
                </a:solidFill>
                <a:latin typeface="CMU Bright Roman" panose="02000603000000000000" pitchFamily="2" charset="0"/>
                <a:ea typeface="CMU Bright Roman" panose="02000603000000000000" pitchFamily="2" charset="0"/>
                <a:cs typeface="CMU Bright Roman" panose="02000603000000000000" pitchFamily="2" charset="0"/>
              </a:rPr>
              <a:t>Steele et al. </a:t>
            </a:r>
            <a:r>
              <a:rPr lang="en-US" i="1" dirty="0">
                <a:solidFill>
                  <a:schemeClr val="bg2">
                    <a:lumMod val="50000"/>
                  </a:schemeClr>
                </a:solidFill>
                <a:latin typeface="CMU BRIGHT ROMAN" panose="02000603000000000000" pitchFamily="2" charset="0"/>
                <a:ea typeface="CMU BRIGHT ROMAN" panose="02000603000000000000" pitchFamily="2" charset="0"/>
                <a:cs typeface="CMU BRIGHT ROMAN" panose="02000603000000000000" pitchFamily="2" charset="0"/>
              </a:rPr>
              <a:t>submitted</a:t>
            </a:r>
          </a:p>
        </p:txBody>
      </p:sp>
      <p:sp>
        <p:nvSpPr>
          <p:cNvPr id="9" name="TextBox 8">
            <a:extLst>
              <a:ext uri="{FF2B5EF4-FFF2-40B4-BE49-F238E27FC236}">
                <a16:creationId xmlns:a16="http://schemas.microsoft.com/office/drawing/2014/main" id="{9DF522C4-94F7-F241-9F54-773B868FE247}"/>
              </a:ext>
            </a:extLst>
          </p:cNvPr>
          <p:cNvSpPr txBox="1"/>
          <p:nvPr/>
        </p:nvSpPr>
        <p:spPr>
          <a:xfrm>
            <a:off x="7231574" y="941076"/>
            <a:ext cx="577086" cy="369332"/>
          </a:xfrm>
          <a:prstGeom prst="rect">
            <a:avLst/>
          </a:prstGeom>
          <a:noFill/>
        </p:spPr>
        <p:txBody>
          <a:bodyPr wrap="square" rtlCol="0">
            <a:spAutoFit/>
          </a:bodyPr>
          <a:lstStyle/>
          <a:p>
            <a:r>
              <a:rPr lang="en-US" dirty="0"/>
              <a:t>star</a:t>
            </a:r>
          </a:p>
        </p:txBody>
      </p:sp>
      <p:sp>
        <p:nvSpPr>
          <p:cNvPr id="10" name="TextBox 9">
            <a:extLst>
              <a:ext uri="{FF2B5EF4-FFF2-40B4-BE49-F238E27FC236}">
                <a16:creationId xmlns:a16="http://schemas.microsoft.com/office/drawing/2014/main" id="{9E54C44D-3FF1-1545-95E0-25C08BE2ED9F}"/>
              </a:ext>
            </a:extLst>
          </p:cNvPr>
          <p:cNvSpPr txBox="1"/>
          <p:nvPr/>
        </p:nvSpPr>
        <p:spPr>
          <a:xfrm>
            <a:off x="9054748" y="855786"/>
            <a:ext cx="780945" cy="369332"/>
          </a:xfrm>
          <a:prstGeom prst="rect">
            <a:avLst/>
          </a:prstGeom>
          <a:noFill/>
        </p:spPr>
        <p:txBody>
          <a:bodyPr wrap="square" rtlCol="0">
            <a:spAutoFit/>
          </a:bodyPr>
          <a:lstStyle/>
          <a:p>
            <a:r>
              <a:rPr lang="en-US" dirty="0"/>
              <a:t>dust</a:t>
            </a:r>
          </a:p>
        </p:txBody>
      </p:sp>
      <p:sp>
        <p:nvSpPr>
          <p:cNvPr id="12" name="TextBox 11">
            <a:extLst>
              <a:ext uri="{FF2B5EF4-FFF2-40B4-BE49-F238E27FC236}">
                <a16:creationId xmlns:a16="http://schemas.microsoft.com/office/drawing/2014/main" id="{195015F9-5ABA-AB4F-A459-8BD297B4BD1A}"/>
              </a:ext>
            </a:extLst>
          </p:cNvPr>
          <p:cNvSpPr txBox="1"/>
          <p:nvPr/>
        </p:nvSpPr>
        <p:spPr>
          <a:xfrm>
            <a:off x="6275281" y="438687"/>
            <a:ext cx="2779467" cy="369332"/>
          </a:xfrm>
          <a:prstGeom prst="rect">
            <a:avLst/>
          </a:prstGeom>
          <a:noFill/>
        </p:spPr>
        <p:txBody>
          <a:bodyPr wrap="square" rtlCol="0">
            <a:spAutoFit/>
          </a:bodyPr>
          <a:lstStyle/>
          <a:p>
            <a:r>
              <a:rPr lang="en-US" dirty="0"/>
              <a:t>Cloudy model </a:t>
            </a:r>
          </a:p>
        </p:txBody>
      </p:sp>
    </p:spTree>
    <p:extLst>
      <p:ext uri="{BB962C8B-B14F-4D97-AF65-F5344CB8AC3E}">
        <p14:creationId xmlns:p14="http://schemas.microsoft.com/office/powerpoint/2010/main" val="167505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D48657E-0EF4-1C49-B4D2-644186B025F0}"/>
              </a:ext>
            </a:extLst>
          </p:cNvPr>
          <p:cNvSpPr>
            <a:spLocks noGrp="1"/>
          </p:cNvSpPr>
          <p:nvPr>
            <p:ph type="title"/>
          </p:nvPr>
        </p:nvSpPr>
        <p:spPr>
          <a:xfrm>
            <a:off x="2843387" y="440164"/>
            <a:ext cx="6577540" cy="1028700"/>
          </a:xfrm>
        </p:spPr>
        <p:txBody>
          <a:bodyPr>
            <a:normAutofit/>
          </a:bodyPr>
          <a:lstStyle/>
          <a:p>
            <a:pPr algn="ctr"/>
            <a:r>
              <a:rPr lang="en-US" dirty="0">
                <a:solidFill>
                  <a:schemeClr val="tx1"/>
                </a:solidFill>
              </a:rPr>
              <a:t>Main Takeaways</a:t>
            </a:r>
          </a:p>
        </p:txBody>
      </p:sp>
      <p:sp>
        <p:nvSpPr>
          <p:cNvPr id="18" name="Content Placeholder 2">
            <a:extLst>
              <a:ext uri="{FF2B5EF4-FFF2-40B4-BE49-F238E27FC236}">
                <a16:creationId xmlns:a16="http://schemas.microsoft.com/office/drawing/2014/main" id="{2C5E3C63-3432-144F-A30B-2FC98C84633B}"/>
              </a:ext>
            </a:extLst>
          </p:cNvPr>
          <p:cNvSpPr txBox="1">
            <a:spLocks/>
          </p:cNvSpPr>
          <p:nvPr/>
        </p:nvSpPr>
        <p:spPr>
          <a:xfrm>
            <a:off x="1370038" y="1648990"/>
            <a:ext cx="9524238" cy="1499651"/>
          </a:xfrm>
          <a:prstGeom prst="rect">
            <a:avLst/>
          </a:prstGeom>
          <a:solidFill>
            <a:srgbClr val="AB888D"/>
          </a:solidFill>
          <a:ln>
            <a:noFill/>
          </a:ln>
        </p:spPr>
        <p:txBody>
          <a:bodyPr vert="horz" lIns="82296" tIns="41148" rIns="82296" bIns="41148"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640" dirty="0">
                <a:latin typeface="CMU Bright Roman" panose="02000603000000000000" pitchFamily="2" charset="0"/>
                <a:ea typeface="CMU Bright Roman" panose="02000603000000000000" pitchFamily="2" charset="0"/>
                <a:cs typeface="CMU Bright Roman" panose="02000603000000000000" pitchFamily="2" charset="0"/>
              </a:rPr>
              <a:t>Polluted WDs with C-S disks provide the most direct method of determining the composition(s) of remnant Kuiper belt analogues</a:t>
            </a:r>
          </a:p>
        </p:txBody>
      </p:sp>
      <p:sp>
        <p:nvSpPr>
          <p:cNvPr id="19" name="Content Placeholder 2">
            <a:extLst>
              <a:ext uri="{FF2B5EF4-FFF2-40B4-BE49-F238E27FC236}">
                <a16:creationId xmlns:a16="http://schemas.microsoft.com/office/drawing/2014/main" id="{CD940194-EDBD-CF47-8A3E-CA8811C10620}"/>
              </a:ext>
            </a:extLst>
          </p:cNvPr>
          <p:cNvSpPr txBox="1">
            <a:spLocks/>
          </p:cNvSpPr>
          <p:nvPr/>
        </p:nvSpPr>
        <p:spPr>
          <a:xfrm>
            <a:off x="1370040" y="4767865"/>
            <a:ext cx="9524236" cy="1499651"/>
          </a:xfrm>
          <a:prstGeom prst="rect">
            <a:avLst/>
          </a:prstGeom>
          <a:solidFill>
            <a:srgbClr val="E7ABA1"/>
          </a:solidFill>
          <a:ln>
            <a:noFill/>
          </a:ln>
        </p:spPr>
        <p:txBody>
          <a:bodyPr vert="horz" lIns="82296" tIns="41148" rIns="82296" bIns="41148"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40" dirty="0">
                <a:latin typeface="CMU Bright Roman" panose="02000603000000000000" pitchFamily="2" charset="0"/>
                <a:ea typeface="CMU Bright Roman" panose="02000603000000000000" pitchFamily="2" charset="0"/>
                <a:cs typeface="CMU Bright Roman" panose="02000603000000000000" pitchFamily="2" charset="0"/>
              </a:rPr>
              <a:t>We have extended the optical constants for pyroxene of different crystallinities to study this exoplanetary material beyond just composition. </a:t>
            </a:r>
          </a:p>
        </p:txBody>
      </p:sp>
      <p:sp>
        <p:nvSpPr>
          <p:cNvPr id="20" name="Content Placeholder 2">
            <a:extLst>
              <a:ext uri="{FF2B5EF4-FFF2-40B4-BE49-F238E27FC236}">
                <a16:creationId xmlns:a16="http://schemas.microsoft.com/office/drawing/2014/main" id="{0FC3A4CB-FBC9-F545-BA9C-6DE88A7B505F}"/>
              </a:ext>
            </a:extLst>
          </p:cNvPr>
          <p:cNvSpPr txBox="1">
            <a:spLocks/>
          </p:cNvSpPr>
          <p:nvPr/>
        </p:nvSpPr>
        <p:spPr>
          <a:xfrm>
            <a:off x="1370040" y="3328767"/>
            <a:ext cx="9524236" cy="1258972"/>
          </a:xfrm>
          <a:prstGeom prst="rect">
            <a:avLst/>
          </a:prstGeom>
          <a:solidFill>
            <a:srgbClr val="71AFDA"/>
          </a:solidFill>
          <a:ln>
            <a:noFill/>
          </a:ln>
        </p:spPr>
        <p:txBody>
          <a:bodyPr vert="horz" lIns="82296" tIns="41148" rIns="82296" bIns="41148"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40" dirty="0">
                <a:latin typeface="CMU Bright Roman" panose="02000603000000000000" pitchFamily="2" charset="0"/>
                <a:ea typeface="CMU Bright Roman" panose="02000603000000000000" pitchFamily="2" charset="0"/>
                <a:cs typeface="CMU Bright Roman" panose="02000603000000000000" pitchFamily="2" charset="0"/>
              </a:rPr>
              <a:t>High-resolution spectroscopy provides the elements, spectral energy distributions tells us how they are assembled.</a:t>
            </a:r>
          </a:p>
        </p:txBody>
      </p:sp>
    </p:spTree>
    <p:extLst>
      <p:ext uri="{BB962C8B-B14F-4D97-AF65-F5344CB8AC3E}">
        <p14:creationId xmlns:p14="http://schemas.microsoft.com/office/powerpoint/2010/main" val="147227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37000">
              <a:srgbClr val="152933"/>
            </a:gs>
            <a:gs pos="67000">
              <a:srgbClr val="060B0E"/>
            </a:gs>
            <a:gs pos="0">
              <a:srgbClr val="1A2F3F"/>
            </a:gs>
          </a:gsLst>
          <a:lin ang="7800000" scaled="0"/>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C61591-8B64-5044-8863-4B7CE79BAB7E}"/>
              </a:ext>
            </a:extLst>
          </p:cNvPr>
          <p:cNvPicPr>
            <a:picLocks noChangeAspect="1"/>
          </p:cNvPicPr>
          <p:nvPr/>
        </p:nvPicPr>
        <p:blipFill rotWithShape="1">
          <a:blip r:embed="rId3"/>
          <a:srcRect l="3782" t="-2727" r="1287" b="-2727"/>
          <a:stretch/>
        </p:blipFill>
        <p:spPr>
          <a:xfrm rot="19926064">
            <a:off x="5755" y="-1539762"/>
            <a:ext cx="11023445" cy="6889652"/>
          </a:xfrm>
          <a:prstGeom prst="rect">
            <a:avLst/>
          </a:prstGeom>
        </p:spPr>
      </p:pic>
      <p:sp>
        <p:nvSpPr>
          <p:cNvPr id="3" name="Title 1">
            <a:extLst>
              <a:ext uri="{FF2B5EF4-FFF2-40B4-BE49-F238E27FC236}">
                <a16:creationId xmlns:a16="http://schemas.microsoft.com/office/drawing/2014/main" id="{9EF54E47-D005-AB4B-88A5-74A9EE5B70CA}"/>
              </a:ext>
            </a:extLst>
          </p:cNvPr>
          <p:cNvSpPr>
            <a:spLocks noGrp="1"/>
          </p:cNvSpPr>
          <p:nvPr>
            <p:ph type="title"/>
          </p:nvPr>
        </p:nvSpPr>
        <p:spPr>
          <a:xfrm>
            <a:off x="1054608" y="202751"/>
            <a:ext cx="7406640" cy="1028700"/>
          </a:xfrm>
        </p:spPr>
        <p:txBody>
          <a:bodyPr/>
          <a:lstStyle/>
          <a:p>
            <a:r>
              <a:rPr lang="en-US" dirty="0">
                <a:solidFill>
                  <a:schemeClr val="bg1"/>
                </a:solidFill>
              </a:rPr>
              <a:t>Merci!</a:t>
            </a:r>
          </a:p>
        </p:txBody>
      </p:sp>
      <p:sp>
        <p:nvSpPr>
          <p:cNvPr id="6" name="TextBox 5">
            <a:extLst>
              <a:ext uri="{FF2B5EF4-FFF2-40B4-BE49-F238E27FC236}">
                <a16:creationId xmlns:a16="http://schemas.microsoft.com/office/drawing/2014/main" id="{7EBC5B4A-5D73-614C-9A67-B7A69F12314F}"/>
              </a:ext>
            </a:extLst>
          </p:cNvPr>
          <p:cNvSpPr txBox="1"/>
          <p:nvPr/>
        </p:nvSpPr>
        <p:spPr>
          <a:xfrm>
            <a:off x="1158242" y="6114097"/>
            <a:ext cx="5002084" cy="258532"/>
          </a:xfrm>
          <a:prstGeom prst="rect">
            <a:avLst/>
          </a:prstGeom>
          <a:noFill/>
        </p:spPr>
        <p:txBody>
          <a:bodyPr wrap="square" rtlCol="0">
            <a:spAutoFit/>
          </a:bodyPr>
          <a:lstStyle/>
          <a:p>
            <a:r>
              <a:rPr lang="en-US" sz="1080" dirty="0">
                <a:solidFill>
                  <a:schemeClr val="bg1">
                    <a:lumMod val="75000"/>
                  </a:schemeClr>
                </a:solidFill>
                <a:latin typeface="Avenir Book" panose="02000503020000020003" pitchFamily="2" charset="0"/>
              </a:rPr>
              <a:t>Image credit: NASA/JPL-Caltech</a:t>
            </a:r>
          </a:p>
        </p:txBody>
      </p:sp>
      <p:sp>
        <p:nvSpPr>
          <p:cNvPr id="7" name="Content Placeholder 2">
            <a:extLst>
              <a:ext uri="{FF2B5EF4-FFF2-40B4-BE49-F238E27FC236}">
                <a16:creationId xmlns:a16="http://schemas.microsoft.com/office/drawing/2014/main" id="{3160A19D-EE2C-EE43-82F5-9917E4E94ADC}"/>
              </a:ext>
            </a:extLst>
          </p:cNvPr>
          <p:cNvSpPr txBox="1">
            <a:spLocks/>
          </p:cNvSpPr>
          <p:nvPr/>
        </p:nvSpPr>
        <p:spPr>
          <a:xfrm>
            <a:off x="5517478" y="2830165"/>
            <a:ext cx="5887541" cy="955082"/>
          </a:xfrm>
          <a:prstGeom prst="rect">
            <a:avLst/>
          </a:prstGeom>
          <a:solidFill>
            <a:srgbClr val="AB888D"/>
          </a:solidFill>
          <a:ln>
            <a:noFill/>
          </a:ln>
        </p:spPr>
        <p:txBody>
          <a:bodyPr vert="horz" lIns="82296" tIns="41148" rIns="82296" bIns="41148"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2160" dirty="0">
                <a:latin typeface="CMU Bright Roman" panose="02000603000000000000" pitchFamily="2" charset="0"/>
                <a:ea typeface="CMU Bright Roman" panose="02000603000000000000" pitchFamily="2" charset="0"/>
                <a:cs typeface="CMU Bright Roman" panose="02000603000000000000" pitchFamily="2" charset="0"/>
              </a:rPr>
              <a:t>Polluted WDs with C-S disks provide the most direct method of determining the composition(s) of remnant Kuiper belt analogues</a:t>
            </a:r>
          </a:p>
        </p:txBody>
      </p:sp>
      <p:sp>
        <p:nvSpPr>
          <p:cNvPr id="8" name="Content Placeholder 2">
            <a:extLst>
              <a:ext uri="{FF2B5EF4-FFF2-40B4-BE49-F238E27FC236}">
                <a16:creationId xmlns:a16="http://schemas.microsoft.com/office/drawing/2014/main" id="{AC7DF39C-C5F1-1942-AC1C-1D8A44813538}"/>
              </a:ext>
            </a:extLst>
          </p:cNvPr>
          <p:cNvSpPr txBox="1">
            <a:spLocks/>
          </p:cNvSpPr>
          <p:nvPr/>
        </p:nvSpPr>
        <p:spPr>
          <a:xfrm>
            <a:off x="5517478" y="5547918"/>
            <a:ext cx="5887541" cy="1107332"/>
          </a:xfrm>
          <a:prstGeom prst="rect">
            <a:avLst/>
          </a:prstGeom>
          <a:solidFill>
            <a:srgbClr val="E7ABA1"/>
          </a:solidFill>
          <a:ln>
            <a:noFill/>
          </a:ln>
        </p:spPr>
        <p:txBody>
          <a:bodyPr vert="horz" lIns="82296" tIns="41148" rIns="82296" bIns="41148"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60" dirty="0">
                <a:latin typeface="CMU Bright Roman" panose="02000603000000000000" pitchFamily="2" charset="0"/>
                <a:ea typeface="CMU Bright Roman" panose="02000603000000000000" pitchFamily="2" charset="0"/>
                <a:cs typeface="CMU Bright Roman" panose="02000603000000000000" pitchFamily="2" charset="0"/>
              </a:rPr>
              <a:t>We have extended the optical constants for pyroxene of different crystallinities to study this exoplanetary material beyond just composition. </a:t>
            </a:r>
          </a:p>
        </p:txBody>
      </p:sp>
      <p:sp>
        <p:nvSpPr>
          <p:cNvPr id="9" name="Content Placeholder 2">
            <a:extLst>
              <a:ext uri="{FF2B5EF4-FFF2-40B4-BE49-F238E27FC236}">
                <a16:creationId xmlns:a16="http://schemas.microsoft.com/office/drawing/2014/main" id="{78377016-F032-9942-B120-F8BECB672B75}"/>
              </a:ext>
            </a:extLst>
          </p:cNvPr>
          <p:cNvSpPr txBox="1">
            <a:spLocks/>
          </p:cNvSpPr>
          <p:nvPr/>
        </p:nvSpPr>
        <p:spPr>
          <a:xfrm>
            <a:off x="5517478" y="4108820"/>
            <a:ext cx="5887541" cy="1107332"/>
          </a:xfrm>
          <a:prstGeom prst="rect">
            <a:avLst/>
          </a:prstGeom>
          <a:solidFill>
            <a:srgbClr val="71AFDA"/>
          </a:solidFill>
          <a:ln>
            <a:noFill/>
          </a:ln>
        </p:spPr>
        <p:txBody>
          <a:bodyPr vert="horz" lIns="82296" tIns="41148" rIns="82296" bIns="41148"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160" dirty="0">
                <a:latin typeface="CMU Bright Roman" panose="02000603000000000000" pitchFamily="2" charset="0"/>
                <a:ea typeface="CMU Bright Roman" panose="02000603000000000000" pitchFamily="2" charset="0"/>
                <a:cs typeface="CMU Bright Roman" panose="02000603000000000000" pitchFamily="2" charset="0"/>
              </a:rPr>
              <a:t>High-resolution spectroscopy provides the elements, spectral energy distributions tells us how they are assembled.</a:t>
            </a:r>
          </a:p>
        </p:txBody>
      </p:sp>
    </p:spTree>
    <p:extLst>
      <p:ext uri="{BB962C8B-B14F-4D97-AF65-F5344CB8AC3E}">
        <p14:creationId xmlns:p14="http://schemas.microsoft.com/office/powerpoint/2010/main" val="93516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3B37FE68-EA19-714B-99F8-8E7158E0DA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79" y="0"/>
            <a:ext cx="12844679" cy="72184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C6785A-91A7-AC47-B9C5-D2963E14E9E1}"/>
              </a:ext>
            </a:extLst>
          </p:cNvPr>
          <p:cNvSpPr>
            <a:spLocks noGrp="1"/>
          </p:cNvSpPr>
          <p:nvPr>
            <p:ph type="title"/>
          </p:nvPr>
        </p:nvSpPr>
        <p:spPr>
          <a:xfrm>
            <a:off x="511860" y="378464"/>
            <a:ext cx="10515600" cy="1325563"/>
          </a:xfrm>
        </p:spPr>
        <p:txBody>
          <a:bodyPr/>
          <a:lstStyle/>
          <a:p>
            <a:r>
              <a:rPr lang="en-US" dirty="0">
                <a:solidFill>
                  <a:schemeClr val="bg1"/>
                </a:solidFill>
              </a:rPr>
              <a:t>Where we begin</a:t>
            </a:r>
          </a:p>
        </p:txBody>
      </p:sp>
      <p:sp>
        <p:nvSpPr>
          <p:cNvPr id="23" name="TextBox 22">
            <a:extLst>
              <a:ext uri="{FF2B5EF4-FFF2-40B4-BE49-F238E27FC236}">
                <a16:creationId xmlns:a16="http://schemas.microsoft.com/office/drawing/2014/main" id="{360E1CE6-2327-FD43-AD1F-9BD43F71D261}"/>
              </a:ext>
            </a:extLst>
          </p:cNvPr>
          <p:cNvSpPr txBox="1"/>
          <p:nvPr/>
        </p:nvSpPr>
        <p:spPr>
          <a:xfrm>
            <a:off x="7732581" y="939605"/>
            <a:ext cx="3771543" cy="1754326"/>
          </a:xfrm>
          <a:prstGeom prst="rect">
            <a:avLst/>
          </a:prstGeom>
          <a:noFill/>
        </p:spPr>
        <p:txBody>
          <a:bodyPr wrap="square" rtlCol="0">
            <a:spAutoFit/>
          </a:bodyPr>
          <a:lstStyle/>
          <a:p>
            <a:r>
              <a:rPr lang="en-US" sz="2160" dirty="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rPr>
              <a:t>After evolution of a sun-like star, we are left with a white dwarf (WD) that may or may not have leftover planets and disturbed asteroid belts </a:t>
            </a:r>
          </a:p>
        </p:txBody>
      </p:sp>
      <p:sp>
        <p:nvSpPr>
          <p:cNvPr id="10" name="TextBox 9">
            <a:extLst>
              <a:ext uri="{FF2B5EF4-FFF2-40B4-BE49-F238E27FC236}">
                <a16:creationId xmlns:a16="http://schemas.microsoft.com/office/drawing/2014/main" id="{136462CC-847E-6A40-906C-D31ABA8B3B7F}"/>
              </a:ext>
            </a:extLst>
          </p:cNvPr>
          <p:cNvSpPr txBox="1"/>
          <p:nvPr/>
        </p:nvSpPr>
        <p:spPr>
          <a:xfrm>
            <a:off x="6123035" y="5756038"/>
            <a:ext cx="5381089" cy="707886"/>
          </a:xfrm>
          <a:prstGeom prst="rect">
            <a:avLst/>
          </a:prstGeom>
          <a:solidFill>
            <a:schemeClr val="bg1"/>
          </a:solidFill>
        </p:spPr>
        <p:txBody>
          <a:bodyPr wrap="square" rtlCol="0">
            <a:spAutoFit/>
          </a:bodyPr>
          <a:lstStyle/>
          <a:p>
            <a:pPr algn="ctr"/>
            <a:r>
              <a:rPr lang="en-US" sz="4000" dirty="0">
                <a:latin typeface="CMU Bright Roman" panose="02000603000000000000" pitchFamily="2" charset="0"/>
                <a:ea typeface="CMU Bright Roman" panose="02000603000000000000" pitchFamily="2" charset="0"/>
                <a:cs typeface="CMU Bright Roman" panose="02000603000000000000" pitchFamily="2" charset="0"/>
              </a:rPr>
              <a:t>What do we observe?</a:t>
            </a:r>
          </a:p>
        </p:txBody>
      </p:sp>
      <p:sp>
        <p:nvSpPr>
          <p:cNvPr id="11" name="TextBox 10">
            <a:extLst>
              <a:ext uri="{FF2B5EF4-FFF2-40B4-BE49-F238E27FC236}">
                <a16:creationId xmlns:a16="http://schemas.microsoft.com/office/drawing/2014/main" id="{A234A8D5-82F3-0342-806E-5CFF3F36388A}"/>
              </a:ext>
            </a:extLst>
          </p:cNvPr>
          <p:cNvSpPr txBox="1"/>
          <p:nvPr/>
        </p:nvSpPr>
        <p:spPr>
          <a:xfrm>
            <a:off x="6123034" y="4456755"/>
            <a:ext cx="5381090" cy="1089529"/>
          </a:xfrm>
          <a:prstGeom prst="rect">
            <a:avLst/>
          </a:prstGeom>
          <a:solidFill>
            <a:srgbClr val="AED3E0"/>
          </a:solidFill>
        </p:spPr>
        <p:txBody>
          <a:bodyPr wrap="square" rtlCol="0">
            <a:spAutoFit/>
          </a:bodyPr>
          <a:lstStyle/>
          <a:p>
            <a:r>
              <a:rPr lang="en-US" sz="2160" dirty="0">
                <a:latin typeface="CMU Bright Roman" panose="02000603000000000000" pitchFamily="2" charset="0"/>
                <a:ea typeface="CMU Bright Roman" panose="02000603000000000000" pitchFamily="2" charset="0"/>
                <a:cs typeface="CMU Bright Roman" panose="02000603000000000000" pitchFamily="2" charset="0"/>
              </a:rPr>
              <a:t>“Compositions are difficult to ascertain for exoplanets.” </a:t>
            </a:r>
          </a:p>
          <a:p>
            <a:r>
              <a:rPr lang="en-US" sz="2160" dirty="0">
                <a:latin typeface="CMU Bright Roman" panose="02000603000000000000" pitchFamily="2" charset="0"/>
                <a:ea typeface="CMU Bright Roman" panose="02000603000000000000" pitchFamily="2" charset="0"/>
                <a:cs typeface="CMU Bright Roman" panose="02000603000000000000" pitchFamily="2" charset="0"/>
              </a:rPr>
              <a:t>– Caroline </a:t>
            </a:r>
            <a:r>
              <a:rPr lang="en-US" sz="2160" dirty="0" err="1">
                <a:latin typeface="CMU Bright Roman" panose="02000603000000000000" pitchFamily="2" charset="0"/>
                <a:ea typeface="CMU Bright Roman" panose="02000603000000000000" pitchFamily="2" charset="0"/>
                <a:cs typeface="CMU Bright Roman" panose="02000603000000000000" pitchFamily="2" charset="0"/>
              </a:rPr>
              <a:t>Piaulet</a:t>
            </a:r>
            <a:r>
              <a:rPr lang="en-US" sz="2160" dirty="0">
                <a:latin typeface="CMU Bright Roman" panose="02000603000000000000" pitchFamily="2" charset="0"/>
                <a:ea typeface="CMU Bright Roman" panose="02000603000000000000" pitchFamily="2" charset="0"/>
                <a:cs typeface="CMU Bright Roman" panose="02000603000000000000" pitchFamily="2" charset="0"/>
              </a:rPr>
              <a:t>, CRAQ 2023</a:t>
            </a:r>
          </a:p>
        </p:txBody>
      </p:sp>
    </p:spTree>
    <p:extLst>
      <p:ext uri="{BB962C8B-B14F-4D97-AF65-F5344CB8AC3E}">
        <p14:creationId xmlns:p14="http://schemas.microsoft.com/office/powerpoint/2010/main" val="2695917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0738FE-0BC4-804C-AE88-E9C446705985}"/>
              </a:ext>
            </a:extLst>
          </p:cNvPr>
          <p:cNvSpPr txBox="1"/>
          <p:nvPr/>
        </p:nvSpPr>
        <p:spPr>
          <a:xfrm>
            <a:off x="962297" y="510851"/>
            <a:ext cx="8044854" cy="840230"/>
          </a:xfrm>
          <a:prstGeom prst="rect">
            <a:avLst/>
          </a:prstGeom>
          <a:noFill/>
        </p:spPr>
        <p:txBody>
          <a:bodyPr wrap="square" rtlCol="0">
            <a:spAutoFit/>
          </a:bodyPr>
          <a:lstStyle/>
          <a:p>
            <a:r>
              <a:rPr lang="en-US" sz="3240" dirty="0">
                <a:solidFill>
                  <a:schemeClr val="bg1"/>
                </a:solidFill>
                <a:latin typeface="Avenir Book" panose="02000503020000020003" pitchFamily="2" charset="0"/>
              </a:rPr>
              <a:t>Exoplanetary systems</a:t>
            </a:r>
          </a:p>
          <a:p>
            <a:r>
              <a:rPr lang="en-US" sz="1620" b="1" i="1" dirty="0" err="1">
                <a:solidFill>
                  <a:schemeClr val="bg1"/>
                </a:solidFill>
                <a:latin typeface="Avenir Book" panose="02000503020000020003" pitchFamily="2" charset="0"/>
              </a:rPr>
              <a:t>exo</a:t>
            </a:r>
            <a:r>
              <a:rPr lang="en-US" sz="1620" b="1" dirty="0">
                <a:solidFill>
                  <a:schemeClr val="bg1"/>
                </a:solidFill>
                <a:latin typeface="Avenir Book" panose="02000503020000020003" pitchFamily="2" charset="0"/>
              </a:rPr>
              <a:t>: outside [1]</a:t>
            </a:r>
            <a:endParaRPr lang="en-US" sz="1620" dirty="0">
              <a:solidFill>
                <a:schemeClr val="bg1"/>
              </a:solidFill>
              <a:latin typeface="Avenir Book" panose="02000503020000020003" pitchFamily="2" charset="0"/>
            </a:endParaRPr>
          </a:p>
        </p:txBody>
      </p:sp>
      <p:sp>
        <p:nvSpPr>
          <p:cNvPr id="3" name="TextBox 2">
            <a:extLst>
              <a:ext uri="{FF2B5EF4-FFF2-40B4-BE49-F238E27FC236}">
                <a16:creationId xmlns:a16="http://schemas.microsoft.com/office/drawing/2014/main" id="{63EC5531-4EEB-CC49-9472-F6054CCB61D2}"/>
              </a:ext>
            </a:extLst>
          </p:cNvPr>
          <p:cNvSpPr txBox="1"/>
          <p:nvPr/>
        </p:nvSpPr>
        <p:spPr>
          <a:xfrm>
            <a:off x="962297" y="2784077"/>
            <a:ext cx="3644537" cy="2086725"/>
          </a:xfrm>
          <a:prstGeom prst="rect">
            <a:avLst/>
          </a:prstGeom>
          <a:noFill/>
        </p:spPr>
        <p:txBody>
          <a:bodyPr wrap="square" rtlCol="0">
            <a:spAutoFit/>
          </a:bodyPr>
          <a:lstStyle/>
          <a:p>
            <a:pPr marL="342900" indent="-342900">
              <a:buFont typeface="Wingdings" pitchFamily="2" charset="2"/>
              <a:buChar char="§"/>
            </a:pPr>
            <a:r>
              <a:rPr lang="en-US" sz="1620" dirty="0">
                <a:solidFill>
                  <a:schemeClr val="bg1"/>
                </a:solidFill>
                <a:latin typeface="Avenir Book" panose="02000503020000020003" pitchFamily="2" charset="0"/>
              </a:rPr>
              <a:t>How many?: every star has at least 1 planet</a:t>
            </a:r>
          </a:p>
          <a:p>
            <a:pPr marL="342900" indent="-342900">
              <a:buFont typeface="Wingdings" pitchFamily="2" charset="2"/>
              <a:buChar char="§"/>
            </a:pPr>
            <a:r>
              <a:rPr lang="en-US" sz="1620" dirty="0">
                <a:solidFill>
                  <a:schemeClr val="bg1"/>
                </a:solidFill>
                <a:latin typeface="Avenir Book" panose="02000503020000020003" pitchFamily="2" charset="0"/>
              </a:rPr>
              <a:t>Morphology (form and structure), total number of  planets and where they are (hot </a:t>
            </a:r>
            <a:r>
              <a:rPr lang="en-US" sz="1620" dirty="0" err="1">
                <a:solidFill>
                  <a:schemeClr val="bg1"/>
                </a:solidFill>
                <a:latin typeface="Avenir Book" panose="02000503020000020003" pitchFamily="2" charset="0"/>
              </a:rPr>
              <a:t>jupiter</a:t>
            </a:r>
            <a:r>
              <a:rPr lang="en-US" sz="1620" dirty="0">
                <a:solidFill>
                  <a:schemeClr val="bg1"/>
                </a:solidFill>
                <a:latin typeface="Avenir Book" panose="02000503020000020003" pitchFamily="2" charset="0"/>
              </a:rPr>
              <a:t> or familiar Jupiter), asteroid belts and how many </a:t>
            </a:r>
          </a:p>
          <a:p>
            <a:pPr marL="342900" indent="-342900">
              <a:buFont typeface="Wingdings" pitchFamily="2" charset="2"/>
              <a:buChar char="§"/>
            </a:pPr>
            <a:r>
              <a:rPr lang="en-US" sz="1620" dirty="0">
                <a:solidFill>
                  <a:schemeClr val="bg1"/>
                </a:solidFill>
                <a:latin typeface="Avenir Book" panose="02000503020000020003" pitchFamily="2" charset="0"/>
              </a:rPr>
              <a:t>Atmospheric composition</a:t>
            </a:r>
          </a:p>
        </p:txBody>
      </p:sp>
      <p:sp>
        <p:nvSpPr>
          <p:cNvPr id="4" name="TextBox 3">
            <a:extLst>
              <a:ext uri="{FF2B5EF4-FFF2-40B4-BE49-F238E27FC236}">
                <a16:creationId xmlns:a16="http://schemas.microsoft.com/office/drawing/2014/main" id="{DC32CBF8-49CF-A545-A084-6271E4623B0B}"/>
              </a:ext>
            </a:extLst>
          </p:cNvPr>
          <p:cNvSpPr txBox="1"/>
          <p:nvPr/>
        </p:nvSpPr>
        <p:spPr>
          <a:xfrm>
            <a:off x="4795778" y="2782751"/>
            <a:ext cx="3644537" cy="1837426"/>
          </a:xfrm>
          <a:prstGeom prst="rect">
            <a:avLst/>
          </a:prstGeom>
          <a:noFill/>
        </p:spPr>
        <p:txBody>
          <a:bodyPr wrap="square" rtlCol="0">
            <a:spAutoFit/>
          </a:bodyPr>
          <a:lstStyle/>
          <a:p>
            <a:pPr marL="342900" indent="-342900">
              <a:buFont typeface="Wingdings" pitchFamily="2" charset="2"/>
              <a:buChar char="§"/>
            </a:pPr>
            <a:r>
              <a:rPr lang="en-US" sz="1620" dirty="0">
                <a:solidFill>
                  <a:schemeClr val="bg1"/>
                </a:solidFill>
                <a:latin typeface="Avenir Book" panose="02000503020000020003" pitchFamily="2" charset="0"/>
              </a:rPr>
              <a:t>Optical: light scattering, light curves  </a:t>
            </a:r>
          </a:p>
          <a:p>
            <a:pPr marL="342900" indent="-342900">
              <a:buFont typeface="Wingdings" pitchFamily="2" charset="2"/>
              <a:buChar char="§"/>
            </a:pPr>
            <a:r>
              <a:rPr lang="en-US" sz="1620" dirty="0">
                <a:solidFill>
                  <a:schemeClr val="bg1"/>
                </a:solidFill>
                <a:latin typeface="Avenir Book" panose="02000503020000020003" pitchFamily="2" charset="0"/>
              </a:rPr>
              <a:t>IR: features in a spectrum through atmosphere, solid state transitions for silicon, images</a:t>
            </a:r>
          </a:p>
          <a:p>
            <a:pPr marL="342900" indent="-342900">
              <a:buFont typeface="Wingdings" pitchFamily="2" charset="2"/>
              <a:buChar char="§"/>
            </a:pPr>
            <a:r>
              <a:rPr lang="en-US" sz="1620" dirty="0">
                <a:solidFill>
                  <a:schemeClr val="bg1"/>
                </a:solidFill>
                <a:latin typeface="Avenir Book" panose="02000503020000020003" pitchFamily="2" charset="0"/>
              </a:rPr>
              <a:t>mm wavelength: thermal emission from cold dust</a:t>
            </a:r>
          </a:p>
        </p:txBody>
      </p:sp>
      <p:pic>
        <p:nvPicPr>
          <p:cNvPr id="7" name="eso_hr8799.mp4" descr="eso_hr8799.mp4">
            <a:hlinkClick r:id="" action="ppaction://media"/>
            <a:extLst>
              <a:ext uri="{FF2B5EF4-FFF2-40B4-BE49-F238E27FC236}">
                <a16:creationId xmlns:a16="http://schemas.microsoft.com/office/drawing/2014/main" id="{838E1532-FB92-E54E-812E-41B971C83E1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1646" r="21830"/>
          <a:stretch/>
        </p:blipFill>
        <p:spPr>
          <a:xfrm>
            <a:off x="8629260" y="2175301"/>
            <a:ext cx="2749891" cy="2736542"/>
          </a:xfrm>
          <a:prstGeom prst="rect">
            <a:avLst/>
          </a:prstGeom>
        </p:spPr>
      </p:pic>
      <p:sp>
        <p:nvSpPr>
          <p:cNvPr id="9" name="TextBox 8">
            <a:extLst>
              <a:ext uri="{FF2B5EF4-FFF2-40B4-BE49-F238E27FC236}">
                <a16:creationId xmlns:a16="http://schemas.microsoft.com/office/drawing/2014/main" id="{06440579-6F84-BC44-8F87-02F76EC3102D}"/>
              </a:ext>
            </a:extLst>
          </p:cNvPr>
          <p:cNvSpPr txBox="1"/>
          <p:nvPr/>
        </p:nvSpPr>
        <p:spPr>
          <a:xfrm>
            <a:off x="962298" y="2146413"/>
            <a:ext cx="3192361" cy="424732"/>
          </a:xfrm>
          <a:prstGeom prst="rect">
            <a:avLst/>
          </a:prstGeom>
          <a:noFill/>
        </p:spPr>
        <p:txBody>
          <a:bodyPr wrap="square" rtlCol="0">
            <a:spAutoFit/>
          </a:bodyPr>
          <a:lstStyle/>
          <a:p>
            <a:r>
              <a:rPr lang="en-US" sz="2160" dirty="0">
                <a:solidFill>
                  <a:schemeClr val="bg1"/>
                </a:solidFill>
                <a:latin typeface="Avenir Book" panose="02000503020000020003" pitchFamily="2" charset="0"/>
              </a:rPr>
              <a:t>What can we know?</a:t>
            </a:r>
          </a:p>
        </p:txBody>
      </p:sp>
      <p:sp>
        <p:nvSpPr>
          <p:cNvPr id="10" name="TextBox 9">
            <a:extLst>
              <a:ext uri="{FF2B5EF4-FFF2-40B4-BE49-F238E27FC236}">
                <a16:creationId xmlns:a16="http://schemas.microsoft.com/office/drawing/2014/main" id="{E675D94B-31DD-E643-8CF3-F3C219B26C36}"/>
              </a:ext>
            </a:extLst>
          </p:cNvPr>
          <p:cNvSpPr txBox="1"/>
          <p:nvPr/>
        </p:nvSpPr>
        <p:spPr>
          <a:xfrm>
            <a:off x="4844984" y="2146413"/>
            <a:ext cx="3192361" cy="424732"/>
          </a:xfrm>
          <a:prstGeom prst="rect">
            <a:avLst/>
          </a:prstGeom>
          <a:noFill/>
        </p:spPr>
        <p:txBody>
          <a:bodyPr wrap="square" rtlCol="0">
            <a:spAutoFit/>
          </a:bodyPr>
          <a:lstStyle/>
          <a:p>
            <a:r>
              <a:rPr lang="en-US" sz="2160" dirty="0">
                <a:solidFill>
                  <a:schemeClr val="bg1"/>
                </a:solidFill>
                <a:latin typeface="Avenir Book" panose="02000503020000020003" pitchFamily="2" charset="0"/>
              </a:rPr>
              <a:t>How do we know?</a:t>
            </a:r>
          </a:p>
        </p:txBody>
      </p:sp>
      <p:sp>
        <p:nvSpPr>
          <p:cNvPr id="8" name="TextBox 7">
            <a:extLst>
              <a:ext uri="{FF2B5EF4-FFF2-40B4-BE49-F238E27FC236}">
                <a16:creationId xmlns:a16="http://schemas.microsoft.com/office/drawing/2014/main" id="{D2C5ADA3-0BAD-D24A-8C8A-4D65B089FE15}"/>
              </a:ext>
            </a:extLst>
          </p:cNvPr>
          <p:cNvSpPr txBox="1"/>
          <p:nvPr/>
        </p:nvSpPr>
        <p:spPr>
          <a:xfrm>
            <a:off x="8440316" y="1805969"/>
            <a:ext cx="3192361" cy="350865"/>
          </a:xfrm>
          <a:prstGeom prst="rect">
            <a:avLst/>
          </a:prstGeom>
          <a:noFill/>
        </p:spPr>
        <p:txBody>
          <a:bodyPr wrap="square" rtlCol="0">
            <a:spAutoFit/>
          </a:bodyPr>
          <a:lstStyle/>
          <a:p>
            <a:pPr algn="ctr"/>
            <a:r>
              <a:rPr lang="en-US" sz="1680" dirty="0">
                <a:solidFill>
                  <a:schemeClr val="bg1"/>
                </a:solidFill>
                <a:latin typeface="Avenir Book" panose="02000503020000020003" pitchFamily="2" charset="0"/>
              </a:rPr>
              <a:t>Top-down view of HR 8799</a:t>
            </a:r>
          </a:p>
        </p:txBody>
      </p:sp>
    </p:spTree>
    <p:extLst>
      <p:ext uri="{BB962C8B-B14F-4D97-AF65-F5344CB8AC3E}">
        <p14:creationId xmlns:p14="http://schemas.microsoft.com/office/powerpoint/2010/main" val="407317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6785A-91A7-AC47-B9C5-D2963E14E9E1}"/>
              </a:ext>
            </a:extLst>
          </p:cNvPr>
          <p:cNvSpPr>
            <a:spLocks noGrp="1"/>
          </p:cNvSpPr>
          <p:nvPr>
            <p:ph type="title"/>
          </p:nvPr>
        </p:nvSpPr>
        <p:spPr/>
        <p:txBody>
          <a:bodyPr/>
          <a:lstStyle/>
          <a:p>
            <a:r>
              <a:rPr lang="en-US" dirty="0">
                <a:solidFill>
                  <a:schemeClr val="bg1"/>
                </a:solidFill>
              </a:rPr>
              <a:t>Evolution of most (95%) stars</a:t>
            </a:r>
          </a:p>
        </p:txBody>
      </p:sp>
      <p:pic>
        <p:nvPicPr>
          <p:cNvPr id="4" name="Picture 3">
            <a:extLst>
              <a:ext uri="{FF2B5EF4-FFF2-40B4-BE49-F238E27FC236}">
                <a16:creationId xmlns:a16="http://schemas.microsoft.com/office/drawing/2014/main" id="{BB4EB888-8370-DC4F-B3D7-7CFBBEDEE4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36112" y="2564703"/>
            <a:ext cx="992652" cy="590644"/>
          </a:xfrm>
          <a:prstGeom prst="rect">
            <a:avLst/>
          </a:prstGeom>
        </p:spPr>
      </p:pic>
      <p:pic>
        <p:nvPicPr>
          <p:cNvPr id="5" name="Picture 4">
            <a:extLst>
              <a:ext uri="{FF2B5EF4-FFF2-40B4-BE49-F238E27FC236}">
                <a16:creationId xmlns:a16="http://schemas.microsoft.com/office/drawing/2014/main" id="{A5AE5C26-10DE-E24B-8B8C-E327A3250F56}"/>
              </a:ext>
            </a:extLst>
          </p:cNvPr>
          <p:cNvPicPr>
            <a:picLocks noChangeAspect="1"/>
          </p:cNvPicPr>
          <p:nvPr/>
        </p:nvPicPr>
        <p:blipFill>
          <a:blip r:embed="rId4"/>
          <a:stretch>
            <a:fillRect/>
          </a:stretch>
        </p:blipFill>
        <p:spPr>
          <a:xfrm>
            <a:off x="3915870" y="2460787"/>
            <a:ext cx="793286" cy="793286"/>
          </a:xfrm>
          <a:prstGeom prst="rect">
            <a:avLst/>
          </a:prstGeom>
        </p:spPr>
      </p:pic>
      <p:pic>
        <p:nvPicPr>
          <p:cNvPr id="6" name="Picture 5">
            <a:extLst>
              <a:ext uri="{FF2B5EF4-FFF2-40B4-BE49-F238E27FC236}">
                <a16:creationId xmlns:a16="http://schemas.microsoft.com/office/drawing/2014/main" id="{704803ED-C3D3-BF49-8245-11EA75653DC9}"/>
              </a:ext>
            </a:extLst>
          </p:cNvPr>
          <p:cNvPicPr>
            <a:picLocks noChangeAspect="1"/>
          </p:cNvPicPr>
          <p:nvPr/>
        </p:nvPicPr>
        <p:blipFill>
          <a:blip r:embed="rId5"/>
          <a:stretch>
            <a:fillRect/>
          </a:stretch>
        </p:blipFill>
        <p:spPr>
          <a:xfrm>
            <a:off x="5811484" y="2265516"/>
            <a:ext cx="1213729" cy="1213729"/>
          </a:xfrm>
          <a:prstGeom prst="rect">
            <a:avLst/>
          </a:prstGeom>
        </p:spPr>
      </p:pic>
      <p:pic>
        <p:nvPicPr>
          <p:cNvPr id="7" name="Picture 6">
            <a:extLst>
              <a:ext uri="{FF2B5EF4-FFF2-40B4-BE49-F238E27FC236}">
                <a16:creationId xmlns:a16="http://schemas.microsoft.com/office/drawing/2014/main" id="{C6FF1176-3DF7-D14A-964D-1552DD85273C}"/>
              </a:ext>
            </a:extLst>
          </p:cNvPr>
          <p:cNvPicPr>
            <a:picLocks noChangeAspect="1"/>
          </p:cNvPicPr>
          <p:nvPr/>
        </p:nvPicPr>
        <p:blipFill>
          <a:blip r:embed="rId6"/>
          <a:stretch>
            <a:fillRect/>
          </a:stretch>
        </p:blipFill>
        <p:spPr>
          <a:xfrm>
            <a:off x="7351951" y="2182221"/>
            <a:ext cx="1848358" cy="1380318"/>
          </a:xfrm>
          <a:prstGeom prst="rect">
            <a:avLst/>
          </a:prstGeom>
        </p:spPr>
      </p:pic>
      <p:pic>
        <p:nvPicPr>
          <p:cNvPr id="8" name="Picture 7">
            <a:extLst>
              <a:ext uri="{FF2B5EF4-FFF2-40B4-BE49-F238E27FC236}">
                <a16:creationId xmlns:a16="http://schemas.microsoft.com/office/drawing/2014/main" id="{44E17A7C-CCBC-FD41-A739-51BC2D2241DC}"/>
              </a:ext>
            </a:extLst>
          </p:cNvPr>
          <p:cNvPicPr>
            <a:picLocks noChangeAspect="1"/>
          </p:cNvPicPr>
          <p:nvPr/>
        </p:nvPicPr>
        <p:blipFill>
          <a:blip r:embed="rId7"/>
          <a:stretch>
            <a:fillRect/>
          </a:stretch>
        </p:blipFill>
        <p:spPr>
          <a:xfrm>
            <a:off x="9275866" y="2497702"/>
            <a:ext cx="793286" cy="793286"/>
          </a:xfrm>
          <a:prstGeom prst="rect">
            <a:avLst/>
          </a:prstGeom>
        </p:spPr>
      </p:pic>
      <p:pic>
        <p:nvPicPr>
          <p:cNvPr id="9" name="Picture 8">
            <a:extLst>
              <a:ext uri="{FF2B5EF4-FFF2-40B4-BE49-F238E27FC236}">
                <a16:creationId xmlns:a16="http://schemas.microsoft.com/office/drawing/2014/main" id="{D17B02D0-272F-8345-8320-334585B46E6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607862" y="3973421"/>
            <a:ext cx="612814" cy="612814"/>
          </a:xfrm>
          <a:prstGeom prst="rect">
            <a:avLst/>
          </a:prstGeom>
        </p:spPr>
      </p:pic>
      <p:pic>
        <p:nvPicPr>
          <p:cNvPr id="10" name="Picture 9">
            <a:extLst>
              <a:ext uri="{FF2B5EF4-FFF2-40B4-BE49-F238E27FC236}">
                <a16:creationId xmlns:a16="http://schemas.microsoft.com/office/drawing/2014/main" id="{6569AEBF-4579-2F44-A5EF-474AE0581C0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20154" y="4091801"/>
            <a:ext cx="766823" cy="456271"/>
          </a:xfrm>
          <a:prstGeom prst="rect">
            <a:avLst/>
          </a:prstGeom>
        </p:spPr>
      </p:pic>
      <p:pic>
        <p:nvPicPr>
          <p:cNvPr id="11" name="Picture 10">
            <a:extLst>
              <a:ext uri="{FF2B5EF4-FFF2-40B4-BE49-F238E27FC236}">
                <a16:creationId xmlns:a16="http://schemas.microsoft.com/office/drawing/2014/main" id="{13DFC3B0-2DD4-6F4A-AB27-981E106B0C6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087227" y="4013529"/>
            <a:ext cx="612814" cy="612814"/>
          </a:xfrm>
          <a:prstGeom prst="rect">
            <a:avLst/>
          </a:prstGeom>
        </p:spPr>
      </p:pic>
      <p:pic>
        <p:nvPicPr>
          <p:cNvPr id="12" name="Picture 11">
            <a:extLst>
              <a:ext uri="{FF2B5EF4-FFF2-40B4-BE49-F238E27FC236}">
                <a16:creationId xmlns:a16="http://schemas.microsoft.com/office/drawing/2014/main" id="{22E24EB9-81CF-1B41-86DE-07662B13A91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403473" y="4013529"/>
            <a:ext cx="612814" cy="612814"/>
          </a:xfrm>
          <a:prstGeom prst="rect">
            <a:avLst/>
          </a:prstGeom>
        </p:spPr>
      </p:pic>
      <p:sp>
        <p:nvSpPr>
          <p:cNvPr id="13" name="TextBox 12">
            <a:extLst>
              <a:ext uri="{FF2B5EF4-FFF2-40B4-BE49-F238E27FC236}">
                <a16:creationId xmlns:a16="http://schemas.microsoft.com/office/drawing/2014/main" id="{FE84D0D5-2B1F-024B-9791-96CBC3D3ECC6}"/>
              </a:ext>
            </a:extLst>
          </p:cNvPr>
          <p:cNvSpPr txBox="1"/>
          <p:nvPr/>
        </p:nvSpPr>
        <p:spPr>
          <a:xfrm>
            <a:off x="2328115" y="2060936"/>
            <a:ext cx="1550465" cy="341632"/>
          </a:xfrm>
          <a:prstGeom prst="rect">
            <a:avLst/>
          </a:prstGeom>
          <a:noFill/>
        </p:spPr>
        <p:txBody>
          <a:bodyPr wrap="square" rtlCol="0">
            <a:spAutoFit/>
          </a:bodyPr>
          <a:lstStyle/>
          <a:p>
            <a:r>
              <a:rPr lang="en-US" sz="1620" dirty="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rPr>
              <a:t>Sun-like stars</a:t>
            </a:r>
          </a:p>
        </p:txBody>
      </p:sp>
      <p:sp>
        <p:nvSpPr>
          <p:cNvPr id="14" name="TextBox 13">
            <a:extLst>
              <a:ext uri="{FF2B5EF4-FFF2-40B4-BE49-F238E27FC236}">
                <a16:creationId xmlns:a16="http://schemas.microsoft.com/office/drawing/2014/main" id="{0FF7F07B-6352-4047-9E05-3439992B8E5A}"/>
              </a:ext>
            </a:extLst>
          </p:cNvPr>
          <p:cNvSpPr txBox="1"/>
          <p:nvPr/>
        </p:nvSpPr>
        <p:spPr>
          <a:xfrm>
            <a:off x="2328115" y="3363795"/>
            <a:ext cx="1550465" cy="341632"/>
          </a:xfrm>
          <a:prstGeom prst="rect">
            <a:avLst/>
          </a:prstGeom>
          <a:noFill/>
        </p:spPr>
        <p:txBody>
          <a:bodyPr wrap="square" rtlCol="0">
            <a:spAutoFit/>
          </a:bodyPr>
          <a:lstStyle/>
          <a:p>
            <a:r>
              <a:rPr lang="en-US" sz="1620" dirty="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rPr>
              <a:t>Red dwarfs</a:t>
            </a:r>
          </a:p>
        </p:txBody>
      </p:sp>
      <p:cxnSp>
        <p:nvCxnSpPr>
          <p:cNvPr id="16" name="Straight Arrow Connector 15">
            <a:extLst>
              <a:ext uri="{FF2B5EF4-FFF2-40B4-BE49-F238E27FC236}">
                <a16:creationId xmlns:a16="http://schemas.microsoft.com/office/drawing/2014/main" id="{7587A933-E03D-084C-AD96-7E1D2F233EC1}"/>
              </a:ext>
            </a:extLst>
          </p:cNvPr>
          <p:cNvCxnSpPr>
            <a:cxnSpLocks/>
            <a:stCxn id="4" idx="3"/>
          </p:cNvCxnSpPr>
          <p:nvPr/>
        </p:nvCxnSpPr>
        <p:spPr>
          <a:xfrm flipV="1">
            <a:off x="3428764" y="2857431"/>
            <a:ext cx="342737" cy="2596"/>
          </a:xfrm>
          <a:prstGeom prst="straightConnector1">
            <a:avLst/>
          </a:prstGeom>
          <a:ln w="66675" cap="sq">
            <a:solidFill>
              <a:schemeClr val="bg1">
                <a:lumMod val="85000"/>
              </a:schemeClr>
            </a:solidFill>
            <a:tailEnd type="diamond"/>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7BE8D61-5422-DA44-ADFD-473E07749BA5}"/>
              </a:ext>
            </a:extLst>
          </p:cNvPr>
          <p:cNvCxnSpPr>
            <a:cxnSpLocks/>
          </p:cNvCxnSpPr>
          <p:nvPr/>
        </p:nvCxnSpPr>
        <p:spPr>
          <a:xfrm>
            <a:off x="9159631" y="2867494"/>
            <a:ext cx="272720" cy="0"/>
          </a:xfrm>
          <a:prstGeom prst="straightConnector1">
            <a:avLst/>
          </a:prstGeom>
          <a:ln w="66675" cap="sq">
            <a:solidFill>
              <a:schemeClr val="bg1">
                <a:lumMod val="85000"/>
              </a:schemeClr>
            </a:solidFill>
            <a:tailEnd type="diamond"/>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43EBCED6-657E-5141-804B-C8D31C44D33F}"/>
              </a:ext>
            </a:extLst>
          </p:cNvPr>
          <p:cNvCxnSpPr>
            <a:cxnSpLocks/>
          </p:cNvCxnSpPr>
          <p:nvPr/>
        </p:nvCxnSpPr>
        <p:spPr>
          <a:xfrm>
            <a:off x="4825465" y="2857428"/>
            <a:ext cx="880711" cy="0"/>
          </a:xfrm>
          <a:prstGeom prst="straightConnector1">
            <a:avLst/>
          </a:prstGeom>
          <a:ln w="66675" cap="sq">
            <a:solidFill>
              <a:schemeClr val="bg1">
                <a:lumMod val="85000"/>
              </a:schemeClr>
            </a:solidFill>
            <a:tailEnd type="diamon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FF400387-6BCB-A84C-8D01-72327FE49C77}"/>
              </a:ext>
            </a:extLst>
          </p:cNvPr>
          <p:cNvCxnSpPr>
            <a:cxnSpLocks/>
          </p:cNvCxnSpPr>
          <p:nvPr/>
        </p:nvCxnSpPr>
        <p:spPr>
          <a:xfrm>
            <a:off x="7079234" y="2867494"/>
            <a:ext cx="272720" cy="0"/>
          </a:xfrm>
          <a:prstGeom prst="straightConnector1">
            <a:avLst/>
          </a:prstGeom>
          <a:ln w="66675" cap="sq">
            <a:solidFill>
              <a:schemeClr val="bg1">
                <a:lumMod val="85000"/>
              </a:schemeClr>
            </a:solidFill>
            <a:tailEnd type="diamond"/>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DDC78BD-5EA3-9C44-896C-F8B698143066}"/>
              </a:ext>
            </a:extLst>
          </p:cNvPr>
          <p:cNvCxnSpPr>
            <a:cxnSpLocks/>
          </p:cNvCxnSpPr>
          <p:nvPr/>
        </p:nvCxnSpPr>
        <p:spPr>
          <a:xfrm>
            <a:off x="3292405" y="4319936"/>
            <a:ext cx="206376" cy="0"/>
          </a:xfrm>
          <a:prstGeom prst="straightConnector1">
            <a:avLst/>
          </a:prstGeom>
          <a:ln w="66675" cap="sq">
            <a:solidFill>
              <a:schemeClr val="bg1">
                <a:lumMod val="85000"/>
              </a:schemeClr>
            </a:solidFill>
            <a:tailEnd type="diamond"/>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341F646-1D45-A342-B878-F9CAD858D174}"/>
              </a:ext>
            </a:extLst>
          </p:cNvPr>
          <p:cNvCxnSpPr>
            <a:cxnSpLocks/>
          </p:cNvCxnSpPr>
          <p:nvPr/>
        </p:nvCxnSpPr>
        <p:spPr>
          <a:xfrm>
            <a:off x="8824763" y="4308251"/>
            <a:ext cx="578711" cy="2335"/>
          </a:xfrm>
          <a:prstGeom prst="straightConnector1">
            <a:avLst/>
          </a:prstGeom>
          <a:ln w="66675" cap="sq">
            <a:solidFill>
              <a:schemeClr val="bg1">
                <a:lumMod val="85000"/>
              </a:schemeClr>
            </a:solidFill>
            <a:tailEnd type="diamond"/>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B6BFDD9-475F-F143-93D4-AA425C0BEF43}"/>
              </a:ext>
            </a:extLst>
          </p:cNvPr>
          <p:cNvCxnSpPr>
            <a:cxnSpLocks/>
          </p:cNvCxnSpPr>
          <p:nvPr/>
        </p:nvCxnSpPr>
        <p:spPr>
          <a:xfrm>
            <a:off x="4312514" y="4308251"/>
            <a:ext cx="3645976" cy="0"/>
          </a:xfrm>
          <a:prstGeom prst="straightConnector1">
            <a:avLst/>
          </a:prstGeom>
          <a:ln w="66675" cap="sq">
            <a:solidFill>
              <a:schemeClr val="bg1">
                <a:lumMod val="85000"/>
              </a:schemeClr>
            </a:solidFill>
            <a:tailEnd type="diamond"/>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83978173-BB53-9944-ABDC-72F4D7B06D36}"/>
              </a:ext>
            </a:extLst>
          </p:cNvPr>
          <p:cNvSpPr txBox="1"/>
          <p:nvPr/>
        </p:nvSpPr>
        <p:spPr>
          <a:xfrm>
            <a:off x="6784993" y="5329269"/>
            <a:ext cx="3079340" cy="757130"/>
          </a:xfrm>
          <a:prstGeom prst="rect">
            <a:avLst/>
          </a:prstGeom>
          <a:noFill/>
        </p:spPr>
        <p:txBody>
          <a:bodyPr wrap="square" rtlCol="0">
            <a:spAutoFit/>
          </a:bodyPr>
          <a:lstStyle/>
          <a:p>
            <a:pPr algn="r"/>
            <a:r>
              <a:rPr lang="en-US" sz="2160" dirty="0">
                <a:solidFill>
                  <a:schemeClr val="bg1"/>
                </a:solidFill>
                <a:latin typeface="Avenir Light" panose="020B0402020203020204" pitchFamily="34" charset="77"/>
                <a:ea typeface="CMU Bright Roman" panose="02000603000000000000" pitchFamily="2" charset="0"/>
                <a:cs typeface="CMU Bright Roman" panose="02000603000000000000" pitchFamily="2" charset="0"/>
              </a:rPr>
              <a:t>~</a:t>
            </a:r>
            <a:r>
              <a:rPr lang="en-US" sz="2160" dirty="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rPr>
              <a:t>95% of stars turn into </a:t>
            </a:r>
          </a:p>
          <a:p>
            <a:pPr algn="r"/>
            <a:r>
              <a:rPr lang="en-US" sz="2160" dirty="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rPr>
              <a:t>white dwarfs</a:t>
            </a:r>
          </a:p>
        </p:txBody>
      </p:sp>
    </p:spTree>
    <p:extLst>
      <p:ext uri="{BB962C8B-B14F-4D97-AF65-F5344CB8AC3E}">
        <p14:creationId xmlns:p14="http://schemas.microsoft.com/office/powerpoint/2010/main" val="1034324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F7461C7-CFC1-5443-B658-34162E641568}"/>
              </a:ext>
            </a:extLst>
          </p:cNvPr>
          <p:cNvGrpSpPr/>
          <p:nvPr/>
        </p:nvGrpSpPr>
        <p:grpSpPr>
          <a:xfrm>
            <a:off x="2326256" y="-301205"/>
            <a:ext cx="7539487" cy="7453222"/>
            <a:chOff x="2326256" y="-301205"/>
            <a:chExt cx="7539487" cy="7453222"/>
          </a:xfrm>
        </p:grpSpPr>
        <p:pic>
          <p:nvPicPr>
            <p:cNvPr id="13" name="Picture 12" descr="A diagram of the solar system&#10;&#10;Description automatically generated">
              <a:extLst>
                <a:ext uri="{FF2B5EF4-FFF2-40B4-BE49-F238E27FC236}">
                  <a16:creationId xmlns:a16="http://schemas.microsoft.com/office/drawing/2014/main" id="{1E2E12A3-C31A-D640-B84C-9BCB2F781583}"/>
                </a:ext>
              </a:extLst>
            </p:cNvPr>
            <p:cNvPicPr>
              <a:picLocks noChangeAspect="1"/>
            </p:cNvPicPr>
            <p:nvPr/>
          </p:nvPicPr>
          <p:blipFill>
            <a:blip r:embed="rId2"/>
            <a:stretch>
              <a:fillRect/>
            </a:stretch>
          </p:blipFill>
          <p:spPr>
            <a:xfrm>
              <a:off x="2667000" y="-38100"/>
              <a:ext cx="6858000" cy="6858000"/>
            </a:xfrm>
            <a:prstGeom prst="rect">
              <a:avLst/>
            </a:prstGeom>
          </p:spPr>
        </p:pic>
        <p:pic>
          <p:nvPicPr>
            <p:cNvPr id="11" name="Picture 10" descr="A diagram of the solar system&#10;&#10;Description automatically generated with medium confidence">
              <a:extLst>
                <a:ext uri="{FF2B5EF4-FFF2-40B4-BE49-F238E27FC236}">
                  <a16:creationId xmlns:a16="http://schemas.microsoft.com/office/drawing/2014/main" id="{8E7A8DB6-BAF4-804C-B7E7-95629279A60E}"/>
                </a:ext>
              </a:extLst>
            </p:cNvPr>
            <p:cNvPicPr>
              <a:picLocks noChangeAspect="1"/>
            </p:cNvPicPr>
            <p:nvPr/>
          </p:nvPicPr>
          <p:blipFill>
            <a:blip r:embed="rId3"/>
            <a:stretch>
              <a:fillRect/>
            </a:stretch>
          </p:blipFill>
          <p:spPr>
            <a:xfrm>
              <a:off x="2667000" y="-38100"/>
              <a:ext cx="6858000" cy="6858000"/>
            </a:xfrm>
            <a:prstGeom prst="rect">
              <a:avLst/>
            </a:prstGeom>
          </p:spPr>
        </p:pic>
        <p:pic>
          <p:nvPicPr>
            <p:cNvPr id="9" name="Picture 8" descr="A diagram of the solar system&#10;&#10;Description automatically generated with medium confidence">
              <a:extLst>
                <a:ext uri="{FF2B5EF4-FFF2-40B4-BE49-F238E27FC236}">
                  <a16:creationId xmlns:a16="http://schemas.microsoft.com/office/drawing/2014/main" id="{E79D8FB4-B0D7-C143-834B-689E43C21768}"/>
                </a:ext>
              </a:extLst>
            </p:cNvPr>
            <p:cNvPicPr>
              <a:picLocks noChangeAspect="1"/>
            </p:cNvPicPr>
            <p:nvPr/>
          </p:nvPicPr>
          <p:blipFill>
            <a:blip r:embed="rId4"/>
            <a:stretch>
              <a:fillRect/>
            </a:stretch>
          </p:blipFill>
          <p:spPr>
            <a:xfrm>
              <a:off x="2667000" y="-38100"/>
              <a:ext cx="6858000" cy="6858000"/>
            </a:xfrm>
            <a:prstGeom prst="rect">
              <a:avLst/>
            </a:prstGeom>
          </p:spPr>
        </p:pic>
        <p:pic>
          <p:nvPicPr>
            <p:cNvPr id="7" name="Picture 6" descr="A diagram of the solar system&#10;&#10;Description automatically generated with medium confidence">
              <a:extLst>
                <a:ext uri="{FF2B5EF4-FFF2-40B4-BE49-F238E27FC236}">
                  <a16:creationId xmlns:a16="http://schemas.microsoft.com/office/drawing/2014/main" id="{224674E3-0BD8-F944-9442-0E72C9E93F20}"/>
                </a:ext>
              </a:extLst>
            </p:cNvPr>
            <p:cNvPicPr>
              <a:picLocks noChangeAspect="1"/>
            </p:cNvPicPr>
            <p:nvPr/>
          </p:nvPicPr>
          <p:blipFill>
            <a:blip r:embed="rId4"/>
            <a:stretch>
              <a:fillRect/>
            </a:stretch>
          </p:blipFill>
          <p:spPr>
            <a:xfrm>
              <a:off x="2667000" y="-38100"/>
              <a:ext cx="6858000" cy="6858000"/>
            </a:xfrm>
            <a:prstGeom prst="rect">
              <a:avLst/>
            </a:prstGeom>
          </p:spPr>
        </p:pic>
        <p:pic>
          <p:nvPicPr>
            <p:cNvPr id="5" name="Picture 4" descr="A diagram of the solar system&#10;&#10;Description automatically generated with low confidence">
              <a:extLst>
                <a:ext uri="{FF2B5EF4-FFF2-40B4-BE49-F238E27FC236}">
                  <a16:creationId xmlns:a16="http://schemas.microsoft.com/office/drawing/2014/main" id="{08526E45-A338-C842-8A8D-2820FBC78540}"/>
                </a:ext>
              </a:extLst>
            </p:cNvPr>
            <p:cNvPicPr>
              <a:picLocks noChangeAspect="1"/>
            </p:cNvPicPr>
            <p:nvPr/>
          </p:nvPicPr>
          <p:blipFill>
            <a:blip r:embed="rId5"/>
            <a:stretch>
              <a:fillRect/>
            </a:stretch>
          </p:blipFill>
          <p:spPr>
            <a:xfrm>
              <a:off x="2667719" y="-38100"/>
              <a:ext cx="6858000" cy="6858000"/>
            </a:xfrm>
            <a:prstGeom prst="rect">
              <a:avLst/>
            </a:prstGeom>
          </p:spPr>
        </p:pic>
        <p:sp>
          <p:nvSpPr>
            <p:cNvPr id="14" name="Frame 13">
              <a:extLst>
                <a:ext uri="{FF2B5EF4-FFF2-40B4-BE49-F238E27FC236}">
                  <a16:creationId xmlns:a16="http://schemas.microsoft.com/office/drawing/2014/main" id="{89DE9600-309A-EF4C-9B96-61F0B764D81F}"/>
                </a:ext>
              </a:extLst>
            </p:cNvPr>
            <p:cNvSpPr/>
            <p:nvPr/>
          </p:nvSpPr>
          <p:spPr>
            <a:xfrm>
              <a:off x="2326256" y="-301205"/>
              <a:ext cx="7539487" cy="7453222"/>
            </a:xfrm>
            <a:prstGeom prst="frame">
              <a:avLst>
                <a:gd name="adj1" fmla="val 67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3385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F7461C7-CFC1-5443-B658-34162E641568}"/>
              </a:ext>
            </a:extLst>
          </p:cNvPr>
          <p:cNvGrpSpPr/>
          <p:nvPr/>
        </p:nvGrpSpPr>
        <p:grpSpPr>
          <a:xfrm>
            <a:off x="445698" y="2942326"/>
            <a:ext cx="3769744" cy="3726611"/>
            <a:chOff x="2326256" y="-301205"/>
            <a:chExt cx="7539487" cy="7453222"/>
          </a:xfrm>
        </p:grpSpPr>
        <p:pic>
          <p:nvPicPr>
            <p:cNvPr id="13" name="Picture 12" descr="A diagram of the solar system&#10;&#10;Description automatically generated">
              <a:extLst>
                <a:ext uri="{FF2B5EF4-FFF2-40B4-BE49-F238E27FC236}">
                  <a16:creationId xmlns:a16="http://schemas.microsoft.com/office/drawing/2014/main" id="{1E2E12A3-C31A-D640-B84C-9BCB2F781583}"/>
                </a:ext>
              </a:extLst>
            </p:cNvPr>
            <p:cNvPicPr>
              <a:picLocks noChangeAspect="1"/>
            </p:cNvPicPr>
            <p:nvPr/>
          </p:nvPicPr>
          <p:blipFill>
            <a:blip r:embed="rId2"/>
            <a:stretch>
              <a:fillRect/>
            </a:stretch>
          </p:blipFill>
          <p:spPr>
            <a:xfrm>
              <a:off x="2667000" y="-38100"/>
              <a:ext cx="6858000" cy="6858000"/>
            </a:xfrm>
            <a:prstGeom prst="rect">
              <a:avLst/>
            </a:prstGeom>
          </p:spPr>
        </p:pic>
        <p:pic>
          <p:nvPicPr>
            <p:cNvPr id="11" name="Picture 10" descr="A diagram of the solar system&#10;&#10;Description automatically generated with medium confidence">
              <a:extLst>
                <a:ext uri="{FF2B5EF4-FFF2-40B4-BE49-F238E27FC236}">
                  <a16:creationId xmlns:a16="http://schemas.microsoft.com/office/drawing/2014/main" id="{8E7A8DB6-BAF4-804C-B7E7-95629279A60E}"/>
                </a:ext>
              </a:extLst>
            </p:cNvPr>
            <p:cNvPicPr>
              <a:picLocks noChangeAspect="1"/>
            </p:cNvPicPr>
            <p:nvPr/>
          </p:nvPicPr>
          <p:blipFill>
            <a:blip r:embed="rId3"/>
            <a:stretch>
              <a:fillRect/>
            </a:stretch>
          </p:blipFill>
          <p:spPr>
            <a:xfrm>
              <a:off x="2667000" y="-38100"/>
              <a:ext cx="6858000" cy="6858000"/>
            </a:xfrm>
            <a:prstGeom prst="rect">
              <a:avLst/>
            </a:prstGeom>
          </p:spPr>
        </p:pic>
        <p:pic>
          <p:nvPicPr>
            <p:cNvPr id="9" name="Picture 8" descr="A diagram of the solar system&#10;&#10;Description automatically generated with medium confidence">
              <a:extLst>
                <a:ext uri="{FF2B5EF4-FFF2-40B4-BE49-F238E27FC236}">
                  <a16:creationId xmlns:a16="http://schemas.microsoft.com/office/drawing/2014/main" id="{E79D8FB4-B0D7-C143-834B-689E43C21768}"/>
                </a:ext>
              </a:extLst>
            </p:cNvPr>
            <p:cNvPicPr>
              <a:picLocks noChangeAspect="1"/>
            </p:cNvPicPr>
            <p:nvPr/>
          </p:nvPicPr>
          <p:blipFill>
            <a:blip r:embed="rId4"/>
            <a:stretch>
              <a:fillRect/>
            </a:stretch>
          </p:blipFill>
          <p:spPr>
            <a:xfrm>
              <a:off x="2667000" y="-38100"/>
              <a:ext cx="6858000" cy="6858000"/>
            </a:xfrm>
            <a:prstGeom prst="rect">
              <a:avLst/>
            </a:prstGeom>
          </p:spPr>
        </p:pic>
        <p:pic>
          <p:nvPicPr>
            <p:cNvPr id="7" name="Picture 6" descr="A diagram of the solar system&#10;&#10;Description automatically generated with medium confidence">
              <a:extLst>
                <a:ext uri="{FF2B5EF4-FFF2-40B4-BE49-F238E27FC236}">
                  <a16:creationId xmlns:a16="http://schemas.microsoft.com/office/drawing/2014/main" id="{224674E3-0BD8-F944-9442-0E72C9E93F20}"/>
                </a:ext>
              </a:extLst>
            </p:cNvPr>
            <p:cNvPicPr>
              <a:picLocks noChangeAspect="1"/>
            </p:cNvPicPr>
            <p:nvPr/>
          </p:nvPicPr>
          <p:blipFill>
            <a:blip r:embed="rId4"/>
            <a:stretch>
              <a:fillRect/>
            </a:stretch>
          </p:blipFill>
          <p:spPr>
            <a:xfrm>
              <a:off x="2667000" y="-38100"/>
              <a:ext cx="6858000" cy="6858000"/>
            </a:xfrm>
            <a:prstGeom prst="rect">
              <a:avLst/>
            </a:prstGeom>
          </p:spPr>
        </p:pic>
        <p:pic>
          <p:nvPicPr>
            <p:cNvPr id="5" name="Picture 4" descr="A diagram of the solar system&#10;&#10;Description automatically generated with low confidence">
              <a:extLst>
                <a:ext uri="{FF2B5EF4-FFF2-40B4-BE49-F238E27FC236}">
                  <a16:creationId xmlns:a16="http://schemas.microsoft.com/office/drawing/2014/main" id="{08526E45-A338-C842-8A8D-2820FBC78540}"/>
                </a:ext>
              </a:extLst>
            </p:cNvPr>
            <p:cNvPicPr>
              <a:picLocks noChangeAspect="1"/>
            </p:cNvPicPr>
            <p:nvPr/>
          </p:nvPicPr>
          <p:blipFill>
            <a:blip r:embed="rId5"/>
            <a:stretch>
              <a:fillRect/>
            </a:stretch>
          </p:blipFill>
          <p:spPr>
            <a:xfrm>
              <a:off x="2667719" y="-38100"/>
              <a:ext cx="6858000" cy="6858000"/>
            </a:xfrm>
            <a:prstGeom prst="rect">
              <a:avLst/>
            </a:prstGeom>
          </p:spPr>
        </p:pic>
        <p:sp>
          <p:nvSpPr>
            <p:cNvPr id="14" name="Frame 13">
              <a:extLst>
                <a:ext uri="{FF2B5EF4-FFF2-40B4-BE49-F238E27FC236}">
                  <a16:creationId xmlns:a16="http://schemas.microsoft.com/office/drawing/2014/main" id="{89DE9600-309A-EF4C-9B96-61F0B764D81F}"/>
                </a:ext>
              </a:extLst>
            </p:cNvPr>
            <p:cNvSpPr/>
            <p:nvPr/>
          </p:nvSpPr>
          <p:spPr>
            <a:xfrm>
              <a:off x="2326256" y="-301205"/>
              <a:ext cx="7539487" cy="7453222"/>
            </a:xfrm>
            <a:prstGeom prst="frame">
              <a:avLst>
                <a:gd name="adj1" fmla="val 67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871187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B3492-3305-0147-BC43-931E86C35AF4}"/>
              </a:ext>
            </a:extLst>
          </p:cNvPr>
          <p:cNvSpPr>
            <a:spLocks noGrp="1"/>
          </p:cNvSpPr>
          <p:nvPr>
            <p:ph type="title"/>
          </p:nvPr>
        </p:nvSpPr>
        <p:spPr>
          <a:xfrm>
            <a:off x="838200" y="382140"/>
            <a:ext cx="10515600" cy="1325563"/>
          </a:xfrm>
        </p:spPr>
        <p:txBody>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Summary </a:t>
            </a:r>
          </a:p>
        </p:txBody>
      </p:sp>
      <p:sp>
        <p:nvSpPr>
          <p:cNvPr id="3" name="Content Placeholder 2">
            <a:extLst>
              <a:ext uri="{FF2B5EF4-FFF2-40B4-BE49-F238E27FC236}">
                <a16:creationId xmlns:a16="http://schemas.microsoft.com/office/drawing/2014/main" id="{28549EAC-F23B-664C-AFCC-F6B3DB133EB7}"/>
              </a:ext>
            </a:extLst>
          </p:cNvPr>
          <p:cNvSpPr>
            <a:spLocks noGrp="1"/>
          </p:cNvSpPr>
          <p:nvPr>
            <p:ph idx="1"/>
          </p:nvPr>
        </p:nvSpPr>
        <p:spPr>
          <a:xfrm>
            <a:off x="838200" y="1825625"/>
            <a:ext cx="6372497" cy="4351338"/>
          </a:xfrm>
        </p:spPr>
        <p:txBody>
          <a:bodyPr>
            <a:normAutofit fontScale="85000" lnSpcReduction="10000"/>
          </a:bodyPr>
          <a:lstStyle/>
          <a:p>
            <a:pPr marL="0" indent="0">
              <a:buNone/>
            </a:pPr>
            <a:r>
              <a:rPr lang="en-US" dirty="0">
                <a:latin typeface="CMU SANS SERIF" panose="02000603000000000000" pitchFamily="2" charset="0"/>
                <a:ea typeface="CMU SANS SERIF" panose="02000603000000000000" pitchFamily="2" charset="0"/>
                <a:cs typeface="CMU SANS SERIF" panose="02000603000000000000" pitchFamily="2" charset="0"/>
              </a:rPr>
              <a:t>We hope to encourage the dusty debris disk community to further investigate results of WD pollution seeming to come from minerals to build “debris disk silicates” based on laboratory data and observations. </a:t>
            </a:r>
          </a:p>
          <a:p>
            <a:pPr marL="0" indent="0">
              <a:buNone/>
            </a:pPr>
            <a:endParaRPr lang="en-US" dirty="0">
              <a:latin typeface="CMU SANS SERIF" panose="02000603000000000000" pitchFamily="2" charset="0"/>
              <a:ea typeface="CMU SANS SERIF" panose="02000603000000000000" pitchFamily="2" charset="0"/>
              <a:cs typeface="CMU SANS SERIF" panose="02000603000000000000" pitchFamily="2" charset="0"/>
            </a:endParaRPr>
          </a:p>
          <a:p>
            <a:pPr marL="0" indent="0">
              <a:buNone/>
            </a:pPr>
            <a:r>
              <a:rPr lang="en-US" dirty="0">
                <a:latin typeface="CMU SANS SERIF" panose="02000603000000000000" pitchFamily="2" charset="0"/>
                <a:ea typeface="CMU SANS SERIF" panose="02000603000000000000" pitchFamily="2" charset="0"/>
                <a:cs typeface="CMU SANS SERIF" panose="02000603000000000000" pitchFamily="2" charset="0"/>
              </a:rPr>
              <a:t>We use x-ray data of elements to calculate optical constants (OC) shortward of 10eV and build full OC datasets of minerals</a:t>
            </a:r>
          </a:p>
          <a:p>
            <a:pPr marL="0" indent="0">
              <a:buNone/>
            </a:pPr>
            <a:endParaRPr lang="en-US" sz="1500" dirty="0">
              <a:latin typeface="CMU SANS SERIF" panose="02000603000000000000" pitchFamily="2" charset="0"/>
              <a:ea typeface="CMU SANS SERIF" panose="02000603000000000000" pitchFamily="2" charset="0"/>
              <a:cs typeface="CMU SANS SERIF" panose="02000603000000000000" pitchFamily="2" charset="0"/>
            </a:endParaRPr>
          </a:p>
          <a:p>
            <a:pPr marL="0" indent="0">
              <a:buNone/>
            </a:pPr>
            <a:r>
              <a:rPr lang="en-US" dirty="0">
                <a:latin typeface="CMU SANS SERIF" panose="02000603000000000000" pitchFamily="2" charset="0"/>
                <a:ea typeface="CMU SANS SERIF" panose="02000603000000000000" pitchFamily="2" charset="0"/>
                <a:cs typeface="CMU SANS SERIF" panose="02000603000000000000" pitchFamily="2" charset="0"/>
              </a:rPr>
              <a:t>We show that a temperature difference in optical constants for one mineral can affect resulting dust models</a:t>
            </a:r>
          </a:p>
        </p:txBody>
      </p:sp>
      <p:pic>
        <p:nvPicPr>
          <p:cNvPr id="31" name="Picture 30">
            <a:extLst>
              <a:ext uri="{FF2B5EF4-FFF2-40B4-BE49-F238E27FC236}">
                <a16:creationId xmlns:a16="http://schemas.microsoft.com/office/drawing/2014/main" id="{EDB34670-1CBD-4648-84CD-BD59034CAC82}"/>
              </a:ext>
            </a:extLst>
          </p:cNvPr>
          <p:cNvPicPr>
            <a:picLocks noChangeAspect="1"/>
          </p:cNvPicPr>
          <p:nvPr/>
        </p:nvPicPr>
        <p:blipFill rotWithShape="1">
          <a:blip r:embed="rId2"/>
          <a:srcRect l="13123" t="45263" r="57313" b="32798"/>
          <a:stretch/>
        </p:blipFill>
        <p:spPr>
          <a:xfrm>
            <a:off x="7699811" y="5140952"/>
            <a:ext cx="1411705" cy="1155839"/>
          </a:xfrm>
          <a:prstGeom prst="rect">
            <a:avLst/>
          </a:prstGeom>
        </p:spPr>
      </p:pic>
      <p:pic>
        <p:nvPicPr>
          <p:cNvPr id="30" name="Picture 29">
            <a:extLst>
              <a:ext uri="{FF2B5EF4-FFF2-40B4-BE49-F238E27FC236}">
                <a16:creationId xmlns:a16="http://schemas.microsoft.com/office/drawing/2014/main" id="{973009F2-C5D4-5B45-869D-7D7E6EA049ED}"/>
              </a:ext>
            </a:extLst>
          </p:cNvPr>
          <p:cNvPicPr>
            <a:picLocks noChangeAspect="1"/>
          </p:cNvPicPr>
          <p:nvPr/>
        </p:nvPicPr>
        <p:blipFill rotWithShape="1">
          <a:blip r:embed="rId2"/>
          <a:srcRect l="36886" t="15200" r="18866" b="67946"/>
          <a:stretch/>
        </p:blipFill>
        <p:spPr>
          <a:xfrm>
            <a:off x="9287979" y="5140952"/>
            <a:ext cx="2750422" cy="1155839"/>
          </a:xfrm>
          <a:prstGeom prst="rect">
            <a:avLst/>
          </a:prstGeom>
        </p:spPr>
      </p:pic>
      <p:sp>
        <p:nvSpPr>
          <p:cNvPr id="32" name="TextBox 31">
            <a:extLst>
              <a:ext uri="{FF2B5EF4-FFF2-40B4-BE49-F238E27FC236}">
                <a16:creationId xmlns:a16="http://schemas.microsoft.com/office/drawing/2014/main" id="{3E3AEC8F-DC2B-4D4B-A355-4D1A01BC1AC1}"/>
              </a:ext>
            </a:extLst>
          </p:cNvPr>
          <p:cNvSpPr txBox="1"/>
          <p:nvPr/>
        </p:nvSpPr>
        <p:spPr>
          <a:xfrm>
            <a:off x="838200" y="1223198"/>
            <a:ext cx="4505325" cy="369332"/>
          </a:xfrm>
          <a:prstGeom prst="rect">
            <a:avLst/>
          </a:prstGeom>
          <a:noFill/>
        </p:spPr>
        <p:txBody>
          <a:bodyPr wrap="square" rtlCol="0">
            <a:spAutoFit/>
          </a:bodyPr>
          <a:lstStyle/>
          <a:p>
            <a:r>
              <a:rPr lang="en-US" dirty="0">
                <a:hlinkClick r:id="rId3"/>
              </a:rPr>
              <a:t>asteele@physics.mcgill.ca</a:t>
            </a:r>
            <a:r>
              <a:rPr lang="en-US" dirty="0"/>
              <a:t> (until June 2023)</a:t>
            </a:r>
          </a:p>
        </p:txBody>
      </p:sp>
      <p:grpSp>
        <p:nvGrpSpPr>
          <p:cNvPr id="36" name="Group 35">
            <a:extLst>
              <a:ext uri="{FF2B5EF4-FFF2-40B4-BE49-F238E27FC236}">
                <a16:creationId xmlns:a16="http://schemas.microsoft.com/office/drawing/2014/main" id="{0ABB8BDA-6FEA-FB4A-B144-5B3B063D114B}"/>
              </a:ext>
            </a:extLst>
          </p:cNvPr>
          <p:cNvGrpSpPr/>
          <p:nvPr/>
        </p:nvGrpSpPr>
        <p:grpSpPr>
          <a:xfrm>
            <a:off x="7763580" y="698449"/>
            <a:ext cx="4050719" cy="1928896"/>
            <a:chOff x="7763580" y="965149"/>
            <a:chExt cx="4050719" cy="1928896"/>
          </a:xfrm>
        </p:grpSpPr>
        <p:pic>
          <p:nvPicPr>
            <p:cNvPr id="29" name="Picture 2" descr="white dwarf pollution">
              <a:extLst>
                <a:ext uri="{FF2B5EF4-FFF2-40B4-BE49-F238E27FC236}">
                  <a16:creationId xmlns:a16="http://schemas.microsoft.com/office/drawing/2014/main" id="{D561DD7C-862E-F149-A23A-BD68FA4E55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284" y="965149"/>
              <a:ext cx="4030015" cy="192889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90F5B06-6635-8149-8DAA-6B7579D53FC0}"/>
                </a:ext>
              </a:extLst>
            </p:cNvPr>
            <p:cNvSpPr txBox="1"/>
            <p:nvPr/>
          </p:nvSpPr>
          <p:spPr>
            <a:xfrm>
              <a:off x="7763580" y="2671025"/>
              <a:ext cx="2750422" cy="215444"/>
            </a:xfrm>
            <a:prstGeom prst="rect">
              <a:avLst/>
            </a:prstGeom>
            <a:noFill/>
          </p:spPr>
          <p:txBody>
            <a:bodyPr wrap="square">
              <a:spAutoFit/>
            </a:bodyPr>
            <a:lstStyle/>
            <a:p>
              <a:r>
                <a:rPr lang="en-US" sz="800" b="0" i="0" dirty="0">
                  <a:solidFill>
                    <a:schemeClr val="bg2"/>
                  </a:solidFill>
                  <a:effectLst/>
                  <a:latin typeface="PT Sans" panose="020B0503020203020204" pitchFamily="34" charset="77"/>
                </a:rPr>
                <a:t>Artist’s Credit: Mark A. Garlick, </a:t>
              </a:r>
              <a:r>
                <a:rPr lang="en-US" sz="800" b="0" i="0" dirty="0" err="1">
                  <a:solidFill>
                    <a:schemeClr val="bg2"/>
                  </a:solidFill>
                  <a:effectLst/>
                  <a:latin typeface="PT Sans" panose="020B0503020203020204" pitchFamily="34" charset="77"/>
                </a:rPr>
                <a:t>CfA</a:t>
              </a:r>
              <a:endParaRPr lang="en-US" sz="800" dirty="0">
                <a:solidFill>
                  <a:schemeClr val="bg2"/>
                </a:solidFill>
              </a:endParaRPr>
            </a:p>
          </p:txBody>
        </p:sp>
      </p:grpSp>
      <p:pic>
        <p:nvPicPr>
          <p:cNvPr id="35" name="Picture 34">
            <a:extLst>
              <a:ext uri="{FF2B5EF4-FFF2-40B4-BE49-F238E27FC236}">
                <a16:creationId xmlns:a16="http://schemas.microsoft.com/office/drawing/2014/main" id="{DA94021A-8E31-794B-AD67-CF768ACF3DD3}"/>
              </a:ext>
            </a:extLst>
          </p:cNvPr>
          <p:cNvPicPr>
            <a:picLocks noChangeAspect="1"/>
          </p:cNvPicPr>
          <p:nvPr/>
        </p:nvPicPr>
        <p:blipFill>
          <a:blip r:embed="rId5"/>
          <a:stretch>
            <a:fillRect/>
          </a:stretch>
        </p:blipFill>
        <p:spPr>
          <a:xfrm>
            <a:off x="7494353" y="2838160"/>
            <a:ext cx="4358046" cy="2232900"/>
          </a:xfrm>
          <a:prstGeom prst="rect">
            <a:avLst/>
          </a:prstGeom>
        </p:spPr>
      </p:pic>
      <p:sp>
        <p:nvSpPr>
          <p:cNvPr id="37" name="TextBox 36">
            <a:extLst>
              <a:ext uri="{FF2B5EF4-FFF2-40B4-BE49-F238E27FC236}">
                <a16:creationId xmlns:a16="http://schemas.microsoft.com/office/drawing/2014/main" id="{EC399894-93CC-3B4B-BADE-B071941C5096}"/>
              </a:ext>
            </a:extLst>
          </p:cNvPr>
          <p:cNvSpPr txBox="1"/>
          <p:nvPr/>
        </p:nvSpPr>
        <p:spPr>
          <a:xfrm>
            <a:off x="7314559" y="4457619"/>
            <a:ext cx="2779467" cy="276999"/>
          </a:xfrm>
          <a:prstGeom prst="rect">
            <a:avLst/>
          </a:prstGeom>
          <a:noFill/>
        </p:spPr>
        <p:txBody>
          <a:bodyPr wrap="square" rtlCol="0">
            <a:spAutoFit/>
          </a:bodyPr>
          <a:lstStyle/>
          <a:p>
            <a:pPr algn="r"/>
            <a:r>
              <a:rPr lang="en-US" sz="1200" dirty="0"/>
              <a:t>Steele et al. </a:t>
            </a:r>
            <a:r>
              <a:rPr lang="en-US" sz="1200" i="1" dirty="0"/>
              <a:t>in prep</a:t>
            </a:r>
          </a:p>
        </p:txBody>
      </p:sp>
      <p:sp>
        <p:nvSpPr>
          <p:cNvPr id="38" name="TextBox 37">
            <a:extLst>
              <a:ext uri="{FF2B5EF4-FFF2-40B4-BE49-F238E27FC236}">
                <a16:creationId xmlns:a16="http://schemas.microsoft.com/office/drawing/2014/main" id="{220E3139-D1F3-0D49-8EDE-67CA6B917095}"/>
              </a:ext>
            </a:extLst>
          </p:cNvPr>
          <p:cNvSpPr txBox="1"/>
          <p:nvPr/>
        </p:nvSpPr>
        <p:spPr>
          <a:xfrm>
            <a:off x="7304159" y="6336013"/>
            <a:ext cx="2779467" cy="276999"/>
          </a:xfrm>
          <a:prstGeom prst="rect">
            <a:avLst/>
          </a:prstGeom>
          <a:noFill/>
        </p:spPr>
        <p:txBody>
          <a:bodyPr wrap="square" rtlCol="0">
            <a:spAutoFit/>
          </a:bodyPr>
          <a:lstStyle/>
          <a:p>
            <a:pPr algn="r"/>
            <a:r>
              <a:rPr lang="en-US" sz="1200" dirty="0"/>
              <a:t>Steele et al. </a:t>
            </a:r>
            <a:r>
              <a:rPr lang="en-US" sz="1200" i="1" dirty="0"/>
              <a:t>in prep</a:t>
            </a:r>
          </a:p>
        </p:txBody>
      </p:sp>
    </p:spTree>
    <p:extLst>
      <p:ext uri="{BB962C8B-B14F-4D97-AF65-F5344CB8AC3E}">
        <p14:creationId xmlns:p14="http://schemas.microsoft.com/office/powerpoint/2010/main" val="1467719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1CB0781-4F4D-F445-8A18-9DEDC15CCB47}"/>
              </a:ext>
            </a:extLst>
          </p:cNvPr>
          <p:cNvPicPr>
            <a:picLocks noChangeAspect="1"/>
          </p:cNvPicPr>
          <p:nvPr/>
        </p:nvPicPr>
        <p:blipFill>
          <a:blip r:embed="rId3"/>
          <a:stretch>
            <a:fillRect/>
          </a:stretch>
        </p:blipFill>
        <p:spPr>
          <a:xfrm>
            <a:off x="2950188" y="1386951"/>
            <a:ext cx="6353522" cy="5111878"/>
          </a:xfrm>
          <a:prstGeom prst="rect">
            <a:avLst/>
          </a:prstGeom>
        </p:spPr>
      </p:pic>
      <p:sp>
        <p:nvSpPr>
          <p:cNvPr id="14" name="TextBox 13">
            <a:extLst>
              <a:ext uri="{FF2B5EF4-FFF2-40B4-BE49-F238E27FC236}">
                <a16:creationId xmlns:a16="http://schemas.microsoft.com/office/drawing/2014/main" id="{CC5A65CC-8BBA-B64E-A812-1C85E27578A2}"/>
              </a:ext>
            </a:extLst>
          </p:cNvPr>
          <p:cNvSpPr txBox="1"/>
          <p:nvPr/>
        </p:nvSpPr>
        <p:spPr>
          <a:xfrm>
            <a:off x="4223222" y="352426"/>
            <a:ext cx="3807457" cy="683264"/>
          </a:xfrm>
          <a:prstGeom prst="rect">
            <a:avLst/>
          </a:prstGeom>
          <a:solidFill>
            <a:schemeClr val="tx1">
              <a:alpha val="65000"/>
            </a:schemeClr>
          </a:solidFill>
        </p:spPr>
        <p:txBody>
          <a:bodyPr wrap="square" rtlCol="0">
            <a:spAutoFit/>
          </a:bodyPr>
          <a:lstStyle/>
          <a:p>
            <a:pPr algn="ctr"/>
            <a:r>
              <a:rPr lang="en-US" sz="3840" dirty="0">
                <a:solidFill>
                  <a:schemeClr val="bg1"/>
                </a:solidFill>
                <a:latin typeface="Avenir Book" panose="02000503020000020003" pitchFamily="2" charset="0"/>
              </a:rPr>
              <a:t>Solid Rocks</a:t>
            </a:r>
          </a:p>
        </p:txBody>
      </p:sp>
    </p:spTree>
    <p:extLst>
      <p:ext uri="{BB962C8B-B14F-4D97-AF65-F5344CB8AC3E}">
        <p14:creationId xmlns:p14="http://schemas.microsoft.com/office/powerpoint/2010/main" val="1259537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8631D80-99F8-B04C-9BF4-ABCA8CE9F101}"/>
              </a:ext>
            </a:extLst>
          </p:cNvPr>
          <p:cNvSpPr txBox="1"/>
          <p:nvPr/>
        </p:nvSpPr>
        <p:spPr>
          <a:xfrm>
            <a:off x="4223222" y="352426"/>
            <a:ext cx="3807457" cy="683264"/>
          </a:xfrm>
          <a:prstGeom prst="rect">
            <a:avLst/>
          </a:prstGeom>
          <a:solidFill>
            <a:schemeClr val="tx1">
              <a:alpha val="65000"/>
            </a:schemeClr>
          </a:solidFill>
        </p:spPr>
        <p:txBody>
          <a:bodyPr wrap="square" rtlCol="0">
            <a:spAutoFit/>
          </a:bodyPr>
          <a:lstStyle/>
          <a:p>
            <a:pPr algn="ctr"/>
            <a:r>
              <a:rPr lang="en-US" sz="3840" dirty="0">
                <a:solidFill>
                  <a:schemeClr val="bg1"/>
                </a:solidFill>
                <a:latin typeface="Avenir Book" panose="02000503020000020003" pitchFamily="2" charset="0"/>
              </a:rPr>
              <a:t>Solid Rocks</a:t>
            </a:r>
          </a:p>
        </p:txBody>
      </p:sp>
      <p:pic>
        <p:nvPicPr>
          <p:cNvPr id="12" name="Picture 11">
            <a:extLst>
              <a:ext uri="{FF2B5EF4-FFF2-40B4-BE49-F238E27FC236}">
                <a16:creationId xmlns:a16="http://schemas.microsoft.com/office/drawing/2014/main" id="{71CB0781-4F4D-F445-8A18-9DEDC15CCB47}"/>
              </a:ext>
            </a:extLst>
          </p:cNvPr>
          <p:cNvPicPr>
            <a:picLocks noChangeAspect="1"/>
          </p:cNvPicPr>
          <p:nvPr/>
        </p:nvPicPr>
        <p:blipFill>
          <a:blip r:embed="rId3"/>
          <a:stretch>
            <a:fillRect/>
          </a:stretch>
        </p:blipFill>
        <p:spPr>
          <a:xfrm>
            <a:off x="1106254" y="2126845"/>
            <a:ext cx="4717417" cy="3795510"/>
          </a:xfrm>
          <a:prstGeom prst="rect">
            <a:avLst/>
          </a:prstGeom>
        </p:spPr>
      </p:pic>
      <p:grpSp>
        <p:nvGrpSpPr>
          <p:cNvPr id="5" name="Group 4">
            <a:extLst>
              <a:ext uri="{FF2B5EF4-FFF2-40B4-BE49-F238E27FC236}">
                <a16:creationId xmlns:a16="http://schemas.microsoft.com/office/drawing/2014/main" id="{CE781EFE-93BE-1D49-A13F-018660DA2E0B}"/>
              </a:ext>
            </a:extLst>
          </p:cNvPr>
          <p:cNvGrpSpPr/>
          <p:nvPr/>
        </p:nvGrpSpPr>
        <p:grpSpPr>
          <a:xfrm>
            <a:off x="6134314" y="1991170"/>
            <a:ext cx="5448086" cy="4304699"/>
            <a:chOff x="1682147" y="1004341"/>
            <a:chExt cx="5779706" cy="4566721"/>
          </a:xfrm>
        </p:grpSpPr>
        <p:sp>
          <p:nvSpPr>
            <p:cNvPr id="2" name="Rectangle 1">
              <a:extLst>
                <a:ext uri="{FF2B5EF4-FFF2-40B4-BE49-F238E27FC236}">
                  <a16:creationId xmlns:a16="http://schemas.microsoft.com/office/drawing/2014/main" id="{7F5DAD84-09B2-2F4F-9D00-DF8E46EB03ED}"/>
                </a:ext>
              </a:extLst>
            </p:cNvPr>
            <p:cNvSpPr/>
            <p:nvPr/>
          </p:nvSpPr>
          <p:spPr>
            <a:xfrm>
              <a:off x="1682147" y="1004341"/>
              <a:ext cx="5779706" cy="4566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pic>
          <p:nvPicPr>
            <p:cNvPr id="3" name="Picture 2" descr="Chart&#10;&#10;Description automatically generated with medium confidence">
              <a:extLst>
                <a:ext uri="{FF2B5EF4-FFF2-40B4-BE49-F238E27FC236}">
                  <a16:creationId xmlns:a16="http://schemas.microsoft.com/office/drawing/2014/main" id="{13D7864B-7032-3540-A82E-9BAFE8FBF03A}"/>
                </a:ext>
              </a:extLst>
            </p:cNvPr>
            <p:cNvPicPr>
              <a:picLocks noChangeAspect="1"/>
            </p:cNvPicPr>
            <p:nvPr/>
          </p:nvPicPr>
          <p:blipFill>
            <a:blip r:embed="rId4"/>
            <a:stretch>
              <a:fillRect/>
            </a:stretch>
          </p:blipFill>
          <p:spPr>
            <a:xfrm>
              <a:off x="1808968" y="1102652"/>
              <a:ext cx="5294602" cy="4456120"/>
            </a:xfrm>
            <a:prstGeom prst="rect">
              <a:avLst/>
            </a:prstGeom>
          </p:spPr>
        </p:pic>
      </p:grpSp>
      <p:sp>
        <p:nvSpPr>
          <p:cNvPr id="6" name="TextBox 5">
            <a:extLst>
              <a:ext uri="{FF2B5EF4-FFF2-40B4-BE49-F238E27FC236}">
                <a16:creationId xmlns:a16="http://schemas.microsoft.com/office/drawing/2014/main" id="{2A8C7A21-2A30-5F4D-8033-6A7FF6228581}"/>
              </a:ext>
            </a:extLst>
          </p:cNvPr>
          <p:cNvSpPr txBox="1"/>
          <p:nvPr/>
        </p:nvSpPr>
        <p:spPr>
          <a:xfrm>
            <a:off x="7806047" y="1769571"/>
            <a:ext cx="2104620" cy="424732"/>
          </a:xfrm>
          <a:prstGeom prst="rect">
            <a:avLst/>
          </a:prstGeom>
          <a:noFill/>
        </p:spPr>
        <p:txBody>
          <a:bodyPr wrap="square" rtlCol="0">
            <a:spAutoFit/>
          </a:bodyPr>
          <a:lstStyle/>
          <a:p>
            <a:pPr algn="ctr"/>
            <a:r>
              <a:rPr lang="en-US" sz="2160" dirty="0">
                <a:latin typeface="Avenir Book" panose="02000503020000020003" pitchFamily="2" charset="0"/>
              </a:rPr>
              <a:t>~ 1 micron</a:t>
            </a:r>
          </a:p>
        </p:txBody>
      </p:sp>
      <p:sp>
        <p:nvSpPr>
          <p:cNvPr id="9" name="TextBox 8">
            <a:extLst>
              <a:ext uri="{FF2B5EF4-FFF2-40B4-BE49-F238E27FC236}">
                <a16:creationId xmlns:a16="http://schemas.microsoft.com/office/drawing/2014/main" id="{1757839C-C635-9042-85F1-5C6A9E2071F7}"/>
              </a:ext>
            </a:extLst>
          </p:cNvPr>
          <p:cNvSpPr txBox="1"/>
          <p:nvPr/>
        </p:nvSpPr>
        <p:spPr>
          <a:xfrm>
            <a:off x="2412652" y="1769571"/>
            <a:ext cx="2104620" cy="424732"/>
          </a:xfrm>
          <a:prstGeom prst="rect">
            <a:avLst/>
          </a:prstGeom>
          <a:noFill/>
        </p:spPr>
        <p:txBody>
          <a:bodyPr wrap="square" rtlCol="0">
            <a:spAutoFit/>
          </a:bodyPr>
          <a:lstStyle/>
          <a:p>
            <a:pPr algn="ctr"/>
            <a:r>
              <a:rPr lang="en-US" sz="2160" dirty="0">
                <a:latin typeface="Avenir Book" panose="02000503020000020003" pitchFamily="2" charset="0"/>
              </a:rPr>
              <a:t>~ 10</a:t>
            </a:r>
            <a:r>
              <a:rPr lang="en-US" sz="2160" baseline="30000" dirty="0">
                <a:latin typeface="Avenir Book" panose="02000503020000020003" pitchFamily="2" charset="0"/>
              </a:rPr>
              <a:t>2</a:t>
            </a:r>
            <a:r>
              <a:rPr lang="en-US" sz="2160" dirty="0">
                <a:latin typeface="Avenir Book" panose="02000503020000020003" pitchFamily="2" charset="0"/>
              </a:rPr>
              <a:t> km</a:t>
            </a:r>
          </a:p>
        </p:txBody>
      </p:sp>
      <p:sp>
        <p:nvSpPr>
          <p:cNvPr id="7" name="TextBox 6">
            <a:extLst>
              <a:ext uri="{FF2B5EF4-FFF2-40B4-BE49-F238E27FC236}">
                <a16:creationId xmlns:a16="http://schemas.microsoft.com/office/drawing/2014/main" id="{CBF914AC-E20E-F548-B1D9-25A8958ABEBE}"/>
              </a:ext>
            </a:extLst>
          </p:cNvPr>
          <p:cNvSpPr txBox="1"/>
          <p:nvPr/>
        </p:nvSpPr>
        <p:spPr>
          <a:xfrm>
            <a:off x="1387325" y="6283975"/>
            <a:ext cx="3886075" cy="313932"/>
          </a:xfrm>
          <a:prstGeom prst="rect">
            <a:avLst/>
          </a:prstGeom>
          <a:noFill/>
        </p:spPr>
        <p:txBody>
          <a:bodyPr wrap="square" rtlCol="0">
            <a:spAutoFit/>
          </a:bodyPr>
          <a:lstStyle/>
          <a:p>
            <a:r>
              <a:rPr lang="en-US" sz="1440" dirty="0">
                <a:latin typeface="Avenir Book" panose="02000503020000020003" pitchFamily="2" charset="0"/>
              </a:rPr>
              <a:t>Gary et al. 2017, WD1145+017</a:t>
            </a:r>
          </a:p>
        </p:txBody>
      </p:sp>
      <p:sp>
        <p:nvSpPr>
          <p:cNvPr id="13" name="TextBox 12">
            <a:extLst>
              <a:ext uri="{FF2B5EF4-FFF2-40B4-BE49-F238E27FC236}">
                <a16:creationId xmlns:a16="http://schemas.microsoft.com/office/drawing/2014/main" id="{E0501B8D-FF57-6A45-BB79-243AF688A714}"/>
              </a:ext>
            </a:extLst>
          </p:cNvPr>
          <p:cNvSpPr txBox="1"/>
          <p:nvPr/>
        </p:nvSpPr>
        <p:spPr>
          <a:xfrm>
            <a:off x="6694064" y="6253739"/>
            <a:ext cx="4311800" cy="313932"/>
          </a:xfrm>
          <a:prstGeom prst="rect">
            <a:avLst/>
          </a:prstGeom>
          <a:noFill/>
        </p:spPr>
        <p:txBody>
          <a:bodyPr wrap="square" rtlCol="0">
            <a:spAutoFit/>
          </a:bodyPr>
          <a:lstStyle/>
          <a:p>
            <a:r>
              <a:rPr lang="en-US" sz="1440" dirty="0" err="1">
                <a:latin typeface="Avenir Book" panose="02000503020000020003" pitchFamily="2" charset="0"/>
              </a:rPr>
              <a:t>Ballering</a:t>
            </a:r>
            <a:r>
              <a:rPr lang="en-US" sz="1440" dirty="0">
                <a:latin typeface="Avenir Book" panose="02000503020000020003" pitchFamily="2" charset="0"/>
              </a:rPr>
              <a:t> et al. 2022, G29-38</a:t>
            </a:r>
          </a:p>
        </p:txBody>
      </p:sp>
    </p:spTree>
    <p:extLst>
      <p:ext uri="{BB962C8B-B14F-4D97-AF65-F5344CB8AC3E}">
        <p14:creationId xmlns:p14="http://schemas.microsoft.com/office/powerpoint/2010/main" val="11805872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F74FF3-401D-3249-850B-F9322D456E90}"/>
              </a:ext>
            </a:extLst>
          </p:cNvPr>
          <p:cNvSpPr txBox="1"/>
          <p:nvPr/>
        </p:nvSpPr>
        <p:spPr>
          <a:xfrm>
            <a:off x="695904" y="2280498"/>
            <a:ext cx="4518177" cy="461665"/>
          </a:xfrm>
          <a:prstGeom prst="rect">
            <a:avLst/>
          </a:prstGeom>
          <a:noFill/>
        </p:spPr>
        <p:txBody>
          <a:bodyPr wrap="square">
            <a:spAutoFit/>
          </a:bodyPr>
          <a:lstStyle/>
          <a:p>
            <a:pPr algn="ctr"/>
            <a:r>
              <a:rPr lang="en-US" sz="2400" dirty="0" err="1">
                <a:latin typeface="CMU SANS SERIF" panose="02000603000000000000" pitchFamily="2" charset="0"/>
                <a:ea typeface="CMU SANS SERIF" panose="02000603000000000000" pitchFamily="2" charset="0"/>
                <a:cs typeface="CMU SANS SERIF" panose="02000603000000000000" pitchFamily="2" charset="0"/>
              </a:rPr>
              <a:t>AstroSilicate</a:t>
            </a:r>
            <a:r>
              <a:rPr lang="en-US" sz="2400" dirty="0">
                <a:latin typeface="CMU SANS SERIF" panose="02000603000000000000" pitchFamily="2" charset="0"/>
                <a:ea typeface="CMU SANS SERIF" panose="02000603000000000000" pitchFamily="2" charset="0"/>
                <a:cs typeface="CMU SANS SERIF" panose="02000603000000000000" pitchFamily="2" charset="0"/>
              </a:rPr>
              <a:t>:   mg</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x</a:t>
            </a:r>
            <a:r>
              <a:rPr lang="en-US" sz="2400" dirty="0">
                <a:latin typeface="CMU SANS SERIF" panose="02000603000000000000" pitchFamily="2" charset="0"/>
                <a:ea typeface="CMU SANS SERIF" panose="02000603000000000000" pitchFamily="2" charset="0"/>
                <a:cs typeface="CMU SANS SERIF" panose="02000603000000000000" pitchFamily="2" charset="0"/>
              </a:rPr>
              <a:t>Fe</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2—x</a:t>
            </a:r>
            <a:r>
              <a:rPr lang="en-US" sz="2400" dirty="0">
                <a:latin typeface="CMU SANS SERIF" panose="02000603000000000000" pitchFamily="2" charset="0"/>
                <a:ea typeface="CMU SANS SERIF" panose="02000603000000000000" pitchFamily="2" charset="0"/>
                <a:cs typeface="CMU SANS SERIF" panose="02000603000000000000" pitchFamily="2" charset="0"/>
              </a:rPr>
              <a:t>Si0</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4</a:t>
            </a:r>
          </a:p>
        </p:txBody>
      </p:sp>
      <p:sp>
        <p:nvSpPr>
          <p:cNvPr id="12" name="Title 1">
            <a:extLst>
              <a:ext uri="{FF2B5EF4-FFF2-40B4-BE49-F238E27FC236}">
                <a16:creationId xmlns:a16="http://schemas.microsoft.com/office/drawing/2014/main" id="{B9A7700C-B885-2F4D-A812-10F8DA42A582}"/>
              </a:ext>
            </a:extLst>
          </p:cNvPr>
          <p:cNvSpPr txBox="1">
            <a:spLocks/>
          </p:cNvSpPr>
          <p:nvPr/>
        </p:nvSpPr>
        <p:spPr>
          <a:xfrm>
            <a:off x="200537" y="363750"/>
            <a:ext cx="1171472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100" baseline="0">
                <a:solidFill>
                  <a:schemeClr val="tx1"/>
                </a:solidFill>
                <a:latin typeface="CMU Bright Roman" panose="02000603000000000000" pitchFamily="2" charset="0"/>
                <a:ea typeface="CMU Bright Roman" panose="02000603000000000000" pitchFamily="2" charset="0"/>
                <a:cs typeface="CMU Bright Roman" panose="02000603000000000000" pitchFamily="2" charset="0"/>
              </a:defRPr>
            </a:lvl1pPr>
          </a:lstStyle>
          <a:p>
            <a:r>
              <a:rPr lang="en-US" dirty="0"/>
              <a:t>White dwarfs as cosmic mass spectrometers</a:t>
            </a:r>
          </a:p>
        </p:txBody>
      </p:sp>
      <p:sp>
        <p:nvSpPr>
          <p:cNvPr id="13" name="TextBox 12">
            <a:extLst>
              <a:ext uri="{FF2B5EF4-FFF2-40B4-BE49-F238E27FC236}">
                <a16:creationId xmlns:a16="http://schemas.microsoft.com/office/drawing/2014/main" id="{E607BE5B-4781-7B4D-BA14-E344ABC89E12}"/>
              </a:ext>
            </a:extLst>
          </p:cNvPr>
          <p:cNvSpPr txBox="1"/>
          <p:nvPr/>
        </p:nvSpPr>
        <p:spPr>
          <a:xfrm>
            <a:off x="290156" y="1290578"/>
            <a:ext cx="9668933" cy="400110"/>
          </a:xfrm>
          <a:prstGeom prst="rect">
            <a:avLst/>
          </a:prstGeom>
          <a:noFill/>
        </p:spPr>
        <p:txBody>
          <a:bodyPr wrap="square" rtlCol="0">
            <a:spAutoFit/>
          </a:bodyPr>
          <a:lstStyle/>
          <a:p>
            <a:r>
              <a:rPr lang="en-US" sz="2000" dirty="0"/>
              <a:t>Or, why </a:t>
            </a:r>
            <a:r>
              <a:rPr lang="en-US" sz="2000" i="1" dirty="0"/>
              <a:t>we</a:t>
            </a:r>
            <a:r>
              <a:rPr lang="en-US" sz="2000" dirty="0"/>
              <a:t> should use WDs with </a:t>
            </a:r>
            <a:r>
              <a:rPr lang="en-US" sz="2000" dirty="0" err="1"/>
              <a:t>exo-planeteSimal</a:t>
            </a:r>
            <a:r>
              <a:rPr lang="en-US" sz="2000" dirty="0"/>
              <a:t> disks to define a </a:t>
            </a:r>
            <a:r>
              <a:rPr lang="en-US" sz="2000" b="1" dirty="0"/>
              <a:t>“debris disk Silicate”</a:t>
            </a:r>
          </a:p>
        </p:txBody>
      </p:sp>
      <p:sp>
        <p:nvSpPr>
          <p:cNvPr id="15" name="TextBox 14">
            <a:extLst>
              <a:ext uri="{FF2B5EF4-FFF2-40B4-BE49-F238E27FC236}">
                <a16:creationId xmlns:a16="http://schemas.microsoft.com/office/drawing/2014/main" id="{B6D80E9F-C5D9-754C-AF62-9B92BEDCF4B6}"/>
              </a:ext>
            </a:extLst>
          </p:cNvPr>
          <p:cNvSpPr txBox="1"/>
          <p:nvPr/>
        </p:nvSpPr>
        <p:spPr>
          <a:xfrm>
            <a:off x="1170436" y="4453372"/>
            <a:ext cx="4152294" cy="461665"/>
          </a:xfrm>
          <a:prstGeom prst="rect">
            <a:avLst/>
          </a:prstGeom>
          <a:noFill/>
        </p:spPr>
        <p:txBody>
          <a:bodyPr wrap="square">
            <a:spAutoFit/>
          </a:bodyPr>
          <a:lstStyle/>
          <a:p>
            <a:pPr algn="ctr"/>
            <a:r>
              <a:rPr lang="en-US" sz="2400" dirty="0">
                <a:latin typeface="CMU SANS SERIF" panose="02000603000000000000" pitchFamily="2" charset="0"/>
                <a:ea typeface="CMU SANS SERIF" panose="02000603000000000000" pitchFamily="2" charset="0"/>
                <a:cs typeface="CMU SANS SERIF" panose="02000603000000000000" pitchFamily="2" charset="0"/>
              </a:rPr>
              <a:t>Olivine: (</a:t>
            </a:r>
            <a:r>
              <a:rPr lang="en-US" sz="2400" dirty="0" err="1">
                <a:latin typeface="CMU SANS SERIF" panose="02000603000000000000" pitchFamily="2" charset="0"/>
                <a:ea typeface="CMU SANS SERIF" panose="02000603000000000000" pitchFamily="2" charset="0"/>
                <a:cs typeface="CMU SANS SERIF" panose="02000603000000000000" pitchFamily="2" charset="0"/>
              </a:rPr>
              <a:t>mg,Fe</a:t>
            </a:r>
            <a:r>
              <a:rPr lang="en-US" sz="2400" dirty="0">
                <a:latin typeface="CMU SANS SERIF" panose="02000603000000000000" pitchFamily="2" charset="0"/>
                <a:ea typeface="CMU SANS SERIF" panose="02000603000000000000" pitchFamily="2" charset="0"/>
                <a:cs typeface="CMU SANS SERIF" panose="02000603000000000000" pitchFamily="2" charset="0"/>
              </a:rPr>
              <a:t>)</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2</a:t>
            </a:r>
            <a:r>
              <a:rPr lang="en-US" sz="2400" dirty="0">
                <a:latin typeface="CMU SANS SERIF" panose="02000603000000000000" pitchFamily="2" charset="0"/>
                <a:ea typeface="CMU SANS SERIF" panose="02000603000000000000" pitchFamily="2" charset="0"/>
                <a:cs typeface="CMU SANS SERIF" panose="02000603000000000000" pitchFamily="2" charset="0"/>
              </a:rPr>
              <a:t>SiO</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4</a:t>
            </a:r>
          </a:p>
        </p:txBody>
      </p:sp>
      <p:sp>
        <p:nvSpPr>
          <p:cNvPr id="16" name="TextBox 15">
            <a:extLst>
              <a:ext uri="{FF2B5EF4-FFF2-40B4-BE49-F238E27FC236}">
                <a16:creationId xmlns:a16="http://schemas.microsoft.com/office/drawing/2014/main" id="{9675C247-0725-C844-BA6C-F8BEF598B797}"/>
              </a:ext>
            </a:extLst>
          </p:cNvPr>
          <p:cNvSpPr txBox="1"/>
          <p:nvPr/>
        </p:nvSpPr>
        <p:spPr>
          <a:xfrm>
            <a:off x="586004" y="4961080"/>
            <a:ext cx="4152294" cy="461665"/>
          </a:xfrm>
          <a:prstGeom prst="rect">
            <a:avLst/>
          </a:prstGeom>
          <a:noFill/>
        </p:spPr>
        <p:txBody>
          <a:bodyPr wrap="square">
            <a:spAutoFit/>
          </a:bodyPr>
          <a:lstStyle/>
          <a:p>
            <a:pPr algn="ctr"/>
            <a:r>
              <a:rPr lang="en-US" sz="2400" dirty="0">
                <a:latin typeface="CMU SANS SERIF" panose="02000603000000000000" pitchFamily="2" charset="0"/>
                <a:ea typeface="CMU SANS SERIF" panose="02000603000000000000" pitchFamily="2" charset="0"/>
                <a:cs typeface="CMU SANS SERIF" panose="02000603000000000000" pitchFamily="2" charset="0"/>
              </a:rPr>
              <a:t>Quartz: SiO</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2</a:t>
            </a:r>
          </a:p>
        </p:txBody>
      </p:sp>
      <p:sp>
        <p:nvSpPr>
          <p:cNvPr id="17" name="TextBox 16">
            <a:extLst>
              <a:ext uri="{FF2B5EF4-FFF2-40B4-BE49-F238E27FC236}">
                <a16:creationId xmlns:a16="http://schemas.microsoft.com/office/drawing/2014/main" id="{6A651988-5CBD-C741-ADD3-51FE83DE80E0}"/>
              </a:ext>
            </a:extLst>
          </p:cNvPr>
          <p:cNvSpPr txBox="1"/>
          <p:nvPr/>
        </p:nvSpPr>
        <p:spPr>
          <a:xfrm>
            <a:off x="172018" y="3579739"/>
            <a:ext cx="5328604" cy="461665"/>
          </a:xfrm>
          <a:prstGeom prst="rect">
            <a:avLst/>
          </a:prstGeom>
          <a:noFill/>
        </p:spPr>
        <p:txBody>
          <a:bodyPr wrap="square">
            <a:spAutoFit/>
          </a:bodyPr>
          <a:lstStyle/>
          <a:p>
            <a:pPr algn="ctr"/>
            <a:r>
              <a:rPr lang="en-US" sz="2400" dirty="0">
                <a:latin typeface="CMU SANS SERIF" panose="02000603000000000000" pitchFamily="2" charset="0"/>
                <a:ea typeface="CMU SANS SERIF" panose="02000603000000000000" pitchFamily="2" charset="0"/>
                <a:cs typeface="CMU SANS SERIF" panose="02000603000000000000" pitchFamily="2" charset="0"/>
              </a:rPr>
              <a:t>Orthopyroxene: (</a:t>
            </a:r>
            <a:r>
              <a:rPr lang="en-US" sz="2400" dirty="0" err="1">
                <a:latin typeface="CMU SANS SERIF" panose="02000603000000000000" pitchFamily="2" charset="0"/>
                <a:ea typeface="CMU SANS SERIF" panose="02000603000000000000" pitchFamily="2" charset="0"/>
                <a:cs typeface="CMU SANS SERIF" panose="02000603000000000000" pitchFamily="2" charset="0"/>
              </a:rPr>
              <a:t>mg,Fe</a:t>
            </a:r>
            <a:r>
              <a:rPr lang="en-US" sz="2400" dirty="0">
                <a:latin typeface="CMU SANS SERIF" panose="02000603000000000000" pitchFamily="2" charset="0"/>
                <a:ea typeface="CMU SANS SERIF" panose="02000603000000000000" pitchFamily="2" charset="0"/>
                <a:cs typeface="CMU SANS SERIF" panose="02000603000000000000" pitchFamily="2" charset="0"/>
              </a:rPr>
              <a:t>)</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2</a:t>
            </a:r>
            <a:r>
              <a:rPr lang="en-US" sz="2400" dirty="0">
                <a:latin typeface="CMU SANS SERIF" panose="02000603000000000000" pitchFamily="2" charset="0"/>
                <a:ea typeface="CMU SANS SERIF" panose="02000603000000000000" pitchFamily="2" charset="0"/>
                <a:cs typeface="CMU SANS SERIF" panose="02000603000000000000" pitchFamily="2" charset="0"/>
              </a:rPr>
              <a:t>Si</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2</a:t>
            </a:r>
            <a:r>
              <a:rPr lang="en-US" sz="2400" dirty="0">
                <a:latin typeface="CMU SANS SERIF" panose="02000603000000000000" pitchFamily="2" charset="0"/>
                <a:ea typeface="CMU SANS SERIF" panose="02000603000000000000" pitchFamily="2" charset="0"/>
                <a:cs typeface="CMU SANS SERIF" panose="02000603000000000000" pitchFamily="2" charset="0"/>
              </a:rPr>
              <a:t>O</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6</a:t>
            </a:r>
          </a:p>
        </p:txBody>
      </p:sp>
      <p:sp>
        <p:nvSpPr>
          <p:cNvPr id="18" name="TextBox 17">
            <a:extLst>
              <a:ext uri="{FF2B5EF4-FFF2-40B4-BE49-F238E27FC236}">
                <a16:creationId xmlns:a16="http://schemas.microsoft.com/office/drawing/2014/main" id="{67DA1610-3591-0047-9092-DE807616B0D8}"/>
              </a:ext>
            </a:extLst>
          </p:cNvPr>
          <p:cNvSpPr txBox="1"/>
          <p:nvPr/>
        </p:nvSpPr>
        <p:spPr>
          <a:xfrm>
            <a:off x="784887" y="4014993"/>
            <a:ext cx="4152294" cy="461665"/>
          </a:xfrm>
          <a:prstGeom prst="rect">
            <a:avLst/>
          </a:prstGeom>
          <a:noFill/>
        </p:spPr>
        <p:txBody>
          <a:bodyPr wrap="square">
            <a:spAutoFit/>
          </a:bodyPr>
          <a:lstStyle/>
          <a:p>
            <a:pPr algn="ctr"/>
            <a:r>
              <a:rPr lang="en-US" sz="2400" dirty="0">
                <a:latin typeface="CMU SANS SERIF" panose="02000603000000000000" pitchFamily="2" charset="0"/>
                <a:ea typeface="CMU SANS SERIF" panose="02000603000000000000" pitchFamily="2" charset="0"/>
                <a:cs typeface="CMU SANS SERIF" panose="02000603000000000000" pitchFamily="2" charset="0"/>
              </a:rPr>
              <a:t>Pyrope garnet: mg</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3</a:t>
            </a:r>
            <a:r>
              <a:rPr lang="en-US" sz="2400" dirty="0">
                <a:latin typeface="CMU SANS SERIF" panose="02000603000000000000" pitchFamily="2" charset="0"/>
                <a:ea typeface="CMU SANS SERIF" panose="02000603000000000000" pitchFamily="2" charset="0"/>
                <a:cs typeface="CMU SANS SERIF" panose="02000603000000000000" pitchFamily="2" charset="0"/>
              </a:rPr>
              <a:t>al</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2</a:t>
            </a:r>
            <a:r>
              <a:rPr lang="en-US" sz="2400" dirty="0">
                <a:latin typeface="CMU SANS SERIF" panose="02000603000000000000" pitchFamily="2" charset="0"/>
                <a:ea typeface="CMU SANS SERIF" panose="02000603000000000000" pitchFamily="2" charset="0"/>
                <a:cs typeface="CMU SANS SERIF" panose="02000603000000000000" pitchFamily="2" charset="0"/>
              </a:rPr>
              <a:t>Si</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3</a:t>
            </a:r>
            <a:r>
              <a:rPr lang="en-US" sz="2400" dirty="0">
                <a:latin typeface="CMU SANS SERIF" panose="02000603000000000000" pitchFamily="2" charset="0"/>
                <a:ea typeface="CMU SANS SERIF" panose="02000603000000000000" pitchFamily="2" charset="0"/>
                <a:cs typeface="CMU SANS SERIF" panose="02000603000000000000" pitchFamily="2" charset="0"/>
              </a:rPr>
              <a:t>O</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12</a:t>
            </a:r>
          </a:p>
        </p:txBody>
      </p:sp>
      <p:sp>
        <p:nvSpPr>
          <p:cNvPr id="19" name="TextBox 18">
            <a:extLst>
              <a:ext uri="{FF2B5EF4-FFF2-40B4-BE49-F238E27FC236}">
                <a16:creationId xmlns:a16="http://schemas.microsoft.com/office/drawing/2014/main" id="{300F0231-6702-894C-8F94-AA7140D0084E}"/>
              </a:ext>
            </a:extLst>
          </p:cNvPr>
          <p:cNvSpPr txBox="1"/>
          <p:nvPr/>
        </p:nvSpPr>
        <p:spPr>
          <a:xfrm>
            <a:off x="1043444" y="5421434"/>
            <a:ext cx="4152294" cy="461665"/>
          </a:xfrm>
          <a:prstGeom prst="rect">
            <a:avLst/>
          </a:prstGeom>
          <a:noFill/>
        </p:spPr>
        <p:txBody>
          <a:bodyPr wrap="square">
            <a:spAutoFit/>
          </a:bodyPr>
          <a:lstStyle/>
          <a:p>
            <a:pPr algn="ctr"/>
            <a:r>
              <a:rPr lang="en-US" sz="2400" dirty="0">
                <a:latin typeface="CMU SANS SERIF" panose="02000603000000000000" pitchFamily="2" charset="0"/>
                <a:ea typeface="CMU SANS SERIF" panose="02000603000000000000" pitchFamily="2" charset="0"/>
                <a:cs typeface="CMU SANS SERIF" panose="02000603000000000000" pitchFamily="2" charset="0"/>
              </a:rPr>
              <a:t>albite: NaalSi</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3</a:t>
            </a:r>
            <a:r>
              <a:rPr lang="en-US" sz="2400" dirty="0">
                <a:latin typeface="CMU SANS SERIF" panose="02000603000000000000" pitchFamily="2" charset="0"/>
                <a:ea typeface="CMU SANS SERIF" panose="02000603000000000000" pitchFamily="2" charset="0"/>
                <a:cs typeface="CMU SANS SERIF" panose="02000603000000000000" pitchFamily="2" charset="0"/>
              </a:rPr>
              <a:t>O</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8</a:t>
            </a:r>
          </a:p>
        </p:txBody>
      </p:sp>
      <p:sp>
        <p:nvSpPr>
          <p:cNvPr id="20" name="TextBox 19">
            <a:extLst>
              <a:ext uri="{FF2B5EF4-FFF2-40B4-BE49-F238E27FC236}">
                <a16:creationId xmlns:a16="http://schemas.microsoft.com/office/drawing/2014/main" id="{C4E343E5-906D-2B49-B93A-F468309922BD}"/>
              </a:ext>
            </a:extLst>
          </p:cNvPr>
          <p:cNvSpPr txBox="1"/>
          <p:nvPr/>
        </p:nvSpPr>
        <p:spPr>
          <a:xfrm>
            <a:off x="553936" y="5878515"/>
            <a:ext cx="4871178" cy="707886"/>
          </a:xfrm>
          <a:prstGeom prst="rect">
            <a:avLst/>
          </a:prstGeom>
          <a:noFill/>
        </p:spPr>
        <p:txBody>
          <a:bodyPr wrap="square">
            <a:spAutoFit/>
          </a:bodyPr>
          <a:lstStyle/>
          <a:p>
            <a:pPr algn="ctr"/>
            <a:r>
              <a:rPr lang="en-US" sz="2400" dirty="0">
                <a:latin typeface="CMU SANS SERIF" panose="02000603000000000000" pitchFamily="2" charset="0"/>
                <a:ea typeface="CMU SANS SERIF" panose="02000603000000000000" pitchFamily="2" charset="0"/>
                <a:cs typeface="CMU SANS SERIF" panose="02000603000000000000" pitchFamily="2" charset="0"/>
              </a:rPr>
              <a:t>Clinopyroxene: Ca(</a:t>
            </a:r>
            <a:r>
              <a:rPr lang="en-US" sz="2400" dirty="0" err="1">
                <a:latin typeface="CMU SANS SERIF" panose="02000603000000000000" pitchFamily="2" charset="0"/>
                <a:ea typeface="CMU SANS SERIF" panose="02000603000000000000" pitchFamily="2" charset="0"/>
                <a:cs typeface="CMU SANS SERIF" panose="02000603000000000000" pitchFamily="2" charset="0"/>
              </a:rPr>
              <a:t>mg,Fe</a:t>
            </a:r>
            <a:r>
              <a:rPr lang="en-US" sz="2400" dirty="0">
                <a:latin typeface="CMU SANS SERIF" panose="02000603000000000000" pitchFamily="2" charset="0"/>
                <a:ea typeface="CMU SANS SERIF" panose="02000603000000000000" pitchFamily="2" charset="0"/>
                <a:cs typeface="CMU SANS SERIF" panose="02000603000000000000" pitchFamily="2" charset="0"/>
              </a:rPr>
              <a:t>)Si</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2</a:t>
            </a:r>
            <a:r>
              <a:rPr lang="en-US" sz="2400" dirty="0">
                <a:latin typeface="CMU SANS SERIF" panose="02000603000000000000" pitchFamily="2" charset="0"/>
                <a:ea typeface="CMU SANS SERIF" panose="02000603000000000000" pitchFamily="2" charset="0"/>
                <a:cs typeface="CMU SANS SERIF" panose="02000603000000000000" pitchFamily="2" charset="0"/>
              </a:rPr>
              <a:t>O</a:t>
            </a:r>
            <a:r>
              <a:rPr lang="en-US" sz="2400" baseline="-25000" dirty="0">
                <a:latin typeface="CMU SANS SERIF" panose="02000603000000000000" pitchFamily="2" charset="0"/>
                <a:ea typeface="CMU SANS SERIF" panose="02000603000000000000" pitchFamily="2" charset="0"/>
                <a:cs typeface="CMU SANS SERIF" panose="02000603000000000000" pitchFamily="2" charset="0"/>
              </a:rPr>
              <a:t>6</a:t>
            </a:r>
            <a:r>
              <a:rPr lang="en-US" sz="2400" dirty="0">
                <a:latin typeface="CMU SANS SERIF" panose="02000603000000000000" pitchFamily="2" charset="0"/>
                <a:ea typeface="CMU SANS SERIF" panose="02000603000000000000" pitchFamily="2" charset="0"/>
                <a:cs typeface="CMU SANS SERIF" panose="02000603000000000000" pitchFamily="2" charset="0"/>
              </a:rPr>
              <a:t> </a:t>
            </a:r>
          </a:p>
          <a:p>
            <a:pPr algn="ctr"/>
            <a:endParaRPr lang="en-US" sz="2400" baseline="-25000" dirty="0">
              <a:latin typeface="CMU SANS SERIF" panose="02000603000000000000" pitchFamily="2" charset="0"/>
              <a:ea typeface="CMU SANS SERIF" panose="02000603000000000000" pitchFamily="2" charset="0"/>
              <a:cs typeface="CMU SANS SERIF" panose="02000603000000000000" pitchFamily="2" charset="0"/>
            </a:endParaRPr>
          </a:p>
        </p:txBody>
      </p:sp>
      <p:pic>
        <p:nvPicPr>
          <p:cNvPr id="23" name="Picture 22">
            <a:extLst>
              <a:ext uri="{FF2B5EF4-FFF2-40B4-BE49-F238E27FC236}">
                <a16:creationId xmlns:a16="http://schemas.microsoft.com/office/drawing/2014/main" id="{4D035254-B7E3-814C-89CE-935B136908E5}"/>
              </a:ext>
            </a:extLst>
          </p:cNvPr>
          <p:cNvPicPr>
            <a:picLocks noChangeAspect="1"/>
          </p:cNvPicPr>
          <p:nvPr/>
        </p:nvPicPr>
        <p:blipFill>
          <a:blip r:embed="rId3"/>
          <a:stretch>
            <a:fillRect/>
          </a:stretch>
        </p:blipFill>
        <p:spPr>
          <a:xfrm rot="5400000">
            <a:off x="6590036" y="1247153"/>
            <a:ext cx="4810884" cy="6225849"/>
          </a:xfrm>
          <a:prstGeom prst="rect">
            <a:avLst/>
          </a:prstGeom>
        </p:spPr>
      </p:pic>
    </p:spTree>
    <p:extLst>
      <p:ext uri="{BB962C8B-B14F-4D97-AF65-F5344CB8AC3E}">
        <p14:creationId xmlns:p14="http://schemas.microsoft.com/office/powerpoint/2010/main" val="1953283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A3EDD2E-3312-1F44-986C-C37953E9FA66}"/>
              </a:ext>
            </a:extLst>
          </p:cNvPr>
          <p:cNvSpPr txBox="1"/>
          <p:nvPr/>
        </p:nvSpPr>
        <p:spPr>
          <a:xfrm>
            <a:off x="9012561" y="2098315"/>
            <a:ext cx="1293223" cy="341632"/>
          </a:xfrm>
          <a:prstGeom prst="rect">
            <a:avLst/>
          </a:prstGeom>
          <a:solidFill>
            <a:schemeClr val="tx1"/>
          </a:solidFill>
        </p:spPr>
        <p:txBody>
          <a:bodyPr wrap="square" rtlCol="0">
            <a:spAutoFit/>
          </a:bodyPr>
          <a:lstStyle/>
          <a:p>
            <a:pPr algn="ctr"/>
            <a:r>
              <a:rPr lang="en-US" sz="1620" b="1" dirty="0">
                <a:solidFill>
                  <a:schemeClr val="bg1"/>
                </a:solidFill>
                <a:latin typeface="Avenir Book" panose="02000503020000020003" pitchFamily="2" charset="0"/>
              </a:rPr>
              <a:t>Side View</a:t>
            </a:r>
          </a:p>
        </p:txBody>
      </p:sp>
      <p:sp>
        <p:nvSpPr>
          <p:cNvPr id="7" name="TextBox 6">
            <a:extLst>
              <a:ext uri="{FF2B5EF4-FFF2-40B4-BE49-F238E27FC236}">
                <a16:creationId xmlns:a16="http://schemas.microsoft.com/office/drawing/2014/main" id="{E8081628-441B-2E42-BD86-AB5A07923B9B}"/>
              </a:ext>
            </a:extLst>
          </p:cNvPr>
          <p:cNvSpPr txBox="1"/>
          <p:nvPr/>
        </p:nvSpPr>
        <p:spPr>
          <a:xfrm>
            <a:off x="594021" y="6045796"/>
            <a:ext cx="3242832" cy="313932"/>
          </a:xfrm>
          <a:prstGeom prst="rect">
            <a:avLst/>
          </a:prstGeom>
          <a:solidFill>
            <a:schemeClr val="tx1"/>
          </a:solidFill>
        </p:spPr>
        <p:txBody>
          <a:bodyPr wrap="square" rtlCol="0">
            <a:spAutoFit/>
          </a:bodyPr>
          <a:lstStyle/>
          <a:p>
            <a:pPr algn="ctr"/>
            <a:r>
              <a:rPr lang="en-US" sz="1440" dirty="0">
                <a:solidFill>
                  <a:schemeClr val="bg1"/>
                </a:solidFill>
                <a:latin typeface="Avenir Book" panose="02000503020000020003" pitchFamily="2" charset="0"/>
              </a:rPr>
              <a:t>Picture borrowed from Siyi Xu+ 2019</a:t>
            </a:r>
          </a:p>
        </p:txBody>
      </p:sp>
      <p:sp>
        <p:nvSpPr>
          <p:cNvPr id="8" name="TextBox 7">
            <a:extLst>
              <a:ext uri="{FF2B5EF4-FFF2-40B4-BE49-F238E27FC236}">
                <a16:creationId xmlns:a16="http://schemas.microsoft.com/office/drawing/2014/main" id="{02FB0DD2-6427-B54E-92E0-6DF7A09B4783}"/>
              </a:ext>
            </a:extLst>
          </p:cNvPr>
          <p:cNvSpPr txBox="1"/>
          <p:nvPr/>
        </p:nvSpPr>
        <p:spPr>
          <a:xfrm>
            <a:off x="3828174" y="1029184"/>
            <a:ext cx="1293223" cy="341632"/>
          </a:xfrm>
          <a:prstGeom prst="rect">
            <a:avLst/>
          </a:prstGeom>
          <a:solidFill>
            <a:schemeClr val="tx1"/>
          </a:solidFill>
        </p:spPr>
        <p:txBody>
          <a:bodyPr wrap="square" rtlCol="0">
            <a:spAutoFit/>
          </a:bodyPr>
          <a:lstStyle/>
          <a:p>
            <a:pPr algn="ctr"/>
            <a:r>
              <a:rPr lang="en-US" sz="1620" b="1" dirty="0">
                <a:solidFill>
                  <a:schemeClr val="bg1"/>
                </a:solidFill>
                <a:latin typeface="Avenir Book" panose="02000503020000020003" pitchFamily="2" charset="0"/>
              </a:rPr>
              <a:t>Top View</a:t>
            </a:r>
          </a:p>
        </p:txBody>
      </p:sp>
      <p:sp>
        <p:nvSpPr>
          <p:cNvPr id="9" name="TextBox 8">
            <a:extLst>
              <a:ext uri="{FF2B5EF4-FFF2-40B4-BE49-F238E27FC236}">
                <a16:creationId xmlns:a16="http://schemas.microsoft.com/office/drawing/2014/main" id="{BBF0B085-332E-024D-BD7C-EC0F34B2BE51}"/>
              </a:ext>
            </a:extLst>
          </p:cNvPr>
          <p:cNvSpPr txBox="1"/>
          <p:nvPr/>
        </p:nvSpPr>
        <p:spPr>
          <a:xfrm>
            <a:off x="5741189" y="2932131"/>
            <a:ext cx="1293223" cy="341632"/>
          </a:xfrm>
          <a:prstGeom prst="rect">
            <a:avLst/>
          </a:prstGeom>
          <a:solidFill>
            <a:schemeClr val="tx1"/>
          </a:solidFill>
        </p:spPr>
        <p:txBody>
          <a:bodyPr wrap="square" rtlCol="0">
            <a:spAutoFit/>
          </a:bodyPr>
          <a:lstStyle/>
          <a:p>
            <a:pPr algn="ctr"/>
            <a:r>
              <a:rPr lang="en-US" sz="1620" b="1" dirty="0">
                <a:solidFill>
                  <a:schemeClr val="bg1"/>
                </a:solidFill>
                <a:latin typeface="Avenir Book" panose="02000503020000020003" pitchFamily="2" charset="0"/>
              </a:rPr>
              <a:t>Front View</a:t>
            </a:r>
          </a:p>
        </p:txBody>
      </p:sp>
      <p:sp>
        <p:nvSpPr>
          <p:cNvPr id="10" name="TextBox 9">
            <a:extLst>
              <a:ext uri="{FF2B5EF4-FFF2-40B4-BE49-F238E27FC236}">
                <a16:creationId xmlns:a16="http://schemas.microsoft.com/office/drawing/2014/main" id="{3253E439-88D4-E946-A9C7-9295ADDB60FE}"/>
              </a:ext>
            </a:extLst>
          </p:cNvPr>
          <p:cNvSpPr txBox="1"/>
          <p:nvPr/>
        </p:nvSpPr>
        <p:spPr>
          <a:xfrm>
            <a:off x="9366975" y="6051948"/>
            <a:ext cx="1771288" cy="341632"/>
          </a:xfrm>
          <a:prstGeom prst="rect">
            <a:avLst/>
          </a:prstGeom>
          <a:noFill/>
        </p:spPr>
        <p:txBody>
          <a:bodyPr wrap="square" rtlCol="0">
            <a:spAutoFit/>
          </a:bodyPr>
          <a:lstStyle/>
          <a:p>
            <a:pPr algn="ctr"/>
            <a:r>
              <a:rPr lang="en-US" sz="1620" b="1" dirty="0">
                <a:solidFill>
                  <a:schemeClr val="bg1"/>
                </a:solidFill>
                <a:latin typeface="Avenir Book" panose="02000503020000020003" pitchFamily="2" charset="0"/>
              </a:rPr>
              <a:t>Not to Scale!</a:t>
            </a:r>
          </a:p>
        </p:txBody>
      </p:sp>
      <p:sp>
        <p:nvSpPr>
          <p:cNvPr id="12" name="Oval 11">
            <a:extLst>
              <a:ext uri="{FF2B5EF4-FFF2-40B4-BE49-F238E27FC236}">
                <a16:creationId xmlns:a16="http://schemas.microsoft.com/office/drawing/2014/main" id="{E12A0DF5-12E1-D348-AA45-BE0FF4EBB1BD}"/>
              </a:ext>
            </a:extLst>
          </p:cNvPr>
          <p:cNvSpPr/>
          <p:nvPr/>
        </p:nvSpPr>
        <p:spPr>
          <a:xfrm>
            <a:off x="5192448" y="3271402"/>
            <a:ext cx="2350916" cy="2350916"/>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23" name="Rectangle 22">
            <a:extLst>
              <a:ext uri="{FF2B5EF4-FFF2-40B4-BE49-F238E27FC236}">
                <a16:creationId xmlns:a16="http://schemas.microsoft.com/office/drawing/2014/main" id="{A00EDC2B-950C-DF4B-9BC9-7A7CEECBCA64}"/>
              </a:ext>
            </a:extLst>
          </p:cNvPr>
          <p:cNvSpPr/>
          <p:nvPr/>
        </p:nvSpPr>
        <p:spPr>
          <a:xfrm rot="452485">
            <a:off x="4597654" y="4255528"/>
            <a:ext cx="3540296" cy="432244"/>
          </a:xfrm>
          <a:prstGeom prst="rect">
            <a:avLst/>
          </a:prstGeom>
          <a:gradFill>
            <a:gsLst>
              <a:gs pos="45000">
                <a:srgbClr val="636489"/>
              </a:gs>
              <a:gs pos="0">
                <a:schemeClr val="accent1">
                  <a:lumMod val="50000"/>
                </a:schemeClr>
              </a:gs>
              <a:gs pos="100000">
                <a:srgbClr val="FF7E79"/>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cxnSp>
        <p:nvCxnSpPr>
          <p:cNvPr id="25" name="Straight Connector 24">
            <a:extLst>
              <a:ext uri="{FF2B5EF4-FFF2-40B4-BE49-F238E27FC236}">
                <a16:creationId xmlns:a16="http://schemas.microsoft.com/office/drawing/2014/main" id="{882B64D7-A497-DC4C-8299-9B0DCE7E20F4}"/>
              </a:ext>
            </a:extLst>
          </p:cNvPr>
          <p:cNvCxnSpPr>
            <a:cxnSpLocks/>
          </p:cNvCxnSpPr>
          <p:nvPr/>
        </p:nvCxnSpPr>
        <p:spPr>
          <a:xfrm>
            <a:off x="4218230" y="4471648"/>
            <a:ext cx="4247711" cy="0"/>
          </a:xfrm>
          <a:prstGeom prst="line">
            <a:avLst/>
          </a:prstGeom>
          <a:ln w="50800">
            <a:solidFill>
              <a:schemeClr val="bg1"/>
            </a:solidFill>
            <a:prstDash val="lgDash"/>
          </a:ln>
          <a:effectLst/>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67578E61-D751-0B41-8845-BC6D7EF13107}"/>
              </a:ext>
            </a:extLst>
          </p:cNvPr>
          <p:cNvGrpSpPr/>
          <p:nvPr/>
        </p:nvGrpSpPr>
        <p:grpSpPr>
          <a:xfrm>
            <a:off x="5442475" y="3994888"/>
            <a:ext cx="1688957" cy="893012"/>
            <a:chOff x="1480130" y="5417199"/>
            <a:chExt cx="1060704" cy="560832"/>
          </a:xfrm>
          <a:solidFill>
            <a:schemeClr val="accent3">
              <a:lumMod val="60000"/>
              <a:lumOff val="40000"/>
            </a:schemeClr>
          </a:solidFill>
        </p:grpSpPr>
        <p:sp>
          <p:nvSpPr>
            <p:cNvPr id="69" name="Freeform 68">
              <a:extLst>
                <a:ext uri="{FF2B5EF4-FFF2-40B4-BE49-F238E27FC236}">
                  <a16:creationId xmlns:a16="http://schemas.microsoft.com/office/drawing/2014/main" id="{AD7AA5D3-1EC1-784B-A27E-8971BD1CCC9C}"/>
                </a:ext>
              </a:extLst>
            </p:cNvPr>
            <p:cNvSpPr/>
            <p:nvPr/>
          </p:nvSpPr>
          <p:spPr>
            <a:xfrm rot="575786">
              <a:off x="1480130" y="5417199"/>
              <a:ext cx="1060704" cy="560832"/>
            </a:xfrm>
            <a:custGeom>
              <a:avLst/>
              <a:gdLst>
                <a:gd name="connsiteX0" fmla="*/ 121920 w 1060704"/>
                <a:gd name="connsiteY0" fmla="*/ 219456 h 560832"/>
                <a:gd name="connsiteX1" fmla="*/ 12192 w 1060704"/>
                <a:gd name="connsiteY1" fmla="*/ 292608 h 560832"/>
                <a:gd name="connsiteX2" fmla="*/ 0 w 1060704"/>
                <a:gd name="connsiteY2" fmla="*/ 329184 h 560832"/>
                <a:gd name="connsiteX3" fmla="*/ 12192 w 1060704"/>
                <a:gd name="connsiteY3" fmla="*/ 414528 h 560832"/>
                <a:gd name="connsiteX4" fmla="*/ 85344 w 1060704"/>
                <a:gd name="connsiteY4" fmla="*/ 451104 h 560832"/>
                <a:gd name="connsiteX5" fmla="*/ 304800 w 1060704"/>
                <a:gd name="connsiteY5" fmla="*/ 463296 h 560832"/>
                <a:gd name="connsiteX6" fmla="*/ 341376 w 1060704"/>
                <a:gd name="connsiteY6" fmla="*/ 475488 h 560832"/>
                <a:gd name="connsiteX7" fmla="*/ 414528 w 1060704"/>
                <a:gd name="connsiteY7" fmla="*/ 524256 h 560832"/>
                <a:gd name="connsiteX8" fmla="*/ 451104 w 1060704"/>
                <a:gd name="connsiteY8" fmla="*/ 548640 h 560832"/>
                <a:gd name="connsiteX9" fmla="*/ 487680 w 1060704"/>
                <a:gd name="connsiteY9" fmla="*/ 560832 h 560832"/>
                <a:gd name="connsiteX10" fmla="*/ 621792 w 1060704"/>
                <a:gd name="connsiteY10" fmla="*/ 548640 h 560832"/>
                <a:gd name="connsiteX11" fmla="*/ 694944 w 1060704"/>
                <a:gd name="connsiteY11" fmla="*/ 524256 h 560832"/>
                <a:gd name="connsiteX12" fmla="*/ 731520 w 1060704"/>
                <a:gd name="connsiteY12" fmla="*/ 512064 h 560832"/>
                <a:gd name="connsiteX13" fmla="*/ 841248 w 1060704"/>
                <a:gd name="connsiteY13" fmla="*/ 426720 h 560832"/>
                <a:gd name="connsiteX14" fmla="*/ 914400 w 1060704"/>
                <a:gd name="connsiteY14" fmla="*/ 402336 h 560832"/>
                <a:gd name="connsiteX15" fmla="*/ 999744 w 1060704"/>
                <a:gd name="connsiteY15" fmla="*/ 365760 h 560832"/>
                <a:gd name="connsiteX16" fmla="*/ 1036320 w 1060704"/>
                <a:gd name="connsiteY16" fmla="*/ 341376 h 560832"/>
                <a:gd name="connsiteX17" fmla="*/ 1060704 w 1060704"/>
                <a:gd name="connsiteY17" fmla="*/ 268224 h 560832"/>
                <a:gd name="connsiteX18" fmla="*/ 999744 w 1060704"/>
                <a:gd name="connsiteY18" fmla="*/ 85344 h 560832"/>
                <a:gd name="connsiteX19" fmla="*/ 963168 w 1060704"/>
                <a:gd name="connsiteY19" fmla="*/ 60960 h 560832"/>
                <a:gd name="connsiteX20" fmla="*/ 890016 w 1060704"/>
                <a:gd name="connsiteY20" fmla="*/ 36576 h 560832"/>
                <a:gd name="connsiteX21" fmla="*/ 719328 w 1060704"/>
                <a:gd name="connsiteY21" fmla="*/ 36576 h 560832"/>
                <a:gd name="connsiteX22" fmla="*/ 682752 w 1060704"/>
                <a:gd name="connsiteY22" fmla="*/ 12192 h 560832"/>
                <a:gd name="connsiteX23" fmla="*/ 646176 w 1060704"/>
                <a:gd name="connsiteY23" fmla="*/ 0 h 560832"/>
                <a:gd name="connsiteX24" fmla="*/ 536448 w 1060704"/>
                <a:gd name="connsiteY24" fmla="*/ 24384 h 560832"/>
                <a:gd name="connsiteX25" fmla="*/ 512064 w 1060704"/>
                <a:gd name="connsiteY25" fmla="*/ 60960 h 560832"/>
                <a:gd name="connsiteX26" fmla="*/ 475488 w 1060704"/>
                <a:gd name="connsiteY26" fmla="*/ 73152 h 560832"/>
                <a:gd name="connsiteX27" fmla="*/ 377952 w 1060704"/>
                <a:gd name="connsiteY27" fmla="*/ 85344 h 560832"/>
                <a:gd name="connsiteX28" fmla="*/ 292608 w 1060704"/>
                <a:gd name="connsiteY28" fmla="*/ 97536 h 560832"/>
                <a:gd name="connsiteX29" fmla="*/ 243840 w 1060704"/>
                <a:gd name="connsiteY29" fmla="*/ 146304 h 560832"/>
                <a:gd name="connsiteX30" fmla="*/ 134112 w 1060704"/>
                <a:gd name="connsiteY30" fmla="*/ 207264 h 560832"/>
                <a:gd name="connsiteX31" fmla="*/ 121920 w 1060704"/>
                <a:gd name="connsiteY31" fmla="*/ 219456 h 5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0704" h="560832">
                  <a:moveTo>
                    <a:pt x="121920" y="219456"/>
                  </a:moveTo>
                  <a:cubicBezTo>
                    <a:pt x="101600" y="233680"/>
                    <a:pt x="40523" y="235946"/>
                    <a:pt x="12192" y="292608"/>
                  </a:cubicBezTo>
                  <a:cubicBezTo>
                    <a:pt x="6445" y="304103"/>
                    <a:pt x="4064" y="316992"/>
                    <a:pt x="0" y="329184"/>
                  </a:cubicBezTo>
                  <a:cubicBezTo>
                    <a:pt x="4064" y="357632"/>
                    <a:pt x="521" y="388268"/>
                    <a:pt x="12192" y="414528"/>
                  </a:cubicBezTo>
                  <a:cubicBezTo>
                    <a:pt x="18368" y="428424"/>
                    <a:pt x="70908" y="449729"/>
                    <a:pt x="85344" y="451104"/>
                  </a:cubicBezTo>
                  <a:cubicBezTo>
                    <a:pt x="158279" y="458050"/>
                    <a:pt x="231648" y="459232"/>
                    <a:pt x="304800" y="463296"/>
                  </a:cubicBezTo>
                  <a:cubicBezTo>
                    <a:pt x="316992" y="467360"/>
                    <a:pt x="330142" y="469247"/>
                    <a:pt x="341376" y="475488"/>
                  </a:cubicBezTo>
                  <a:cubicBezTo>
                    <a:pt x="366994" y="489720"/>
                    <a:pt x="390144" y="508000"/>
                    <a:pt x="414528" y="524256"/>
                  </a:cubicBezTo>
                  <a:cubicBezTo>
                    <a:pt x="426720" y="532384"/>
                    <a:pt x="437203" y="544006"/>
                    <a:pt x="451104" y="548640"/>
                  </a:cubicBezTo>
                  <a:lnTo>
                    <a:pt x="487680" y="560832"/>
                  </a:lnTo>
                  <a:cubicBezTo>
                    <a:pt x="532384" y="556768"/>
                    <a:pt x="577587" y="556441"/>
                    <a:pt x="621792" y="548640"/>
                  </a:cubicBezTo>
                  <a:cubicBezTo>
                    <a:pt x="647104" y="544173"/>
                    <a:pt x="670560" y="532384"/>
                    <a:pt x="694944" y="524256"/>
                  </a:cubicBezTo>
                  <a:lnTo>
                    <a:pt x="731520" y="512064"/>
                  </a:lnTo>
                  <a:cubicBezTo>
                    <a:pt x="763079" y="480505"/>
                    <a:pt x="797499" y="441303"/>
                    <a:pt x="841248" y="426720"/>
                  </a:cubicBezTo>
                  <a:cubicBezTo>
                    <a:pt x="865632" y="418592"/>
                    <a:pt x="893014" y="416593"/>
                    <a:pt x="914400" y="402336"/>
                  </a:cubicBezTo>
                  <a:cubicBezTo>
                    <a:pt x="964918" y="368657"/>
                    <a:pt x="936761" y="381506"/>
                    <a:pt x="999744" y="365760"/>
                  </a:cubicBezTo>
                  <a:cubicBezTo>
                    <a:pt x="1011936" y="357632"/>
                    <a:pt x="1028554" y="353802"/>
                    <a:pt x="1036320" y="341376"/>
                  </a:cubicBezTo>
                  <a:cubicBezTo>
                    <a:pt x="1049943" y="319580"/>
                    <a:pt x="1060704" y="268224"/>
                    <a:pt x="1060704" y="268224"/>
                  </a:cubicBezTo>
                  <a:cubicBezTo>
                    <a:pt x="1053963" y="207557"/>
                    <a:pt x="1062007" y="126853"/>
                    <a:pt x="999744" y="85344"/>
                  </a:cubicBezTo>
                  <a:cubicBezTo>
                    <a:pt x="987552" y="77216"/>
                    <a:pt x="976558" y="66911"/>
                    <a:pt x="963168" y="60960"/>
                  </a:cubicBezTo>
                  <a:cubicBezTo>
                    <a:pt x="939680" y="50521"/>
                    <a:pt x="890016" y="36576"/>
                    <a:pt x="890016" y="36576"/>
                  </a:cubicBezTo>
                  <a:cubicBezTo>
                    <a:pt x="815619" y="51455"/>
                    <a:pt x="809428" y="59101"/>
                    <a:pt x="719328" y="36576"/>
                  </a:cubicBezTo>
                  <a:cubicBezTo>
                    <a:pt x="705113" y="33022"/>
                    <a:pt x="695858" y="18745"/>
                    <a:pt x="682752" y="12192"/>
                  </a:cubicBezTo>
                  <a:cubicBezTo>
                    <a:pt x="671257" y="6445"/>
                    <a:pt x="658368" y="4064"/>
                    <a:pt x="646176" y="0"/>
                  </a:cubicBezTo>
                  <a:cubicBezTo>
                    <a:pt x="645427" y="125"/>
                    <a:pt x="552245" y="11747"/>
                    <a:pt x="536448" y="24384"/>
                  </a:cubicBezTo>
                  <a:cubicBezTo>
                    <a:pt x="525006" y="33538"/>
                    <a:pt x="523506" y="51806"/>
                    <a:pt x="512064" y="60960"/>
                  </a:cubicBezTo>
                  <a:cubicBezTo>
                    <a:pt x="502029" y="68988"/>
                    <a:pt x="488132" y="70853"/>
                    <a:pt x="475488" y="73152"/>
                  </a:cubicBezTo>
                  <a:cubicBezTo>
                    <a:pt x="443251" y="79013"/>
                    <a:pt x="410430" y="81014"/>
                    <a:pt x="377952" y="85344"/>
                  </a:cubicBezTo>
                  <a:lnTo>
                    <a:pt x="292608" y="97536"/>
                  </a:lnTo>
                  <a:cubicBezTo>
                    <a:pt x="195072" y="130048"/>
                    <a:pt x="308864" y="81280"/>
                    <a:pt x="243840" y="146304"/>
                  </a:cubicBezTo>
                  <a:cubicBezTo>
                    <a:pt x="190264" y="199880"/>
                    <a:pt x="185216" y="186822"/>
                    <a:pt x="134112" y="207264"/>
                  </a:cubicBezTo>
                  <a:cubicBezTo>
                    <a:pt x="125675" y="210639"/>
                    <a:pt x="142240" y="205232"/>
                    <a:pt x="121920" y="219456"/>
                  </a:cubicBezTo>
                  <a:close/>
                </a:path>
              </a:pathLst>
            </a:custGeom>
            <a:grp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cxnSp>
          <p:nvCxnSpPr>
            <p:cNvPr id="70" name="Straight Connector 69">
              <a:extLst>
                <a:ext uri="{FF2B5EF4-FFF2-40B4-BE49-F238E27FC236}">
                  <a16:creationId xmlns:a16="http://schemas.microsoft.com/office/drawing/2014/main" id="{FDEDB481-FFAE-CE4A-B4B8-18385154D065}"/>
                </a:ext>
              </a:extLst>
            </p:cNvPr>
            <p:cNvCxnSpPr>
              <a:cxnSpLocks/>
            </p:cNvCxnSpPr>
            <p:nvPr/>
          </p:nvCxnSpPr>
          <p:spPr>
            <a:xfrm flipH="1">
              <a:off x="1577225" y="5561755"/>
              <a:ext cx="74682" cy="222309"/>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2B1349C-8DCB-F241-A20E-CB8098FBF45F}"/>
                </a:ext>
              </a:extLst>
            </p:cNvPr>
            <p:cNvCxnSpPr>
              <a:cxnSpLocks/>
              <a:stCxn id="69" idx="29"/>
            </p:cNvCxnSpPr>
            <p:nvPr/>
          </p:nvCxnSpPr>
          <p:spPr>
            <a:xfrm flipH="1">
              <a:off x="1637737" y="5517616"/>
              <a:ext cx="112600" cy="289284"/>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2170C5E2-553F-3D4F-A164-07B6D665D875}"/>
                </a:ext>
              </a:extLst>
            </p:cNvPr>
            <p:cNvCxnSpPr>
              <a:cxnSpLocks/>
            </p:cNvCxnSpPr>
            <p:nvPr/>
          </p:nvCxnSpPr>
          <p:spPr>
            <a:xfrm flipH="1">
              <a:off x="2104710" y="5445947"/>
              <a:ext cx="21732" cy="520626"/>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0CE3D8DB-9B45-9B49-9481-BA2995EC9391}"/>
                </a:ext>
              </a:extLst>
            </p:cNvPr>
            <p:cNvCxnSpPr>
              <a:cxnSpLocks/>
            </p:cNvCxnSpPr>
            <p:nvPr/>
          </p:nvCxnSpPr>
          <p:spPr>
            <a:xfrm flipH="1">
              <a:off x="1714539" y="5480673"/>
              <a:ext cx="117189" cy="348845"/>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A849110B-D41D-C346-BF37-36DCC58B4AAE}"/>
                </a:ext>
              </a:extLst>
            </p:cNvPr>
            <p:cNvCxnSpPr>
              <a:cxnSpLocks/>
              <a:stCxn id="69" idx="26"/>
            </p:cNvCxnSpPr>
            <p:nvPr/>
          </p:nvCxnSpPr>
          <p:spPr>
            <a:xfrm flipH="1">
              <a:off x="1860078" y="5484105"/>
              <a:ext cx="130860" cy="444311"/>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149F8D62-CB56-2242-A052-1C892BDAA8FA}"/>
                </a:ext>
              </a:extLst>
            </p:cNvPr>
            <p:cNvCxnSpPr>
              <a:cxnSpLocks/>
            </p:cNvCxnSpPr>
            <p:nvPr/>
          </p:nvCxnSpPr>
          <p:spPr>
            <a:xfrm flipH="1">
              <a:off x="1797227" y="5485556"/>
              <a:ext cx="125878" cy="374709"/>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875CA361-961C-0D4B-8C32-6CFA7768D2A6}"/>
                </a:ext>
              </a:extLst>
            </p:cNvPr>
            <p:cNvCxnSpPr>
              <a:cxnSpLocks/>
              <a:stCxn id="69" idx="25"/>
            </p:cNvCxnSpPr>
            <p:nvPr/>
          </p:nvCxnSpPr>
          <p:spPr>
            <a:xfrm flipH="1">
              <a:off x="1937691" y="5478181"/>
              <a:ext cx="91344" cy="499849"/>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05BD4DA-471E-C949-ADB6-B1725462BAC8}"/>
                </a:ext>
              </a:extLst>
            </p:cNvPr>
            <p:cNvCxnSpPr>
              <a:cxnSpLocks/>
              <a:stCxn id="69" idx="24"/>
            </p:cNvCxnSpPr>
            <p:nvPr/>
          </p:nvCxnSpPr>
          <p:spPr>
            <a:xfrm flipH="1">
              <a:off x="2028475" y="5446182"/>
              <a:ext cx="30700" cy="531848"/>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98E8F9A7-B4C2-8B48-86D2-BAA0286272CA}"/>
                </a:ext>
              </a:extLst>
            </p:cNvPr>
            <p:cNvCxnSpPr>
              <a:cxnSpLocks/>
              <a:stCxn id="69" idx="21"/>
            </p:cNvCxnSpPr>
            <p:nvPr/>
          </p:nvCxnSpPr>
          <p:spPr>
            <a:xfrm flipH="1">
              <a:off x="2176371" y="5488691"/>
              <a:ext cx="61092" cy="467501"/>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5485A257-1C74-EF48-B12A-4452A352EBAE}"/>
                </a:ext>
              </a:extLst>
            </p:cNvPr>
            <p:cNvCxnSpPr>
              <a:cxnSpLocks/>
            </p:cNvCxnSpPr>
            <p:nvPr/>
          </p:nvCxnSpPr>
          <p:spPr>
            <a:xfrm flipH="1">
              <a:off x="2443040" y="5533030"/>
              <a:ext cx="7198" cy="329169"/>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D1633DDE-17ED-9440-944B-B2F45C6B378E}"/>
                </a:ext>
              </a:extLst>
            </p:cNvPr>
            <p:cNvCxnSpPr>
              <a:cxnSpLocks/>
            </p:cNvCxnSpPr>
            <p:nvPr/>
          </p:nvCxnSpPr>
          <p:spPr>
            <a:xfrm flipH="1">
              <a:off x="2250761" y="5523394"/>
              <a:ext cx="56459" cy="371283"/>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808F64C8-F0E6-CE4E-8021-1F79FC77DCE1}"/>
                </a:ext>
              </a:extLst>
            </p:cNvPr>
            <p:cNvCxnSpPr>
              <a:cxnSpLocks/>
            </p:cNvCxnSpPr>
            <p:nvPr/>
          </p:nvCxnSpPr>
          <p:spPr>
            <a:xfrm flipH="1">
              <a:off x="2348014" y="5533030"/>
              <a:ext cx="30978" cy="337361"/>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E45F9933-A65B-7E44-8748-6AE84546E123}"/>
                </a:ext>
              </a:extLst>
            </p:cNvPr>
            <p:cNvCxnSpPr>
              <a:cxnSpLocks/>
            </p:cNvCxnSpPr>
            <p:nvPr/>
          </p:nvCxnSpPr>
          <p:spPr>
            <a:xfrm flipH="1">
              <a:off x="1518575" y="5583407"/>
              <a:ext cx="39398" cy="198236"/>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sp>
        <p:nvSpPr>
          <p:cNvPr id="99" name="TextBox 98">
            <a:extLst>
              <a:ext uri="{FF2B5EF4-FFF2-40B4-BE49-F238E27FC236}">
                <a16:creationId xmlns:a16="http://schemas.microsoft.com/office/drawing/2014/main" id="{33F46780-6CFC-2D4E-95C5-B3110B05C04A}"/>
              </a:ext>
            </a:extLst>
          </p:cNvPr>
          <p:cNvSpPr txBox="1"/>
          <p:nvPr/>
        </p:nvSpPr>
        <p:spPr>
          <a:xfrm>
            <a:off x="3755410" y="4597484"/>
            <a:ext cx="1587115" cy="341632"/>
          </a:xfrm>
          <a:prstGeom prst="rect">
            <a:avLst/>
          </a:prstGeom>
          <a:solidFill>
            <a:schemeClr val="tx1">
              <a:alpha val="10000"/>
            </a:schemeClr>
          </a:solidFill>
          <a:ln>
            <a:noFill/>
          </a:ln>
        </p:spPr>
        <p:txBody>
          <a:bodyPr wrap="square" rtlCol="0">
            <a:spAutoFit/>
          </a:bodyPr>
          <a:lstStyle/>
          <a:p>
            <a:pPr algn="ctr"/>
            <a:r>
              <a:rPr lang="en-US" sz="1620" dirty="0">
                <a:ln w="0">
                  <a:noFill/>
                </a:ln>
                <a:solidFill>
                  <a:schemeClr val="bg1"/>
                </a:solidFill>
                <a:latin typeface="Avenir Book" panose="02000503020000020003" pitchFamily="2" charset="0"/>
              </a:rPr>
              <a:t>Planetesimal</a:t>
            </a:r>
          </a:p>
        </p:txBody>
      </p:sp>
      <p:sp>
        <p:nvSpPr>
          <p:cNvPr id="104" name="TextBox 103">
            <a:extLst>
              <a:ext uri="{FF2B5EF4-FFF2-40B4-BE49-F238E27FC236}">
                <a16:creationId xmlns:a16="http://schemas.microsoft.com/office/drawing/2014/main" id="{144D1631-259E-684C-9A2D-770B91A729AA}"/>
              </a:ext>
            </a:extLst>
          </p:cNvPr>
          <p:cNvSpPr txBox="1"/>
          <p:nvPr/>
        </p:nvSpPr>
        <p:spPr>
          <a:xfrm>
            <a:off x="7629549" y="4836461"/>
            <a:ext cx="542135" cy="341632"/>
          </a:xfrm>
          <a:prstGeom prst="rect">
            <a:avLst/>
          </a:prstGeom>
          <a:noFill/>
        </p:spPr>
        <p:txBody>
          <a:bodyPr wrap="none" rtlCol="0">
            <a:spAutoFit/>
          </a:bodyPr>
          <a:lstStyle/>
          <a:p>
            <a:pPr algn="ctr"/>
            <a:r>
              <a:rPr lang="en-US" sz="1620" dirty="0">
                <a:solidFill>
                  <a:schemeClr val="bg1"/>
                </a:solidFill>
                <a:latin typeface="Avenir Book" panose="02000503020000020003" pitchFamily="2" charset="0"/>
              </a:rPr>
              <a:t>Gas</a:t>
            </a:r>
          </a:p>
        </p:txBody>
      </p:sp>
      <p:sp>
        <p:nvSpPr>
          <p:cNvPr id="110" name="TextBox 109">
            <a:extLst>
              <a:ext uri="{FF2B5EF4-FFF2-40B4-BE49-F238E27FC236}">
                <a16:creationId xmlns:a16="http://schemas.microsoft.com/office/drawing/2014/main" id="{1E663C49-1929-DC4E-8FAE-9A3DDF42DD18}"/>
              </a:ext>
            </a:extLst>
          </p:cNvPr>
          <p:cNvSpPr txBox="1"/>
          <p:nvPr/>
        </p:nvSpPr>
        <p:spPr>
          <a:xfrm>
            <a:off x="5484865" y="3576797"/>
            <a:ext cx="1772280" cy="369332"/>
          </a:xfrm>
          <a:prstGeom prst="rect">
            <a:avLst/>
          </a:prstGeom>
          <a:noFill/>
        </p:spPr>
        <p:txBody>
          <a:bodyPr wrap="none" rtlCol="0">
            <a:spAutoFit/>
          </a:bodyPr>
          <a:lstStyle/>
          <a:p>
            <a:r>
              <a:rPr lang="en-US" dirty="0">
                <a:latin typeface="Avenir Book" panose="02000503020000020003" pitchFamily="2" charset="0"/>
              </a:rPr>
              <a:t>WHITE DWARF</a:t>
            </a:r>
          </a:p>
        </p:txBody>
      </p:sp>
      <p:sp>
        <p:nvSpPr>
          <p:cNvPr id="98" name="Smiley Face 97">
            <a:extLst>
              <a:ext uri="{FF2B5EF4-FFF2-40B4-BE49-F238E27FC236}">
                <a16:creationId xmlns:a16="http://schemas.microsoft.com/office/drawing/2014/main" id="{36C91B49-3A03-864B-9D3F-7C4FECB1B594}"/>
              </a:ext>
            </a:extLst>
          </p:cNvPr>
          <p:cNvSpPr/>
          <p:nvPr/>
        </p:nvSpPr>
        <p:spPr>
          <a:xfrm>
            <a:off x="2515564" y="2917163"/>
            <a:ext cx="185546" cy="185546"/>
          </a:xfrm>
          <a:prstGeom prst="smileyFace">
            <a:avLst/>
          </a:prstGeom>
          <a:solidFill>
            <a:schemeClr val="tx1"/>
          </a:solidFill>
          <a:ln w="19050">
            <a:solidFill>
              <a:srgbClr val="D5FC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101" name="TextBox 100">
            <a:extLst>
              <a:ext uri="{FF2B5EF4-FFF2-40B4-BE49-F238E27FC236}">
                <a16:creationId xmlns:a16="http://schemas.microsoft.com/office/drawing/2014/main" id="{E50765AC-7415-A248-A6AF-E859A42E4968}"/>
              </a:ext>
            </a:extLst>
          </p:cNvPr>
          <p:cNvSpPr txBox="1"/>
          <p:nvPr/>
        </p:nvSpPr>
        <p:spPr>
          <a:xfrm>
            <a:off x="2976774" y="2540310"/>
            <a:ext cx="1621920" cy="313932"/>
          </a:xfrm>
          <a:prstGeom prst="rect">
            <a:avLst/>
          </a:prstGeom>
          <a:noFill/>
        </p:spPr>
        <p:txBody>
          <a:bodyPr wrap="square" rtlCol="0">
            <a:spAutoFit/>
          </a:bodyPr>
          <a:lstStyle/>
          <a:p>
            <a:r>
              <a:rPr lang="en-US" sz="1440" dirty="0">
                <a:solidFill>
                  <a:schemeClr val="bg1"/>
                </a:solidFill>
                <a:latin typeface="Avenir Book" panose="02000503020000020003" pitchFamily="2" charset="0"/>
              </a:rPr>
              <a:t>Planetesimal</a:t>
            </a:r>
          </a:p>
        </p:txBody>
      </p:sp>
      <p:sp>
        <p:nvSpPr>
          <p:cNvPr id="102" name="TextBox 101">
            <a:extLst>
              <a:ext uri="{FF2B5EF4-FFF2-40B4-BE49-F238E27FC236}">
                <a16:creationId xmlns:a16="http://schemas.microsoft.com/office/drawing/2014/main" id="{F6E7F7D3-7D9D-7147-96D4-B6D8B896C049}"/>
              </a:ext>
            </a:extLst>
          </p:cNvPr>
          <p:cNvSpPr txBox="1"/>
          <p:nvPr/>
        </p:nvSpPr>
        <p:spPr>
          <a:xfrm>
            <a:off x="2751586" y="1122514"/>
            <a:ext cx="503664" cy="313932"/>
          </a:xfrm>
          <a:prstGeom prst="rect">
            <a:avLst/>
          </a:prstGeom>
          <a:noFill/>
        </p:spPr>
        <p:txBody>
          <a:bodyPr wrap="none" rtlCol="0">
            <a:spAutoFit/>
          </a:bodyPr>
          <a:lstStyle/>
          <a:p>
            <a:r>
              <a:rPr lang="en-US" sz="1440" dirty="0">
                <a:solidFill>
                  <a:schemeClr val="bg1"/>
                </a:solidFill>
                <a:latin typeface="Avenir Book" panose="02000503020000020003" pitchFamily="2" charset="0"/>
              </a:rPr>
              <a:t>Gas</a:t>
            </a:r>
          </a:p>
        </p:txBody>
      </p:sp>
      <p:sp>
        <p:nvSpPr>
          <p:cNvPr id="105" name="TextBox 104">
            <a:extLst>
              <a:ext uri="{FF2B5EF4-FFF2-40B4-BE49-F238E27FC236}">
                <a16:creationId xmlns:a16="http://schemas.microsoft.com/office/drawing/2014/main" id="{C3899393-AE93-E048-8D47-B14271F883A0}"/>
              </a:ext>
            </a:extLst>
          </p:cNvPr>
          <p:cNvSpPr txBox="1"/>
          <p:nvPr/>
        </p:nvSpPr>
        <p:spPr>
          <a:xfrm>
            <a:off x="2696178" y="2907052"/>
            <a:ext cx="1293223" cy="313932"/>
          </a:xfrm>
          <a:prstGeom prst="rect">
            <a:avLst/>
          </a:prstGeom>
          <a:noFill/>
        </p:spPr>
        <p:txBody>
          <a:bodyPr wrap="square" rtlCol="0">
            <a:spAutoFit/>
          </a:bodyPr>
          <a:lstStyle/>
          <a:p>
            <a:r>
              <a:rPr lang="en-US" sz="1440" dirty="0">
                <a:solidFill>
                  <a:srgbClr val="D5FC79"/>
                </a:solidFill>
                <a:latin typeface="Avenir Book" panose="02000503020000020003" pitchFamily="2" charset="0"/>
              </a:rPr>
              <a:t>Observer</a:t>
            </a:r>
          </a:p>
        </p:txBody>
      </p:sp>
      <p:grpSp>
        <p:nvGrpSpPr>
          <p:cNvPr id="118" name="Group 117">
            <a:extLst>
              <a:ext uri="{FF2B5EF4-FFF2-40B4-BE49-F238E27FC236}">
                <a16:creationId xmlns:a16="http://schemas.microsoft.com/office/drawing/2014/main" id="{4738A3CE-9C26-674A-ABA1-C44A238FF5C7}"/>
              </a:ext>
            </a:extLst>
          </p:cNvPr>
          <p:cNvGrpSpPr/>
          <p:nvPr/>
        </p:nvGrpSpPr>
        <p:grpSpPr>
          <a:xfrm rot="1465163">
            <a:off x="2640178" y="1396397"/>
            <a:ext cx="647827" cy="763450"/>
            <a:chOff x="2254479" y="4138593"/>
            <a:chExt cx="935842" cy="1102869"/>
          </a:xfrm>
        </p:grpSpPr>
        <p:sp>
          <p:nvSpPr>
            <p:cNvPr id="113" name="Curved Right Arrow 112">
              <a:extLst>
                <a:ext uri="{FF2B5EF4-FFF2-40B4-BE49-F238E27FC236}">
                  <a16:creationId xmlns:a16="http://schemas.microsoft.com/office/drawing/2014/main" id="{BC481AB1-E5A3-1941-B5C4-99B2637D6D47}"/>
                </a:ext>
              </a:extLst>
            </p:cNvPr>
            <p:cNvSpPr/>
            <p:nvPr/>
          </p:nvSpPr>
          <p:spPr>
            <a:xfrm rot="11982949">
              <a:off x="2616277" y="4138593"/>
              <a:ext cx="568713" cy="1019960"/>
            </a:xfrm>
            <a:prstGeom prst="curvedRightArrow">
              <a:avLst>
                <a:gd name="adj1" fmla="val 13873"/>
                <a:gd name="adj2" fmla="val 28842"/>
                <a:gd name="adj3" fmla="val 29201"/>
              </a:avLst>
            </a:prstGeom>
            <a:solidFill>
              <a:srgbClr val="FF7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solidFill>
                  <a:schemeClr val="tx1"/>
                </a:solidFill>
              </a:endParaRPr>
            </a:p>
          </p:txBody>
        </p:sp>
        <p:sp>
          <p:nvSpPr>
            <p:cNvPr id="117" name="Rectangle 116">
              <a:extLst>
                <a:ext uri="{FF2B5EF4-FFF2-40B4-BE49-F238E27FC236}">
                  <a16:creationId xmlns:a16="http://schemas.microsoft.com/office/drawing/2014/main" id="{2AECE0BC-E3A6-D14A-8294-CB143A8BA001}"/>
                </a:ext>
              </a:extLst>
            </p:cNvPr>
            <p:cNvSpPr/>
            <p:nvPr/>
          </p:nvSpPr>
          <p:spPr>
            <a:xfrm>
              <a:off x="2254479" y="4747675"/>
              <a:ext cx="935842" cy="4937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grpSp>
      <p:grpSp>
        <p:nvGrpSpPr>
          <p:cNvPr id="116" name="Group 115">
            <a:extLst>
              <a:ext uri="{FF2B5EF4-FFF2-40B4-BE49-F238E27FC236}">
                <a16:creationId xmlns:a16="http://schemas.microsoft.com/office/drawing/2014/main" id="{8242DD69-95C7-4F4C-BB21-2356A087D441}"/>
              </a:ext>
            </a:extLst>
          </p:cNvPr>
          <p:cNvGrpSpPr/>
          <p:nvPr/>
        </p:nvGrpSpPr>
        <p:grpSpPr>
          <a:xfrm rot="20925772">
            <a:off x="1628850" y="1566994"/>
            <a:ext cx="1019473" cy="428572"/>
            <a:chOff x="4374525" y="2915494"/>
            <a:chExt cx="1472718" cy="619109"/>
          </a:xfrm>
        </p:grpSpPr>
        <p:sp>
          <p:nvSpPr>
            <p:cNvPr id="114" name="Curved Left Arrow 113">
              <a:extLst>
                <a:ext uri="{FF2B5EF4-FFF2-40B4-BE49-F238E27FC236}">
                  <a16:creationId xmlns:a16="http://schemas.microsoft.com/office/drawing/2014/main" id="{D08FF77A-BA8B-8443-AE82-A885C0009270}"/>
                </a:ext>
              </a:extLst>
            </p:cNvPr>
            <p:cNvSpPr/>
            <p:nvPr/>
          </p:nvSpPr>
          <p:spPr>
            <a:xfrm rot="6316942">
              <a:off x="4715966" y="2574053"/>
              <a:ext cx="542450" cy="1225331"/>
            </a:xfrm>
            <a:prstGeom prst="curvedLeftArrow">
              <a:avLst>
                <a:gd name="adj1" fmla="val 16932"/>
                <a:gd name="adj2" fmla="val 37629"/>
                <a:gd name="adj3" fmla="val 32348"/>
              </a:avLst>
            </a:prstGeom>
            <a:solidFill>
              <a:schemeClr val="accent1">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solidFill>
                  <a:schemeClr val="tx1"/>
                </a:solidFill>
              </a:endParaRPr>
            </a:p>
          </p:txBody>
        </p:sp>
        <p:sp>
          <p:nvSpPr>
            <p:cNvPr id="115" name="Rectangle 114">
              <a:extLst>
                <a:ext uri="{FF2B5EF4-FFF2-40B4-BE49-F238E27FC236}">
                  <a16:creationId xmlns:a16="http://schemas.microsoft.com/office/drawing/2014/main" id="{AB8F47F7-3C22-EB45-A50C-944D7FF23456}"/>
                </a:ext>
              </a:extLst>
            </p:cNvPr>
            <p:cNvSpPr/>
            <p:nvPr/>
          </p:nvSpPr>
          <p:spPr>
            <a:xfrm>
              <a:off x="4911401" y="3040816"/>
              <a:ext cx="935842" cy="493787"/>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grpSp>
      <p:sp>
        <p:nvSpPr>
          <p:cNvPr id="13" name="Oval 12">
            <a:extLst>
              <a:ext uri="{FF2B5EF4-FFF2-40B4-BE49-F238E27FC236}">
                <a16:creationId xmlns:a16="http://schemas.microsoft.com/office/drawing/2014/main" id="{F946D037-8132-9E41-B341-B4ABB60C8613}"/>
              </a:ext>
            </a:extLst>
          </p:cNvPr>
          <p:cNvSpPr/>
          <p:nvPr/>
        </p:nvSpPr>
        <p:spPr>
          <a:xfrm>
            <a:off x="2424227" y="1489874"/>
            <a:ext cx="327359" cy="327360"/>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80" dirty="0"/>
          </a:p>
        </p:txBody>
      </p:sp>
      <p:sp>
        <p:nvSpPr>
          <p:cNvPr id="20" name="Donut 19">
            <a:extLst>
              <a:ext uri="{FF2B5EF4-FFF2-40B4-BE49-F238E27FC236}">
                <a16:creationId xmlns:a16="http://schemas.microsoft.com/office/drawing/2014/main" id="{7F1A4533-C587-E047-9C11-FB38C33C77F5}"/>
              </a:ext>
            </a:extLst>
          </p:cNvPr>
          <p:cNvSpPr/>
          <p:nvPr/>
        </p:nvSpPr>
        <p:spPr>
          <a:xfrm rot="1232569">
            <a:off x="1717457" y="1178374"/>
            <a:ext cx="1423087" cy="824510"/>
          </a:xfrm>
          <a:prstGeom prst="donut">
            <a:avLst>
              <a:gd name="adj" fmla="val 10425"/>
            </a:avLst>
          </a:prstGeom>
          <a:gradFill flip="none" rotWithShape="1">
            <a:gsLst>
              <a:gs pos="0">
                <a:srgbClr val="FF7E79"/>
              </a:gs>
              <a:gs pos="76000">
                <a:schemeClr val="accent1">
                  <a:lumMod val="50000"/>
                </a:schemeClr>
              </a:gs>
            </a:gsLst>
            <a:lin ang="66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solidFill>
                <a:schemeClr val="tx1"/>
              </a:solidFill>
            </a:endParaRPr>
          </a:p>
        </p:txBody>
      </p:sp>
      <p:sp>
        <p:nvSpPr>
          <p:cNvPr id="109" name="TextBox 108">
            <a:extLst>
              <a:ext uri="{FF2B5EF4-FFF2-40B4-BE49-F238E27FC236}">
                <a16:creationId xmlns:a16="http://schemas.microsoft.com/office/drawing/2014/main" id="{818A0A76-83AE-5F42-9D17-AEF4091BE0D8}"/>
              </a:ext>
            </a:extLst>
          </p:cNvPr>
          <p:cNvSpPr txBox="1"/>
          <p:nvPr/>
        </p:nvSpPr>
        <p:spPr>
          <a:xfrm>
            <a:off x="2366562" y="1537660"/>
            <a:ext cx="457176" cy="286232"/>
          </a:xfrm>
          <a:prstGeom prst="rect">
            <a:avLst/>
          </a:prstGeom>
          <a:noFill/>
        </p:spPr>
        <p:txBody>
          <a:bodyPr wrap="none" rtlCol="0">
            <a:spAutoFit/>
          </a:bodyPr>
          <a:lstStyle/>
          <a:p>
            <a:pPr algn="ctr"/>
            <a:r>
              <a:rPr lang="en-US" sz="1260" dirty="0">
                <a:latin typeface="Avenir Book" panose="02000503020000020003" pitchFamily="2" charset="0"/>
              </a:rPr>
              <a:t>WD</a:t>
            </a:r>
          </a:p>
        </p:txBody>
      </p:sp>
      <p:sp>
        <p:nvSpPr>
          <p:cNvPr id="3" name="Oval 2">
            <a:extLst>
              <a:ext uri="{FF2B5EF4-FFF2-40B4-BE49-F238E27FC236}">
                <a16:creationId xmlns:a16="http://schemas.microsoft.com/office/drawing/2014/main" id="{B99CA865-0B97-664A-BF81-EAABB452F836}"/>
              </a:ext>
            </a:extLst>
          </p:cNvPr>
          <p:cNvSpPr/>
          <p:nvPr/>
        </p:nvSpPr>
        <p:spPr>
          <a:xfrm>
            <a:off x="1618040" y="683688"/>
            <a:ext cx="1939733" cy="1939733"/>
          </a:xfrm>
          <a:prstGeom prst="ellipse">
            <a:avLst/>
          </a:prstGeom>
          <a:noFill/>
          <a:ln w="38100">
            <a:solidFill>
              <a:schemeClr val="bg1">
                <a:lumMod val="95000"/>
              </a:schemeClr>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00" name="TextBox 99">
            <a:extLst>
              <a:ext uri="{FF2B5EF4-FFF2-40B4-BE49-F238E27FC236}">
                <a16:creationId xmlns:a16="http://schemas.microsoft.com/office/drawing/2014/main" id="{C09FDB78-7DCF-F741-9007-677659F1835A}"/>
              </a:ext>
            </a:extLst>
          </p:cNvPr>
          <p:cNvSpPr txBox="1"/>
          <p:nvPr/>
        </p:nvSpPr>
        <p:spPr>
          <a:xfrm>
            <a:off x="8347421" y="1463669"/>
            <a:ext cx="1469610" cy="313932"/>
          </a:xfrm>
          <a:prstGeom prst="rect">
            <a:avLst/>
          </a:prstGeom>
          <a:noFill/>
        </p:spPr>
        <p:txBody>
          <a:bodyPr wrap="square" rtlCol="0">
            <a:spAutoFit/>
          </a:bodyPr>
          <a:lstStyle/>
          <a:p>
            <a:r>
              <a:rPr lang="en-US" sz="1440" dirty="0">
                <a:solidFill>
                  <a:schemeClr val="bg1"/>
                </a:solidFill>
                <a:latin typeface="Avenir Book" panose="02000503020000020003" pitchFamily="2" charset="0"/>
              </a:rPr>
              <a:t>Planetesimal</a:t>
            </a:r>
          </a:p>
        </p:txBody>
      </p:sp>
      <p:sp>
        <p:nvSpPr>
          <p:cNvPr id="103" name="TextBox 102">
            <a:extLst>
              <a:ext uri="{FF2B5EF4-FFF2-40B4-BE49-F238E27FC236}">
                <a16:creationId xmlns:a16="http://schemas.microsoft.com/office/drawing/2014/main" id="{4D87F7D8-000D-7F4D-9362-08CE58CEA772}"/>
              </a:ext>
            </a:extLst>
          </p:cNvPr>
          <p:cNvSpPr txBox="1"/>
          <p:nvPr/>
        </p:nvSpPr>
        <p:spPr>
          <a:xfrm>
            <a:off x="9367433" y="906591"/>
            <a:ext cx="503664" cy="313932"/>
          </a:xfrm>
          <a:prstGeom prst="rect">
            <a:avLst/>
          </a:prstGeom>
          <a:noFill/>
        </p:spPr>
        <p:txBody>
          <a:bodyPr wrap="none" rtlCol="0">
            <a:spAutoFit/>
          </a:bodyPr>
          <a:lstStyle/>
          <a:p>
            <a:r>
              <a:rPr lang="en-US" sz="1440" dirty="0">
                <a:solidFill>
                  <a:schemeClr val="bg1"/>
                </a:solidFill>
                <a:latin typeface="Avenir Book" panose="02000503020000020003" pitchFamily="2" charset="0"/>
              </a:rPr>
              <a:t>Gas</a:t>
            </a:r>
          </a:p>
        </p:txBody>
      </p:sp>
      <p:sp>
        <p:nvSpPr>
          <p:cNvPr id="106" name="TextBox 105">
            <a:extLst>
              <a:ext uri="{FF2B5EF4-FFF2-40B4-BE49-F238E27FC236}">
                <a16:creationId xmlns:a16="http://schemas.microsoft.com/office/drawing/2014/main" id="{E319C287-1768-E346-BFE7-AE717C6D6B51}"/>
              </a:ext>
            </a:extLst>
          </p:cNvPr>
          <p:cNvSpPr txBox="1"/>
          <p:nvPr/>
        </p:nvSpPr>
        <p:spPr>
          <a:xfrm>
            <a:off x="6585102" y="1103410"/>
            <a:ext cx="1213516" cy="313932"/>
          </a:xfrm>
          <a:prstGeom prst="rect">
            <a:avLst/>
          </a:prstGeom>
          <a:noFill/>
        </p:spPr>
        <p:txBody>
          <a:bodyPr wrap="square" rtlCol="0">
            <a:spAutoFit/>
          </a:bodyPr>
          <a:lstStyle/>
          <a:p>
            <a:pPr algn="ctr"/>
            <a:r>
              <a:rPr lang="en-US" sz="1440" dirty="0">
                <a:solidFill>
                  <a:srgbClr val="D5FC79"/>
                </a:solidFill>
                <a:latin typeface="Avenir Book" panose="02000503020000020003" pitchFamily="2" charset="0"/>
              </a:rPr>
              <a:t>Observer</a:t>
            </a:r>
          </a:p>
        </p:txBody>
      </p:sp>
      <p:cxnSp>
        <p:nvCxnSpPr>
          <p:cNvPr id="119" name="Straight Connector 118">
            <a:extLst>
              <a:ext uri="{FF2B5EF4-FFF2-40B4-BE49-F238E27FC236}">
                <a16:creationId xmlns:a16="http://schemas.microsoft.com/office/drawing/2014/main" id="{386ED05F-1A95-A949-8C8D-9BD53B84A667}"/>
              </a:ext>
            </a:extLst>
          </p:cNvPr>
          <p:cNvCxnSpPr/>
          <p:nvPr/>
        </p:nvCxnSpPr>
        <p:spPr>
          <a:xfrm>
            <a:off x="8043712" y="1265280"/>
            <a:ext cx="2452573" cy="0"/>
          </a:xfrm>
          <a:prstGeom prst="line">
            <a:avLst/>
          </a:prstGeom>
          <a:ln w="38100">
            <a:solidFill>
              <a:srgbClr val="D5FC79"/>
            </a:solidFill>
            <a:prstDash val="sysDot"/>
          </a:ln>
          <a:effectLst/>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C9EACCA9-D0DE-D143-8526-2F95537E634E}"/>
              </a:ext>
            </a:extLst>
          </p:cNvPr>
          <p:cNvSpPr/>
          <p:nvPr/>
        </p:nvSpPr>
        <p:spPr>
          <a:xfrm>
            <a:off x="10016120" y="960378"/>
            <a:ext cx="630936" cy="630937"/>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4" name="Cloud 3">
            <a:extLst>
              <a:ext uri="{FF2B5EF4-FFF2-40B4-BE49-F238E27FC236}">
                <a16:creationId xmlns:a16="http://schemas.microsoft.com/office/drawing/2014/main" id="{5B724F82-81CB-9740-A39A-FCC9AA4C9AE8}"/>
              </a:ext>
            </a:extLst>
          </p:cNvPr>
          <p:cNvSpPr/>
          <p:nvPr/>
        </p:nvSpPr>
        <p:spPr>
          <a:xfrm>
            <a:off x="9385224" y="1133228"/>
            <a:ext cx="482468" cy="290106"/>
          </a:xfrm>
          <a:prstGeom prst="cloud">
            <a:avLst/>
          </a:prstGeom>
          <a:solidFill>
            <a:srgbClr val="FF7E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108" name="TextBox 107">
            <a:extLst>
              <a:ext uri="{FF2B5EF4-FFF2-40B4-BE49-F238E27FC236}">
                <a16:creationId xmlns:a16="http://schemas.microsoft.com/office/drawing/2014/main" id="{633880A2-7074-E845-AF87-83F3EB4A260E}"/>
              </a:ext>
            </a:extLst>
          </p:cNvPr>
          <p:cNvSpPr txBox="1"/>
          <p:nvPr/>
        </p:nvSpPr>
        <p:spPr>
          <a:xfrm>
            <a:off x="10096655" y="1122960"/>
            <a:ext cx="495649" cy="313932"/>
          </a:xfrm>
          <a:prstGeom prst="rect">
            <a:avLst/>
          </a:prstGeom>
          <a:noFill/>
        </p:spPr>
        <p:txBody>
          <a:bodyPr wrap="none" rtlCol="0">
            <a:spAutoFit/>
          </a:bodyPr>
          <a:lstStyle/>
          <a:p>
            <a:r>
              <a:rPr lang="en-US" sz="1440" dirty="0">
                <a:latin typeface="Avenir Book" panose="02000503020000020003" pitchFamily="2" charset="0"/>
              </a:rPr>
              <a:t>WD</a:t>
            </a:r>
          </a:p>
        </p:txBody>
      </p:sp>
      <p:sp>
        <p:nvSpPr>
          <p:cNvPr id="126" name="Smiley Face 125">
            <a:extLst>
              <a:ext uri="{FF2B5EF4-FFF2-40B4-BE49-F238E27FC236}">
                <a16:creationId xmlns:a16="http://schemas.microsoft.com/office/drawing/2014/main" id="{69CE60CE-A7A3-264D-BA6C-A5CF0C875785}"/>
              </a:ext>
            </a:extLst>
          </p:cNvPr>
          <p:cNvSpPr/>
          <p:nvPr/>
        </p:nvSpPr>
        <p:spPr>
          <a:xfrm>
            <a:off x="7736787" y="1171574"/>
            <a:ext cx="185548" cy="185548"/>
          </a:xfrm>
          <a:prstGeom prst="smileyFace">
            <a:avLst/>
          </a:prstGeom>
          <a:solidFill>
            <a:schemeClr val="tx1"/>
          </a:solidFill>
          <a:ln w="19050">
            <a:solidFill>
              <a:srgbClr val="D5FC7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128" name="TextBox 127">
            <a:extLst>
              <a:ext uri="{FF2B5EF4-FFF2-40B4-BE49-F238E27FC236}">
                <a16:creationId xmlns:a16="http://schemas.microsoft.com/office/drawing/2014/main" id="{F45290F5-C8D5-7446-997A-9B2302C052FA}"/>
              </a:ext>
            </a:extLst>
          </p:cNvPr>
          <p:cNvSpPr txBox="1"/>
          <p:nvPr/>
        </p:nvSpPr>
        <p:spPr>
          <a:xfrm>
            <a:off x="715309" y="5330181"/>
            <a:ext cx="1856416" cy="646331"/>
          </a:xfrm>
          <a:prstGeom prst="rect">
            <a:avLst/>
          </a:prstGeom>
          <a:noFill/>
          <a:ln>
            <a:noFill/>
          </a:ln>
        </p:spPr>
        <p:txBody>
          <a:bodyPr wrap="square" rtlCol="0">
            <a:spAutoFit/>
          </a:bodyPr>
          <a:lstStyle/>
          <a:p>
            <a:r>
              <a:rPr lang="en-US" dirty="0">
                <a:solidFill>
                  <a:schemeClr val="bg1"/>
                </a:solidFill>
                <a:latin typeface="Avenir" panose="02000503020000020003" pitchFamily="2" charset="0"/>
              </a:rPr>
              <a:t>WD1145+017</a:t>
            </a:r>
          </a:p>
          <a:p>
            <a:r>
              <a:rPr lang="en-US" dirty="0">
                <a:solidFill>
                  <a:schemeClr val="bg1"/>
                </a:solidFill>
                <a:latin typeface="Avenir" panose="02000503020000020003" pitchFamily="2" charset="0"/>
              </a:rPr>
              <a:t>T~15,000 K</a:t>
            </a:r>
          </a:p>
        </p:txBody>
      </p:sp>
      <p:grpSp>
        <p:nvGrpSpPr>
          <p:cNvPr id="83" name="Group 82">
            <a:extLst>
              <a:ext uri="{FF2B5EF4-FFF2-40B4-BE49-F238E27FC236}">
                <a16:creationId xmlns:a16="http://schemas.microsoft.com/office/drawing/2014/main" id="{D99BED11-6D90-FB4F-8030-B62D0B1B9C9B}"/>
              </a:ext>
            </a:extLst>
          </p:cNvPr>
          <p:cNvGrpSpPr/>
          <p:nvPr/>
        </p:nvGrpSpPr>
        <p:grpSpPr>
          <a:xfrm>
            <a:off x="8671785" y="1140700"/>
            <a:ext cx="576826" cy="304988"/>
            <a:chOff x="1480130" y="5417199"/>
            <a:chExt cx="1060704" cy="560832"/>
          </a:xfrm>
          <a:solidFill>
            <a:schemeClr val="accent3">
              <a:lumMod val="60000"/>
              <a:lumOff val="40000"/>
            </a:schemeClr>
          </a:solidFill>
        </p:grpSpPr>
        <p:sp>
          <p:nvSpPr>
            <p:cNvPr id="84" name="Freeform 83">
              <a:extLst>
                <a:ext uri="{FF2B5EF4-FFF2-40B4-BE49-F238E27FC236}">
                  <a16:creationId xmlns:a16="http://schemas.microsoft.com/office/drawing/2014/main" id="{9B8711D3-6292-9B48-A219-C5C7B34DA580}"/>
                </a:ext>
              </a:extLst>
            </p:cNvPr>
            <p:cNvSpPr/>
            <p:nvPr/>
          </p:nvSpPr>
          <p:spPr>
            <a:xfrm rot="575786">
              <a:off x="1480130" y="5417199"/>
              <a:ext cx="1060704" cy="560832"/>
            </a:xfrm>
            <a:custGeom>
              <a:avLst/>
              <a:gdLst>
                <a:gd name="connsiteX0" fmla="*/ 121920 w 1060704"/>
                <a:gd name="connsiteY0" fmla="*/ 219456 h 560832"/>
                <a:gd name="connsiteX1" fmla="*/ 12192 w 1060704"/>
                <a:gd name="connsiteY1" fmla="*/ 292608 h 560832"/>
                <a:gd name="connsiteX2" fmla="*/ 0 w 1060704"/>
                <a:gd name="connsiteY2" fmla="*/ 329184 h 560832"/>
                <a:gd name="connsiteX3" fmla="*/ 12192 w 1060704"/>
                <a:gd name="connsiteY3" fmla="*/ 414528 h 560832"/>
                <a:gd name="connsiteX4" fmla="*/ 85344 w 1060704"/>
                <a:gd name="connsiteY4" fmla="*/ 451104 h 560832"/>
                <a:gd name="connsiteX5" fmla="*/ 304800 w 1060704"/>
                <a:gd name="connsiteY5" fmla="*/ 463296 h 560832"/>
                <a:gd name="connsiteX6" fmla="*/ 341376 w 1060704"/>
                <a:gd name="connsiteY6" fmla="*/ 475488 h 560832"/>
                <a:gd name="connsiteX7" fmla="*/ 414528 w 1060704"/>
                <a:gd name="connsiteY7" fmla="*/ 524256 h 560832"/>
                <a:gd name="connsiteX8" fmla="*/ 451104 w 1060704"/>
                <a:gd name="connsiteY8" fmla="*/ 548640 h 560832"/>
                <a:gd name="connsiteX9" fmla="*/ 487680 w 1060704"/>
                <a:gd name="connsiteY9" fmla="*/ 560832 h 560832"/>
                <a:gd name="connsiteX10" fmla="*/ 621792 w 1060704"/>
                <a:gd name="connsiteY10" fmla="*/ 548640 h 560832"/>
                <a:gd name="connsiteX11" fmla="*/ 694944 w 1060704"/>
                <a:gd name="connsiteY11" fmla="*/ 524256 h 560832"/>
                <a:gd name="connsiteX12" fmla="*/ 731520 w 1060704"/>
                <a:gd name="connsiteY12" fmla="*/ 512064 h 560832"/>
                <a:gd name="connsiteX13" fmla="*/ 841248 w 1060704"/>
                <a:gd name="connsiteY13" fmla="*/ 426720 h 560832"/>
                <a:gd name="connsiteX14" fmla="*/ 914400 w 1060704"/>
                <a:gd name="connsiteY14" fmla="*/ 402336 h 560832"/>
                <a:gd name="connsiteX15" fmla="*/ 999744 w 1060704"/>
                <a:gd name="connsiteY15" fmla="*/ 365760 h 560832"/>
                <a:gd name="connsiteX16" fmla="*/ 1036320 w 1060704"/>
                <a:gd name="connsiteY16" fmla="*/ 341376 h 560832"/>
                <a:gd name="connsiteX17" fmla="*/ 1060704 w 1060704"/>
                <a:gd name="connsiteY17" fmla="*/ 268224 h 560832"/>
                <a:gd name="connsiteX18" fmla="*/ 999744 w 1060704"/>
                <a:gd name="connsiteY18" fmla="*/ 85344 h 560832"/>
                <a:gd name="connsiteX19" fmla="*/ 963168 w 1060704"/>
                <a:gd name="connsiteY19" fmla="*/ 60960 h 560832"/>
                <a:gd name="connsiteX20" fmla="*/ 890016 w 1060704"/>
                <a:gd name="connsiteY20" fmla="*/ 36576 h 560832"/>
                <a:gd name="connsiteX21" fmla="*/ 719328 w 1060704"/>
                <a:gd name="connsiteY21" fmla="*/ 36576 h 560832"/>
                <a:gd name="connsiteX22" fmla="*/ 682752 w 1060704"/>
                <a:gd name="connsiteY22" fmla="*/ 12192 h 560832"/>
                <a:gd name="connsiteX23" fmla="*/ 646176 w 1060704"/>
                <a:gd name="connsiteY23" fmla="*/ 0 h 560832"/>
                <a:gd name="connsiteX24" fmla="*/ 536448 w 1060704"/>
                <a:gd name="connsiteY24" fmla="*/ 24384 h 560832"/>
                <a:gd name="connsiteX25" fmla="*/ 512064 w 1060704"/>
                <a:gd name="connsiteY25" fmla="*/ 60960 h 560832"/>
                <a:gd name="connsiteX26" fmla="*/ 475488 w 1060704"/>
                <a:gd name="connsiteY26" fmla="*/ 73152 h 560832"/>
                <a:gd name="connsiteX27" fmla="*/ 377952 w 1060704"/>
                <a:gd name="connsiteY27" fmla="*/ 85344 h 560832"/>
                <a:gd name="connsiteX28" fmla="*/ 292608 w 1060704"/>
                <a:gd name="connsiteY28" fmla="*/ 97536 h 560832"/>
                <a:gd name="connsiteX29" fmla="*/ 243840 w 1060704"/>
                <a:gd name="connsiteY29" fmla="*/ 146304 h 560832"/>
                <a:gd name="connsiteX30" fmla="*/ 134112 w 1060704"/>
                <a:gd name="connsiteY30" fmla="*/ 207264 h 560832"/>
                <a:gd name="connsiteX31" fmla="*/ 121920 w 1060704"/>
                <a:gd name="connsiteY31" fmla="*/ 219456 h 5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0704" h="560832">
                  <a:moveTo>
                    <a:pt x="121920" y="219456"/>
                  </a:moveTo>
                  <a:cubicBezTo>
                    <a:pt x="101600" y="233680"/>
                    <a:pt x="40523" y="235946"/>
                    <a:pt x="12192" y="292608"/>
                  </a:cubicBezTo>
                  <a:cubicBezTo>
                    <a:pt x="6445" y="304103"/>
                    <a:pt x="4064" y="316992"/>
                    <a:pt x="0" y="329184"/>
                  </a:cubicBezTo>
                  <a:cubicBezTo>
                    <a:pt x="4064" y="357632"/>
                    <a:pt x="521" y="388268"/>
                    <a:pt x="12192" y="414528"/>
                  </a:cubicBezTo>
                  <a:cubicBezTo>
                    <a:pt x="18368" y="428424"/>
                    <a:pt x="70908" y="449729"/>
                    <a:pt x="85344" y="451104"/>
                  </a:cubicBezTo>
                  <a:cubicBezTo>
                    <a:pt x="158279" y="458050"/>
                    <a:pt x="231648" y="459232"/>
                    <a:pt x="304800" y="463296"/>
                  </a:cubicBezTo>
                  <a:cubicBezTo>
                    <a:pt x="316992" y="467360"/>
                    <a:pt x="330142" y="469247"/>
                    <a:pt x="341376" y="475488"/>
                  </a:cubicBezTo>
                  <a:cubicBezTo>
                    <a:pt x="366994" y="489720"/>
                    <a:pt x="390144" y="508000"/>
                    <a:pt x="414528" y="524256"/>
                  </a:cubicBezTo>
                  <a:cubicBezTo>
                    <a:pt x="426720" y="532384"/>
                    <a:pt x="437203" y="544006"/>
                    <a:pt x="451104" y="548640"/>
                  </a:cubicBezTo>
                  <a:lnTo>
                    <a:pt x="487680" y="560832"/>
                  </a:lnTo>
                  <a:cubicBezTo>
                    <a:pt x="532384" y="556768"/>
                    <a:pt x="577587" y="556441"/>
                    <a:pt x="621792" y="548640"/>
                  </a:cubicBezTo>
                  <a:cubicBezTo>
                    <a:pt x="647104" y="544173"/>
                    <a:pt x="670560" y="532384"/>
                    <a:pt x="694944" y="524256"/>
                  </a:cubicBezTo>
                  <a:lnTo>
                    <a:pt x="731520" y="512064"/>
                  </a:lnTo>
                  <a:cubicBezTo>
                    <a:pt x="763079" y="480505"/>
                    <a:pt x="797499" y="441303"/>
                    <a:pt x="841248" y="426720"/>
                  </a:cubicBezTo>
                  <a:cubicBezTo>
                    <a:pt x="865632" y="418592"/>
                    <a:pt x="893014" y="416593"/>
                    <a:pt x="914400" y="402336"/>
                  </a:cubicBezTo>
                  <a:cubicBezTo>
                    <a:pt x="964918" y="368657"/>
                    <a:pt x="936761" y="381506"/>
                    <a:pt x="999744" y="365760"/>
                  </a:cubicBezTo>
                  <a:cubicBezTo>
                    <a:pt x="1011936" y="357632"/>
                    <a:pt x="1028554" y="353802"/>
                    <a:pt x="1036320" y="341376"/>
                  </a:cubicBezTo>
                  <a:cubicBezTo>
                    <a:pt x="1049943" y="319580"/>
                    <a:pt x="1060704" y="268224"/>
                    <a:pt x="1060704" y="268224"/>
                  </a:cubicBezTo>
                  <a:cubicBezTo>
                    <a:pt x="1053963" y="207557"/>
                    <a:pt x="1062007" y="126853"/>
                    <a:pt x="999744" y="85344"/>
                  </a:cubicBezTo>
                  <a:cubicBezTo>
                    <a:pt x="987552" y="77216"/>
                    <a:pt x="976558" y="66911"/>
                    <a:pt x="963168" y="60960"/>
                  </a:cubicBezTo>
                  <a:cubicBezTo>
                    <a:pt x="939680" y="50521"/>
                    <a:pt x="890016" y="36576"/>
                    <a:pt x="890016" y="36576"/>
                  </a:cubicBezTo>
                  <a:cubicBezTo>
                    <a:pt x="815619" y="51455"/>
                    <a:pt x="809428" y="59101"/>
                    <a:pt x="719328" y="36576"/>
                  </a:cubicBezTo>
                  <a:cubicBezTo>
                    <a:pt x="705113" y="33022"/>
                    <a:pt x="695858" y="18745"/>
                    <a:pt x="682752" y="12192"/>
                  </a:cubicBezTo>
                  <a:cubicBezTo>
                    <a:pt x="671257" y="6445"/>
                    <a:pt x="658368" y="4064"/>
                    <a:pt x="646176" y="0"/>
                  </a:cubicBezTo>
                  <a:cubicBezTo>
                    <a:pt x="645427" y="125"/>
                    <a:pt x="552245" y="11747"/>
                    <a:pt x="536448" y="24384"/>
                  </a:cubicBezTo>
                  <a:cubicBezTo>
                    <a:pt x="525006" y="33538"/>
                    <a:pt x="523506" y="51806"/>
                    <a:pt x="512064" y="60960"/>
                  </a:cubicBezTo>
                  <a:cubicBezTo>
                    <a:pt x="502029" y="68988"/>
                    <a:pt x="488132" y="70853"/>
                    <a:pt x="475488" y="73152"/>
                  </a:cubicBezTo>
                  <a:cubicBezTo>
                    <a:pt x="443251" y="79013"/>
                    <a:pt x="410430" y="81014"/>
                    <a:pt x="377952" y="85344"/>
                  </a:cubicBezTo>
                  <a:lnTo>
                    <a:pt x="292608" y="97536"/>
                  </a:lnTo>
                  <a:cubicBezTo>
                    <a:pt x="195072" y="130048"/>
                    <a:pt x="308864" y="81280"/>
                    <a:pt x="243840" y="146304"/>
                  </a:cubicBezTo>
                  <a:cubicBezTo>
                    <a:pt x="190264" y="199880"/>
                    <a:pt x="185216" y="186822"/>
                    <a:pt x="134112" y="207264"/>
                  </a:cubicBezTo>
                  <a:cubicBezTo>
                    <a:pt x="125675" y="210639"/>
                    <a:pt x="142240" y="205232"/>
                    <a:pt x="121920" y="219456"/>
                  </a:cubicBezTo>
                  <a:close/>
                </a:path>
              </a:pathLst>
            </a:custGeom>
            <a:grp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cxnSp>
          <p:nvCxnSpPr>
            <p:cNvPr id="85" name="Straight Connector 84">
              <a:extLst>
                <a:ext uri="{FF2B5EF4-FFF2-40B4-BE49-F238E27FC236}">
                  <a16:creationId xmlns:a16="http://schemas.microsoft.com/office/drawing/2014/main" id="{3F4452A3-6504-394C-83F4-55AF5FE26A66}"/>
                </a:ext>
              </a:extLst>
            </p:cNvPr>
            <p:cNvCxnSpPr>
              <a:cxnSpLocks/>
            </p:cNvCxnSpPr>
            <p:nvPr/>
          </p:nvCxnSpPr>
          <p:spPr>
            <a:xfrm flipH="1">
              <a:off x="1577225" y="5561755"/>
              <a:ext cx="74682" cy="22230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180CE75A-FF85-1442-A164-4282629E689C}"/>
                </a:ext>
              </a:extLst>
            </p:cNvPr>
            <p:cNvCxnSpPr>
              <a:cxnSpLocks/>
              <a:stCxn id="84" idx="29"/>
            </p:cNvCxnSpPr>
            <p:nvPr/>
          </p:nvCxnSpPr>
          <p:spPr>
            <a:xfrm flipH="1">
              <a:off x="1637737" y="5517616"/>
              <a:ext cx="112600" cy="289284"/>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B8AAEC67-5FA4-FE48-A4FF-8810611301D6}"/>
                </a:ext>
              </a:extLst>
            </p:cNvPr>
            <p:cNvCxnSpPr>
              <a:cxnSpLocks/>
            </p:cNvCxnSpPr>
            <p:nvPr/>
          </p:nvCxnSpPr>
          <p:spPr>
            <a:xfrm flipH="1">
              <a:off x="2104710" y="5445947"/>
              <a:ext cx="21732" cy="520626"/>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3175E425-8D2C-E643-A5C2-7554A00E8995}"/>
                </a:ext>
              </a:extLst>
            </p:cNvPr>
            <p:cNvCxnSpPr>
              <a:cxnSpLocks/>
            </p:cNvCxnSpPr>
            <p:nvPr/>
          </p:nvCxnSpPr>
          <p:spPr>
            <a:xfrm flipH="1">
              <a:off x="1714539" y="5480673"/>
              <a:ext cx="117189" cy="348845"/>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08E34930-A193-A546-A5FF-ADD9F5788067}"/>
                </a:ext>
              </a:extLst>
            </p:cNvPr>
            <p:cNvCxnSpPr>
              <a:cxnSpLocks/>
              <a:stCxn id="84" idx="26"/>
            </p:cNvCxnSpPr>
            <p:nvPr/>
          </p:nvCxnSpPr>
          <p:spPr>
            <a:xfrm flipH="1">
              <a:off x="1860078" y="5484105"/>
              <a:ext cx="130860" cy="44431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115932BB-78BC-BE41-A78C-416F4FCA6543}"/>
                </a:ext>
              </a:extLst>
            </p:cNvPr>
            <p:cNvCxnSpPr>
              <a:cxnSpLocks/>
            </p:cNvCxnSpPr>
            <p:nvPr/>
          </p:nvCxnSpPr>
          <p:spPr>
            <a:xfrm flipH="1">
              <a:off x="1797227" y="5485556"/>
              <a:ext cx="125878" cy="37470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0F90F711-D330-BC4B-B4CF-80033C72A7EE}"/>
                </a:ext>
              </a:extLst>
            </p:cNvPr>
            <p:cNvCxnSpPr>
              <a:cxnSpLocks/>
              <a:stCxn id="84" idx="25"/>
            </p:cNvCxnSpPr>
            <p:nvPr/>
          </p:nvCxnSpPr>
          <p:spPr>
            <a:xfrm flipH="1">
              <a:off x="1937691" y="5478181"/>
              <a:ext cx="91344" cy="49984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EBFB8201-15B4-5F43-B362-FD93F24CD0D3}"/>
                </a:ext>
              </a:extLst>
            </p:cNvPr>
            <p:cNvCxnSpPr>
              <a:cxnSpLocks/>
              <a:stCxn id="84" idx="24"/>
            </p:cNvCxnSpPr>
            <p:nvPr/>
          </p:nvCxnSpPr>
          <p:spPr>
            <a:xfrm flipH="1">
              <a:off x="2028475" y="5446182"/>
              <a:ext cx="30700" cy="531848"/>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3E790E27-1CE9-4842-8F3A-AE7DCCCE678B}"/>
                </a:ext>
              </a:extLst>
            </p:cNvPr>
            <p:cNvCxnSpPr>
              <a:cxnSpLocks/>
              <a:stCxn id="84" idx="21"/>
            </p:cNvCxnSpPr>
            <p:nvPr/>
          </p:nvCxnSpPr>
          <p:spPr>
            <a:xfrm flipH="1">
              <a:off x="2176371" y="5488691"/>
              <a:ext cx="61092" cy="46750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E9F24D06-6177-874F-A6A4-1843A202743A}"/>
                </a:ext>
              </a:extLst>
            </p:cNvPr>
            <p:cNvCxnSpPr>
              <a:cxnSpLocks/>
            </p:cNvCxnSpPr>
            <p:nvPr/>
          </p:nvCxnSpPr>
          <p:spPr>
            <a:xfrm flipH="1">
              <a:off x="2443040" y="5533030"/>
              <a:ext cx="7198" cy="32916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8A031510-AD8E-FB43-B469-E4B142EE9ED0}"/>
                </a:ext>
              </a:extLst>
            </p:cNvPr>
            <p:cNvCxnSpPr>
              <a:cxnSpLocks/>
            </p:cNvCxnSpPr>
            <p:nvPr/>
          </p:nvCxnSpPr>
          <p:spPr>
            <a:xfrm flipH="1">
              <a:off x="2250761" y="5523394"/>
              <a:ext cx="56459" cy="371283"/>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1333D742-9A30-4C43-8CBB-4B1925966A92}"/>
                </a:ext>
              </a:extLst>
            </p:cNvPr>
            <p:cNvCxnSpPr>
              <a:cxnSpLocks/>
            </p:cNvCxnSpPr>
            <p:nvPr/>
          </p:nvCxnSpPr>
          <p:spPr>
            <a:xfrm flipH="1">
              <a:off x="2348014" y="5533030"/>
              <a:ext cx="30978" cy="33736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0768314A-F6E8-464C-AFEB-1C8CB8F68A31}"/>
                </a:ext>
              </a:extLst>
            </p:cNvPr>
            <p:cNvCxnSpPr>
              <a:cxnSpLocks/>
            </p:cNvCxnSpPr>
            <p:nvPr/>
          </p:nvCxnSpPr>
          <p:spPr>
            <a:xfrm flipH="1">
              <a:off x="1518575" y="5583407"/>
              <a:ext cx="39398" cy="198236"/>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67" name="Group 66">
            <a:extLst>
              <a:ext uri="{FF2B5EF4-FFF2-40B4-BE49-F238E27FC236}">
                <a16:creationId xmlns:a16="http://schemas.microsoft.com/office/drawing/2014/main" id="{046DB465-FD20-1849-B218-05E946D60D3E}"/>
              </a:ext>
            </a:extLst>
          </p:cNvPr>
          <p:cNvGrpSpPr/>
          <p:nvPr/>
        </p:nvGrpSpPr>
        <p:grpSpPr>
          <a:xfrm>
            <a:off x="2218124" y="2439752"/>
            <a:ext cx="734261" cy="388230"/>
            <a:chOff x="1480130" y="5417199"/>
            <a:chExt cx="1060704" cy="560832"/>
          </a:xfrm>
          <a:solidFill>
            <a:schemeClr val="accent3">
              <a:lumMod val="60000"/>
              <a:lumOff val="40000"/>
            </a:schemeClr>
          </a:solidFill>
        </p:grpSpPr>
        <p:sp>
          <p:nvSpPr>
            <p:cNvPr id="19" name="Freeform 18">
              <a:extLst>
                <a:ext uri="{FF2B5EF4-FFF2-40B4-BE49-F238E27FC236}">
                  <a16:creationId xmlns:a16="http://schemas.microsoft.com/office/drawing/2014/main" id="{BA9857FE-F4F4-BA47-87DC-803CC34ECE56}"/>
                </a:ext>
              </a:extLst>
            </p:cNvPr>
            <p:cNvSpPr/>
            <p:nvPr/>
          </p:nvSpPr>
          <p:spPr>
            <a:xfrm rot="575786">
              <a:off x="1480130" y="5417199"/>
              <a:ext cx="1060704" cy="560832"/>
            </a:xfrm>
            <a:custGeom>
              <a:avLst/>
              <a:gdLst>
                <a:gd name="connsiteX0" fmla="*/ 121920 w 1060704"/>
                <a:gd name="connsiteY0" fmla="*/ 219456 h 560832"/>
                <a:gd name="connsiteX1" fmla="*/ 12192 w 1060704"/>
                <a:gd name="connsiteY1" fmla="*/ 292608 h 560832"/>
                <a:gd name="connsiteX2" fmla="*/ 0 w 1060704"/>
                <a:gd name="connsiteY2" fmla="*/ 329184 h 560832"/>
                <a:gd name="connsiteX3" fmla="*/ 12192 w 1060704"/>
                <a:gd name="connsiteY3" fmla="*/ 414528 h 560832"/>
                <a:gd name="connsiteX4" fmla="*/ 85344 w 1060704"/>
                <a:gd name="connsiteY4" fmla="*/ 451104 h 560832"/>
                <a:gd name="connsiteX5" fmla="*/ 304800 w 1060704"/>
                <a:gd name="connsiteY5" fmla="*/ 463296 h 560832"/>
                <a:gd name="connsiteX6" fmla="*/ 341376 w 1060704"/>
                <a:gd name="connsiteY6" fmla="*/ 475488 h 560832"/>
                <a:gd name="connsiteX7" fmla="*/ 414528 w 1060704"/>
                <a:gd name="connsiteY7" fmla="*/ 524256 h 560832"/>
                <a:gd name="connsiteX8" fmla="*/ 451104 w 1060704"/>
                <a:gd name="connsiteY8" fmla="*/ 548640 h 560832"/>
                <a:gd name="connsiteX9" fmla="*/ 487680 w 1060704"/>
                <a:gd name="connsiteY9" fmla="*/ 560832 h 560832"/>
                <a:gd name="connsiteX10" fmla="*/ 621792 w 1060704"/>
                <a:gd name="connsiteY10" fmla="*/ 548640 h 560832"/>
                <a:gd name="connsiteX11" fmla="*/ 694944 w 1060704"/>
                <a:gd name="connsiteY11" fmla="*/ 524256 h 560832"/>
                <a:gd name="connsiteX12" fmla="*/ 731520 w 1060704"/>
                <a:gd name="connsiteY12" fmla="*/ 512064 h 560832"/>
                <a:gd name="connsiteX13" fmla="*/ 841248 w 1060704"/>
                <a:gd name="connsiteY13" fmla="*/ 426720 h 560832"/>
                <a:gd name="connsiteX14" fmla="*/ 914400 w 1060704"/>
                <a:gd name="connsiteY14" fmla="*/ 402336 h 560832"/>
                <a:gd name="connsiteX15" fmla="*/ 999744 w 1060704"/>
                <a:gd name="connsiteY15" fmla="*/ 365760 h 560832"/>
                <a:gd name="connsiteX16" fmla="*/ 1036320 w 1060704"/>
                <a:gd name="connsiteY16" fmla="*/ 341376 h 560832"/>
                <a:gd name="connsiteX17" fmla="*/ 1060704 w 1060704"/>
                <a:gd name="connsiteY17" fmla="*/ 268224 h 560832"/>
                <a:gd name="connsiteX18" fmla="*/ 999744 w 1060704"/>
                <a:gd name="connsiteY18" fmla="*/ 85344 h 560832"/>
                <a:gd name="connsiteX19" fmla="*/ 963168 w 1060704"/>
                <a:gd name="connsiteY19" fmla="*/ 60960 h 560832"/>
                <a:gd name="connsiteX20" fmla="*/ 890016 w 1060704"/>
                <a:gd name="connsiteY20" fmla="*/ 36576 h 560832"/>
                <a:gd name="connsiteX21" fmla="*/ 719328 w 1060704"/>
                <a:gd name="connsiteY21" fmla="*/ 36576 h 560832"/>
                <a:gd name="connsiteX22" fmla="*/ 682752 w 1060704"/>
                <a:gd name="connsiteY22" fmla="*/ 12192 h 560832"/>
                <a:gd name="connsiteX23" fmla="*/ 646176 w 1060704"/>
                <a:gd name="connsiteY23" fmla="*/ 0 h 560832"/>
                <a:gd name="connsiteX24" fmla="*/ 536448 w 1060704"/>
                <a:gd name="connsiteY24" fmla="*/ 24384 h 560832"/>
                <a:gd name="connsiteX25" fmla="*/ 512064 w 1060704"/>
                <a:gd name="connsiteY25" fmla="*/ 60960 h 560832"/>
                <a:gd name="connsiteX26" fmla="*/ 475488 w 1060704"/>
                <a:gd name="connsiteY26" fmla="*/ 73152 h 560832"/>
                <a:gd name="connsiteX27" fmla="*/ 377952 w 1060704"/>
                <a:gd name="connsiteY27" fmla="*/ 85344 h 560832"/>
                <a:gd name="connsiteX28" fmla="*/ 292608 w 1060704"/>
                <a:gd name="connsiteY28" fmla="*/ 97536 h 560832"/>
                <a:gd name="connsiteX29" fmla="*/ 243840 w 1060704"/>
                <a:gd name="connsiteY29" fmla="*/ 146304 h 560832"/>
                <a:gd name="connsiteX30" fmla="*/ 134112 w 1060704"/>
                <a:gd name="connsiteY30" fmla="*/ 207264 h 560832"/>
                <a:gd name="connsiteX31" fmla="*/ 121920 w 1060704"/>
                <a:gd name="connsiteY31" fmla="*/ 219456 h 5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0704" h="560832">
                  <a:moveTo>
                    <a:pt x="121920" y="219456"/>
                  </a:moveTo>
                  <a:cubicBezTo>
                    <a:pt x="101600" y="233680"/>
                    <a:pt x="40523" y="235946"/>
                    <a:pt x="12192" y="292608"/>
                  </a:cubicBezTo>
                  <a:cubicBezTo>
                    <a:pt x="6445" y="304103"/>
                    <a:pt x="4064" y="316992"/>
                    <a:pt x="0" y="329184"/>
                  </a:cubicBezTo>
                  <a:cubicBezTo>
                    <a:pt x="4064" y="357632"/>
                    <a:pt x="521" y="388268"/>
                    <a:pt x="12192" y="414528"/>
                  </a:cubicBezTo>
                  <a:cubicBezTo>
                    <a:pt x="18368" y="428424"/>
                    <a:pt x="70908" y="449729"/>
                    <a:pt x="85344" y="451104"/>
                  </a:cubicBezTo>
                  <a:cubicBezTo>
                    <a:pt x="158279" y="458050"/>
                    <a:pt x="231648" y="459232"/>
                    <a:pt x="304800" y="463296"/>
                  </a:cubicBezTo>
                  <a:cubicBezTo>
                    <a:pt x="316992" y="467360"/>
                    <a:pt x="330142" y="469247"/>
                    <a:pt x="341376" y="475488"/>
                  </a:cubicBezTo>
                  <a:cubicBezTo>
                    <a:pt x="366994" y="489720"/>
                    <a:pt x="390144" y="508000"/>
                    <a:pt x="414528" y="524256"/>
                  </a:cubicBezTo>
                  <a:cubicBezTo>
                    <a:pt x="426720" y="532384"/>
                    <a:pt x="437203" y="544006"/>
                    <a:pt x="451104" y="548640"/>
                  </a:cubicBezTo>
                  <a:lnTo>
                    <a:pt x="487680" y="560832"/>
                  </a:lnTo>
                  <a:cubicBezTo>
                    <a:pt x="532384" y="556768"/>
                    <a:pt x="577587" y="556441"/>
                    <a:pt x="621792" y="548640"/>
                  </a:cubicBezTo>
                  <a:cubicBezTo>
                    <a:pt x="647104" y="544173"/>
                    <a:pt x="670560" y="532384"/>
                    <a:pt x="694944" y="524256"/>
                  </a:cubicBezTo>
                  <a:lnTo>
                    <a:pt x="731520" y="512064"/>
                  </a:lnTo>
                  <a:cubicBezTo>
                    <a:pt x="763079" y="480505"/>
                    <a:pt x="797499" y="441303"/>
                    <a:pt x="841248" y="426720"/>
                  </a:cubicBezTo>
                  <a:cubicBezTo>
                    <a:pt x="865632" y="418592"/>
                    <a:pt x="893014" y="416593"/>
                    <a:pt x="914400" y="402336"/>
                  </a:cubicBezTo>
                  <a:cubicBezTo>
                    <a:pt x="964918" y="368657"/>
                    <a:pt x="936761" y="381506"/>
                    <a:pt x="999744" y="365760"/>
                  </a:cubicBezTo>
                  <a:cubicBezTo>
                    <a:pt x="1011936" y="357632"/>
                    <a:pt x="1028554" y="353802"/>
                    <a:pt x="1036320" y="341376"/>
                  </a:cubicBezTo>
                  <a:cubicBezTo>
                    <a:pt x="1049943" y="319580"/>
                    <a:pt x="1060704" y="268224"/>
                    <a:pt x="1060704" y="268224"/>
                  </a:cubicBezTo>
                  <a:cubicBezTo>
                    <a:pt x="1053963" y="207557"/>
                    <a:pt x="1062007" y="126853"/>
                    <a:pt x="999744" y="85344"/>
                  </a:cubicBezTo>
                  <a:cubicBezTo>
                    <a:pt x="987552" y="77216"/>
                    <a:pt x="976558" y="66911"/>
                    <a:pt x="963168" y="60960"/>
                  </a:cubicBezTo>
                  <a:cubicBezTo>
                    <a:pt x="939680" y="50521"/>
                    <a:pt x="890016" y="36576"/>
                    <a:pt x="890016" y="36576"/>
                  </a:cubicBezTo>
                  <a:cubicBezTo>
                    <a:pt x="815619" y="51455"/>
                    <a:pt x="809428" y="59101"/>
                    <a:pt x="719328" y="36576"/>
                  </a:cubicBezTo>
                  <a:cubicBezTo>
                    <a:pt x="705113" y="33022"/>
                    <a:pt x="695858" y="18745"/>
                    <a:pt x="682752" y="12192"/>
                  </a:cubicBezTo>
                  <a:cubicBezTo>
                    <a:pt x="671257" y="6445"/>
                    <a:pt x="658368" y="4064"/>
                    <a:pt x="646176" y="0"/>
                  </a:cubicBezTo>
                  <a:cubicBezTo>
                    <a:pt x="645427" y="125"/>
                    <a:pt x="552245" y="11747"/>
                    <a:pt x="536448" y="24384"/>
                  </a:cubicBezTo>
                  <a:cubicBezTo>
                    <a:pt x="525006" y="33538"/>
                    <a:pt x="523506" y="51806"/>
                    <a:pt x="512064" y="60960"/>
                  </a:cubicBezTo>
                  <a:cubicBezTo>
                    <a:pt x="502029" y="68988"/>
                    <a:pt x="488132" y="70853"/>
                    <a:pt x="475488" y="73152"/>
                  </a:cubicBezTo>
                  <a:cubicBezTo>
                    <a:pt x="443251" y="79013"/>
                    <a:pt x="410430" y="81014"/>
                    <a:pt x="377952" y="85344"/>
                  </a:cubicBezTo>
                  <a:lnTo>
                    <a:pt x="292608" y="97536"/>
                  </a:lnTo>
                  <a:cubicBezTo>
                    <a:pt x="195072" y="130048"/>
                    <a:pt x="308864" y="81280"/>
                    <a:pt x="243840" y="146304"/>
                  </a:cubicBezTo>
                  <a:cubicBezTo>
                    <a:pt x="190264" y="199880"/>
                    <a:pt x="185216" y="186822"/>
                    <a:pt x="134112" y="207264"/>
                  </a:cubicBezTo>
                  <a:cubicBezTo>
                    <a:pt x="125675" y="210639"/>
                    <a:pt x="142240" y="205232"/>
                    <a:pt x="121920" y="219456"/>
                  </a:cubicBezTo>
                  <a:close/>
                </a:path>
              </a:pathLst>
            </a:custGeom>
            <a:grp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cxnSp>
          <p:nvCxnSpPr>
            <p:cNvPr id="27" name="Straight Connector 26">
              <a:extLst>
                <a:ext uri="{FF2B5EF4-FFF2-40B4-BE49-F238E27FC236}">
                  <a16:creationId xmlns:a16="http://schemas.microsoft.com/office/drawing/2014/main" id="{53E78FBE-4886-9941-A379-0ED0F0BED234}"/>
                </a:ext>
              </a:extLst>
            </p:cNvPr>
            <p:cNvCxnSpPr>
              <a:cxnSpLocks/>
            </p:cNvCxnSpPr>
            <p:nvPr/>
          </p:nvCxnSpPr>
          <p:spPr>
            <a:xfrm flipH="1">
              <a:off x="1577225" y="5561755"/>
              <a:ext cx="74682" cy="22230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DEDF222-DEA2-B34A-ACC3-D9E6887BDD24}"/>
                </a:ext>
              </a:extLst>
            </p:cNvPr>
            <p:cNvCxnSpPr>
              <a:cxnSpLocks/>
              <a:stCxn id="19" idx="29"/>
            </p:cNvCxnSpPr>
            <p:nvPr/>
          </p:nvCxnSpPr>
          <p:spPr>
            <a:xfrm flipH="1">
              <a:off x="1637737" y="5517616"/>
              <a:ext cx="112600" cy="289284"/>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0DDD232-EFE6-CC43-9B98-2A7A48D3E25E}"/>
                </a:ext>
              </a:extLst>
            </p:cNvPr>
            <p:cNvCxnSpPr>
              <a:cxnSpLocks/>
            </p:cNvCxnSpPr>
            <p:nvPr/>
          </p:nvCxnSpPr>
          <p:spPr>
            <a:xfrm flipH="1">
              <a:off x="2104710" y="5445947"/>
              <a:ext cx="21732" cy="520626"/>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10A5598-CF52-744F-84A7-6E99BA45F497}"/>
                </a:ext>
              </a:extLst>
            </p:cNvPr>
            <p:cNvCxnSpPr>
              <a:cxnSpLocks/>
            </p:cNvCxnSpPr>
            <p:nvPr/>
          </p:nvCxnSpPr>
          <p:spPr>
            <a:xfrm flipH="1">
              <a:off x="1714539" y="5480673"/>
              <a:ext cx="117189" cy="348845"/>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2181E82-CD09-6245-ACD6-0E5D2B0FBF09}"/>
                </a:ext>
              </a:extLst>
            </p:cNvPr>
            <p:cNvCxnSpPr>
              <a:cxnSpLocks/>
              <a:stCxn id="19" idx="26"/>
            </p:cNvCxnSpPr>
            <p:nvPr/>
          </p:nvCxnSpPr>
          <p:spPr>
            <a:xfrm flipH="1">
              <a:off x="1860078" y="5484105"/>
              <a:ext cx="130860" cy="44431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0FF7E84-F39E-A04A-9634-6738901236DC}"/>
                </a:ext>
              </a:extLst>
            </p:cNvPr>
            <p:cNvCxnSpPr>
              <a:cxnSpLocks/>
            </p:cNvCxnSpPr>
            <p:nvPr/>
          </p:nvCxnSpPr>
          <p:spPr>
            <a:xfrm flipH="1">
              <a:off x="1797227" y="5485556"/>
              <a:ext cx="125878" cy="37470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9C52A40-9FDC-714D-ADEB-5C1F7B132222}"/>
                </a:ext>
              </a:extLst>
            </p:cNvPr>
            <p:cNvCxnSpPr>
              <a:cxnSpLocks/>
              <a:stCxn id="19" idx="25"/>
            </p:cNvCxnSpPr>
            <p:nvPr/>
          </p:nvCxnSpPr>
          <p:spPr>
            <a:xfrm flipH="1">
              <a:off x="1937691" y="5478181"/>
              <a:ext cx="91344" cy="49984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32D0602-5C8A-474A-A332-957B659593F2}"/>
                </a:ext>
              </a:extLst>
            </p:cNvPr>
            <p:cNvCxnSpPr>
              <a:cxnSpLocks/>
              <a:stCxn id="19" idx="24"/>
            </p:cNvCxnSpPr>
            <p:nvPr/>
          </p:nvCxnSpPr>
          <p:spPr>
            <a:xfrm flipH="1">
              <a:off x="2028475" y="5446182"/>
              <a:ext cx="30700" cy="531848"/>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F7F2F97B-4A08-B946-BEE8-ECA0C5073635}"/>
                </a:ext>
              </a:extLst>
            </p:cNvPr>
            <p:cNvCxnSpPr>
              <a:cxnSpLocks/>
              <a:stCxn id="19" idx="21"/>
            </p:cNvCxnSpPr>
            <p:nvPr/>
          </p:nvCxnSpPr>
          <p:spPr>
            <a:xfrm flipH="1">
              <a:off x="2176371" y="5488691"/>
              <a:ext cx="61092" cy="46750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B985F080-763B-C34A-8295-8CE2C3276E7A}"/>
                </a:ext>
              </a:extLst>
            </p:cNvPr>
            <p:cNvCxnSpPr>
              <a:cxnSpLocks/>
            </p:cNvCxnSpPr>
            <p:nvPr/>
          </p:nvCxnSpPr>
          <p:spPr>
            <a:xfrm flipH="1">
              <a:off x="2443040" y="5533030"/>
              <a:ext cx="7198" cy="32916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9A7E1A0-8794-E445-A6DE-D9E96D19D176}"/>
                </a:ext>
              </a:extLst>
            </p:cNvPr>
            <p:cNvCxnSpPr>
              <a:cxnSpLocks/>
            </p:cNvCxnSpPr>
            <p:nvPr/>
          </p:nvCxnSpPr>
          <p:spPr>
            <a:xfrm flipH="1">
              <a:off x="2250761" y="5523394"/>
              <a:ext cx="56459" cy="371283"/>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123E949-0C1D-D549-9814-5F1DBF9B581C}"/>
                </a:ext>
              </a:extLst>
            </p:cNvPr>
            <p:cNvCxnSpPr>
              <a:cxnSpLocks/>
            </p:cNvCxnSpPr>
            <p:nvPr/>
          </p:nvCxnSpPr>
          <p:spPr>
            <a:xfrm flipH="1">
              <a:off x="2348014" y="5533030"/>
              <a:ext cx="30978" cy="33736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2A312C9-09C9-684F-BAF8-14CDCE4CD4A7}"/>
                </a:ext>
              </a:extLst>
            </p:cNvPr>
            <p:cNvCxnSpPr>
              <a:cxnSpLocks/>
            </p:cNvCxnSpPr>
            <p:nvPr/>
          </p:nvCxnSpPr>
          <p:spPr>
            <a:xfrm flipH="1">
              <a:off x="1518575" y="5583407"/>
              <a:ext cx="39398" cy="198236"/>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127526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B8D0CF-3FAF-7244-86E2-86B5CA9532B2}"/>
              </a:ext>
            </a:extLst>
          </p:cNvPr>
          <p:cNvSpPr txBox="1"/>
          <p:nvPr/>
        </p:nvSpPr>
        <p:spPr>
          <a:xfrm>
            <a:off x="1080082" y="825944"/>
            <a:ext cx="9405038" cy="5576911"/>
          </a:xfrm>
          <a:prstGeom prst="rect">
            <a:avLst/>
          </a:prstGeom>
          <a:noFill/>
        </p:spPr>
        <p:txBody>
          <a:bodyPr wrap="square">
            <a:spAutoFit/>
          </a:bodyPr>
          <a:lstStyle/>
          <a:p>
            <a:r>
              <a:rPr lang="en-US" sz="2520" dirty="0">
                <a:solidFill>
                  <a:schemeClr val="bg1"/>
                </a:solidFill>
                <a:latin typeface="Avenir Book" panose="02000503020000020003" pitchFamily="2" charset="0"/>
              </a:rPr>
              <a:t>Possible source populations for close-in discs and delivery mechanisms</a:t>
            </a:r>
          </a:p>
          <a:p>
            <a:endParaRPr lang="en-US" dirty="0">
              <a:solidFill>
                <a:schemeClr val="bg1"/>
              </a:solidFill>
              <a:latin typeface="Avenir Book" panose="02000503020000020003" pitchFamily="2" charset="0"/>
            </a:endParaRPr>
          </a:p>
          <a:p>
            <a:pPr marL="257176" indent="-257176">
              <a:buFont typeface="Arial" panose="020B0604020202020204" pitchFamily="34" charset="0"/>
              <a:buChar char="•"/>
            </a:pPr>
            <a:r>
              <a:rPr lang="en-US" dirty="0">
                <a:solidFill>
                  <a:schemeClr val="bg1"/>
                </a:solidFill>
                <a:latin typeface="Avenir Book" panose="02000503020000020003" pitchFamily="2" charset="0"/>
              </a:rPr>
              <a:t>Asteroid belts vs Kuiper belts</a:t>
            </a:r>
          </a:p>
          <a:p>
            <a:pPr marL="668656" lvl="1" indent="-257176">
              <a:buFont typeface="Courier New" panose="02070309020205020404" pitchFamily="49" charset="0"/>
              <a:buChar char="o"/>
            </a:pPr>
            <a:r>
              <a:rPr lang="en-US" dirty="0">
                <a:solidFill>
                  <a:schemeClr val="bg1"/>
                </a:solidFill>
                <a:latin typeface="Avenir Book" panose="02000503020000020003" pitchFamily="2" charset="0"/>
              </a:rPr>
              <a:t>How does composition change on RGB/AGB?</a:t>
            </a:r>
          </a:p>
          <a:p>
            <a:pPr lvl="1"/>
            <a:endParaRPr lang="en-US" dirty="0">
              <a:solidFill>
                <a:schemeClr val="bg1"/>
              </a:solidFill>
              <a:latin typeface="Avenir Book" panose="02000503020000020003" pitchFamily="2" charset="0"/>
            </a:endParaRPr>
          </a:p>
          <a:p>
            <a:pPr marL="257176" indent="-257176">
              <a:buFont typeface="Arial" panose="020B0604020202020204" pitchFamily="34" charset="0"/>
              <a:buChar char="•"/>
            </a:pPr>
            <a:r>
              <a:rPr lang="en-US" dirty="0">
                <a:solidFill>
                  <a:schemeClr val="bg1"/>
                </a:solidFill>
                <a:latin typeface="Avenir Book" panose="02000503020000020003" pitchFamily="2" charset="0"/>
              </a:rPr>
              <a:t>Delivery mechanisms:</a:t>
            </a:r>
          </a:p>
          <a:p>
            <a:pPr marL="668656" lvl="1" indent="-257176">
              <a:buFont typeface="Courier New" panose="02070309020205020404" pitchFamily="49" charset="0"/>
              <a:buChar char="o"/>
            </a:pPr>
            <a:r>
              <a:rPr lang="en-US" dirty="0">
                <a:solidFill>
                  <a:schemeClr val="bg1"/>
                </a:solidFill>
                <a:latin typeface="Avenir Book" panose="02000503020000020003" pitchFamily="2" charset="0"/>
              </a:rPr>
              <a:t>Increase in unstable MMRs/chaotic zone in single-planet systems</a:t>
            </a:r>
          </a:p>
          <a:p>
            <a:pPr marL="668656" lvl="1" indent="-257176">
              <a:buFont typeface="Courier New" panose="02070309020205020404" pitchFamily="49" charset="0"/>
              <a:buChar char="o"/>
            </a:pPr>
            <a:r>
              <a:rPr lang="en-US" dirty="0">
                <a:solidFill>
                  <a:schemeClr val="bg1"/>
                </a:solidFill>
                <a:latin typeface="Avenir Book" panose="02000503020000020003" pitchFamily="2" charset="0"/>
              </a:rPr>
              <a:t>Destabilization and scattering in multi-planet systems</a:t>
            </a:r>
          </a:p>
          <a:p>
            <a:pPr marL="668656" lvl="1" indent="-257176">
              <a:buFont typeface="Courier New" panose="02070309020205020404" pitchFamily="49" charset="0"/>
              <a:buChar char="o"/>
            </a:pPr>
            <a:r>
              <a:rPr lang="en-US" dirty="0">
                <a:solidFill>
                  <a:schemeClr val="bg1"/>
                </a:solidFill>
                <a:latin typeface="Avenir Book" panose="02000503020000020003" pitchFamily="2" charset="0"/>
              </a:rPr>
              <a:t>Secular resonance changes in multi-planet systems</a:t>
            </a:r>
          </a:p>
          <a:p>
            <a:pPr marL="668656" lvl="1" indent="-257176">
              <a:buFont typeface="Courier New" panose="02070309020205020404" pitchFamily="49" charset="0"/>
              <a:buChar char="o"/>
            </a:pPr>
            <a:r>
              <a:rPr lang="en-US" dirty="0" err="1">
                <a:solidFill>
                  <a:schemeClr val="bg1"/>
                </a:solidFill>
                <a:latin typeface="Avenir Book" panose="02000503020000020003" pitchFamily="2" charset="0"/>
              </a:rPr>
              <a:t>Kozai</a:t>
            </a:r>
            <a:r>
              <a:rPr lang="en-US" dirty="0">
                <a:solidFill>
                  <a:schemeClr val="bg1"/>
                </a:solidFill>
                <a:latin typeface="Avenir Book" panose="02000503020000020003" pitchFamily="2" charset="0"/>
              </a:rPr>
              <a:t> from binary companions ⇐ only one where we can realistically detect most of the </a:t>
            </a:r>
            <a:r>
              <a:rPr lang="en-US" dirty="0" err="1">
                <a:solidFill>
                  <a:schemeClr val="bg1"/>
                </a:solidFill>
                <a:latin typeface="Avenir Book" panose="02000503020000020003" pitchFamily="2" charset="0"/>
              </a:rPr>
              <a:t>perturbers</a:t>
            </a:r>
            <a:r>
              <a:rPr lang="en-US" dirty="0">
                <a:solidFill>
                  <a:schemeClr val="bg1"/>
                </a:solidFill>
                <a:latin typeface="Avenir Book" panose="02000503020000020003" pitchFamily="2" charset="0"/>
              </a:rPr>
              <a:t>?</a:t>
            </a:r>
          </a:p>
          <a:p>
            <a:pPr lvl="1"/>
            <a:endParaRPr lang="en-US" dirty="0">
              <a:solidFill>
                <a:schemeClr val="bg1"/>
              </a:solidFill>
              <a:latin typeface="Avenir Book" panose="02000503020000020003" pitchFamily="2" charset="0"/>
            </a:endParaRPr>
          </a:p>
          <a:p>
            <a:pPr marL="257176" indent="-257176">
              <a:buFont typeface="Arial" panose="020B0604020202020204" pitchFamily="34" charset="0"/>
              <a:buChar char="•"/>
            </a:pPr>
            <a:r>
              <a:rPr lang="en-US" dirty="0">
                <a:solidFill>
                  <a:schemeClr val="bg1"/>
                </a:solidFill>
                <a:latin typeface="Avenir Book" panose="02000503020000020003" pitchFamily="2" charset="0"/>
              </a:rPr>
              <a:t>Are planets needed at all? (</a:t>
            </a:r>
            <a:r>
              <a:rPr lang="en-US" dirty="0" err="1">
                <a:solidFill>
                  <a:schemeClr val="bg1"/>
                </a:solidFill>
                <a:latin typeface="Avenir Book" panose="02000503020000020003" pitchFamily="2" charset="0"/>
              </a:rPr>
              <a:t>Veras</a:t>
            </a:r>
            <a:r>
              <a:rPr lang="en-US" dirty="0">
                <a:solidFill>
                  <a:schemeClr val="bg1"/>
                </a:solidFill>
                <a:latin typeface="Avenir Book" panose="02000503020000020003" pitchFamily="2" charset="0"/>
              </a:rPr>
              <a:t> et al 2022: radiation forces enough? Depends on particle size)</a:t>
            </a:r>
          </a:p>
          <a:p>
            <a:endParaRPr lang="en-US" dirty="0">
              <a:solidFill>
                <a:schemeClr val="bg1"/>
              </a:solidFill>
              <a:latin typeface="Avenir Book" panose="02000503020000020003" pitchFamily="2" charset="0"/>
            </a:endParaRPr>
          </a:p>
          <a:p>
            <a:pPr marL="257176" indent="-257176">
              <a:buFont typeface="Arial" panose="020B0604020202020204" pitchFamily="34" charset="0"/>
              <a:buChar char="•"/>
            </a:pPr>
            <a:r>
              <a:rPr lang="en-US" dirty="0">
                <a:solidFill>
                  <a:schemeClr val="bg1"/>
                </a:solidFill>
                <a:latin typeface="Avenir Book" panose="02000503020000020003" pitchFamily="2" charset="0"/>
              </a:rPr>
              <a:t>Can we really learn much about outer planetary systems? Or is the dynamical problem too unconstrained?</a:t>
            </a:r>
            <a:br>
              <a:rPr lang="en-US" dirty="0">
                <a:solidFill>
                  <a:schemeClr val="bg1"/>
                </a:solidFill>
                <a:latin typeface="Avenir Book" panose="02000503020000020003" pitchFamily="2" charset="0"/>
              </a:rPr>
            </a:br>
            <a:endParaRPr lang="en-US"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1864283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D2B6FBF-DC45-1941-927D-08F846090AEE}"/>
              </a:ext>
            </a:extLst>
          </p:cNvPr>
          <p:cNvGrpSpPr/>
          <p:nvPr/>
        </p:nvGrpSpPr>
        <p:grpSpPr>
          <a:xfrm>
            <a:off x="4687766" y="187600"/>
            <a:ext cx="6529579" cy="6555726"/>
            <a:chOff x="4019888" y="702439"/>
            <a:chExt cx="4552323" cy="4570553"/>
          </a:xfrm>
        </p:grpSpPr>
        <p:pic>
          <p:nvPicPr>
            <p:cNvPr id="24" name="Picture 23">
              <a:extLst>
                <a:ext uri="{FF2B5EF4-FFF2-40B4-BE49-F238E27FC236}">
                  <a16:creationId xmlns:a16="http://schemas.microsoft.com/office/drawing/2014/main" id="{F2228188-A00F-7B47-AD8C-6B156F9AF2CF}"/>
                </a:ext>
              </a:extLst>
            </p:cNvPr>
            <p:cNvPicPr>
              <a:picLocks noChangeAspect="1"/>
            </p:cNvPicPr>
            <p:nvPr/>
          </p:nvPicPr>
          <p:blipFill rotWithShape="1">
            <a:blip r:embed="rId2"/>
            <a:srcRect l="3829" r="6284"/>
            <a:stretch/>
          </p:blipFill>
          <p:spPr>
            <a:xfrm>
              <a:off x="4019888" y="702439"/>
              <a:ext cx="4552323" cy="4570553"/>
            </a:xfrm>
            <a:prstGeom prst="rect">
              <a:avLst/>
            </a:prstGeom>
          </p:spPr>
        </p:pic>
        <p:sp>
          <p:nvSpPr>
            <p:cNvPr id="25" name="Rounded Rectangle 24">
              <a:extLst>
                <a:ext uri="{FF2B5EF4-FFF2-40B4-BE49-F238E27FC236}">
                  <a16:creationId xmlns:a16="http://schemas.microsoft.com/office/drawing/2014/main" id="{98A6C44B-B0A0-BB41-AA56-8DDEACB55134}"/>
                </a:ext>
              </a:extLst>
            </p:cNvPr>
            <p:cNvSpPr/>
            <p:nvPr/>
          </p:nvSpPr>
          <p:spPr>
            <a:xfrm>
              <a:off x="7322145" y="2198233"/>
              <a:ext cx="250014" cy="135852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4"/>
            </a:p>
          </p:txBody>
        </p:sp>
        <p:sp>
          <p:nvSpPr>
            <p:cNvPr id="26" name="Rounded Rectangle 25">
              <a:extLst>
                <a:ext uri="{FF2B5EF4-FFF2-40B4-BE49-F238E27FC236}">
                  <a16:creationId xmlns:a16="http://schemas.microsoft.com/office/drawing/2014/main" id="{E3DC22FC-1DBE-5048-B167-B13361F4CEDF}"/>
                </a:ext>
              </a:extLst>
            </p:cNvPr>
            <p:cNvSpPr/>
            <p:nvPr/>
          </p:nvSpPr>
          <p:spPr>
            <a:xfrm>
              <a:off x="6648814" y="2198233"/>
              <a:ext cx="417005" cy="135852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4"/>
            </a:p>
          </p:txBody>
        </p:sp>
        <p:sp>
          <p:nvSpPr>
            <p:cNvPr id="27" name="Rounded Rectangle 26">
              <a:extLst>
                <a:ext uri="{FF2B5EF4-FFF2-40B4-BE49-F238E27FC236}">
                  <a16:creationId xmlns:a16="http://schemas.microsoft.com/office/drawing/2014/main" id="{D9758E7A-93A6-F546-A176-36D1C21639A7}"/>
                </a:ext>
              </a:extLst>
            </p:cNvPr>
            <p:cNvSpPr/>
            <p:nvPr/>
          </p:nvSpPr>
          <p:spPr>
            <a:xfrm>
              <a:off x="5956780" y="3654039"/>
              <a:ext cx="250014" cy="135852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4"/>
            </a:p>
          </p:txBody>
        </p:sp>
        <p:sp>
          <p:nvSpPr>
            <p:cNvPr id="28" name="Rounded Rectangle 27">
              <a:extLst>
                <a:ext uri="{FF2B5EF4-FFF2-40B4-BE49-F238E27FC236}">
                  <a16:creationId xmlns:a16="http://schemas.microsoft.com/office/drawing/2014/main" id="{3B67A81D-4BF9-5942-877A-CAA6B540753C}"/>
                </a:ext>
              </a:extLst>
            </p:cNvPr>
            <p:cNvSpPr/>
            <p:nvPr/>
          </p:nvSpPr>
          <p:spPr>
            <a:xfrm>
              <a:off x="7447151" y="3654039"/>
              <a:ext cx="250014" cy="135852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94"/>
            </a:p>
          </p:txBody>
        </p:sp>
      </p:grpSp>
      <p:sp>
        <p:nvSpPr>
          <p:cNvPr id="31" name="TextBox 30">
            <a:extLst>
              <a:ext uri="{FF2B5EF4-FFF2-40B4-BE49-F238E27FC236}">
                <a16:creationId xmlns:a16="http://schemas.microsoft.com/office/drawing/2014/main" id="{2C87E728-BD99-6940-971B-3CA659498CCB}"/>
              </a:ext>
            </a:extLst>
          </p:cNvPr>
          <p:cNvSpPr txBox="1"/>
          <p:nvPr/>
        </p:nvSpPr>
        <p:spPr>
          <a:xfrm>
            <a:off x="816443" y="2411308"/>
            <a:ext cx="3031439" cy="3748719"/>
          </a:xfrm>
          <a:prstGeom prst="rect">
            <a:avLst/>
          </a:prstGeom>
          <a:noFill/>
        </p:spPr>
        <p:txBody>
          <a:bodyPr wrap="square" rtlCol="0">
            <a:spAutoFit/>
          </a:bodyPr>
          <a:lstStyle/>
          <a:p>
            <a:r>
              <a:rPr lang="en-US" sz="2160" dirty="0">
                <a:latin typeface="CMU Bright Roman" panose="02000603000000000000" pitchFamily="2" charset="0"/>
                <a:ea typeface="CMU Bright Roman" panose="02000603000000000000" pitchFamily="2" charset="0"/>
                <a:cs typeface="CMU Bright Roman" panose="02000603000000000000" pitchFamily="2" charset="0"/>
              </a:rPr>
              <a:t>Comet-like pollution of JUST the photosphere</a:t>
            </a:r>
          </a:p>
          <a:p>
            <a:endParaRPr lang="en-US" sz="2160" dirty="0">
              <a:latin typeface="CMU Bright Roman" panose="02000603000000000000" pitchFamily="2" charset="0"/>
              <a:ea typeface="CMU Bright Roman" panose="02000603000000000000" pitchFamily="2" charset="0"/>
              <a:cs typeface="CMU Bright Roman" panose="02000603000000000000" pitchFamily="2" charset="0"/>
            </a:endParaRPr>
          </a:p>
          <a:p>
            <a:r>
              <a:rPr lang="en-US" sz="2160" dirty="0">
                <a:latin typeface="CMU Bright Roman" panose="02000603000000000000" pitchFamily="2" charset="0"/>
                <a:ea typeface="CMU Bright Roman" panose="02000603000000000000" pitchFamily="2" charset="0"/>
                <a:cs typeface="CMU Bright Roman" panose="02000603000000000000" pitchFamily="2" charset="0"/>
              </a:rPr>
              <a:t>WD 1425+540</a:t>
            </a:r>
          </a:p>
          <a:p>
            <a:r>
              <a:rPr lang="en-US" sz="2160" dirty="0">
                <a:latin typeface="CMU Bright Roman" panose="02000603000000000000" pitchFamily="2" charset="0"/>
                <a:ea typeface="CMU Bright Roman" panose="02000603000000000000" pitchFamily="2" charset="0"/>
                <a:cs typeface="CMU Bright Roman" panose="02000603000000000000" pitchFamily="2" charset="0"/>
              </a:rPr>
              <a:t>~2% nitrogen mass fraction comparable to that in comet Halley</a:t>
            </a:r>
          </a:p>
          <a:p>
            <a:endParaRPr lang="en-US" sz="2160" dirty="0">
              <a:latin typeface="CMU Bright Roman" panose="02000603000000000000" pitchFamily="2" charset="0"/>
              <a:ea typeface="CMU Bright Roman" panose="02000603000000000000" pitchFamily="2" charset="0"/>
              <a:cs typeface="CMU Bright Roman" panose="02000603000000000000" pitchFamily="2" charset="0"/>
            </a:endParaRPr>
          </a:p>
          <a:p>
            <a:r>
              <a:rPr lang="en-US" sz="2160" dirty="0">
                <a:latin typeface="CMU Bright Roman" panose="02000603000000000000" pitchFamily="2" charset="0"/>
                <a:ea typeface="CMU Bright Roman" panose="02000603000000000000" pitchFamily="2" charset="0"/>
                <a:cs typeface="CMU Bright Roman" panose="02000603000000000000" pitchFamily="2" charset="0"/>
              </a:rPr>
              <a:t>Xu et al. 2017</a:t>
            </a:r>
          </a:p>
          <a:p>
            <a:endParaRPr lang="en-US" sz="2160" dirty="0">
              <a:latin typeface="CMU Bright Roman" panose="02000603000000000000" pitchFamily="2" charset="0"/>
              <a:ea typeface="CMU Bright Roman" panose="02000603000000000000" pitchFamily="2" charset="0"/>
              <a:cs typeface="CMU Bright Roman" panose="02000603000000000000" pitchFamily="2" charset="0"/>
            </a:endParaRPr>
          </a:p>
          <a:p>
            <a:endParaRPr lang="en-US" sz="2160" dirty="0">
              <a:latin typeface="CMU Bright Roman" panose="02000603000000000000" pitchFamily="2" charset="0"/>
              <a:ea typeface="CMU Bright Roman" panose="02000603000000000000" pitchFamily="2" charset="0"/>
              <a:cs typeface="CMU Bright Roman" panose="02000603000000000000" pitchFamily="2" charset="0"/>
            </a:endParaRPr>
          </a:p>
        </p:txBody>
      </p:sp>
      <p:grpSp>
        <p:nvGrpSpPr>
          <p:cNvPr id="11" name="Group 10">
            <a:extLst>
              <a:ext uri="{FF2B5EF4-FFF2-40B4-BE49-F238E27FC236}">
                <a16:creationId xmlns:a16="http://schemas.microsoft.com/office/drawing/2014/main" id="{24900D37-4CA8-0243-9797-F1E800BD048F}"/>
              </a:ext>
            </a:extLst>
          </p:cNvPr>
          <p:cNvGrpSpPr/>
          <p:nvPr/>
        </p:nvGrpSpPr>
        <p:grpSpPr>
          <a:xfrm>
            <a:off x="808568" y="187600"/>
            <a:ext cx="2201332" cy="1833875"/>
            <a:chOff x="1527511" y="-269757"/>
            <a:chExt cx="2201332" cy="1833875"/>
          </a:xfrm>
        </p:grpSpPr>
        <p:sp>
          <p:nvSpPr>
            <p:cNvPr id="12" name="Oval 11">
              <a:extLst>
                <a:ext uri="{FF2B5EF4-FFF2-40B4-BE49-F238E27FC236}">
                  <a16:creationId xmlns:a16="http://schemas.microsoft.com/office/drawing/2014/main" id="{DD1A2513-02FA-834D-A7BF-9E48C42700B4}"/>
                </a:ext>
              </a:extLst>
            </p:cNvPr>
            <p:cNvSpPr/>
            <p:nvPr/>
          </p:nvSpPr>
          <p:spPr>
            <a:xfrm>
              <a:off x="1693598" y="-269757"/>
              <a:ext cx="1833875" cy="1833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DB9C9F8-CF1E-DA4D-8878-471C3BBE11CA}"/>
                </a:ext>
              </a:extLst>
            </p:cNvPr>
            <p:cNvSpPr txBox="1"/>
            <p:nvPr/>
          </p:nvSpPr>
          <p:spPr>
            <a:xfrm>
              <a:off x="1527511" y="293238"/>
              <a:ext cx="2201332" cy="707886"/>
            </a:xfrm>
            <a:prstGeom prst="rect">
              <a:avLst/>
            </a:prstGeom>
            <a:noFill/>
          </p:spPr>
          <p:txBody>
            <a:bodyPr wrap="square" rtlCol="0">
              <a:spAutoFit/>
            </a:bodyPr>
            <a:lstStyle/>
            <a:p>
              <a:pPr algn="ctr"/>
              <a:r>
                <a:rPr lang="en-US" sz="4000" dirty="0">
                  <a:solidFill>
                    <a:schemeClr val="bg1"/>
                  </a:solidFill>
                  <a:latin typeface="Avenir Light" panose="020B0402020203020204" pitchFamily="34" charset="77"/>
                  <a:ea typeface="CMU Bright Roman" panose="02000603000000000000" pitchFamily="2" charset="0"/>
                  <a:cs typeface="CMU Bright Roman" panose="02000603000000000000" pitchFamily="2" charset="0"/>
                </a:rPr>
                <a:t>~</a:t>
              </a:r>
              <a:r>
                <a:rPr lang="en-US" sz="4000" dirty="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rPr>
                <a:t>45%</a:t>
              </a:r>
            </a:p>
          </p:txBody>
        </p:sp>
      </p:grpSp>
    </p:spTree>
    <p:extLst>
      <p:ext uri="{BB962C8B-B14F-4D97-AF65-F5344CB8AC3E}">
        <p14:creationId xmlns:p14="http://schemas.microsoft.com/office/powerpoint/2010/main" val="12998060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0838B5-C135-094F-9FD3-5FDF45046BBC}"/>
              </a:ext>
            </a:extLst>
          </p:cNvPr>
          <p:cNvPicPr>
            <a:picLocks noChangeAspect="1"/>
          </p:cNvPicPr>
          <p:nvPr/>
        </p:nvPicPr>
        <p:blipFill rotWithShape="1">
          <a:blip r:embed="rId2"/>
          <a:srcRect t="33439" b="23810"/>
          <a:stretch/>
        </p:blipFill>
        <p:spPr>
          <a:xfrm>
            <a:off x="2039194" y="1606483"/>
            <a:ext cx="8113614" cy="4908617"/>
          </a:xfrm>
          <a:prstGeom prst="rect">
            <a:avLst/>
          </a:prstGeom>
        </p:spPr>
      </p:pic>
      <p:sp>
        <p:nvSpPr>
          <p:cNvPr id="5" name="TextBox 4">
            <a:extLst>
              <a:ext uri="{FF2B5EF4-FFF2-40B4-BE49-F238E27FC236}">
                <a16:creationId xmlns:a16="http://schemas.microsoft.com/office/drawing/2014/main" id="{57208532-41B5-6547-BB1B-650E67246ADD}"/>
              </a:ext>
            </a:extLst>
          </p:cNvPr>
          <p:cNvSpPr txBox="1"/>
          <p:nvPr/>
        </p:nvSpPr>
        <p:spPr>
          <a:xfrm>
            <a:off x="1171304" y="800099"/>
            <a:ext cx="9313817" cy="480131"/>
          </a:xfrm>
          <a:prstGeom prst="rect">
            <a:avLst/>
          </a:prstGeom>
          <a:noFill/>
        </p:spPr>
        <p:txBody>
          <a:bodyPr wrap="square" rtlCol="0">
            <a:spAutoFit/>
          </a:bodyPr>
          <a:lstStyle/>
          <a:p>
            <a:r>
              <a:rPr lang="en-US" sz="2520" dirty="0">
                <a:latin typeface="Avenir Book" panose="02000503020000020003" pitchFamily="2" charset="0"/>
              </a:rPr>
              <a:t>White dwarf planetary systems: discs and close-in planetesimals</a:t>
            </a:r>
          </a:p>
        </p:txBody>
      </p:sp>
    </p:spTree>
    <p:extLst>
      <p:ext uri="{BB962C8B-B14F-4D97-AF65-F5344CB8AC3E}">
        <p14:creationId xmlns:p14="http://schemas.microsoft.com/office/powerpoint/2010/main" val="1353840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2" name="Picture 2" descr="Relative sizes of our sun, the earth, and a typical White Dwarf star">
            <a:extLst>
              <a:ext uri="{FF2B5EF4-FFF2-40B4-BE49-F238E27FC236}">
                <a16:creationId xmlns:a16="http://schemas.microsoft.com/office/drawing/2014/main" id="{E0967947-0726-5949-998A-125A66428B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992970" y="3329562"/>
            <a:ext cx="57150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Relative sizes of our sun, the earth, and a typical White Dwarf star">
            <a:extLst>
              <a:ext uri="{FF2B5EF4-FFF2-40B4-BE49-F238E27FC236}">
                <a16:creationId xmlns:a16="http://schemas.microsoft.com/office/drawing/2014/main" id="{2505FA1B-0E2B-DF44-8D9D-C3BD4AF9C1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93305">
            <a:off x="2526402" y="1327739"/>
            <a:ext cx="57150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Relative sizes of our sun, the earth, and a typical White Dwarf star">
            <a:extLst>
              <a:ext uri="{FF2B5EF4-FFF2-40B4-BE49-F238E27FC236}">
                <a16:creationId xmlns:a16="http://schemas.microsoft.com/office/drawing/2014/main" id="{06030D45-C73F-6A4D-B59E-26A8E2AD39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573212" y="770193"/>
            <a:ext cx="57150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Relative sizes of our sun, the earth, and a typical White Dwarf star">
            <a:extLst>
              <a:ext uri="{FF2B5EF4-FFF2-40B4-BE49-F238E27FC236}">
                <a16:creationId xmlns:a16="http://schemas.microsoft.com/office/drawing/2014/main" id="{B3158251-3C51-474D-B8B0-2DCF227F5F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4002" y="3409041"/>
            <a:ext cx="5715000" cy="2971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2C9CD4CD-CB7A-5C4E-9629-44CECEEBB686}"/>
              </a:ext>
            </a:extLst>
          </p:cNvPr>
          <p:cNvSpPr/>
          <p:nvPr/>
        </p:nvSpPr>
        <p:spPr>
          <a:xfrm>
            <a:off x="4088219" y="1360922"/>
            <a:ext cx="4485776" cy="4499858"/>
          </a:xfrm>
          <a:prstGeom prst="ellipse">
            <a:avLst/>
          </a:prstGeom>
          <a:solidFill>
            <a:srgbClr val="FFD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2E05E36-F8BD-0940-B89A-C567E592D968}"/>
              </a:ext>
            </a:extLst>
          </p:cNvPr>
          <p:cNvSpPr/>
          <p:nvPr/>
        </p:nvSpPr>
        <p:spPr>
          <a:xfrm>
            <a:off x="5587229" y="2878008"/>
            <a:ext cx="202775" cy="202775"/>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B804719-4B59-8F4B-96E1-43994CBECE1F}"/>
              </a:ext>
            </a:extLst>
          </p:cNvPr>
          <p:cNvSpPr txBox="1"/>
          <p:nvPr/>
        </p:nvSpPr>
        <p:spPr>
          <a:xfrm>
            <a:off x="5774055" y="2850301"/>
            <a:ext cx="1071338" cy="276999"/>
          </a:xfrm>
          <a:prstGeom prst="rect">
            <a:avLst/>
          </a:prstGeom>
          <a:noFill/>
        </p:spPr>
        <p:txBody>
          <a:bodyPr wrap="square" rtlCol="0">
            <a:spAutoFit/>
          </a:bodyPr>
          <a:lstStyle/>
          <a:p>
            <a:pPr algn="l"/>
            <a:r>
              <a:rPr lang="en-US" sz="1200" dirty="0">
                <a:solidFill>
                  <a:srgbClr val="C00000"/>
                </a:solidFill>
                <a:latin typeface="Avenir Book" panose="02000503020000020003" pitchFamily="2" charset="0"/>
              </a:rPr>
              <a:t>Jupiter</a:t>
            </a:r>
          </a:p>
        </p:txBody>
      </p:sp>
      <p:sp>
        <p:nvSpPr>
          <p:cNvPr id="20" name="TextBox 19">
            <a:extLst>
              <a:ext uri="{FF2B5EF4-FFF2-40B4-BE49-F238E27FC236}">
                <a16:creationId xmlns:a16="http://schemas.microsoft.com/office/drawing/2014/main" id="{AD02E831-CF06-5040-915E-CCFF4ADCC959}"/>
              </a:ext>
            </a:extLst>
          </p:cNvPr>
          <p:cNvSpPr txBox="1"/>
          <p:nvPr/>
        </p:nvSpPr>
        <p:spPr>
          <a:xfrm>
            <a:off x="5309542" y="3221353"/>
            <a:ext cx="1196257" cy="461665"/>
          </a:xfrm>
          <a:prstGeom prst="rect">
            <a:avLst/>
          </a:prstGeom>
          <a:noFill/>
        </p:spPr>
        <p:txBody>
          <a:bodyPr wrap="square" rtlCol="0">
            <a:spAutoFit/>
          </a:bodyPr>
          <a:lstStyle/>
          <a:p>
            <a:pPr algn="l"/>
            <a:r>
              <a:rPr lang="en-US" sz="1200" b="1" dirty="0">
                <a:latin typeface="Avenir Book" panose="02000503020000020003" pitchFamily="2" charset="0"/>
              </a:rPr>
              <a:t>Asteroid too small to see</a:t>
            </a:r>
          </a:p>
        </p:txBody>
      </p:sp>
      <p:pic>
        <p:nvPicPr>
          <p:cNvPr id="19" name="Online Media 3" descr="exo-transit.mp4">
            <a:hlinkClick r:id="" action="ppaction://media"/>
            <a:extLst>
              <a:ext uri="{FF2B5EF4-FFF2-40B4-BE49-F238E27FC236}">
                <a16:creationId xmlns:a16="http://schemas.microsoft.com/office/drawing/2014/main" id="{4874CBEC-724A-0A4A-BD23-77E0DAA0289B}"/>
              </a:ext>
            </a:extLst>
          </p:cNvPr>
          <p:cNvPicPr>
            <a:picLocks noChangeAspect="1"/>
          </p:cNvPicPr>
          <p:nvPr>
            <a:videoFile r:link="rId2"/>
            <p:extLst>
              <p:ext uri="{DAA4B4D4-6D71-4841-9C94-3DE7FCFB9230}">
                <p14:media xmlns:p14="http://schemas.microsoft.com/office/powerpoint/2010/main" r:embed="rId1"/>
              </p:ext>
            </p:extLst>
          </p:nvPr>
        </p:nvPicPr>
        <p:blipFill>
          <a:blip r:embed="rId6">
            <a:duotone>
              <a:prstClr val="black"/>
              <a:srgbClr val="FFC000">
                <a:tint val="45000"/>
                <a:satMod val="400000"/>
              </a:srgbClr>
            </a:duotone>
          </a:blip>
          <a:stretch>
            <a:fillRect/>
          </a:stretch>
        </p:blipFill>
        <p:spPr>
          <a:xfrm>
            <a:off x="840120" y="3458497"/>
            <a:ext cx="2757488" cy="1551087"/>
          </a:xfrm>
          <a:prstGeom prst="rect">
            <a:avLst/>
          </a:prstGeom>
        </p:spPr>
      </p:pic>
      <p:pic>
        <p:nvPicPr>
          <p:cNvPr id="22" name="Online Media 3" descr="exo-transit.mp4">
            <a:hlinkClick r:id="" action="ppaction://media"/>
            <a:extLst>
              <a:ext uri="{FF2B5EF4-FFF2-40B4-BE49-F238E27FC236}">
                <a16:creationId xmlns:a16="http://schemas.microsoft.com/office/drawing/2014/main" id="{103BF596-44E6-5F48-B426-91627375781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721799" y="3264375"/>
            <a:ext cx="2757488" cy="1551087"/>
          </a:xfrm>
          <a:prstGeom prst="rect">
            <a:avLst/>
          </a:prstGeom>
        </p:spPr>
      </p:pic>
      <p:sp>
        <p:nvSpPr>
          <p:cNvPr id="23" name="TextBox 22">
            <a:extLst>
              <a:ext uri="{FF2B5EF4-FFF2-40B4-BE49-F238E27FC236}">
                <a16:creationId xmlns:a16="http://schemas.microsoft.com/office/drawing/2014/main" id="{2198C26E-D9B7-2D4E-AA94-E80713C687A1}"/>
              </a:ext>
            </a:extLst>
          </p:cNvPr>
          <p:cNvSpPr txBox="1"/>
          <p:nvPr/>
        </p:nvSpPr>
        <p:spPr>
          <a:xfrm>
            <a:off x="670283" y="5403793"/>
            <a:ext cx="3097161" cy="369332"/>
          </a:xfrm>
          <a:prstGeom prst="rect">
            <a:avLst/>
          </a:prstGeom>
          <a:noFill/>
        </p:spPr>
        <p:txBody>
          <a:bodyPr wrap="square" rtlCol="0">
            <a:spAutoFit/>
          </a:bodyPr>
          <a:lstStyle/>
          <a:p>
            <a:pPr algn="ctr"/>
            <a:r>
              <a:rPr lang="en-US" dirty="0">
                <a:solidFill>
                  <a:schemeClr val="bg1"/>
                </a:solidFill>
                <a:latin typeface="Avenir Book" panose="02000503020000020003" pitchFamily="2" charset="0"/>
              </a:rPr>
              <a:t>Sun-like star</a:t>
            </a:r>
          </a:p>
        </p:txBody>
      </p:sp>
      <p:sp>
        <p:nvSpPr>
          <p:cNvPr id="24" name="TextBox 23">
            <a:extLst>
              <a:ext uri="{FF2B5EF4-FFF2-40B4-BE49-F238E27FC236}">
                <a16:creationId xmlns:a16="http://schemas.microsoft.com/office/drawing/2014/main" id="{FD945B3F-1E7C-0242-B4A1-9747294CF196}"/>
              </a:ext>
            </a:extLst>
          </p:cNvPr>
          <p:cNvSpPr txBox="1"/>
          <p:nvPr/>
        </p:nvSpPr>
        <p:spPr>
          <a:xfrm>
            <a:off x="8551962" y="5407481"/>
            <a:ext cx="3097161" cy="369332"/>
          </a:xfrm>
          <a:prstGeom prst="rect">
            <a:avLst/>
          </a:prstGeom>
          <a:noFill/>
        </p:spPr>
        <p:txBody>
          <a:bodyPr wrap="square" rtlCol="0">
            <a:spAutoFit/>
          </a:bodyPr>
          <a:lstStyle/>
          <a:p>
            <a:pPr algn="ctr"/>
            <a:r>
              <a:rPr lang="en-US" dirty="0">
                <a:solidFill>
                  <a:schemeClr val="bg1"/>
                </a:solidFill>
                <a:latin typeface="Avenir Book" panose="02000503020000020003" pitchFamily="2" charset="0"/>
              </a:rPr>
              <a:t>White dwarf star</a:t>
            </a:r>
          </a:p>
        </p:txBody>
      </p:sp>
      <p:sp>
        <p:nvSpPr>
          <p:cNvPr id="2" name="Oval 1">
            <a:extLst>
              <a:ext uri="{FF2B5EF4-FFF2-40B4-BE49-F238E27FC236}">
                <a16:creationId xmlns:a16="http://schemas.microsoft.com/office/drawing/2014/main" id="{BD809D08-7DFC-8C48-AC84-019E662C9DCA}"/>
              </a:ext>
            </a:extLst>
          </p:cNvPr>
          <p:cNvSpPr/>
          <p:nvPr/>
        </p:nvSpPr>
        <p:spPr>
          <a:xfrm>
            <a:off x="8850211" y="3960075"/>
            <a:ext cx="249543" cy="24954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BED423A-7358-5F40-BE35-1FD2A75CEA80}"/>
              </a:ext>
            </a:extLst>
          </p:cNvPr>
          <p:cNvSpPr txBox="1"/>
          <p:nvPr/>
        </p:nvSpPr>
        <p:spPr>
          <a:xfrm>
            <a:off x="727880" y="551933"/>
            <a:ext cx="10957931" cy="707886"/>
          </a:xfrm>
          <a:prstGeom prst="rect">
            <a:avLst/>
          </a:prstGeom>
          <a:noFill/>
        </p:spPr>
        <p:txBody>
          <a:bodyPr wrap="square" rtlCol="0">
            <a:spAutoFit/>
          </a:bodyPr>
          <a:lstStyle/>
          <a:p>
            <a:pPr algn="ctr"/>
            <a:r>
              <a:rPr lang="en-US" sz="4000" dirty="0">
                <a:solidFill>
                  <a:schemeClr val="bg1"/>
                </a:solidFill>
                <a:latin typeface="Avenir Book" panose="02000503020000020003" pitchFamily="2" charset="0"/>
              </a:rPr>
              <a:t>Transiting remnant asteroids around dead stars</a:t>
            </a:r>
          </a:p>
        </p:txBody>
      </p:sp>
      <p:sp>
        <p:nvSpPr>
          <p:cNvPr id="10" name="Oval 9">
            <a:extLst>
              <a:ext uri="{FF2B5EF4-FFF2-40B4-BE49-F238E27FC236}">
                <a16:creationId xmlns:a16="http://schemas.microsoft.com/office/drawing/2014/main" id="{05037C90-0F19-D94D-8D51-F3BBE3433D45}"/>
              </a:ext>
            </a:extLst>
          </p:cNvPr>
          <p:cNvSpPr/>
          <p:nvPr/>
        </p:nvSpPr>
        <p:spPr>
          <a:xfrm>
            <a:off x="4917558" y="3051544"/>
            <a:ext cx="58479" cy="5847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7E41C63-1883-DC49-B915-00A0C907ECC6}"/>
              </a:ext>
            </a:extLst>
          </p:cNvPr>
          <p:cNvSpPr>
            <a:spLocks/>
          </p:cNvSpPr>
          <p:nvPr/>
        </p:nvSpPr>
        <p:spPr>
          <a:xfrm>
            <a:off x="5069958" y="3203944"/>
            <a:ext cx="45720" cy="45720"/>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635EE45-4124-CD4D-8440-A3B1CB78D66A}"/>
              </a:ext>
            </a:extLst>
          </p:cNvPr>
          <p:cNvSpPr>
            <a:spLocks/>
          </p:cNvSpPr>
          <p:nvPr/>
        </p:nvSpPr>
        <p:spPr>
          <a:xfrm>
            <a:off x="5222358" y="3356344"/>
            <a:ext cx="9144" cy="914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58DB450-0358-E243-9D24-FF9D9293E0EE}"/>
              </a:ext>
            </a:extLst>
          </p:cNvPr>
          <p:cNvSpPr txBox="1"/>
          <p:nvPr/>
        </p:nvSpPr>
        <p:spPr>
          <a:xfrm>
            <a:off x="4378450" y="2753613"/>
            <a:ext cx="1196257" cy="276999"/>
          </a:xfrm>
          <a:prstGeom prst="rect">
            <a:avLst/>
          </a:prstGeom>
          <a:noFill/>
        </p:spPr>
        <p:txBody>
          <a:bodyPr wrap="square" rtlCol="0">
            <a:spAutoFit/>
          </a:bodyPr>
          <a:lstStyle/>
          <a:p>
            <a:pPr algn="l"/>
            <a:r>
              <a:rPr lang="en-US" sz="1200" b="1" dirty="0">
                <a:solidFill>
                  <a:schemeClr val="bg1"/>
                </a:solidFill>
                <a:latin typeface="Avenir Book" panose="02000503020000020003" pitchFamily="2" charset="0"/>
              </a:rPr>
              <a:t>White Dwarf</a:t>
            </a:r>
          </a:p>
        </p:txBody>
      </p:sp>
      <p:sp>
        <p:nvSpPr>
          <p:cNvPr id="31" name="TextBox 30">
            <a:extLst>
              <a:ext uri="{FF2B5EF4-FFF2-40B4-BE49-F238E27FC236}">
                <a16:creationId xmlns:a16="http://schemas.microsoft.com/office/drawing/2014/main" id="{E0A6A72D-A06D-704C-A5E3-B1FF0E58FA77}"/>
              </a:ext>
            </a:extLst>
          </p:cNvPr>
          <p:cNvSpPr txBox="1"/>
          <p:nvPr/>
        </p:nvSpPr>
        <p:spPr>
          <a:xfrm>
            <a:off x="4633986" y="3232687"/>
            <a:ext cx="1196257" cy="276999"/>
          </a:xfrm>
          <a:prstGeom prst="rect">
            <a:avLst/>
          </a:prstGeom>
          <a:noFill/>
        </p:spPr>
        <p:txBody>
          <a:bodyPr wrap="square" rtlCol="0">
            <a:spAutoFit/>
          </a:bodyPr>
          <a:lstStyle/>
          <a:p>
            <a:pPr algn="l"/>
            <a:r>
              <a:rPr lang="en-US" sz="1200" b="1" dirty="0">
                <a:solidFill>
                  <a:srgbClr val="00B0F0"/>
                </a:solidFill>
                <a:latin typeface="Avenir Book" panose="02000503020000020003" pitchFamily="2" charset="0"/>
              </a:rPr>
              <a:t>Earth</a:t>
            </a:r>
          </a:p>
        </p:txBody>
      </p:sp>
      <p:sp>
        <p:nvSpPr>
          <p:cNvPr id="35" name="TextBox 34">
            <a:extLst>
              <a:ext uri="{FF2B5EF4-FFF2-40B4-BE49-F238E27FC236}">
                <a16:creationId xmlns:a16="http://schemas.microsoft.com/office/drawing/2014/main" id="{8249A549-223A-1F41-9C18-D3F525A8E66E}"/>
              </a:ext>
            </a:extLst>
          </p:cNvPr>
          <p:cNvSpPr txBox="1"/>
          <p:nvPr/>
        </p:nvSpPr>
        <p:spPr>
          <a:xfrm>
            <a:off x="8152647" y="5868436"/>
            <a:ext cx="3895789" cy="923330"/>
          </a:xfrm>
          <a:prstGeom prst="rect">
            <a:avLst/>
          </a:prstGeom>
          <a:noFill/>
        </p:spPr>
        <p:txBody>
          <a:bodyPr wrap="square" rtlCol="0">
            <a:spAutoFit/>
          </a:bodyPr>
          <a:lstStyle/>
          <a:p>
            <a:pPr algn="l"/>
            <a:r>
              <a:rPr lang="en-US" b="1" dirty="0">
                <a:solidFill>
                  <a:schemeClr val="accent6">
                    <a:lumMod val="40000"/>
                    <a:lumOff val="60000"/>
                  </a:schemeClr>
                </a:solidFill>
                <a:latin typeface="Avenir Book" panose="02000503020000020003" pitchFamily="2" charset="0"/>
              </a:rPr>
              <a:t>Transits are MUCH easier to detect around a WD, but also hard to find, both because they are so small</a:t>
            </a:r>
          </a:p>
        </p:txBody>
      </p:sp>
      <p:cxnSp>
        <p:nvCxnSpPr>
          <p:cNvPr id="36" name="Straight Connector 35">
            <a:extLst>
              <a:ext uri="{FF2B5EF4-FFF2-40B4-BE49-F238E27FC236}">
                <a16:creationId xmlns:a16="http://schemas.microsoft.com/office/drawing/2014/main" id="{132D7E3D-3179-674E-B1B0-55E712D23C41}"/>
              </a:ext>
            </a:extLst>
          </p:cNvPr>
          <p:cNvCxnSpPr>
            <a:cxnSpLocks/>
          </p:cNvCxnSpPr>
          <p:nvPr/>
        </p:nvCxnSpPr>
        <p:spPr>
          <a:xfrm>
            <a:off x="754054" y="1259819"/>
            <a:ext cx="2418736" cy="0"/>
          </a:xfrm>
          <a:prstGeom prst="line">
            <a:avLst/>
          </a:prstGeom>
          <a:ln w="1016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6158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0" presetClass="path" presetSubtype="0" decel="50000" fill="hold" grpId="0" nodeType="withEffect">
                                  <p:stCondLst>
                                    <p:cond delay="0"/>
                                  </p:stCondLst>
                                  <p:childTnLst>
                                    <p:animMotion origin="layout" path="M 2.29167E-6 -1.85185E-6 L 0.20429 0.00209 " pathEditMode="relative" rAng="0" ptsTypes="AA">
                                      <p:cBhvr>
                                        <p:cTn id="12" dur="5000" fill="hold"/>
                                        <p:tgtEl>
                                          <p:spTgt spid="2"/>
                                        </p:tgtEl>
                                        <p:attrNameLst>
                                          <p:attrName>ppt_x</p:attrName>
                                          <p:attrName>ppt_y</p:attrName>
                                        </p:attrNameLst>
                                      </p:cBhvr>
                                      <p:rCtr x="10208" y="93"/>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9"/>
                                        </p:tgtEl>
                                      </p:cBhvr>
                                    </p:cmd>
                                  </p:childTnLst>
                                </p:cTn>
                              </p:par>
                            </p:childTnLst>
                          </p:cTn>
                        </p:par>
                      </p:childTnLst>
                    </p:cTn>
                  </p:par>
                </p:childTnLst>
              </p:cTn>
              <p:nextCondLst>
                <p:cond evt="onClick" delay="0">
                  <p:tgtEl>
                    <p:spTgt spid="19"/>
                  </p:tgtEl>
                </p:cond>
              </p:nextCondLst>
            </p:seq>
            <p:video>
              <p:cMediaNode vol="80000">
                <p:cTn id="22" fill="hold" display="0">
                  <p:stCondLst>
                    <p:cond delay="indefinite"/>
                  </p:stCondLst>
                </p:cTn>
                <p:tgtEl>
                  <p:spTgt spid="19"/>
                </p:tgtEl>
              </p:cMediaNode>
            </p:video>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2"/>
                                        </p:tgtEl>
                                      </p:cBhvr>
                                    </p:cmd>
                                  </p:childTnLst>
                                </p:cTn>
                              </p:par>
                            </p:childTnLst>
                          </p:cTn>
                        </p:par>
                      </p:childTnLst>
                    </p:cTn>
                  </p:par>
                </p:childTnLst>
              </p:cTn>
              <p:nextCondLst>
                <p:cond evt="onClick" delay="0">
                  <p:tgtEl>
                    <p:spTgt spid="22"/>
                  </p:tgtEl>
                </p:cond>
              </p:nextCondLst>
            </p:seq>
            <p:video>
              <p:cMediaNode vol="80000">
                <p:cTn id="28" fill="hold" display="0">
                  <p:stCondLst>
                    <p:cond delay="indefinite"/>
                  </p:stCondLst>
                </p:cTn>
                <p:tgtEl>
                  <p:spTgt spid="22"/>
                </p:tgtEl>
              </p:cMediaNode>
            </p:video>
          </p:childTnLst>
        </p:cTn>
      </p:par>
    </p:tnLst>
    <p:bldLst>
      <p:bldP spid="2" grpId="0" animBg="1"/>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FC7576-1AC0-9F41-B453-A54E0430D9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77" t="38258" r="37987" b="24295"/>
          <a:stretch/>
        </p:blipFill>
        <p:spPr bwMode="auto">
          <a:xfrm>
            <a:off x="504465" y="2193130"/>
            <a:ext cx="5746423" cy="4205288"/>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E949E7-D183-B74E-B28F-99F043AC6778}"/>
              </a:ext>
            </a:extLst>
          </p:cNvPr>
          <p:cNvSpPr>
            <a:spLocks noGrp="1"/>
          </p:cNvSpPr>
          <p:nvPr>
            <p:ph type="ctrTitle"/>
          </p:nvPr>
        </p:nvSpPr>
        <p:spPr>
          <a:xfrm>
            <a:off x="504465" y="461964"/>
            <a:ext cx="7725135" cy="1194624"/>
          </a:xfrm>
          <a:solidFill>
            <a:schemeClr val="bg1">
              <a:alpha val="91115"/>
            </a:schemeClr>
          </a:solidFill>
        </p:spPr>
        <p:txBody>
          <a:bodyPr anchor="ctr">
            <a:noAutofit/>
          </a:bodyPr>
          <a:lstStyle/>
          <a:p>
            <a:pPr algn="l"/>
            <a:r>
              <a:rPr lang="en-US" sz="4000" b="1" cap="small" dirty="0">
                <a:solidFill>
                  <a:schemeClr val="accent2">
                    <a:lumMod val="50000"/>
                  </a:schemeClr>
                </a:solidFill>
                <a:latin typeface="CMU BRIGHT ROMAN" panose="02000603000000000000" pitchFamily="2" charset="0"/>
                <a:ea typeface="CMU BRIGHT ROMAN" panose="02000603000000000000" pitchFamily="2" charset="0"/>
                <a:cs typeface="CMU BRIGHT ROMAN" panose="02000603000000000000" pitchFamily="2" charset="0"/>
              </a:rPr>
              <a:t>Optical constants, </a:t>
            </a:r>
            <a:r>
              <a:rPr lang="en-US" sz="4000" b="1" i="1" dirty="0">
                <a:solidFill>
                  <a:schemeClr val="accent2">
                    <a:lumMod val="50000"/>
                  </a:schemeClr>
                </a:solidFill>
                <a:latin typeface="CMU BRIGHT ROMAN" panose="02000603000000000000" pitchFamily="2" charset="0"/>
                <a:ea typeface="CMU BRIGHT ROMAN" panose="02000603000000000000" pitchFamily="2" charset="0"/>
                <a:cs typeface="CMU BRIGHT ROMAN" panose="02000603000000000000" pitchFamily="2" charset="0"/>
              </a:rPr>
              <a:t>n</a:t>
            </a:r>
            <a:r>
              <a:rPr lang="en-US" sz="4000" b="1" dirty="0">
                <a:solidFill>
                  <a:schemeClr val="accent2">
                    <a:lumMod val="50000"/>
                  </a:schemeClr>
                </a:solidFill>
                <a:latin typeface="CMU BRIGHT ROMAN" panose="02000603000000000000" pitchFamily="2" charset="0"/>
                <a:ea typeface="CMU BRIGHT ROMAN" panose="02000603000000000000" pitchFamily="2" charset="0"/>
                <a:cs typeface="CMU BRIGHT ROMAN" panose="02000603000000000000" pitchFamily="2" charset="0"/>
              </a:rPr>
              <a:t> and </a:t>
            </a:r>
            <a:r>
              <a:rPr lang="en-US" sz="4000" b="1" i="1" dirty="0">
                <a:solidFill>
                  <a:schemeClr val="accent2">
                    <a:lumMod val="50000"/>
                  </a:schemeClr>
                </a:solidFill>
                <a:latin typeface="CMU BRIGHT ROMAN" panose="02000603000000000000" pitchFamily="2" charset="0"/>
                <a:ea typeface="CMU BRIGHT ROMAN" panose="02000603000000000000" pitchFamily="2" charset="0"/>
                <a:cs typeface="CMU BRIGHT ROMAN" panose="02000603000000000000" pitchFamily="2" charset="0"/>
              </a:rPr>
              <a:t>k</a:t>
            </a:r>
            <a:endParaRPr lang="en-US" sz="4000" b="1" i="1" cap="small" dirty="0">
              <a:solidFill>
                <a:schemeClr val="accent2">
                  <a:lumMod val="50000"/>
                </a:schemeClr>
              </a:solidFill>
              <a:latin typeface="CMU BRIGHT ROMAN" panose="02000603000000000000" pitchFamily="2" charset="0"/>
              <a:ea typeface="CMU BRIGHT ROMAN" panose="02000603000000000000" pitchFamily="2" charset="0"/>
              <a:cs typeface="CMU BRIGHT ROMAN" panose="02000603000000000000" pitchFamily="2" charset="0"/>
            </a:endParaRPr>
          </a:p>
        </p:txBody>
      </p:sp>
      <p:sp>
        <p:nvSpPr>
          <p:cNvPr id="10" name="TextBox 9">
            <a:extLst>
              <a:ext uri="{FF2B5EF4-FFF2-40B4-BE49-F238E27FC236}">
                <a16:creationId xmlns:a16="http://schemas.microsoft.com/office/drawing/2014/main" id="{4C1AF303-C290-5943-ABF1-FA48E648AC8F}"/>
              </a:ext>
            </a:extLst>
          </p:cNvPr>
          <p:cNvSpPr txBox="1"/>
          <p:nvPr/>
        </p:nvSpPr>
        <p:spPr>
          <a:xfrm>
            <a:off x="6787649" y="2172921"/>
            <a:ext cx="4518177" cy="830997"/>
          </a:xfrm>
          <a:prstGeom prst="rect">
            <a:avLst/>
          </a:prstGeom>
          <a:noFill/>
        </p:spPr>
        <p:txBody>
          <a:bodyPr wrap="square">
            <a:spAutoFit/>
          </a:bodyPr>
          <a:lstStyle/>
          <a:p>
            <a:pPr algn="ct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Components of the complex index of refraction: </a:t>
            </a:r>
            <a:r>
              <a:rPr lang="en-US" sz="2400" i="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N </a:t>
            </a: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a:t>
            </a:r>
            <a:r>
              <a:rPr lang="en-US" sz="2400" i="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n</a:t>
            </a: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 </a:t>
            </a:r>
            <a:r>
              <a:rPr lang="en-US" sz="2400" dirty="0" err="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i</a:t>
            </a:r>
            <a:r>
              <a:rPr lang="en-US" sz="2400" i="1" dirty="0" err="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k</a:t>
            </a:r>
            <a:endParaRPr lang="en-US" sz="2400" baseline="-250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1" name="TextBox 10">
            <a:extLst>
              <a:ext uri="{FF2B5EF4-FFF2-40B4-BE49-F238E27FC236}">
                <a16:creationId xmlns:a16="http://schemas.microsoft.com/office/drawing/2014/main" id="{016388DE-716E-4142-92F7-D9E1D077026E}"/>
              </a:ext>
            </a:extLst>
          </p:cNvPr>
          <p:cNvSpPr txBox="1"/>
          <p:nvPr/>
        </p:nvSpPr>
        <p:spPr>
          <a:xfrm>
            <a:off x="6787649" y="3306324"/>
            <a:ext cx="4518177" cy="830997"/>
          </a:xfrm>
          <a:prstGeom prst="rect">
            <a:avLst/>
          </a:prstGeom>
          <a:noFill/>
        </p:spPr>
        <p:txBody>
          <a:bodyPr wrap="square">
            <a:spAutoFit/>
          </a:bodyPr>
          <a:lstStyle/>
          <a:p>
            <a:pPr algn="ct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Measured through reflection or transmission spectra of minerals </a:t>
            </a:r>
            <a:endParaRPr lang="en-US" sz="2400" baseline="-250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2" name="TextBox 11">
            <a:extLst>
              <a:ext uri="{FF2B5EF4-FFF2-40B4-BE49-F238E27FC236}">
                <a16:creationId xmlns:a16="http://schemas.microsoft.com/office/drawing/2014/main" id="{8AAE9C68-6CB6-BC49-B7DD-454A5CBFD533}"/>
              </a:ext>
            </a:extLst>
          </p:cNvPr>
          <p:cNvSpPr txBox="1"/>
          <p:nvPr/>
        </p:nvSpPr>
        <p:spPr>
          <a:xfrm>
            <a:off x="6787648" y="4403721"/>
            <a:ext cx="4518177" cy="830997"/>
          </a:xfrm>
          <a:prstGeom prst="rect">
            <a:avLst/>
          </a:prstGeom>
          <a:noFill/>
        </p:spPr>
        <p:txBody>
          <a:bodyPr wrap="square">
            <a:spAutoFit/>
          </a:bodyPr>
          <a:lstStyle/>
          <a:p>
            <a:pPr algn="ctr"/>
            <a:r>
              <a:rPr lang="en-US" sz="2400" i="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n</a:t>
            </a: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encodes: group velocity</a:t>
            </a:r>
          </a:p>
          <a:p>
            <a:pPr algn="ctr"/>
            <a:r>
              <a:rPr lang="en-US" sz="2400" b="1" i="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k</a:t>
            </a:r>
            <a:r>
              <a:rPr lang="en-US" sz="2400" b="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encodes: absorption properties</a:t>
            </a:r>
            <a:endParaRPr lang="en-US" sz="2400" b="1" baseline="-250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3" name="TextBox 12">
            <a:extLst>
              <a:ext uri="{FF2B5EF4-FFF2-40B4-BE49-F238E27FC236}">
                <a16:creationId xmlns:a16="http://schemas.microsoft.com/office/drawing/2014/main" id="{E85BB48C-3F1D-8941-ACC2-FFB72B2262B0}"/>
              </a:ext>
            </a:extLst>
          </p:cNvPr>
          <p:cNvSpPr txBox="1"/>
          <p:nvPr/>
        </p:nvSpPr>
        <p:spPr>
          <a:xfrm>
            <a:off x="6323296" y="5645146"/>
            <a:ext cx="5868704" cy="830997"/>
          </a:xfrm>
          <a:prstGeom prst="rect">
            <a:avLst/>
          </a:prstGeom>
          <a:noFill/>
        </p:spPr>
        <p:txBody>
          <a:bodyPr wrap="square">
            <a:spAutoFit/>
          </a:bodyPr>
          <a:lstStyle/>
          <a:p>
            <a:pPr algn="ct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As a complex function, </a:t>
            </a:r>
            <a:r>
              <a:rPr lang="en-US" sz="2400" i="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n</a:t>
            </a: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and k are related through the </a:t>
            </a:r>
            <a:r>
              <a:rPr lang="en-US" sz="2400" dirty="0" err="1">
                <a:solidFill>
                  <a:schemeClr val="bg1"/>
                </a:solidFill>
                <a:latin typeface="CMU SANS SERIF" panose="02000603000000000000" pitchFamily="2" charset="0"/>
                <a:ea typeface="CMU SANS SERIF" panose="02000603000000000000" pitchFamily="2" charset="0"/>
                <a:cs typeface="CMU SANS SERIF" panose="02000603000000000000" pitchFamily="2" charset="0"/>
              </a:rPr>
              <a:t>Kramers-Kronïg</a:t>
            </a: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 relations</a:t>
            </a:r>
            <a:endParaRPr lang="en-US" sz="2400" baseline="-250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Tree>
    <p:extLst>
      <p:ext uri="{BB962C8B-B14F-4D97-AF65-F5344CB8AC3E}">
        <p14:creationId xmlns:p14="http://schemas.microsoft.com/office/powerpoint/2010/main" val="16721310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2000" fill="hold"/>
                                        <p:tgtEl>
                                          <p:spTgt spid="2"/>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3AD63-C70F-C143-B449-01E8F0683CBB}"/>
              </a:ext>
            </a:extLst>
          </p:cNvPr>
          <p:cNvSpPr>
            <a:spLocks noGrp="1"/>
          </p:cNvSpPr>
          <p:nvPr>
            <p:ph type="title"/>
          </p:nvPr>
        </p:nvSpPr>
        <p:spPr/>
        <p:txBody>
          <a:bodyPr/>
          <a:lstStyle/>
          <a:p>
            <a:r>
              <a:rPr lang="en-US" dirty="0"/>
              <a:t>Astronomical Silicate </a:t>
            </a:r>
          </a:p>
        </p:txBody>
      </p:sp>
      <p:pic>
        <p:nvPicPr>
          <p:cNvPr id="5" name="Content Placeholder 4">
            <a:extLst>
              <a:ext uri="{FF2B5EF4-FFF2-40B4-BE49-F238E27FC236}">
                <a16:creationId xmlns:a16="http://schemas.microsoft.com/office/drawing/2014/main" id="{3A27BF0D-D52B-4042-8156-F9225BD520BB}"/>
              </a:ext>
            </a:extLst>
          </p:cNvPr>
          <p:cNvPicPr>
            <a:picLocks noGrp="1" noChangeAspect="1"/>
          </p:cNvPicPr>
          <p:nvPr>
            <p:ph idx="1"/>
          </p:nvPr>
        </p:nvPicPr>
        <p:blipFill>
          <a:blip r:embed="rId3"/>
          <a:stretch>
            <a:fillRect/>
          </a:stretch>
        </p:blipFill>
        <p:spPr>
          <a:xfrm>
            <a:off x="407804" y="1949193"/>
            <a:ext cx="5939417" cy="4351338"/>
          </a:xfrm>
        </p:spPr>
      </p:pic>
      <p:sp>
        <p:nvSpPr>
          <p:cNvPr id="6" name="TextBox 5">
            <a:extLst>
              <a:ext uri="{FF2B5EF4-FFF2-40B4-BE49-F238E27FC236}">
                <a16:creationId xmlns:a16="http://schemas.microsoft.com/office/drawing/2014/main" id="{6147296D-31A9-CF41-9AB0-23C6A50A5709}"/>
              </a:ext>
            </a:extLst>
          </p:cNvPr>
          <p:cNvSpPr txBox="1"/>
          <p:nvPr/>
        </p:nvSpPr>
        <p:spPr>
          <a:xfrm>
            <a:off x="838200" y="1334530"/>
            <a:ext cx="6165915" cy="369332"/>
          </a:xfrm>
          <a:prstGeom prst="rect">
            <a:avLst/>
          </a:prstGeom>
          <a:noFill/>
        </p:spPr>
        <p:txBody>
          <a:bodyPr wrap="square" rtlCol="0">
            <a:spAutoFit/>
          </a:bodyPr>
          <a:lstStyle/>
          <a:p>
            <a:r>
              <a:rPr lang="en-US" dirty="0">
                <a:solidFill>
                  <a:schemeClr val="bg1"/>
                </a:solidFill>
              </a:rPr>
              <a:t>Or the “Astrosilicate”, </a:t>
            </a:r>
            <a:r>
              <a:rPr lang="en-US" i="1" dirty="0" err="1">
                <a:solidFill>
                  <a:schemeClr val="bg1"/>
                </a:solidFill>
              </a:rPr>
              <a:t>Draine</a:t>
            </a:r>
            <a:r>
              <a:rPr lang="en-US" i="1" dirty="0">
                <a:solidFill>
                  <a:schemeClr val="bg1"/>
                </a:solidFill>
              </a:rPr>
              <a:t> &amp; Lee (1984), </a:t>
            </a:r>
            <a:r>
              <a:rPr lang="en-US" i="1" dirty="0" err="1">
                <a:solidFill>
                  <a:schemeClr val="bg1"/>
                </a:solidFill>
              </a:rPr>
              <a:t>Draine</a:t>
            </a:r>
            <a:r>
              <a:rPr lang="en-US" i="1" dirty="0">
                <a:solidFill>
                  <a:schemeClr val="bg1"/>
                </a:solidFill>
              </a:rPr>
              <a:t> 2003</a:t>
            </a:r>
          </a:p>
        </p:txBody>
      </p:sp>
      <p:sp>
        <p:nvSpPr>
          <p:cNvPr id="8" name="TextBox 7">
            <a:extLst>
              <a:ext uri="{FF2B5EF4-FFF2-40B4-BE49-F238E27FC236}">
                <a16:creationId xmlns:a16="http://schemas.microsoft.com/office/drawing/2014/main" id="{D8DBB969-7D3B-E74C-9D5C-2697FB11A6A0}"/>
              </a:ext>
            </a:extLst>
          </p:cNvPr>
          <p:cNvSpPr txBox="1"/>
          <p:nvPr/>
        </p:nvSpPr>
        <p:spPr>
          <a:xfrm>
            <a:off x="6906654" y="4053616"/>
            <a:ext cx="4518177" cy="1200329"/>
          </a:xfrm>
          <a:prstGeom prst="rect">
            <a:avLst/>
          </a:prstGeom>
          <a:noFill/>
        </p:spPr>
        <p:txBody>
          <a:bodyPr wrap="square">
            <a:spAutoFit/>
          </a:bodyPr>
          <a:lstStyle/>
          <a:p>
            <a:pPr algn="ct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What should the composition truly be for dust around a main sequence star?</a:t>
            </a:r>
          </a:p>
        </p:txBody>
      </p:sp>
      <p:sp>
        <p:nvSpPr>
          <p:cNvPr id="4" name="TextBox 3">
            <a:extLst>
              <a:ext uri="{FF2B5EF4-FFF2-40B4-BE49-F238E27FC236}">
                <a16:creationId xmlns:a16="http://schemas.microsoft.com/office/drawing/2014/main" id="{8897693C-AA03-A348-95D3-5B00967D5610}"/>
              </a:ext>
            </a:extLst>
          </p:cNvPr>
          <p:cNvSpPr txBox="1"/>
          <p:nvPr/>
        </p:nvSpPr>
        <p:spPr>
          <a:xfrm>
            <a:off x="1772988" y="4492956"/>
            <a:ext cx="1277022" cy="584775"/>
          </a:xfrm>
          <a:prstGeom prst="rect">
            <a:avLst/>
          </a:prstGeom>
          <a:noFill/>
        </p:spPr>
        <p:txBody>
          <a:bodyPr wrap="square" rtlCol="0">
            <a:spAutoFit/>
          </a:bodyPr>
          <a:lstStyle/>
          <a:p>
            <a:pPr algn="ctr"/>
            <a:r>
              <a:rPr lang="en-US" sz="1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Adopted from Al</a:t>
            </a:r>
            <a:r>
              <a:rPr lang="en-US" sz="1600" baseline="-250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2</a:t>
            </a:r>
            <a:r>
              <a:rPr lang="en-US" sz="1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O</a:t>
            </a:r>
            <a:r>
              <a:rPr lang="en-US" sz="1600" baseline="-250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3</a:t>
            </a:r>
            <a:endParaRPr lang="en-US" sz="1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12" name="TextBox 11">
            <a:extLst>
              <a:ext uri="{FF2B5EF4-FFF2-40B4-BE49-F238E27FC236}">
                <a16:creationId xmlns:a16="http://schemas.microsoft.com/office/drawing/2014/main" id="{222D2D78-6FC5-484C-8147-8BDF26F07BF5}"/>
              </a:ext>
            </a:extLst>
          </p:cNvPr>
          <p:cNvSpPr txBox="1"/>
          <p:nvPr/>
        </p:nvSpPr>
        <p:spPr>
          <a:xfrm>
            <a:off x="2834082" y="4424723"/>
            <a:ext cx="1493520" cy="830997"/>
          </a:xfrm>
          <a:prstGeom prst="rect">
            <a:avLst/>
          </a:prstGeom>
          <a:noFill/>
        </p:spPr>
        <p:txBody>
          <a:bodyPr wrap="square" rtlCol="0">
            <a:spAutoFit/>
          </a:bodyPr>
          <a:lstStyle/>
          <a:p>
            <a:pPr algn="ctr"/>
            <a:r>
              <a:rPr lang="en-US" sz="1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Assumed smooth and connected</a:t>
            </a:r>
          </a:p>
        </p:txBody>
      </p:sp>
      <p:sp>
        <p:nvSpPr>
          <p:cNvPr id="13" name="TextBox 12">
            <a:extLst>
              <a:ext uri="{FF2B5EF4-FFF2-40B4-BE49-F238E27FC236}">
                <a16:creationId xmlns:a16="http://schemas.microsoft.com/office/drawing/2014/main" id="{A72DEEA5-7C53-7045-937D-AB66C09ECB7C}"/>
              </a:ext>
            </a:extLst>
          </p:cNvPr>
          <p:cNvSpPr txBox="1"/>
          <p:nvPr/>
        </p:nvSpPr>
        <p:spPr>
          <a:xfrm>
            <a:off x="4416928" y="3792063"/>
            <a:ext cx="1419172" cy="584775"/>
          </a:xfrm>
          <a:prstGeom prst="rect">
            <a:avLst/>
          </a:prstGeom>
          <a:noFill/>
        </p:spPr>
        <p:txBody>
          <a:bodyPr wrap="square" rtlCol="0">
            <a:spAutoFit/>
          </a:bodyPr>
          <a:lstStyle/>
          <a:p>
            <a:pPr algn="ctr"/>
            <a:r>
              <a:rPr lang="en-US" sz="1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33 Lorentzian oscillators</a:t>
            </a:r>
          </a:p>
        </p:txBody>
      </p:sp>
      <p:sp>
        <p:nvSpPr>
          <p:cNvPr id="14" name="TextBox 13">
            <a:extLst>
              <a:ext uri="{FF2B5EF4-FFF2-40B4-BE49-F238E27FC236}">
                <a16:creationId xmlns:a16="http://schemas.microsoft.com/office/drawing/2014/main" id="{13B30E2F-EEAB-214C-B3BC-8B4C2455BCEC}"/>
              </a:ext>
            </a:extLst>
          </p:cNvPr>
          <p:cNvSpPr txBox="1"/>
          <p:nvPr/>
        </p:nvSpPr>
        <p:spPr>
          <a:xfrm rot="17564748">
            <a:off x="781648" y="3949206"/>
            <a:ext cx="1493520" cy="369332"/>
          </a:xfrm>
          <a:prstGeom prst="rect">
            <a:avLst/>
          </a:prstGeom>
          <a:noFill/>
        </p:spPr>
        <p:txBody>
          <a:bodyPr wrap="square" rtlCol="0">
            <a:spAutoFit/>
          </a:bodyPr>
          <a:lstStyle/>
          <a:p>
            <a:r>
              <a:rPr lang="en-US"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Imaginary, </a:t>
            </a:r>
            <a:r>
              <a:rPr lang="en-US" i="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k</a:t>
            </a:r>
          </a:p>
        </p:txBody>
      </p:sp>
      <p:sp>
        <p:nvSpPr>
          <p:cNvPr id="15" name="TextBox 14">
            <a:extLst>
              <a:ext uri="{FF2B5EF4-FFF2-40B4-BE49-F238E27FC236}">
                <a16:creationId xmlns:a16="http://schemas.microsoft.com/office/drawing/2014/main" id="{4D566653-4581-1942-8FA8-699EDA1A0BF6}"/>
              </a:ext>
            </a:extLst>
          </p:cNvPr>
          <p:cNvSpPr txBox="1"/>
          <p:nvPr/>
        </p:nvSpPr>
        <p:spPr>
          <a:xfrm>
            <a:off x="1398852" y="2358993"/>
            <a:ext cx="1994588" cy="369332"/>
          </a:xfrm>
          <a:prstGeom prst="rect">
            <a:avLst/>
          </a:prstGeom>
          <a:noFill/>
        </p:spPr>
        <p:txBody>
          <a:bodyPr wrap="square" rtlCol="0">
            <a:spAutoFit/>
          </a:bodyPr>
          <a:lstStyle/>
          <a:p>
            <a:r>
              <a:rPr lang="en-US"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Real, </a:t>
            </a:r>
            <a:r>
              <a:rPr lang="en-US" i="1"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n</a:t>
            </a:r>
          </a:p>
        </p:txBody>
      </p:sp>
      <p:sp>
        <p:nvSpPr>
          <p:cNvPr id="7" name="Rectangle 6">
            <a:extLst>
              <a:ext uri="{FF2B5EF4-FFF2-40B4-BE49-F238E27FC236}">
                <a16:creationId xmlns:a16="http://schemas.microsoft.com/office/drawing/2014/main" id="{4578CD26-BA8B-4346-A6E0-7CE685EF97AE}"/>
              </a:ext>
            </a:extLst>
          </p:cNvPr>
          <p:cNvSpPr/>
          <p:nvPr/>
        </p:nvSpPr>
        <p:spPr>
          <a:xfrm>
            <a:off x="4212948" y="6026344"/>
            <a:ext cx="1994588" cy="628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8" name="Straight Arrow Connector 17">
            <a:extLst>
              <a:ext uri="{FF2B5EF4-FFF2-40B4-BE49-F238E27FC236}">
                <a16:creationId xmlns:a16="http://schemas.microsoft.com/office/drawing/2014/main" id="{2474F592-6C34-6F49-AF0E-324C35962ED3}"/>
              </a:ext>
            </a:extLst>
          </p:cNvPr>
          <p:cNvCxnSpPr>
            <a:cxnSpLocks/>
          </p:cNvCxnSpPr>
          <p:nvPr/>
        </p:nvCxnSpPr>
        <p:spPr>
          <a:xfrm flipH="1" flipV="1">
            <a:off x="2159052" y="4032446"/>
            <a:ext cx="218167" cy="551240"/>
          </a:xfrm>
          <a:prstGeom prst="straightConnector1">
            <a:avLst/>
          </a:prstGeom>
          <a:ln w="38100">
            <a:solidFill>
              <a:srgbClr val="C6D9E9"/>
            </a:solidFill>
            <a:tailEnd type="triangle"/>
          </a:ln>
        </p:spPr>
        <p:style>
          <a:lnRef idx="1">
            <a:schemeClr val="accent1"/>
          </a:lnRef>
          <a:fillRef idx="0">
            <a:schemeClr val="accent1"/>
          </a:fillRef>
          <a:effectRef idx="0">
            <a:schemeClr val="accent1"/>
          </a:effectRef>
          <a:fontRef idx="minor">
            <a:schemeClr val="tx1"/>
          </a:fontRef>
        </p:style>
      </p:cxnSp>
      <p:sp>
        <p:nvSpPr>
          <p:cNvPr id="20" name="Arc 19">
            <a:extLst>
              <a:ext uri="{FF2B5EF4-FFF2-40B4-BE49-F238E27FC236}">
                <a16:creationId xmlns:a16="http://schemas.microsoft.com/office/drawing/2014/main" id="{111DEA8B-A7B8-9443-9D1F-27AAE1C00659}"/>
              </a:ext>
            </a:extLst>
          </p:cNvPr>
          <p:cNvSpPr/>
          <p:nvPr/>
        </p:nvSpPr>
        <p:spPr>
          <a:xfrm rot="14080048">
            <a:off x="2691747" y="2966022"/>
            <a:ext cx="746760" cy="757033"/>
          </a:xfrm>
          <a:prstGeom prst="arc">
            <a:avLst/>
          </a:prstGeom>
          <a:ln w="38100">
            <a:solidFill>
              <a:schemeClr val="accent2">
                <a:lumMod val="40000"/>
                <a:lumOff val="60000"/>
              </a:schemeClr>
            </a:solidFill>
            <a:headEnd type="none" w="med" len="me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cxnSp>
        <p:nvCxnSpPr>
          <p:cNvPr id="22" name="Straight Arrow Connector 21">
            <a:extLst>
              <a:ext uri="{FF2B5EF4-FFF2-40B4-BE49-F238E27FC236}">
                <a16:creationId xmlns:a16="http://schemas.microsoft.com/office/drawing/2014/main" id="{551A2FEF-73EE-0244-81CA-15488D422ABA}"/>
              </a:ext>
            </a:extLst>
          </p:cNvPr>
          <p:cNvCxnSpPr>
            <a:cxnSpLocks/>
          </p:cNvCxnSpPr>
          <p:nvPr/>
        </p:nvCxnSpPr>
        <p:spPr>
          <a:xfrm flipH="1" flipV="1">
            <a:off x="3556022" y="3390900"/>
            <a:ext cx="1" cy="1076275"/>
          </a:xfrm>
          <a:prstGeom prst="straightConnector1">
            <a:avLst/>
          </a:prstGeom>
          <a:ln w="38100">
            <a:solidFill>
              <a:srgbClr val="C00000">
                <a:alpha val="41000"/>
              </a:srgb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068EA0F-E050-D04C-8757-9DC8C823CD4C}"/>
              </a:ext>
            </a:extLst>
          </p:cNvPr>
          <p:cNvSpPr txBox="1"/>
          <p:nvPr/>
        </p:nvSpPr>
        <p:spPr>
          <a:xfrm>
            <a:off x="2353909" y="3513538"/>
            <a:ext cx="1855909" cy="830997"/>
          </a:xfrm>
          <a:prstGeom prst="rect">
            <a:avLst/>
          </a:prstGeom>
          <a:solidFill>
            <a:schemeClr val="bg1">
              <a:alpha val="70156"/>
            </a:schemeClr>
          </a:solidFill>
        </p:spPr>
        <p:txBody>
          <a:bodyPr wrap="square" rtlCol="0">
            <a:spAutoFit/>
          </a:bodyPr>
          <a:lstStyle/>
          <a:p>
            <a:pPr algn="ctr"/>
            <a:r>
              <a:rPr lang="en-US" sz="16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Crystalline olivine, Huffman &amp; Stapp (1973)</a:t>
            </a:r>
          </a:p>
        </p:txBody>
      </p:sp>
      <p:cxnSp>
        <p:nvCxnSpPr>
          <p:cNvPr id="24" name="Straight Arrow Connector 23">
            <a:extLst>
              <a:ext uri="{FF2B5EF4-FFF2-40B4-BE49-F238E27FC236}">
                <a16:creationId xmlns:a16="http://schemas.microsoft.com/office/drawing/2014/main" id="{3CE258CB-7C70-3A4F-B3E8-638D3A47920B}"/>
              </a:ext>
            </a:extLst>
          </p:cNvPr>
          <p:cNvCxnSpPr>
            <a:cxnSpLocks/>
          </p:cNvCxnSpPr>
          <p:nvPr/>
        </p:nvCxnSpPr>
        <p:spPr>
          <a:xfrm flipH="1" flipV="1">
            <a:off x="4204290" y="2941608"/>
            <a:ext cx="476443" cy="847550"/>
          </a:xfrm>
          <a:prstGeom prst="straightConnector1">
            <a:avLst/>
          </a:prstGeom>
          <a:ln w="38100">
            <a:solidFill>
              <a:schemeClr val="accent6">
                <a:lumMod val="60000"/>
                <a:lumOff val="40000"/>
                <a:alpha val="72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2880425-3AF8-6C45-B878-C55EE26944D2}"/>
              </a:ext>
            </a:extLst>
          </p:cNvPr>
          <p:cNvCxnSpPr>
            <a:cxnSpLocks/>
            <a:stCxn id="13" idx="0"/>
          </p:cNvCxnSpPr>
          <p:nvPr/>
        </p:nvCxnSpPr>
        <p:spPr>
          <a:xfrm flipV="1">
            <a:off x="5126514" y="3513539"/>
            <a:ext cx="285417" cy="278524"/>
          </a:xfrm>
          <a:prstGeom prst="straightConnector1">
            <a:avLst/>
          </a:prstGeom>
          <a:ln w="38100">
            <a:solidFill>
              <a:schemeClr val="accent6">
                <a:lumMod val="60000"/>
                <a:lumOff val="40000"/>
                <a:alpha val="72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EA3BE8E-6C51-554B-B7CF-DC55C9B3F8D0}"/>
              </a:ext>
            </a:extLst>
          </p:cNvPr>
          <p:cNvSpPr txBox="1"/>
          <p:nvPr/>
        </p:nvSpPr>
        <p:spPr>
          <a:xfrm>
            <a:off x="6835623" y="2617714"/>
            <a:ext cx="4518177" cy="461665"/>
          </a:xfrm>
          <a:prstGeom prst="rect">
            <a:avLst/>
          </a:prstGeom>
          <a:noFill/>
        </p:spPr>
        <p:txBody>
          <a:bodyPr wrap="square">
            <a:spAutoFit/>
          </a:bodyPr>
          <a:lstStyle/>
          <a:p>
            <a:pPr algn="ct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Astrosilicate:   Mg</a:t>
            </a:r>
            <a:r>
              <a:rPr lang="en-US" sz="2400" baseline="-250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x</a:t>
            </a: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Fe</a:t>
            </a:r>
            <a:r>
              <a:rPr lang="en-US" sz="2400" baseline="-250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2—x</a:t>
            </a:r>
            <a:r>
              <a:rPr lang="en-US" sz="24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Si0</a:t>
            </a:r>
            <a:r>
              <a:rPr lang="en-US" sz="2400" baseline="-25000" dirty="0">
                <a:solidFill>
                  <a:schemeClr val="bg1"/>
                </a:solidFill>
                <a:latin typeface="CMU SANS SERIF" panose="02000603000000000000" pitchFamily="2" charset="0"/>
                <a:ea typeface="CMU SANS SERIF" panose="02000603000000000000" pitchFamily="2" charset="0"/>
                <a:cs typeface="CMU SANS SERIF" panose="02000603000000000000" pitchFamily="2" charset="0"/>
              </a:rPr>
              <a:t>4</a:t>
            </a:r>
          </a:p>
        </p:txBody>
      </p:sp>
    </p:spTree>
    <p:extLst>
      <p:ext uri="{BB962C8B-B14F-4D97-AF65-F5344CB8AC3E}">
        <p14:creationId xmlns:p14="http://schemas.microsoft.com/office/powerpoint/2010/main" val="37692761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7C4A5EFE-BF34-8A40-9A0C-A507AD1D02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17511" y="-2497827"/>
            <a:ext cx="8556978" cy="12192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4F55AC5-25D2-3944-9F91-5C1286415FF8}"/>
              </a:ext>
            </a:extLst>
          </p:cNvPr>
          <p:cNvSpPr txBox="1"/>
          <p:nvPr/>
        </p:nvSpPr>
        <p:spPr>
          <a:xfrm>
            <a:off x="6872747" y="4404352"/>
            <a:ext cx="5206181" cy="1323439"/>
          </a:xfrm>
          <a:prstGeom prst="rect">
            <a:avLst/>
          </a:prstGeom>
          <a:noFill/>
        </p:spPr>
        <p:txBody>
          <a:bodyPr wrap="square" rtlCol="0">
            <a:spAutoFit/>
          </a:bodyPr>
          <a:lstStyle/>
          <a:p>
            <a:r>
              <a:rPr lang="en-US" sz="4000" dirty="0">
                <a:solidFill>
                  <a:schemeClr val="bg1"/>
                </a:solidFill>
                <a:latin typeface="Avenir Book" panose="02000503020000020003" pitchFamily="2" charset="0"/>
              </a:rPr>
              <a:t>Exoplanets and their ”dead” host stars?</a:t>
            </a:r>
          </a:p>
        </p:txBody>
      </p:sp>
    </p:spTree>
    <p:extLst>
      <p:ext uri="{BB962C8B-B14F-4D97-AF65-F5344CB8AC3E}">
        <p14:creationId xmlns:p14="http://schemas.microsoft.com/office/powerpoint/2010/main" val="908180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F0AD009-4748-E94B-898C-577CDA52FB75}"/>
              </a:ext>
            </a:extLst>
          </p:cNvPr>
          <p:cNvPicPr>
            <a:picLocks noChangeAspect="1"/>
          </p:cNvPicPr>
          <p:nvPr/>
        </p:nvPicPr>
        <p:blipFill rotWithShape="1">
          <a:blip r:embed="rId3"/>
          <a:srcRect l="3782" t="-2727" r="1287" b="-2727"/>
          <a:stretch/>
        </p:blipFill>
        <p:spPr>
          <a:xfrm>
            <a:off x="-210812" y="-512757"/>
            <a:ext cx="12613623" cy="7883514"/>
          </a:xfrm>
          <a:prstGeom prst="rect">
            <a:avLst/>
          </a:prstGeom>
        </p:spPr>
      </p:pic>
      <p:sp>
        <p:nvSpPr>
          <p:cNvPr id="4" name="TextBox 3">
            <a:extLst>
              <a:ext uri="{FF2B5EF4-FFF2-40B4-BE49-F238E27FC236}">
                <a16:creationId xmlns:a16="http://schemas.microsoft.com/office/drawing/2014/main" id="{7D7020A0-EA76-2A4C-BCCD-926C11EB8926}"/>
              </a:ext>
            </a:extLst>
          </p:cNvPr>
          <p:cNvSpPr txBox="1"/>
          <p:nvPr/>
        </p:nvSpPr>
        <p:spPr>
          <a:xfrm>
            <a:off x="8522811" y="2179831"/>
            <a:ext cx="3287485" cy="1384995"/>
          </a:xfrm>
          <a:prstGeom prst="rect">
            <a:avLst/>
          </a:prstGeom>
          <a:noFill/>
        </p:spPr>
        <p:txBody>
          <a:bodyPr wrap="square" rtlCol="0">
            <a:spAutoFit/>
          </a:bodyPr>
          <a:lstStyle/>
          <a:p>
            <a:pPr algn="ctr"/>
            <a:r>
              <a:rPr lang="en-US" sz="2800" dirty="0">
                <a:solidFill>
                  <a:schemeClr val="bg1"/>
                </a:solidFill>
                <a:latin typeface="Avenir Book" panose="02000503020000020003" pitchFamily="2" charset="0"/>
              </a:rPr>
              <a:t>Transiting remnant asteroids around dead stars</a:t>
            </a:r>
          </a:p>
        </p:txBody>
      </p:sp>
      <p:sp>
        <p:nvSpPr>
          <p:cNvPr id="16" name="TextBox 15">
            <a:extLst>
              <a:ext uri="{FF2B5EF4-FFF2-40B4-BE49-F238E27FC236}">
                <a16:creationId xmlns:a16="http://schemas.microsoft.com/office/drawing/2014/main" id="{25BD5D28-321D-DD43-B96D-CE84F0754D4A}"/>
              </a:ext>
            </a:extLst>
          </p:cNvPr>
          <p:cNvSpPr txBox="1"/>
          <p:nvPr/>
        </p:nvSpPr>
        <p:spPr>
          <a:xfrm>
            <a:off x="668122" y="2884179"/>
            <a:ext cx="3287485" cy="3139321"/>
          </a:xfrm>
          <a:prstGeom prst="rect">
            <a:avLst/>
          </a:prstGeom>
          <a:noFill/>
        </p:spPr>
        <p:txBody>
          <a:bodyPr wrap="square" rtlCol="0">
            <a:spAutoFit/>
          </a:bodyPr>
          <a:lstStyle/>
          <a:p>
            <a:r>
              <a:rPr lang="en-US" dirty="0">
                <a:solidFill>
                  <a:schemeClr val="bg1"/>
                </a:solidFill>
                <a:latin typeface="Avenir Book" panose="02000503020000020003" pitchFamily="2" charset="0"/>
              </a:rPr>
              <a:t>Track the breaking apart of asteroids around dead stars to: </a:t>
            </a:r>
          </a:p>
          <a:p>
            <a:endParaRPr lang="en-US" dirty="0">
              <a:solidFill>
                <a:schemeClr val="bg1"/>
              </a:solidFill>
              <a:latin typeface="Avenir Book" panose="02000503020000020003" pitchFamily="2" charset="0"/>
            </a:endParaRPr>
          </a:p>
          <a:p>
            <a:pPr marL="285750" indent="-285750">
              <a:buFont typeface="Wingdings" pitchFamily="2" charset="2"/>
              <a:buChar char="§"/>
            </a:pPr>
            <a:r>
              <a:rPr lang="en-US" dirty="0">
                <a:solidFill>
                  <a:schemeClr val="bg1"/>
                </a:solidFill>
                <a:latin typeface="Avenir Book" panose="02000503020000020003" pitchFamily="2" charset="0"/>
              </a:rPr>
              <a:t>see how long it takes for the rocks to completely disintegrate (this is unknown)</a:t>
            </a:r>
          </a:p>
          <a:p>
            <a:pPr marL="285750" indent="-285750">
              <a:buFont typeface="Wingdings" pitchFamily="2" charset="2"/>
              <a:buChar char="§"/>
            </a:pPr>
            <a:endParaRPr lang="en-US" dirty="0">
              <a:solidFill>
                <a:schemeClr val="bg1"/>
              </a:solidFill>
              <a:latin typeface="Avenir Book" panose="02000503020000020003" pitchFamily="2" charset="0"/>
            </a:endParaRPr>
          </a:p>
          <a:p>
            <a:pPr marL="285750" indent="-285750">
              <a:buFont typeface="Wingdings" pitchFamily="2" charset="2"/>
              <a:buChar char="§"/>
            </a:pPr>
            <a:r>
              <a:rPr lang="en-US" dirty="0">
                <a:solidFill>
                  <a:schemeClr val="bg1"/>
                </a:solidFill>
                <a:latin typeface="Avenir Book" panose="02000503020000020003" pitchFamily="2" charset="0"/>
              </a:rPr>
              <a:t>see what they are </a:t>
            </a:r>
          </a:p>
          <a:p>
            <a:r>
              <a:rPr lang="en-US" dirty="0">
                <a:solidFill>
                  <a:schemeClr val="bg1"/>
                </a:solidFill>
                <a:latin typeface="Avenir Book" panose="02000503020000020003" pitchFamily="2" charset="0"/>
              </a:rPr>
              <a:t>     made of!</a:t>
            </a:r>
          </a:p>
        </p:txBody>
      </p:sp>
      <p:sp>
        <p:nvSpPr>
          <p:cNvPr id="21" name="TextBox 20">
            <a:extLst>
              <a:ext uri="{FF2B5EF4-FFF2-40B4-BE49-F238E27FC236}">
                <a16:creationId xmlns:a16="http://schemas.microsoft.com/office/drawing/2014/main" id="{C1066AF9-E805-2E40-9CAF-13B79AF92024}"/>
              </a:ext>
            </a:extLst>
          </p:cNvPr>
          <p:cNvSpPr txBox="1"/>
          <p:nvPr/>
        </p:nvSpPr>
        <p:spPr>
          <a:xfrm>
            <a:off x="866998" y="552038"/>
            <a:ext cx="9899325" cy="707886"/>
          </a:xfrm>
          <a:prstGeom prst="rect">
            <a:avLst/>
          </a:prstGeom>
          <a:solidFill>
            <a:schemeClr val="accent1">
              <a:lumMod val="50000"/>
              <a:alpha val="72265"/>
            </a:schemeClr>
          </a:solidFill>
        </p:spPr>
        <p:txBody>
          <a:bodyPr wrap="square" rtlCol="0">
            <a:spAutoFit/>
          </a:bodyPr>
          <a:lstStyle/>
          <a:p>
            <a:r>
              <a:rPr lang="en-US" sz="4000" dirty="0">
                <a:solidFill>
                  <a:schemeClr val="bg1"/>
                </a:solidFill>
                <a:latin typeface="Avenir Book" panose="02000503020000020003" pitchFamily="2" charset="0"/>
              </a:rPr>
              <a:t>Exoplanets and their ”dead” host stars?</a:t>
            </a:r>
          </a:p>
        </p:txBody>
      </p:sp>
      <p:sp>
        <p:nvSpPr>
          <p:cNvPr id="2" name="Arc 1">
            <a:extLst>
              <a:ext uri="{FF2B5EF4-FFF2-40B4-BE49-F238E27FC236}">
                <a16:creationId xmlns:a16="http://schemas.microsoft.com/office/drawing/2014/main" id="{D383CB2C-2B8D-0648-B2BA-0FF9BD83966C}"/>
              </a:ext>
            </a:extLst>
          </p:cNvPr>
          <p:cNvSpPr/>
          <p:nvPr/>
        </p:nvSpPr>
        <p:spPr>
          <a:xfrm rot="6783790">
            <a:off x="8385459" y="2437359"/>
            <a:ext cx="1896206" cy="1826202"/>
          </a:xfrm>
          <a:prstGeom prst="arc">
            <a:avLst>
              <a:gd name="adj1" fmla="val 15399609"/>
              <a:gd name="adj2" fmla="val 752580"/>
            </a:avLst>
          </a:prstGeom>
          <a:ln w="63500">
            <a:solidFill>
              <a:schemeClr val="accent2">
                <a:lumMod val="50000"/>
              </a:schemeClr>
            </a:solidFill>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474242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A22EA4-0218-5B4B-B42D-ED2FE044C631}"/>
              </a:ext>
            </a:extLst>
          </p:cNvPr>
          <p:cNvSpPr txBox="1"/>
          <p:nvPr/>
        </p:nvSpPr>
        <p:spPr>
          <a:xfrm>
            <a:off x="9530080" y="626666"/>
            <a:ext cx="1173719" cy="369332"/>
          </a:xfrm>
          <a:prstGeom prst="rect">
            <a:avLst/>
          </a:prstGeom>
          <a:noFill/>
        </p:spPr>
        <p:txBody>
          <a:bodyPr wrap="non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N</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6</a:t>
            </a:r>
            <a:endParaRPr lang="en-US" dirty="0">
              <a:effectLst/>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5" name="TextBox 4">
            <a:extLst>
              <a:ext uri="{FF2B5EF4-FFF2-40B4-BE49-F238E27FC236}">
                <a16:creationId xmlns:a16="http://schemas.microsoft.com/office/drawing/2014/main" id="{6861B4C3-2628-4846-977F-C9B9C6360F48}"/>
              </a:ext>
            </a:extLst>
          </p:cNvPr>
          <p:cNvSpPr txBox="1"/>
          <p:nvPr/>
        </p:nvSpPr>
        <p:spPr>
          <a:xfrm>
            <a:off x="9530080" y="987837"/>
            <a:ext cx="1686560"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N</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3</a:t>
            </a:r>
            <a:r>
              <a:rPr lang="en-US" dirty="0">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latin typeface="CMU SANS SERIF" panose="02000603000000000000" pitchFamily="2" charset="0"/>
                <a:ea typeface="CMU SANS SERIF" panose="02000603000000000000" pitchFamily="2" charset="0"/>
                <a:cs typeface="CMU SANS SERIF" panose="02000603000000000000" pitchFamily="2" charset="0"/>
              </a:rPr>
              <a:t>8</a:t>
            </a:r>
            <a:endParaRPr lang="en-US" dirty="0"/>
          </a:p>
        </p:txBody>
      </p:sp>
      <p:sp>
        <p:nvSpPr>
          <p:cNvPr id="6" name="TextBox 5">
            <a:extLst>
              <a:ext uri="{FF2B5EF4-FFF2-40B4-BE49-F238E27FC236}">
                <a16:creationId xmlns:a16="http://schemas.microsoft.com/office/drawing/2014/main" id="{9C080B88-251D-A84D-944A-7711793B1353}"/>
              </a:ext>
            </a:extLst>
          </p:cNvPr>
          <p:cNvSpPr txBox="1"/>
          <p:nvPr/>
        </p:nvSpPr>
        <p:spPr>
          <a:xfrm>
            <a:off x="9530080" y="1377020"/>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N</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10</a:t>
            </a:r>
          </a:p>
        </p:txBody>
      </p:sp>
      <p:sp>
        <p:nvSpPr>
          <p:cNvPr id="7" name="TextBox 6">
            <a:extLst>
              <a:ext uri="{FF2B5EF4-FFF2-40B4-BE49-F238E27FC236}">
                <a16:creationId xmlns:a16="http://schemas.microsoft.com/office/drawing/2014/main" id="{2E7A8DBA-F7A2-134D-AA55-B079C32F49CF}"/>
              </a:ext>
            </a:extLst>
          </p:cNvPr>
          <p:cNvSpPr txBox="1"/>
          <p:nvPr/>
        </p:nvSpPr>
        <p:spPr>
          <a:xfrm>
            <a:off x="9530080" y="1766203"/>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7.5</a:t>
            </a:r>
          </a:p>
        </p:txBody>
      </p:sp>
      <p:sp>
        <p:nvSpPr>
          <p:cNvPr id="8" name="TextBox 7">
            <a:extLst>
              <a:ext uri="{FF2B5EF4-FFF2-40B4-BE49-F238E27FC236}">
                <a16:creationId xmlns:a16="http://schemas.microsoft.com/office/drawing/2014/main" id="{A37C92AD-C92C-6B42-B99E-5E6BD524636F}"/>
              </a:ext>
            </a:extLst>
          </p:cNvPr>
          <p:cNvSpPr txBox="1"/>
          <p:nvPr/>
        </p:nvSpPr>
        <p:spPr>
          <a:xfrm>
            <a:off x="9530080" y="3322935"/>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gFeAlSi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7.5</a:t>
            </a:r>
          </a:p>
        </p:txBody>
      </p:sp>
      <p:sp>
        <p:nvSpPr>
          <p:cNvPr id="11" name="TextBox 10">
            <a:extLst>
              <a:ext uri="{FF2B5EF4-FFF2-40B4-BE49-F238E27FC236}">
                <a16:creationId xmlns:a16="http://schemas.microsoft.com/office/drawing/2014/main" id="{468A8D29-1A32-FD44-B5C4-1AEEE78F2E12}"/>
              </a:ext>
            </a:extLst>
          </p:cNvPr>
          <p:cNvSpPr txBox="1"/>
          <p:nvPr/>
        </p:nvSpPr>
        <p:spPr>
          <a:xfrm>
            <a:off x="9530080" y="3712118"/>
            <a:ext cx="2956560"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1.5</a:t>
            </a:r>
            <a:r>
              <a:rPr lang="en-US" dirty="0">
                <a:effectLst/>
                <a:latin typeface="CMU SANS SERIF" panose="02000603000000000000" pitchFamily="2" charset="0"/>
                <a:ea typeface="CMU SANS SERIF" panose="02000603000000000000" pitchFamily="2" charset="0"/>
                <a:cs typeface="CMU SANS SERIF" panose="02000603000000000000" pitchFamily="2" charset="0"/>
              </a:rPr>
              <a:t>Fe</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1.5</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3</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10.5</a:t>
            </a:r>
          </a:p>
        </p:txBody>
      </p:sp>
      <p:sp>
        <p:nvSpPr>
          <p:cNvPr id="12" name="TextBox 11">
            <a:extLst>
              <a:ext uri="{FF2B5EF4-FFF2-40B4-BE49-F238E27FC236}">
                <a16:creationId xmlns:a16="http://schemas.microsoft.com/office/drawing/2014/main" id="{E3E8AD62-22C0-2645-B620-33DE51FCB8A1}"/>
              </a:ext>
            </a:extLst>
          </p:cNvPr>
          <p:cNvSpPr txBox="1"/>
          <p:nvPr/>
        </p:nvSpPr>
        <p:spPr>
          <a:xfrm>
            <a:off x="9530080" y="2933752"/>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9</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latin typeface="CMU SANS SERIF" panose="02000603000000000000" pitchFamily="2" charset="0"/>
                <a:ea typeface="CMU SANS SERIF" panose="02000603000000000000" pitchFamily="2" charset="0"/>
                <a:cs typeface="CMU SANS SERIF" panose="02000603000000000000" pitchFamily="2" charset="0"/>
              </a:rPr>
              <a:t>9</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28.5</a:t>
            </a:r>
          </a:p>
        </p:txBody>
      </p:sp>
      <p:sp>
        <p:nvSpPr>
          <p:cNvPr id="13" name="TextBox 12">
            <a:extLst>
              <a:ext uri="{FF2B5EF4-FFF2-40B4-BE49-F238E27FC236}">
                <a16:creationId xmlns:a16="http://schemas.microsoft.com/office/drawing/2014/main" id="{60B3D295-9A49-7547-A726-7CB4F7A67013}"/>
              </a:ext>
            </a:extLst>
          </p:cNvPr>
          <p:cNvSpPr txBox="1"/>
          <p:nvPr/>
        </p:nvSpPr>
        <p:spPr>
          <a:xfrm>
            <a:off x="9530080" y="2155386"/>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3</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3</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10.5</a:t>
            </a:r>
          </a:p>
        </p:txBody>
      </p:sp>
      <p:sp>
        <p:nvSpPr>
          <p:cNvPr id="14" name="TextBox 13">
            <a:extLst>
              <a:ext uri="{FF2B5EF4-FFF2-40B4-BE49-F238E27FC236}">
                <a16:creationId xmlns:a16="http://schemas.microsoft.com/office/drawing/2014/main" id="{7A5C4240-C0A4-2A44-A23A-BCB12E9B5AAD}"/>
              </a:ext>
            </a:extLst>
          </p:cNvPr>
          <p:cNvSpPr txBox="1"/>
          <p:nvPr/>
        </p:nvSpPr>
        <p:spPr>
          <a:xfrm>
            <a:off x="9530080" y="2544569"/>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13.5</a:t>
            </a:r>
          </a:p>
        </p:txBody>
      </p:sp>
      <p:sp>
        <p:nvSpPr>
          <p:cNvPr id="18" name="TextBox 17">
            <a:extLst>
              <a:ext uri="{FF2B5EF4-FFF2-40B4-BE49-F238E27FC236}">
                <a16:creationId xmlns:a16="http://schemas.microsoft.com/office/drawing/2014/main" id="{CF2AF601-C08C-5648-8AA5-8F3ADA519464}"/>
              </a:ext>
            </a:extLst>
          </p:cNvPr>
          <p:cNvSpPr txBox="1"/>
          <p:nvPr/>
        </p:nvSpPr>
        <p:spPr>
          <a:xfrm>
            <a:off x="9530080" y="4879667"/>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C</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SiO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7</a:t>
            </a:r>
          </a:p>
        </p:txBody>
      </p:sp>
      <p:sp>
        <p:nvSpPr>
          <p:cNvPr id="20" name="TextBox 19">
            <a:extLst>
              <a:ext uri="{FF2B5EF4-FFF2-40B4-BE49-F238E27FC236}">
                <a16:creationId xmlns:a16="http://schemas.microsoft.com/office/drawing/2014/main" id="{83A2311D-F5B7-4F49-BE1F-2DD66BAA80AE}"/>
              </a:ext>
            </a:extLst>
          </p:cNvPr>
          <p:cNvSpPr txBox="1"/>
          <p:nvPr/>
        </p:nvSpPr>
        <p:spPr>
          <a:xfrm>
            <a:off x="3101340" y="413988"/>
            <a:ext cx="2857859" cy="369332"/>
          </a:xfrm>
          <a:prstGeom prst="rect">
            <a:avLst/>
          </a:prstGeom>
          <a:noFill/>
        </p:spPr>
        <p:txBody>
          <a:bodyPr wrap="square" rtlCol="0">
            <a:spAutoFit/>
          </a:bodyPr>
          <a:lstStyle/>
          <a:p>
            <a:r>
              <a:rPr lang="en-US" dirty="0">
                <a:effectLst/>
                <a:latin typeface="CMU SANS SERIF" panose="02000603000000000000" pitchFamily="2" charset="0"/>
                <a:ea typeface="CMU SANS SERIF" panose="02000603000000000000" pitchFamily="2" charset="0"/>
                <a:cs typeface="CMU SANS SERIF" panose="02000603000000000000" pitchFamily="2" charset="0"/>
              </a:rPr>
              <a:t>Pyroxene w/ Ca at 10K</a:t>
            </a:r>
          </a:p>
        </p:txBody>
      </p:sp>
      <p:sp>
        <p:nvSpPr>
          <p:cNvPr id="22" name="TextBox 21">
            <a:extLst>
              <a:ext uri="{FF2B5EF4-FFF2-40B4-BE49-F238E27FC236}">
                <a16:creationId xmlns:a16="http://schemas.microsoft.com/office/drawing/2014/main" id="{48EA4845-E8FA-DD46-A865-C5EFADA1E007}"/>
              </a:ext>
            </a:extLst>
          </p:cNvPr>
          <p:cNvSpPr txBox="1"/>
          <p:nvPr/>
        </p:nvSpPr>
        <p:spPr>
          <a:xfrm>
            <a:off x="9530080" y="4101301"/>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Fe</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13.5</a:t>
            </a:r>
          </a:p>
        </p:txBody>
      </p:sp>
      <p:sp>
        <p:nvSpPr>
          <p:cNvPr id="23" name="TextBox 22">
            <a:extLst>
              <a:ext uri="{FF2B5EF4-FFF2-40B4-BE49-F238E27FC236}">
                <a16:creationId xmlns:a16="http://schemas.microsoft.com/office/drawing/2014/main" id="{BF98BAFF-B246-2E48-B445-B26466CA80CE}"/>
              </a:ext>
            </a:extLst>
          </p:cNvPr>
          <p:cNvSpPr txBox="1"/>
          <p:nvPr/>
        </p:nvSpPr>
        <p:spPr>
          <a:xfrm>
            <a:off x="9530080" y="4490484"/>
            <a:ext cx="2425822"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4.5</a:t>
            </a:r>
            <a:r>
              <a:rPr lang="en-US" dirty="0">
                <a:latin typeface="CMU SANS SERIF" panose="02000603000000000000" pitchFamily="2" charset="0"/>
                <a:ea typeface="CMU SANS SERIF" panose="02000603000000000000" pitchFamily="2" charset="0"/>
                <a:cs typeface="CMU SANS SERIF" panose="02000603000000000000" pitchFamily="2" charset="0"/>
              </a:rPr>
              <a:t>F</a:t>
            </a:r>
            <a:r>
              <a:rPr lang="en-US" dirty="0">
                <a:effectLst/>
                <a:latin typeface="CMU SANS SERIF" panose="02000603000000000000" pitchFamily="2" charset="0"/>
                <a:ea typeface="CMU SANS SERIF" panose="02000603000000000000" pitchFamily="2" charset="0"/>
                <a:cs typeface="CMU SANS SERIF" panose="02000603000000000000" pitchFamily="2" charset="0"/>
              </a:rPr>
              <a:t>e</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4.5</a:t>
            </a:r>
            <a:r>
              <a:rPr lang="en-US" dirty="0">
                <a:latin typeface="CMU SANS SERIF" panose="02000603000000000000" pitchFamily="2" charset="0"/>
                <a:ea typeface="CMU SANS SERIF" panose="02000603000000000000" pitchFamily="2" charset="0"/>
                <a:cs typeface="CMU SANS SERIF" panose="02000603000000000000" pitchFamily="2" charset="0"/>
              </a:rPr>
              <a:t>A</a:t>
            </a:r>
            <a:r>
              <a:rPr lang="en-US" dirty="0">
                <a:effectLst/>
                <a:latin typeface="CMU SANS SERIF" panose="02000603000000000000" pitchFamily="2" charset="0"/>
                <a:ea typeface="CMU SANS SERIF" panose="02000603000000000000" pitchFamily="2" charset="0"/>
                <a:cs typeface="CMU SANS SERIF" panose="02000603000000000000" pitchFamily="2" charset="0"/>
              </a:rPr>
              <a:t>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9</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28.5</a:t>
            </a:r>
          </a:p>
        </p:txBody>
      </p:sp>
      <p:sp>
        <p:nvSpPr>
          <p:cNvPr id="24" name="TextBox 23">
            <a:extLst>
              <a:ext uri="{FF2B5EF4-FFF2-40B4-BE49-F238E27FC236}">
                <a16:creationId xmlns:a16="http://schemas.microsoft.com/office/drawing/2014/main" id="{963FE9FE-DE6A-A549-8F9F-4C2E74810401}"/>
              </a:ext>
            </a:extLst>
          </p:cNvPr>
          <p:cNvSpPr txBox="1"/>
          <p:nvPr/>
        </p:nvSpPr>
        <p:spPr>
          <a:xfrm>
            <a:off x="3101340" y="794079"/>
            <a:ext cx="2857859" cy="369332"/>
          </a:xfrm>
          <a:prstGeom prst="rect">
            <a:avLst/>
          </a:prstGeom>
          <a:noFill/>
        </p:spPr>
        <p:txBody>
          <a:bodyPr wrap="square" rtlCol="0">
            <a:spAutoFit/>
          </a:bodyPr>
          <a:lstStyle/>
          <a:p>
            <a:r>
              <a:rPr lang="en-US" dirty="0">
                <a:effectLst/>
                <a:latin typeface="CMU SANS SERIF" panose="02000603000000000000" pitchFamily="2" charset="0"/>
                <a:ea typeface="CMU SANS SERIF" panose="02000603000000000000" pitchFamily="2" charset="0"/>
                <a:cs typeface="CMU SANS SERIF" panose="02000603000000000000" pitchFamily="2" charset="0"/>
              </a:rPr>
              <a:t>Pyroxene w/ Ca at 100K</a:t>
            </a:r>
          </a:p>
        </p:txBody>
      </p:sp>
      <p:sp>
        <p:nvSpPr>
          <p:cNvPr id="26" name="TextBox 25">
            <a:extLst>
              <a:ext uri="{FF2B5EF4-FFF2-40B4-BE49-F238E27FC236}">
                <a16:creationId xmlns:a16="http://schemas.microsoft.com/office/drawing/2014/main" id="{DBACD531-F77B-0248-A3AA-87AD0733BDA2}"/>
              </a:ext>
            </a:extLst>
          </p:cNvPr>
          <p:cNvSpPr txBox="1"/>
          <p:nvPr/>
        </p:nvSpPr>
        <p:spPr>
          <a:xfrm>
            <a:off x="3101340" y="1174170"/>
            <a:ext cx="2956560" cy="369332"/>
          </a:xfrm>
          <a:prstGeom prst="rect">
            <a:avLst/>
          </a:prstGeom>
          <a:noFill/>
        </p:spPr>
        <p:txBody>
          <a:bodyPr wrap="square">
            <a:spAutoFit/>
          </a:bodyPr>
          <a:lstStyle/>
          <a:p>
            <a:r>
              <a:rPr lang="en-US" dirty="0">
                <a:effectLst/>
                <a:latin typeface="CMU SANS SERIF" panose="02000603000000000000" pitchFamily="2" charset="0"/>
                <a:ea typeface="CMU SANS SERIF" panose="02000603000000000000" pitchFamily="2" charset="0"/>
                <a:cs typeface="CMU SANS SERIF" panose="02000603000000000000" pitchFamily="2" charset="0"/>
              </a:rPr>
              <a:t>Pyroxene w/ Ca at 200K</a:t>
            </a:r>
          </a:p>
        </p:txBody>
      </p:sp>
      <p:sp>
        <p:nvSpPr>
          <p:cNvPr id="27" name="TextBox 26">
            <a:extLst>
              <a:ext uri="{FF2B5EF4-FFF2-40B4-BE49-F238E27FC236}">
                <a16:creationId xmlns:a16="http://schemas.microsoft.com/office/drawing/2014/main" id="{E04A655B-48AC-4844-BD02-95DF23D56EB3}"/>
              </a:ext>
            </a:extLst>
          </p:cNvPr>
          <p:cNvSpPr txBox="1"/>
          <p:nvPr/>
        </p:nvSpPr>
        <p:spPr>
          <a:xfrm>
            <a:off x="3101340" y="1554261"/>
            <a:ext cx="2956560" cy="369332"/>
          </a:xfrm>
          <a:prstGeom prst="rect">
            <a:avLst/>
          </a:prstGeom>
          <a:noFill/>
        </p:spPr>
        <p:txBody>
          <a:bodyPr wrap="square">
            <a:spAutoFit/>
          </a:bodyPr>
          <a:lstStyle/>
          <a:p>
            <a:r>
              <a:rPr lang="en-US" dirty="0">
                <a:effectLst/>
                <a:latin typeface="CMU SANS SERIF" panose="02000603000000000000" pitchFamily="2" charset="0"/>
                <a:ea typeface="CMU SANS SERIF" panose="02000603000000000000" pitchFamily="2" charset="0"/>
                <a:cs typeface="CMU SANS SERIF" panose="02000603000000000000" pitchFamily="2" charset="0"/>
              </a:rPr>
              <a:t>Pyroxene w/ Ca at 300K</a:t>
            </a:r>
          </a:p>
        </p:txBody>
      </p:sp>
      <p:sp>
        <p:nvSpPr>
          <p:cNvPr id="28" name="TextBox 27">
            <a:extLst>
              <a:ext uri="{FF2B5EF4-FFF2-40B4-BE49-F238E27FC236}">
                <a16:creationId xmlns:a16="http://schemas.microsoft.com/office/drawing/2014/main" id="{6CB57465-107D-2F43-AC1D-A093C2B397F7}"/>
              </a:ext>
            </a:extLst>
          </p:cNvPr>
          <p:cNvSpPr txBox="1"/>
          <p:nvPr/>
        </p:nvSpPr>
        <p:spPr>
          <a:xfrm>
            <a:off x="9530080" y="5268849"/>
            <a:ext cx="2956560"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C</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Mg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0.5</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1.5</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7</a:t>
            </a:r>
          </a:p>
        </p:txBody>
      </p:sp>
    </p:spTree>
    <p:extLst>
      <p:ext uri="{BB962C8B-B14F-4D97-AF65-F5344CB8AC3E}">
        <p14:creationId xmlns:p14="http://schemas.microsoft.com/office/powerpoint/2010/main" val="4248464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765A297-3D79-9943-82F5-D089647763E5}"/>
              </a:ext>
            </a:extLst>
          </p:cNvPr>
          <p:cNvPicPr>
            <a:picLocks noChangeAspect="1"/>
          </p:cNvPicPr>
          <p:nvPr/>
        </p:nvPicPr>
        <p:blipFill>
          <a:blip r:embed="rId2"/>
          <a:stretch>
            <a:fillRect/>
          </a:stretch>
        </p:blipFill>
        <p:spPr>
          <a:xfrm>
            <a:off x="1346200" y="215900"/>
            <a:ext cx="9499600" cy="6426200"/>
          </a:xfrm>
          <a:prstGeom prst="rect">
            <a:avLst/>
          </a:prstGeom>
        </p:spPr>
      </p:pic>
      <p:pic>
        <p:nvPicPr>
          <p:cNvPr id="40" name="Picture 39">
            <a:extLst>
              <a:ext uri="{FF2B5EF4-FFF2-40B4-BE49-F238E27FC236}">
                <a16:creationId xmlns:a16="http://schemas.microsoft.com/office/drawing/2014/main" id="{1F237D85-0A34-5641-8FD8-5AFF49E2FEAE}"/>
              </a:ext>
            </a:extLst>
          </p:cNvPr>
          <p:cNvPicPr>
            <a:picLocks noChangeAspect="1"/>
          </p:cNvPicPr>
          <p:nvPr/>
        </p:nvPicPr>
        <p:blipFill>
          <a:blip r:embed="rId3"/>
          <a:stretch>
            <a:fillRect/>
          </a:stretch>
        </p:blipFill>
        <p:spPr>
          <a:xfrm>
            <a:off x="1346200" y="215900"/>
            <a:ext cx="9499600" cy="6426200"/>
          </a:xfrm>
          <a:prstGeom prst="rect">
            <a:avLst/>
          </a:prstGeom>
        </p:spPr>
      </p:pic>
      <p:pic>
        <p:nvPicPr>
          <p:cNvPr id="42" name="Picture 41">
            <a:extLst>
              <a:ext uri="{FF2B5EF4-FFF2-40B4-BE49-F238E27FC236}">
                <a16:creationId xmlns:a16="http://schemas.microsoft.com/office/drawing/2014/main" id="{6D1223DD-379A-864A-B5CE-F5A4BD6CD8E7}"/>
              </a:ext>
            </a:extLst>
          </p:cNvPr>
          <p:cNvPicPr>
            <a:picLocks noChangeAspect="1"/>
          </p:cNvPicPr>
          <p:nvPr/>
        </p:nvPicPr>
        <p:blipFill>
          <a:blip r:embed="rId4"/>
          <a:stretch>
            <a:fillRect/>
          </a:stretch>
        </p:blipFill>
        <p:spPr>
          <a:xfrm>
            <a:off x="1346200" y="215900"/>
            <a:ext cx="9499600" cy="6426200"/>
          </a:xfrm>
          <a:prstGeom prst="rect">
            <a:avLst/>
          </a:prstGeom>
        </p:spPr>
      </p:pic>
      <p:pic>
        <p:nvPicPr>
          <p:cNvPr id="44" name="Picture 43">
            <a:extLst>
              <a:ext uri="{FF2B5EF4-FFF2-40B4-BE49-F238E27FC236}">
                <a16:creationId xmlns:a16="http://schemas.microsoft.com/office/drawing/2014/main" id="{69AD94D7-8395-2246-A6EE-40E98C140949}"/>
              </a:ext>
            </a:extLst>
          </p:cNvPr>
          <p:cNvPicPr>
            <a:picLocks noChangeAspect="1"/>
          </p:cNvPicPr>
          <p:nvPr/>
        </p:nvPicPr>
        <p:blipFill>
          <a:blip r:embed="rId5"/>
          <a:stretch>
            <a:fillRect/>
          </a:stretch>
        </p:blipFill>
        <p:spPr>
          <a:xfrm>
            <a:off x="1346200" y="215900"/>
            <a:ext cx="9499600" cy="6426200"/>
          </a:xfrm>
          <a:prstGeom prst="rect">
            <a:avLst/>
          </a:prstGeom>
        </p:spPr>
      </p:pic>
      <p:pic>
        <p:nvPicPr>
          <p:cNvPr id="46" name="Picture 45">
            <a:extLst>
              <a:ext uri="{FF2B5EF4-FFF2-40B4-BE49-F238E27FC236}">
                <a16:creationId xmlns:a16="http://schemas.microsoft.com/office/drawing/2014/main" id="{B1C7398D-0C3F-8347-B423-6C765C51EBDD}"/>
              </a:ext>
            </a:extLst>
          </p:cNvPr>
          <p:cNvPicPr>
            <a:picLocks noChangeAspect="1"/>
          </p:cNvPicPr>
          <p:nvPr/>
        </p:nvPicPr>
        <p:blipFill>
          <a:blip r:embed="rId6"/>
          <a:stretch>
            <a:fillRect/>
          </a:stretch>
        </p:blipFill>
        <p:spPr>
          <a:xfrm>
            <a:off x="1346200" y="215900"/>
            <a:ext cx="9499600" cy="6426200"/>
          </a:xfrm>
          <a:prstGeom prst="rect">
            <a:avLst/>
          </a:prstGeom>
        </p:spPr>
      </p:pic>
      <p:pic>
        <p:nvPicPr>
          <p:cNvPr id="48" name="Picture 47">
            <a:extLst>
              <a:ext uri="{FF2B5EF4-FFF2-40B4-BE49-F238E27FC236}">
                <a16:creationId xmlns:a16="http://schemas.microsoft.com/office/drawing/2014/main" id="{F684ACEA-D1FE-444D-A824-D8627202F74F}"/>
              </a:ext>
            </a:extLst>
          </p:cNvPr>
          <p:cNvPicPr>
            <a:picLocks noChangeAspect="1"/>
          </p:cNvPicPr>
          <p:nvPr/>
        </p:nvPicPr>
        <p:blipFill>
          <a:blip r:embed="rId7"/>
          <a:stretch>
            <a:fillRect/>
          </a:stretch>
        </p:blipFill>
        <p:spPr>
          <a:xfrm>
            <a:off x="1346200" y="215900"/>
            <a:ext cx="9499600" cy="6426200"/>
          </a:xfrm>
          <a:prstGeom prst="rect">
            <a:avLst/>
          </a:prstGeom>
        </p:spPr>
      </p:pic>
      <p:pic>
        <p:nvPicPr>
          <p:cNvPr id="50" name="Picture 49">
            <a:extLst>
              <a:ext uri="{FF2B5EF4-FFF2-40B4-BE49-F238E27FC236}">
                <a16:creationId xmlns:a16="http://schemas.microsoft.com/office/drawing/2014/main" id="{FCAB8F30-B3CB-3641-8ED7-6DB541A44EFD}"/>
              </a:ext>
            </a:extLst>
          </p:cNvPr>
          <p:cNvPicPr>
            <a:picLocks noChangeAspect="1"/>
          </p:cNvPicPr>
          <p:nvPr/>
        </p:nvPicPr>
        <p:blipFill>
          <a:blip r:embed="rId8"/>
          <a:stretch>
            <a:fillRect/>
          </a:stretch>
        </p:blipFill>
        <p:spPr>
          <a:xfrm>
            <a:off x="1346200" y="215900"/>
            <a:ext cx="9499600" cy="6426200"/>
          </a:xfrm>
          <a:prstGeom prst="rect">
            <a:avLst/>
          </a:prstGeom>
        </p:spPr>
      </p:pic>
      <p:pic>
        <p:nvPicPr>
          <p:cNvPr id="52" name="Picture 51">
            <a:extLst>
              <a:ext uri="{FF2B5EF4-FFF2-40B4-BE49-F238E27FC236}">
                <a16:creationId xmlns:a16="http://schemas.microsoft.com/office/drawing/2014/main" id="{04D2A7C2-FB21-094B-939D-EC541FAAC644}"/>
              </a:ext>
            </a:extLst>
          </p:cNvPr>
          <p:cNvPicPr>
            <a:picLocks noChangeAspect="1"/>
          </p:cNvPicPr>
          <p:nvPr/>
        </p:nvPicPr>
        <p:blipFill>
          <a:blip r:embed="rId9"/>
          <a:stretch>
            <a:fillRect/>
          </a:stretch>
        </p:blipFill>
        <p:spPr>
          <a:xfrm>
            <a:off x="1346200" y="215900"/>
            <a:ext cx="9499600" cy="6426200"/>
          </a:xfrm>
          <a:prstGeom prst="rect">
            <a:avLst/>
          </a:prstGeom>
        </p:spPr>
      </p:pic>
      <p:pic>
        <p:nvPicPr>
          <p:cNvPr id="54" name="Picture 53">
            <a:extLst>
              <a:ext uri="{FF2B5EF4-FFF2-40B4-BE49-F238E27FC236}">
                <a16:creationId xmlns:a16="http://schemas.microsoft.com/office/drawing/2014/main" id="{ADC74CC7-30C3-744B-BAD1-7FA741354CEB}"/>
              </a:ext>
            </a:extLst>
          </p:cNvPr>
          <p:cNvPicPr>
            <a:picLocks noChangeAspect="1"/>
          </p:cNvPicPr>
          <p:nvPr/>
        </p:nvPicPr>
        <p:blipFill>
          <a:blip r:embed="rId10"/>
          <a:stretch>
            <a:fillRect/>
          </a:stretch>
        </p:blipFill>
        <p:spPr>
          <a:xfrm>
            <a:off x="1346200" y="215900"/>
            <a:ext cx="9499600" cy="6426200"/>
          </a:xfrm>
          <a:prstGeom prst="rect">
            <a:avLst/>
          </a:prstGeom>
        </p:spPr>
      </p:pic>
      <p:pic>
        <p:nvPicPr>
          <p:cNvPr id="56" name="Picture 55">
            <a:extLst>
              <a:ext uri="{FF2B5EF4-FFF2-40B4-BE49-F238E27FC236}">
                <a16:creationId xmlns:a16="http://schemas.microsoft.com/office/drawing/2014/main" id="{79A7938D-7C1C-4D43-AEAA-A81EF9E5BEE0}"/>
              </a:ext>
            </a:extLst>
          </p:cNvPr>
          <p:cNvPicPr>
            <a:picLocks noChangeAspect="1"/>
          </p:cNvPicPr>
          <p:nvPr/>
        </p:nvPicPr>
        <p:blipFill>
          <a:blip r:embed="rId11"/>
          <a:stretch>
            <a:fillRect/>
          </a:stretch>
        </p:blipFill>
        <p:spPr>
          <a:xfrm>
            <a:off x="1346200" y="215900"/>
            <a:ext cx="9499600" cy="6426200"/>
          </a:xfrm>
          <a:prstGeom prst="rect">
            <a:avLst/>
          </a:prstGeom>
        </p:spPr>
      </p:pic>
      <p:pic>
        <p:nvPicPr>
          <p:cNvPr id="58" name="Picture 57">
            <a:extLst>
              <a:ext uri="{FF2B5EF4-FFF2-40B4-BE49-F238E27FC236}">
                <a16:creationId xmlns:a16="http://schemas.microsoft.com/office/drawing/2014/main" id="{8C1F41D3-2F94-5243-8172-0B214B6BE57C}"/>
              </a:ext>
            </a:extLst>
          </p:cNvPr>
          <p:cNvPicPr>
            <a:picLocks noChangeAspect="1"/>
          </p:cNvPicPr>
          <p:nvPr/>
        </p:nvPicPr>
        <p:blipFill>
          <a:blip r:embed="rId12"/>
          <a:stretch>
            <a:fillRect/>
          </a:stretch>
        </p:blipFill>
        <p:spPr>
          <a:xfrm>
            <a:off x="1346200" y="215900"/>
            <a:ext cx="9499600" cy="6426200"/>
          </a:xfrm>
          <a:prstGeom prst="rect">
            <a:avLst/>
          </a:prstGeom>
        </p:spPr>
      </p:pic>
      <p:pic>
        <p:nvPicPr>
          <p:cNvPr id="60" name="Picture 59">
            <a:extLst>
              <a:ext uri="{FF2B5EF4-FFF2-40B4-BE49-F238E27FC236}">
                <a16:creationId xmlns:a16="http://schemas.microsoft.com/office/drawing/2014/main" id="{559B0815-0A0D-274F-B2FD-FB9D089B47C8}"/>
              </a:ext>
            </a:extLst>
          </p:cNvPr>
          <p:cNvPicPr>
            <a:picLocks noChangeAspect="1"/>
          </p:cNvPicPr>
          <p:nvPr/>
        </p:nvPicPr>
        <p:blipFill>
          <a:blip r:embed="rId13"/>
          <a:stretch>
            <a:fillRect/>
          </a:stretch>
        </p:blipFill>
        <p:spPr>
          <a:xfrm>
            <a:off x="1346200" y="215900"/>
            <a:ext cx="9499600" cy="6426200"/>
          </a:xfrm>
          <a:prstGeom prst="rect">
            <a:avLst/>
          </a:prstGeom>
        </p:spPr>
      </p:pic>
      <p:pic>
        <p:nvPicPr>
          <p:cNvPr id="62" name="Picture 61">
            <a:extLst>
              <a:ext uri="{FF2B5EF4-FFF2-40B4-BE49-F238E27FC236}">
                <a16:creationId xmlns:a16="http://schemas.microsoft.com/office/drawing/2014/main" id="{091F35A2-012C-AF43-B728-C30C8382169B}"/>
              </a:ext>
            </a:extLst>
          </p:cNvPr>
          <p:cNvPicPr>
            <a:picLocks noChangeAspect="1"/>
          </p:cNvPicPr>
          <p:nvPr/>
        </p:nvPicPr>
        <p:blipFill>
          <a:blip r:embed="rId14"/>
          <a:stretch>
            <a:fillRect/>
          </a:stretch>
        </p:blipFill>
        <p:spPr>
          <a:xfrm>
            <a:off x="1346200" y="215900"/>
            <a:ext cx="9499600" cy="6426200"/>
          </a:xfrm>
          <a:prstGeom prst="rect">
            <a:avLst/>
          </a:prstGeom>
        </p:spPr>
      </p:pic>
      <p:pic>
        <p:nvPicPr>
          <p:cNvPr id="64" name="Picture 63">
            <a:extLst>
              <a:ext uri="{FF2B5EF4-FFF2-40B4-BE49-F238E27FC236}">
                <a16:creationId xmlns:a16="http://schemas.microsoft.com/office/drawing/2014/main" id="{B98D3911-F8B4-3D42-BFC6-29847E0720CD}"/>
              </a:ext>
            </a:extLst>
          </p:cNvPr>
          <p:cNvPicPr>
            <a:picLocks noChangeAspect="1"/>
          </p:cNvPicPr>
          <p:nvPr/>
        </p:nvPicPr>
        <p:blipFill>
          <a:blip r:embed="rId15"/>
          <a:stretch>
            <a:fillRect/>
          </a:stretch>
        </p:blipFill>
        <p:spPr>
          <a:xfrm>
            <a:off x="1346200" y="215900"/>
            <a:ext cx="9499600" cy="6426200"/>
          </a:xfrm>
          <a:prstGeom prst="rect">
            <a:avLst/>
          </a:prstGeom>
        </p:spPr>
      </p:pic>
      <p:pic>
        <p:nvPicPr>
          <p:cNvPr id="66" name="Picture 65">
            <a:extLst>
              <a:ext uri="{FF2B5EF4-FFF2-40B4-BE49-F238E27FC236}">
                <a16:creationId xmlns:a16="http://schemas.microsoft.com/office/drawing/2014/main" id="{F9958963-E3D5-054B-8451-45DE868FD584}"/>
              </a:ext>
            </a:extLst>
          </p:cNvPr>
          <p:cNvPicPr>
            <a:picLocks noChangeAspect="1"/>
          </p:cNvPicPr>
          <p:nvPr/>
        </p:nvPicPr>
        <p:blipFill>
          <a:blip r:embed="rId16"/>
          <a:stretch>
            <a:fillRect/>
          </a:stretch>
        </p:blipFill>
        <p:spPr>
          <a:xfrm>
            <a:off x="1346200" y="215900"/>
            <a:ext cx="9499600" cy="6426200"/>
          </a:xfrm>
          <a:prstGeom prst="rect">
            <a:avLst/>
          </a:prstGeom>
        </p:spPr>
      </p:pic>
      <p:pic>
        <p:nvPicPr>
          <p:cNvPr id="68" name="Picture 67">
            <a:extLst>
              <a:ext uri="{FF2B5EF4-FFF2-40B4-BE49-F238E27FC236}">
                <a16:creationId xmlns:a16="http://schemas.microsoft.com/office/drawing/2014/main" id="{C1E69B73-A6B7-944D-970E-76FFD1F22C24}"/>
              </a:ext>
            </a:extLst>
          </p:cNvPr>
          <p:cNvPicPr>
            <a:picLocks noChangeAspect="1"/>
          </p:cNvPicPr>
          <p:nvPr/>
        </p:nvPicPr>
        <p:blipFill>
          <a:blip r:embed="rId17"/>
          <a:stretch>
            <a:fillRect/>
          </a:stretch>
        </p:blipFill>
        <p:spPr>
          <a:xfrm>
            <a:off x="1346200" y="215900"/>
            <a:ext cx="9499600" cy="6426200"/>
          </a:xfrm>
          <a:prstGeom prst="rect">
            <a:avLst/>
          </a:prstGeom>
        </p:spPr>
      </p:pic>
      <p:pic>
        <p:nvPicPr>
          <p:cNvPr id="70" name="Picture 69">
            <a:extLst>
              <a:ext uri="{FF2B5EF4-FFF2-40B4-BE49-F238E27FC236}">
                <a16:creationId xmlns:a16="http://schemas.microsoft.com/office/drawing/2014/main" id="{5CE4E2B9-39F5-0740-8BC1-A382AAC22085}"/>
              </a:ext>
            </a:extLst>
          </p:cNvPr>
          <p:cNvPicPr>
            <a:picLocks noChangeAspect="1"/>
          </p:cNvPicPr>
          <p:nvPr/>
        </p:nvPicPr>
        <p:blipFill>
          <a:blip r:embed="rId18"/>
          <a:stretch>
            <a:fillRect/>
          </a:stretch>
        </p:blipFill>
        <p:spPr>
          <a:xfrm>
            <a:off x="1346200" y="215900"/>
            <a:ext cx="9499600" cy="6426200"/>
          </a:xfrm>
          <a:prstGeom prst="rect">
            <a:avLst/>
          </a:prstGeom>
        </p:spPr>
      </p:pic>
      <p:sp>
        <p:nvSpPr>
          <p:cNvPr id="32" name="TextBox 31">
            <a:extLst>
              <a:ext uri="{FF2B5EF4-FFF2-40B4-BE49-F238E27FC236}">
                <a16:creationId xmlns:a16="http://schemas.microsoft.com/office/drawing/2014/main" id="{90755831-38D2-5C41-B96B-1EB10C4E871C}"/>
              </a:ext>
            </a:extLst>
          </p:cNvPr>
          <p:cNvSpPr txBox="1"/>
          <p:nvPr/>
        </p:nvSpPr>
        <p:spPr>
          <a:xfrm>
            <a:off x="4246880" y="3067829"/>
            <a:ext cx="1173719" cy="369332"/>
          </a:xfrm>
          <a:prstGeom prst="rect">
            <a:avLst/>
          </a:prstGeom>
          <a:noFill/>
        </p:spPr>
        <p:txBody>
          <a:bodyPr wrap="non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N</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6</a:t>
            </a:r>
            <a:endParaRPr lang="en-US" dirty="0">
              <a:effectLst/>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33" name="TextBox 32">
            <a:extLst>
              <a:ext uri="{FF2B5EF4-FFF2-40B4-BE49-F238E27FC236}">
                <a16:creationId xmlns:a16="http://schemas.microsoft.com/office/drawing/2014/main" id="{00758509-8F39-A747-A7F4-3082D57F486D}"/>
              </a:ext>
            </a:extLst>
          </p:cNvPr>
          <p:cNvSpPr txBox="1"/>
          <p:nvPr/>
        </p:nvSpPr>
        <p:spPr>
          <a:xfrm>
            <a:off x="4246880" y="3429000"/>
            <a:ext cx="1686560"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N</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3</a:t>
            </a:r>
            <a:r>
              <a:rPr lang="en-US" dirty="0">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latin typeface="CMU SANS SERIF" panose="02000603000000000000" pitchFamily="2" charset="0"/>
                <a:ea typeface="CMU SANS SERIF" panose="02000603000000000000" pitchFamily="2" charset="0"/>
                <a:cs typeface="CMU SANS SERIF" panose="02000603000000000000" pitchFamily="2" charset="0"/>
              </a:rPr>
              <a:t>8</a:t>
            </a:r>
            <a:endParaRPr lang="en-US" dirty="0"/>
          </a:p>
        </p:txBody>
      </p:sp>
      <p:sp>
        <p:nvSpPr>
          <p:cNvPr id="34" name="TextBox 33">
            <a:extLst>
              <a:ext uri="{FF2B5EF4-FFF2-40B4-BE49-F238E27FC236}">
                <a16:creationId xmlns:a16="http://schemas.microsoft.com/office/drawing/2014/main" id="{4313D2F3-3E5D-3343-A06D-39D3322BC225}"/>
              </a:ext>
            </a:extLst>
          </p:cNvPr>
          <p:cNvSpPr txBox="1"/>
          <p:nvPr/>
        </p:nvSpPr>
        <p:spPr>
          <a:xfrm>
            <a:off x="4246880" y="3818183"/>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N</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10</a:t>
            </a:r>
          </a:p>
        </p:txBody>
      </p:sp>
      <p:sp>
        <p:nvSpPr>
          <p:cNvPr id="35" name="TextBox 34">
            <a:extLst>
              <a:ext uri="{FF2B5EF4-FFF2-40B4-BE49-F238E27FC236}">
                <a16:creationId xmlns:a16="http://schemas.microsoft.com/office/drawing/2014/main" id="{C333CACC-C299-4045-A7FA-2D0D0619C067}"/>
              </a:ext>
            </a:extLst>
          </p:cNvPr>
          <p:cNvSpPr txBox="1"/>
          <p:nvPr/>
        </p:nvSpPr>
        <p:spPr>
          <a:xfrm>
            <a:off x="4246880" y="4207366"/>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7.5</a:t>
            </a:r>
          </a:p>
        </p:txBody>
      </p:sp>
      <p:sp>
        <p:nvSpPr>
          <p:cNvPr id="36" name="TextBox 35">
            <a:extLst>
              <a:ext uri="{FF2B5EF4-FFF2-40B4-BE49-F238E27FC236}">
                <a16:creationId xmlns:a16="http://schemas.microsoft.com/office/drawing/2014/main" id="{E1ED0410-6F45-5148-A476-9F74ED1B5321}"/>
              </a:ext>
            </a:extLst>
          </p:cNvPr>
          <p:cNvSpPr txBox="1"/>
          <p:nvPr/>
        </p:nvSpPr>
        <p:spPr>
          <a:xfrm>
            <a:off x="5877560" y="3409150"/>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gFeAlSi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7.5</a:t>
            </a:r>
          </a:p>
        </p:txBody>
      </p:sp>
      <p:sp>
        <p:nvSpPr>
          <p:cNvPr id="37" name="TextBox 36">
            <a:extLst>
              <a:ext uri="{FF2B5EF4-FFF2-40B4-BE49-F238E27FC236}">
                <a16:creationId xmlns:a16="http://schemas.microsoft.com/office/drawing/2014/main" id="{2F1B85F8-3C62-FC41-8D06-E4FEE4FFABA0}"/>
              </a:ext>
            </a:extLst>
          </p:cNvPr>
          <p:cNvSpPr txBox="1"/>
          <p:nvPr/>
        </p:nvSpPr>
        <p:spPr>
          <a:xfrm>
            <a:off x="5877560" y="3798333"/>
            <a:ext cx="2956560"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1.5</a:t>
            </a:r>
            <a:r>
              <a:rPr lang="en-US" dirty="0">
                <a:effectLst/>
                <a:latin typeface="CMU SANS SERIF" panose="02000603000000000000" pitchFamily="2" charset="0"/>
                <a:ea typeface="CMU SANS SERIF" panose="02000603000000000000" pitchFamily="2" charset="0"/>
                <a:cs typeface="CMU SANS SERIF" panose="02000603000000000000" pitchFamily="2" charset="0"/>
              </a:rPr>
              <a:t>Fe</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1.5</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3</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10.5</a:t>
            </a:r>
          </a:p>
        </p:txBody>
      </p:sp>
      <p:sp>
        <p:nvSpPr>
          <p:cNvPr id="39" name="TextBox 38">
            <a:extLst>
              <a:ext uri="{FF2B5EF4-FFF2-40B4-BE49-F238E27FC236}">
                <a16:creationId xmlns:a16="http://schemas.microsoft.com/office/drawing/2014/main" id="{AD216735-D147-7347-B965-22D11F3FD1EE}"/>
              </a:ext>
            </a:extLst>
          </p:cNvPr>
          <p:cNvSpPr txBox="1"/>
          <p:nvPr/>
        </p:nvSpPr>
        <p:spPr>
          <a:xfrm>
            <a:off x="4246880" y="5374915"/>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9</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latin typeface="CMU SANS SERIF" panose="02000603000000000000" pitchFamily="2" charset="0"/>
                <a:ea typeface="CMU SANS SERIF" panose="02000603000000000000" pitchFamily="2" charset="0"/>
                <a:cs typeface="CMU SANS SERIF" panose="02000603000000000000" pitchFamily="2" charset="0"/>
              </a:rPr>
              <a:t>9</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28.5</a:t>
            </a:r>
          </a:p>
        </p:txBody>
      </p:sp>
      <p:sp>
        <p:nvSpPr>
          <p:cNvPr id="41" name="TextBox 40">
            <a:extLst>
              <a:ext uri="{FF2B5EF4-FFF2-40B4-BE49-F238E27FC236}">
                <a16:creationId xmlns:a16="http://schemas.microsoft.com/office/drawing/2014/main" id="{A54F157E-B2F7-704C-989C-9764969B6363}"/>
              </a:ext>
            </a:extLst>
          </p:cNvPr>
          <p:cNvSpPr txBox="1"/>
          <p:nvPr/>
        </p:nvSpPr>
        <p:spPr>
          <a:xfrm>
            <a:off x="4246880" y="4596549"/>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3</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3</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10.5</a:t>
            </a:r>
          </a:p>
        </p:txBody>
      </p:sp>
      <p:sp>
        <p:nvSpPr>
          <p:cNvPr id="43" name="TextBox 42">
            <a:extLst>
              <a:ext uri="{FF2B5EF4-FFF2-40B4-BE49-F238E27FC236}">
                <a16:creationId xmlns:a16="http://schemas.microsoft.com/office/drawing/2014/main" id="{CDBBB814-3A2F-2940-A041-2E408BE42445}"/>
              </a:ext>
            </a:extLst>
          </p:cNvPr>
          <p:cNvSpPr txBox="1"/>
          <p:nvPr/>
        </p:nvSpPr>
        <p:spPr>
          <a:xfrm>
            <a:off x="4246880" y="4985732"/>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13.5</a:t>
            </a:r>
          </a:p>
        </p:txBody>
      </p:sp>
      <p:sp>
        <p:nvSpPr>
          <p:cNvPr id="45" name="TextBox 44">
            <a:extLst>
              <a:ext uri="{FF2B5EF4-FFF2-40B4-BE49-F238E27FC236}">
                <a16:creationId xmlns:a16="http://schemas.microsoft.com/office/drawing/2014/main" id="{82FD2CA0-E9B7-6145-AC81-A6B1DDCFB7E9}"/>
              </a:ext>
            </a:extLst>
          </p:cNvPr>
          <p:cNvSpPr txBox="1"/>
          <p:nvPr/>
        </p:nvSpPr>
        <p:spPr>
          <a:xfrm>
            <a:off x="5877560" y="4965882"/>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C</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SiO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7</a:t>
            </a:r>
          </a:p>
        </p:txBody>
      </p:sp>
      <p:sp>
        <p:nvSpPr>
          <p:cNvPr id="47" name="TextBox 46">
            <a:extLst>
              <a:ext uri="{FF2B5EF4-FFF2-40B4-BE49-F238E27FC236}">
                <a16:creationId xmlns:a16="http://schemas.microsoft.com/office/drawing/2014/main" id="{54805A11-935B-444B-ABE3-F9B7EEA6AB3D}"/>
              </a:ext>
            </a:extLst>
          </p:cNvPr>
          <p:cNvSpPr txBox="1"/>
          <p:nvPr/>
        </p:nvSpPr>
        <p:spPr>
          <a:xfrm>
            <a:off x="5877560" y="4187516"/>
            <a:ext cx="1905239"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Fe</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13.5</a:t>
            </a:r>
          </a:p>
        </p:txBody>
      </p:sp>
      <p:sp>
        <p:nvSpPr>
          <p:cNvPr id="49" name="TextBox 48">
            <a:extLst>
              <a:ext uri="{FF2B5EF4-FFF2-40B4-BE49-F238E27FC236}">
                <a16:creationId xmlns:a16="http://schemas.microsoft.com/office/drawing/2014/main" id="{E452B16A-9C11-5B41-921B-00B0B3FDE87A}"/>
              </a:ext>
            </a:extLst>
          </p:cNvPr>
          <p:cNvSpPr txBox="1"/>
          <p:nvPr/>
        </p:nvSpPr>
        <p:spPr>
          <a:xfrm>
            <a:off x="5877560" y="4576699"/>
            <a:ext cx="2425822"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M</a:t>
            </a:r>
            <a:r>
              <a:rPr lang="en-US" dirty="0">
                <a:effectLst/>
                <a:latin typeface="CMU SANS SERIF" panose="02000603000000000000" pitchFamily="2" charset="0"/>
                <a:ea typeface="CMU SANS SERIF" panose="02000603000000000000" pitchFamily="2" charset="0"/>
                <a:cs typeface="CMU SANS SERIF" panose="02000603000000000000" pitchFamily="2" charset="0"/>
              </a:rPr>
              <a:t>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4.5</a:t>
            </a:r>
            <a:r>
              <a:rPr lang="en-US" dirty="0">
                <a:latin typeface="CMU SANS SERIF" panose="02000603000000000000" pitchFamily="2" charset="0"/>
                <a:ea typeface="CMU SANS SERIF" panose="02000603000000000000" pitchFamily="2" charset="0"/>
                <a:cs typeface="CMU SANS SERIF" panose="02000603000000000000" pitchFamily="2" charset="0"/>
              </a:rPr>
              <a:t>F</a:t>
            </a:r>
            <a:r>
              <a:rPr lang="en-US" dirty="0">
                <a:effectLst/>
                <a:latin typeface="CMU SANS SERIF" panose="02000603000000000000" pitchFamily="2" charset="0"/>
                <a:ea typeface="CMU SANS SERIF" panose="02000603000000000000" pitchFamily="2" charset="0"/>
                <a:cs typeface="CMU SANS SERIF" panose="02000603000000000000" pitchFamily="2" charset="0"/>
              </a:rPr>
              <a:t>e</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4.5</a:t>
            </a:r>
            <a:r>
              <a:rPr lang="en-US" dirty="0">
                <a:latin typeface="CMU SANS SERIF" panose="02000603000000000000" pitchFamily="2" charset="0"/>
                <a:ea typeface="CMU SANS SERIF" panose="02000603000000000000" pitchFamily="2" charset="0"/>
                <a:cs typeface="CMU SANS SERIF" panose="02000603000000000000" pitchFamily="2" charset="0"/>
              </a:rPr>
              <a:t>A</a:t>
            </a:r>
            <a:r>
              <a:rPr lang="en-US" dirty="0">
                <a:effectLst/>
                <a:latin typeface="CMU SANS SERIF" panose="02000603000000000000" pitchFamily="2" charset="0"/>
                <a:ea typeface="CMU SANS SERIF" panose="02000603000000000000" pitchFamily="2" charset="0"/>
                <a:cs typeface="CMU SANS SERIF" panose="02000603000000000000" pitchFamily="2" charset="0"/>
              </a:rPr>
              <a:t>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9</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28.5</a:t>
            </a:r>
          </a:p>
        </p:txBody>
      </p:sp>
      <p:sp>
        <p:nvSpPr>
          <p:cNvPr id="51" name="TextBox 50">
            <a:extLst>
              <a:ext uri="{FF2B5EF4-FFF2-40B4-BE49-F238E27FC236}">
                <a16:creationId xmlns:a16="http://schemas.microsoft.com/office/drawing/2014/main" id="{3C1B6D9E-ED0D-3840-B2E2-966E135DC116}"/>
              </a:ext>
            </a:extLst>
          </p:cNvPr>
          <p:cNvSpPr txBox="1"/>
          <p:nvPr/>
        </p:nvSpPr>
        <p:spPr>
          <a:xfrm>
            <a:off x="5877560" y="5355064"/>
            <a:ext cx="2956560" cy="369332"/>
          </a:xfrm>
          <a:prstGeom prst="rect">
            <a:avLst/>
          </a:prstGeom>
          <a:noFill/>
        </p:spPr>
        <p:txBody>
          <a:bodyPr wrap="square" rtlCol="0">
            <a:spAutoFit/>
          </a:bodyPr>
          <a:lstStyle/>
          <a:p>
            <a:r>
              <a:rPr lang="en-US" dirty="0">
                <a:latin typeface="CMU SANS SERIF" panose="02000603000000000000" pitchFamily="2" charset="0"/>
                <a:ea typeface="CMU SANS SERIF" panose="02000603000000000000" pitchFamily="2" charset="0"/>
                <a:cs typeface="CMU SANS SERIF" panose="02000603000000000000" pitchFamily="2" charset="0"/>
              </a:rPr>
              <a:t>C</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2</a:t>
            </a:r>
            <a:r>
              <a:rPr lang="en-US" dirty="0">
                <a:effectLst/>
                <a:latin typeface="CMU SANS SERIF" panose="02000603000000000000" pitchFamily="2" charset="0"/>
                <a:ea typeface="CMU SANS SERIF" panose="02000603000000000000" pitchFamily="2" charset="0"/>
                <a:cs typeface="CMU SANS SERIF" panose="02000603000000000000" pitchFamily="2" charset="0"/>
              </a:rPr>
              <a:t>Mg</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0.5</a:t>
            </a:r>
            <a:r>
              <a:rPr lang="en-US" dirty="0">
                <a:effectLst/>
                <a:latin typeface="CMU SANS SERIF" panose="02000603000000000000" pitchFamily="2" charset="0"/>
                <a:ea typeface="CMU SANS SERIF" panose="02000603000000000000" pitchFamily="2" charset="0"/>
                <a:cs typeface="CMU SANS SERIF" panose="02000603000000000000" pitchFamily="2" charset="0"/>
              </a:rPr>
              <a:t>AlSi</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1.5</a:t>
            </a:r>
            <a:r>
              <a:rPr lang="en-US" dirty="0">
                <a:effectLst/>
                <a:latin typeface="CMU SANS SERIF" panose="02000603000000000000" pitchFamily="2" charset="0"/>
                <a:ea typeface="CMU SANS SERIF" panose="02000603000000000000" pitchFamily="2" charset="0"/>
                <a:cs typeface="CMU SANS SERIF" panose="02000603000000000000" pitchFamily="2" charset="0"/>
              </a:rPr>
              <a:t>O</a:t>
            </a:r>
            <a:r>
              <a:rPr lang="en-US" baseline="-25000" dirty="0">
                <a:effectLst/>
                <a:latin typeface="CMU SANS SERIF" panose="02000603000000000000" pitchFamily="2" charset="0"/>
                <a:ea typeface="CMU SANS SERIF" panose="02000603000000000000" pitchFamily="2" charset="0"/>
                <a:cs typeface="CMU SANS SERIF" panose="02000603000000000000" pitchFamily="2" charset="0"/>
              </a:rPr>
              <a:t>7</a:t>
            </a:r>
          </a:p>
        </p:txBody>
      </p:sp>
      <p:sp>
        <p:nvSpPr>
          <p:cNvPr id="53" name="TextBox 52">
            <a:extLst>
              <a:ext uri="{FF2B5EF4-FFF2-40B4-BE49-F238E27FC236}">
                <a16:creationId xmlns:a16="http://schemas.microsoft.com/office/drawing/2014/main" id="{7B26B7C0-45A1-2148-BD76-A95C9348AFC5}"/>
              </a:ext>
            </a:extLst>
          </p:cNvPr>
          <p:cNvSpPr txBox="1"/>
          <p:nvPr/>
        </p:nvSpPr>
        <p:spPr>
          <a:xfrm>
            <a:off x="7984549" y="4278784"/>
            <a:ext cx="2857859" cy="369332"/>
          </a:xfrm>
          <a:prstGeom prst="rect">
            <a:avLst/>
          </a:prstGeom>
          <a:noFill/>
        </p:spPr>
        <p:txBody>
          <a:bodyPr wrap="square" rtlCol="0">
            <a:spAutoFit/>
          </a:bodyPr>
          <a:lstStyle/>
          <a:p>
            <a:r>
              <a:rPr lang="en-US" dirty="0">
                <a:effectLst/>
                <a:latin typeface="CMU SANS SERIF" panose="02000603000000000000" pitchFamily="2" charset="0"/>
                <a:ea typeface="CMU SANS SERIF" panose="02000603000000000000" pitchFamily="2" charset="0"/>
                <a:cs typeface="CMU SANS SERIF" panose="02000603000000000000" pitchFamily="2" charset="0"/>
              </a:rPr>
              <a:t>Pyroxene w/ Ca at 10K</a:t>
            </a:r>
          </a:p>
        </p:txBody>
      </p:sp>
      <p:sp>
        <p:nvSpPr>
          <p:cNvPr id="55" name="TextBox 54">
            <a:extLst>
              <a:ext uri="{FF2B5EF4-FFF2-40B4-BE49-F238E27FC236}">
                <a16:creationId xmlns:a16="http://schemas.microsoft.com/office/drawing/2014/main" id="{4D9A0BC3-F8DF-2D42-9B77-3657E54FC588}"/>
              </a:ext>
            </a:extLst>
          </p:cNvPr>
          <p:cNvSpPr txBox="1"/>
          <p:nvPr/>
        </p:nvSpPr>
        <p:spPr>
          <a:xfrm>
            <a:off x="7984549" y="4648116"/>
            <a:ext cx="2857859" cy="369332"/>
          </a:xfrm>
          <a:prstGeom prst="rect">
            <a:avLst/>
          </a:prstGeom>
          <a:noFill/>
        </p:spPr>
        <p:txBody>
          <a:bodyPr wrap="square" rtlCol="0">
            <a:spAutoFit/>
          </a:bodyPr>
          <a:lstStyle/>
          <a:p>
            <a:r>
              <a:rPr lang="en-US" dirty="0">
                <a:effectLst/>
                <a:latin typeface="CMU SANS SERIF" panose="02000603000000000000" pitchFamily="2" charset="0"/>
                <a:ea typeface="CMU SANS SERIF" panose="02000603000000000000" pitchFamily="2" charset="0"/>
                <a:cs typeface="CMU SANS SERIF" panose="02000603000000000000" pitchFamily="2" charset="0"/>
              </a:rPr>
              <a:t>Pyroxene w/ Ca at 100K</a:t>
            </a:r>
          </a:p>
        </p:txBody>
      </p:sp>
      <p:sp>
        <p:nvSpPr>
          <p:cNvPr id="59" name="TextBox 58">
            <a:extLst>
              <a:ext uri="{FF2B5EF4-FFF2-40B4-BE49-F238E27FC236}">
                <a16:creationId xmlns:a16="http://schemas.microsoft.com/office/drawing/2014/main" id="{56A7A07D-4DA2-F144-AF0E-D617BA21DB08}"/>
              </a:ext>
            </a:extLst>
          </p:cNvPr>
          <p:cNvSpPr txBox="1"/>
          <p:nvPr/>
        </p:nvSpPr>
        <p:spPr>
          <a:xfrm>
            <a:off x="7981157" y="5347605"/>
            <a:ext cx="2956560" cy="369332"/>
          </a:xfrm>
          <a:prstGeom prst="rect">
            <a:avLst/>
          </a:prstGeom>
          <a:noFill/>
        </p:spPr>
        <p:txBody>
          <a:bodyPr wrap="square">
            <a:spAutoFit/>
          </a:bodyPr>
          <a:lstStyle/>
          <a:p>
            <a:r>
              <a:rPr lang="en-US" dirty="0">
                <a:effectLst/>
                <a:latin typeface="CMU SANS SERIF" panose="02000603000000000000" pitchFamily="2" charset="0"/>
                <a:ea typeface="CMU SANS SERIF" panose="02000603000000000000" pitchFamily="2" charset="0"/>
                <a:cs typeface="CMU SANS SERIF" panose="02000603000000000000" pitchFamily="2" charset="0"/>
              </a:rPr>
              <a:t>Pyroxene w/ Ca at 300K</a:t>
            </a:r>
          </a:p>
        </p:txBody>
      </p:sp>
      <p:sp>
        <p:nvSpPr>
          <p:cNvPr id="61" name="TextBox 60">
            <a:extLst>
              <a:ext uri="{FF2B5EF4-FFF2-40B4-BE49-F238E27FC236}">
                <a16:creationId xmlns:a16="http://schemas.microsoft.com/office/drawing/2014/main" id="{4977814C-AC87-1E46-89A9-2D7444187669}"/>
              </a:ext>
            </a:extLst>
          </p:cNvPr>
          <p:cNvSpPr txBox="1"/>
          <p:nvPr/>
        </p:nvSpPr>
        <p:spPr>
          <a:xfrm>
            <a:off x="2232301" y="1216995"/>
            <a:ext cx="2857859" cy="369332"/>
          </a:xfrm>
          <a:prstGeom prst="rect">
            <a:avLst/>
          </a:prstGeom>
          <a:noFill/>
        </p:spPr>
        <p:txBody>
          <a:bodyPr wrap="square" rtlCol="0">
            <a:spAutoFit/>
          </a:bodyPr>
          <a:lstStyle/>
          <a:p>
            <a:r>
              <a:rPr lang="en-US" b="1" dirty="0" err="1">
                <a:effectLst/>
                <a:latin typeface="CMU SANS SERIF" panose="02000603000000000000" pitchFamily="2" charset="0"/>
                <a:ea typeface="CMU SANS SERIF" panose="02000603000000000000" pitchFamily="2" charset="0"/>
                <a:cs typeface="CMU SANS SERIF" panose="02000603000000000000" pitchFamily="2" charset="0"/>
              </a:rPr>
              <a:t>Draine</a:t>
            </a:r>
            <a:r>
              <a:rPr lang="en-US" b="1" dirty="0">
                <a:effectLst/>
                <a:latin typeface="CMU SANS SERIF" panose="02000603000000000000" pitchFamily="2" charset="0"/>
                <a:ea typeface="CMU SANS SERIF" panose="02000603000000000000" pitchFamily="2" charset="0"/>
                <a:cs typeface="CMU SANS SERIF" panose="02000603000000000000" pitchFamily="2" charset="0"/>
              </a:rPr>
              <a:t> Astrosilicate n, k</a:t>
            </a:r>
          </a:p>
        </p:txBody>
      </p:sp>
      <p:cxnSp>
        <p:nvCxnSpPr>
          <p:cNvPr id="3" name="Straight Arrow Connector 2">
            <a:extLst>
              <a:ext uri="{FF2B5EF4-FFF2-40B4-BE49-F238E27FC236}">
                <a16:creationId xmlns:a16="http://schemas.microsoft.com/office/drawing/2014/main" id="{59A85E2D-C500-AD4B-8599-5149910A79EC}"/>
              </a:ext>
            </a:extLst>
          </p:cNvPr>
          <p:cNvCxnSpPr>
            <a:cxnSpLocks/>
          </p:cNvCxnSpPr>
          <p:nvPr/>
        </p:nvCxnSpPr>
        <p:spPr>
          <a:xfrm flipV="1">
            <a:off x="4327856" y="1016000"/>
            <a:ext cx="0" cy="24116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62E865B-EBB6-8C46-AA8B-2F8B5E1B5AF8}"/>
              </a:ext>
            </a:extLst>
          </p:cNvPr>
          <p:cNvSpPr txBox="1"/>
          <p:nvPr/>
        </p:nvSpPr>
        <p:spPr>
          <a:xfrm>
            <a:off x="8239760" y="2103560"/>
            <a:ext cx="1755018" cy="1569660"/>
          </a:xfrm>
          <a:prstGeom prst="rect">
            <a:avLst/>
          </a:prstGeom>
          <a:noFill/>
        </p:spPr>
        <p:txBody>
          <a:bodyPr wrap="square" rtlCol="0">
            <a:spAutoFit/>
          </a:bodyPr>
          <a:lstStyle/>
          <a:p>
            <a:r>
              <a:rPr lang="en-US" sz="1600" dirty="0">
                <a:latin typeface="CMU SANS SERIF" panose="02000603000000000000" pitchFamily="2" charset="0"/>
                <a:ea typeface="CMU SANS SERIF" panose="02000603000000000000" pitchFamily="2" charset="0"/>
                <a:cs typeface="CMU SANS SERIF" panose="02000603000000000000" pitchFamily="2" charset="0"/>
              </a:rPr>
              <a:t>Mineral Data Source: </a:t>
            </a:r>
          </a:p>
          <a:p>
            <a:r>
              <a:rPr lang="en-US" sz="1600" dirty="0">
                <a:latin typeface="CMU SANS SERIF" panose="02000603000000000000" pitchFamily="2" charset="0"/>
                <a:ea typeface="CMU SANS SERIF" panose="02000603000000000000" pitchFamily="2" charset="0"/>
                <a:cs typeface="CMU SANS SERIF" panose="02000603000000000000" pitchFamily="2" charset="0"/>
              </a:rPr>
              <a:t>Astrophysical Laboratory Group of the AIU Jena</a:t>
            </a:r>
          </a:p>
          <a:p>
            <a:endParaRPr lang="en-US" sz="1600" dirty="0">
              <a:latin typeface="CMU SANS SERIF" panose="02000603000000000000" pitchFamily="2" charset="0"/>
              <a:ea typeface="CMU SANS SERIF" panose="02000603000000000000" pitchFamily="2" charset="0"/>
              <a:cs typeface="CMU SANS SERIF" panose="02000603000000000000" pitchFamily="2" charset="0"/>
            </a:endParaRPr>
          </a:p>
        </p:txBody>
      </p:sp>
      <p:sp>
        <p:nvSpPr>
          <p:cNvPr id="67" name="TextBox 66">
            <a:extLst>
              <a:ext uri="{FF2B5EF4-FFF2-40B4-BE49-F238E27FC236}">
                <a16:creationId xmlns:a16="http://schemas.microsoft.com/office/drawing/2014/main" id="{55B1014F-A5AF-3D46-A5D9-FEDB2BAAB449}"/>
              </a:ext>
            </a:extLst>
          </p:cNvPr>
          <p:cNvSpPr txBox="1"/>
          <p:nvPr/>
        </p:nvSpPr>
        <p:spPr>
          <a:xfrm>
            <a:off x="7981157" y="4987302"/>
            <a:ext cx="2857859" cy="369332"/>
          </a:xfrm>
          <a:prstGeom prst="rect">
            <a:avLst/>
          </a:prstGeom>
          <a:noFill/>
        </p:spPr>
        <p:txBody>
          <a:bodyPr wrap="square" rtlCol="0">
            <a:spAutoFit/>
          </a:bodyPr>
          <a:lstStyle/>
          <a:p>
            <a:r>
              <a:rPr lang="en-US" dirty="0">
                <a:effectLst/>
                <a:latin typeface="CMU SANS SERIF" panose="02000603000000000000" pitchFamily="2" charset="0"/>
                <a:ea typeface="CMU SANS SERIF" panose="02000603000000000000" pitchFamily="2" charset="0"/>
                <a:cs typeface="CMU SANS SERIF" panose="02000603000000000000" pitchFamily="2" charset="0"/>
              </a:rPr>
              <a:t>Pyroxene w/ Ca at 200K</a:t>
            </a:r>
          </a:p>
        </p:txBody>
      </p:sp>
    </p:spTree>
    <p:extLst>
      <p:ext uri="{BB962C8B-B14F-4D97-AF65-F5344CB8AC3E}">
        <p14:creationId xmlns:p14="http://schemas.microsoft.com/office/powerpoint/2010/main" val="64876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1000"/>
                                  </p:stCondLst>
                                  <p:childTnLst>
                                    <p:set>
                                      <p:cBhvr>
                                        <p:cTn id="11" dur="1" fill="hold">
                                          <p:stCondLst>
                                            <p:cond delay="0"/>
                                          </p:stCondLst>
                                        </p:cTn>
                                        <p:tgtEl>
                                          <p:spTgt spid="4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100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nodeType="afterEffect">
                                  <p:stCondLst>
                                    <p:cond delay="100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par>
                          <p:cTn id="29" fill="hold">
                            <p:stCondLst>
                              <p:cond delay="5000"/>
                            </p:stCondLst>
                            <p:childTnLst>
                              <p:par>
                                <p:cTn id="30" presetID="1" presetClass="entr" presetSubtype="0" fill="hold" nodeType="afterEffect">
                                  <p:stCondLst>
                                    <p:cond delay="1000"/>
                                  </p:stCondLst>
                                  <p:childTnLst>
                                    <p:set>
                                      <p:cBhvr>
                                        <p:cTn id="31" dur="1" fill="hold">
                                          <p:stCondLst>
                                            <p:cond delay="0"/>
                                          </p:stCondLst>
                                        </p:cTn>
                                        <p:tgtEl>
                                          <p:spTgt spid="50"/>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par>
                          <p:cTn id="34" fill="hold">
                            <p:stCondLst>
                              <p:cond delay="6000"/>
                            </p:stCondLst>
                            <p:childTnLst>
                              <p:par>
                                <p:cTn id="35" presetID="1" presetClass="entr" presetSubtype="0" fill="hold" nodeType="afterEffect">
                                  <p:stCondLst>
                                    <p:cond delay="100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par>
                          <p:cTn id="39" fill="hold">
                            <p:stCondLst>
                              <p:cond delay="7000"/>
                            </p:stCondLst>
                            <p:childTnLst>
                              <p:par>
                                <p:cTn id="40" presetID="1" presetClass="entr" presetSubtype="0" fill="hold" nodeType="afterEffect">
                                  <p:stCondLst>
                                    <p:cond delay="1000"/>
                                  </p:stCondLst>
                                  <p:childTnLst>
                                    <p:set>
                                      <p:cBhvr>
                                        <p:cTn id="41" dur="1" fill="hold">
                                          <p:stCondLst>
                                            <p:cond delay="0"/>
                                          </p:stCondLst>
                                        </p:cTn>
                                        <p:tgtEl>
                                          <p:spTgt spid="5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par>
                          <p:cTn id="44" fill="hold">
                            <p:stCondLst>
                              <p:cond delay="8000"/>
                            </p:stCondLst>
                            <p:childTnLst>
                              <p:par>
                                <p:cTn id="45" presetID="1" presetClass="entr" presetSubtype="0" fill="hold" nodeType="afterEffect">
                                  <p:stCondLst>
                                    <p:cond delay="100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par>
                          <p:cTn id="49" fill="hold">
                            <p:stCondLst>
                              <p:cond delay="9000"/>
                            </p:stCondLst>
                            <p:childTnLst>
                              <p:par>
                                <p:cTn id="50" presetID="1" presetClass="entr" presetSubtype="0" fill="hold" nodeType="afterEffect">
                                  <p:stCondLst>
                                    <p:cond delay="1000"/>
                                  </p:stCondLst>
                                  <p:childTnLst>
                                    <p:set>
                                      <p:cBhvr>
                                        <p:cTn id="51" dur="1" fill="hold">
                                          <p:stCondLst>
                                            <p:cond delay="0"/>
                                          </p:stCondLst>
                                        </p:cTn>
                                        <p:tgtEl>
                                          <p:spTgt spid="5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childTnLst>
                          </p:cTn>
                        </p:par>
                        <p:par>
                          <p:cTn id="54" fill="hold">
                            <p:stCondLst>
                              <p:cond delay="10000"/>
                            </p:stCondLst>
                            <p:childTnLst>
                              <p:par>
                                <p:cTn id="55" presetID="1" presetClass="entr" presetSubtype="0" fill="hold" nodeType="afterEffect">
                                  <p:stCondLst>
                                    <p:cond delay="100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par>
                          <p:cTn id="59" fill="hold">
                            <p:stCondLst>
                              <p:cond delay="11000"/>
                            </p:stCondLst>
                            <p:childTnLst>
                              <p:par>
                                <p:cTn id="60" presetID="1" presetClass="entr" presetSubtype="0" fill="hold" nodeType="afterEffect">
                                  <p:stCondLst>
                                    <p:cond delay="1000"/>
                                  </p:stCondLst>
                                  <p:childTnLst>
                                    <p:set>
                                      <p:cBhvr>
                                        <p:cTn id="61" dur="1" fill="hold">
                                          <p:stCondLst>
                                            <p:cond delay="0"/>
                                          </p:stCondLst>
                                        </p:cTn>
                                        <p:tgtEl>
                                          <p:spTgt spid="6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1"/>
                                        </p:tgtEl>
                                        <p:attrNameLst>
                                          <p:attrName>style.visibility</p:attrName>
                                        </p:attrNameLst>
                                      </p:cBhvr>
                                      <p:to>
                                        <p:strVal val="visible"/>
                                      </p:to>
                                    </p:set>
                                  </p:childTnLst>
                                </p:cTn>
                              </p:par>
                            </p:childTnLst>
                          </p:cTn>
                        </p:par>
                        <p:par>
                          <p:cTn id="64" fill="hold">
                            <p:stCondLst>
                              <p:cond delay="12000"/>
                            </p:stCondLst>
                            <p:childTnLst>
                              <p:par>
                                <p:cTn id="65" presetID="1" presetClass="entr" presetSubtype="0" fill="hold" nodeType="afterEffect">
                                  <p:stCondLst>
                                    <p:cond delay="1000"/>
                                  </p:stCondLst>
                                  <p:childTnLst>
                                    <p:set>
                                      <p:cBhvr>
                                        <p:cTn id="66" dur="1" fill="hold">
                                          <p:stCondLst>
                                            <p:cond delay="0"/>
                                          </p:stCondLst>
                                        </p:cTn>
                                        <p:tgtEl>
                                          <p:spTgt spid="6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childTnLst>
                          </p:cTn>
                        </p:par>
                        <p:par>
                          <p:cTn id="69" fill="hold">
                            <p:stCondLst>
                              <p:cond delay="13000"/>
                            </p:stCondLst>
                            <p:childTnLst>
                              <p:par>
                                <p:cTn id="70" presetID="1" presetClass="entr" presetSubtype="0" fill="hold" nodeType="afterEffect">
                                  <p:stCondLst>
                                    <p:cond delay="1000"/>
                                  </p:stCondLst>
                                  <p:childTnLst>
                                    <p:set>
                                      <p:cBhvr>
                                        <p:cTn id="71" dur="1" fill="hold">
                                          <p:stCondLst>
                                            <p:cond delay="0"/>
                                          </p:stCondLst>
                                        </p:cTn>
                                        <p:tgtEl>
                                          <p:spTgt spid="66"/>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childTnLst>
                                </p:cTn>
                              </p:par>
                            </p:childTnLst>
                          </p:cTn>
                        </p:par>
                        <p:par>
                          <p:cTn id="74" fill="hold">
                            <p:stCondLst>
                              <p:cond delay="14000"/>
                            </p:stCondLst>
                            <p:childTnLst>
                              <p:par>
                                <p:cTn id="75" presetID="1" presetClass="entr" presetSubtype="0" fill="hold" nodeType="afterEffect">
                                  <p:stCondLst>
                                    <p:cond delay="1000"/>
                                  </p:stCondLst>
                                  <p:childTnLst>
                                    <p:set>
                                      <p:cBhvr>
                                        <p:cTn id="76" dur="1" fill="hold">
                                          <p:stCondLst>
                                            <p:cond delay="0"/>
                                          </p:stCondLst>
                                        </p:cTn>
                                        <p:tgtEl>
                                          <p:spTgt spid="6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childTnLst>
                          </p:cTn>
                        </p:par>
                        <p:par>
                          <p:cTn id="79" fill="hold">
                            <p:stCondLst>
                              <p:cond delay="15000"/>
                            </p:stCondLst>
                            <p:childTnLst>
                              <p:par>
                                <p:cTn id="80" presetID="1" presetClass="entr" presetSubtype="0" fill="hold" nodeType="afterEffect">
                                  <p:stCondLst>
                                    <p:cond delay="1000"/>
                                  </p:stCondLst>
                                  <p:childTnLst>
                                    <p:set>
                                      <p:cBhvr>
                                        <p:cTn id="81" dur="1" fill="hold">
                                          <p:stCondLst>
                                            <p:cond delay="0"/>
                                          </p:stCondLst>
                                        </p:cTn>
                                        <p:tgtEl>
                                          <p:spTgt spid="70"/>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9" grpId="0"/>
      <p:bldP spid="41" grpId="0"/>
      <p:bldP spid="43" grpId="0"/>
      <p:bldP spid="45" grpId="0"/>
      <p:bldP spid="47" grpId="0"/>
      <p:bldP spid="49" grpId="0"/>
      <p:bldP spid="51" grpId="0"/>
      <p:bldP spid="53" grpId="0"/>
      <p:bldP spid="55" grpId="0"/>
      <p:bldP spid="59" grpId="0"/>
      <p:bldP spid="6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engine&#10;&#10;Description automatically generated">
            <a:extLst>
              <a:ext uri="{FF2B5EF4-FFF2-40B4-BE49-F238E27FC236}">
                <a16:creationId xmlns:a16="http://schemas.microsoft.com/office/drawing/2014/main" id="{2613311F-0D9F-5348-BA00-D5237CA8AAA2}"/>
              </a:ext>
            </a:extLst>
          </p:cNvPr>
          <p:cNvPicPr>
            <a:picLocks noChangeAspect="1"/>
          </p:cNvPicPr>
          <p:nvPr/>
        </p:nvPicPr>
        <p:blipFill rotWithShape="1">
          <a:blip r:embed="rId2"/>
          <a:srcRect r="3" b="24227"/>
          <a:stretch/>
        </p:blipFill>
        <p:spPr>
          <a:xfrm rot="5400000">
            <a:off x="-269226" y="623728"/>
            <a:ext cx="3731891" cy="2827865"/>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7E48B7EB-18CC-C743-A57B-659FB2B3ED27}"/>
              </a:ext>
            </a:extLst>
          </p:cNvPr>
          <p:cNvPicPr>
            <a:picLocks noChangeAspect="1"/>
          </p:cNvPicPr>
          <p:nvPr/>
        </p:nvPicPr>
        <p:blipFill rotWithShape="1">
          <a:blip r:embed="rId3"/>
          <a:srcRect t="15359" r="3" b="8867"/>
          <a:stretch/>
        </p:blipFill>
        <p:spPr>
          <a:xfrm rot="5400000">
            <a:off x="2728747" y="623728"/>
            <a:ext cx="3731891" cy="2827865"/>
          </a:xfrm>
          <a:prstGeom prst="rect">
            <a:avLst/>
          </a:prstGeom>
        </p:spPr>
      </p:pic>
      <p:pic>
        <p:nvPicPr>
          <p:cNvPr id="6" name="Picture 5" descr="A picture containing indoor, several&#10;&#10;Description automatically generated">
            <a:extLst>
              <a:ext uri="{FF2B5EF4-FFF2-40B4-BE49-F238E27FC236}">
                <a16:creationId xmlns:a16="http://schemas.microsoft.com/office/drawing/2014/main" id="{97233285-9FF4-0842-AAE6-EF6BCB6BF7D3}"/>
              </a:ext>
            </a:extLst>
          </p:cNvPr>
          <p:cNvPicPr>
            <a:picLocks noChangeAspect="1"/>
          </p:cNvPicPr>
          <p:nvPr/>
        </p:nvPicPr>
        <p:blipFill rotWithShape="1">
          <a:blip r:embed="rId4"/>
          <a:srcRect t="1916" r="3" b="22311"/>
          <a:stretch/>
        </p:blipFill>
        <p:spPr>
          <a:xfrm rot="5400000">
            <a:off x="5726720" y="623728"/>
            <a:ext cx="3731891" cy="2827865"/>
          </a:xfrm>
          <a:prstGeom prst="rect">
            <a:avLst/>
          </a:prstGeom>
        </p:spPr>
      </p:pic>
      <p:pic>
        <p:nvPicPr>
          <p:cNvPr id="10" name="Picture 9" descr="A picture containing person, indoor, person, ceiling&#10;&#10;Description automatically generated">
            <a:extLst>
              <a:ext uri="{FF2B5EF4-FFF2-40B4-BE49-F238E27FC236}">
                <a16:creationId xmlns:a16="http://schemas.microsoft.com/office/drawing/2014/main" id="{FE8544DC-FAA4-4B42-A593-C10D84B7C98F}"/>
              </a:ext>
            </a:extLst>
          </p:cNvPr>
          <p:cNvPicPr>
            <a:picLocks noChangeAspect="1"/>
          </p:cNvPicPr>
          <p:nvPr/>
        </p:nvPicPr>
        <p:blipFill rotWithShape="1">
          <a:blip r:embed="rId5"/>
          <a:srcRect l="24224" r="3" b="3"/>
          <a:stretch/>
        </p:blipFill>
        <p:spPr>
          <a:xfrm>
            <a:off x="9176706" y="171715"/>
            <a:ext cx="2827865" cy="3731891"/>
          </a:xfrm>
          <a:prstGeom prst="rect">
            <a:avLst/>
          </a:prstGeom>
        </p:spPr>
      </p:pic>
      <p:sp>
        <p:nvSpPr>
          <p:cNvPr id="11" name="TextBox 10">
            <a:extLst>
              <a:ext uri="{FF2B5EF4-FFF2-40B4-BE49-F238E27FC236}">
                <a16:creationId xmlns:a16="http://schemas.microsoft.com/office/drawing/2014/main" id="{A8FE733D-B788-3F45-B293-DA5F8C262266}"/>
              </a:ext>
            </a:extLst>
          </p:cNvPr>
          <p:cNvSpPr txBox="1"/>
          <p:nvPr/>
        </p:nvSpPr>
        <p:spPr>
          <a:xfrm>
            <a:off x="182787" y="4214813"/>
            <a:ext cx="8289701" cy="1231106"/>
          </a:xfrm>
          <a:prstGeom prst="rect">
            <a:avLst/>
          </a:prstGeom>
          <a:noFill/>
        </p:spPr>
        <p:txBody>
          <a:bodyPr wrap="square" rtlCol="0">
            <a:spAutoFit/>
          </a:bodyPr>
          <a:lstStyle/>
          <a:p>
            <a:r>
              <a:rPr lang="en-US" sz="3600" dirty="0">
                <a:latin typeface="CMU Bright Roman" panose="02000603000000000000" pitchFamily="2" charset="0"/>
                <a:ea typeface="CMU Bright Roman" panose="02000603000000000000" pitchFamily="2" charset="0"/>
                <a:cs typeface="CMU Bright Roman" panose="02000603000000000000" pitchFamily="2" charset="0"/>
              </a:rPr>
              <a:t>University of Jena laboratory tour</a:t>
            </a:r>
          </a:p>
          <a:p>
            <a:endParaRPr lang="en-US" dirty="0">
              <a:latin typeface="CMU Bright Roman" panose="02000603000000000000" pitchFamily="2" charset="0"/>
              <a:ea typeface="CMU Bright Roman" panose="02000603000000000000" pitchFamily="2" charset="0"/>
              <a:cs typeface="CMU Bright Roman" panose="02000603000000000000" pitchFamily="2" charset="0"/>
            </a:endParaRPr>
          </a:p>
          <a:p>
            <a:r>
              <a:rPr lang="en-US" sz="2000" dirty="0">
                <a:latin typeface="CMU Bright Roman" panose="02000603000000000000" pitchFamily="2" charset="0"/>
                <a:ea typeface="CMU Bright Roman" panose="02000603000000000000" pitchFamily="2" charset="0"/>
                <a:cs typeface="CMU Bright Roman" panose="02000603000000000000" pitchFamily="2" charset="0"/>
              </a:rPr>
              <a:t>Optical constants of different materials measured here </a:t>
            </a:r>
          </a:p>
        </p:txBody>
      </p:sp>
      <p:sp>
        <p:nvSpPr>
          <p:cNvPr id="12" name="TextBox 11">
            <a:extLst>
              <a:ext uri="{FF2B5EF4-FFF2-40B4-BE49-F238E27FC236}">
                <a16:creationId xmlns:a16="http://schemas.microsoft.com/office/drawing/2014/main" id="{4280DF60-D4D0-0840-AE9E-0514EF666DB0}"/>
              </a:ext>
            </a:extLst>
          </p:cNvPr>
          <p:cNvSpPr txBox="1"/>
          <p:nvPr/>
        </p:nvSpPr>
        <p:spPr>
          <a:xfrm>
            <a:off x="182787" y="5967293"/>
            <a:ext cx="2334293" cy="369332"/>
          </a:xfrm>
          <a:prstGeom prst="rect">
            <a:avLst/>
          </a:prstGeom>
          <a:noFill/>
        </p:spPr>
        <p:txBody>
          <a:bodyPr wrap="none" rtlCol="0">
            <a:spAutoFit/>
          </a:bodyPr>
          <a:lstStyle/>
          <a:p>
            <a:r>
              <a:rPr lang="en-US" dirty="0">
                <a:latin typeface="CMU Bright Roman" panose="02000603000000000000" pitchFamily="2" charset="0"/>
                <a:ea typeface="CMU Bright Roman" panose="02000603000000000000" pitchFamily="2" charset="0"/>
                <a:cs typeface="CMU Bright Roman" panose="02000603000000000000" pitchFamily="2" charset="0"/>
              </a:rPr>
              <a:t>So, no problem right?</a:t>
            </a:r>
          </a:p>
        </p:txBody>
      </p:sp>
    </p:spTree>
    <p:extLst>
      <p:ext uri="{BB962C8B-B14F-4D97-AF65-F5344CB8AC3E}">
        <p14:creationId xmlns:p14="http://schemas.microsoft.com/office/powerpoint/2010/main" val="24767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382346-73CF-F94C-ACE5-008562864994}"/>
              </a:ext>
            </a:extLst>
          </p:cNvPr>
          <p:cNvPicPr>
            <a:picLocks noChangeAspect="1"/>
          </p:cNvPicPr>
          <p:nvPr/>
        </p:nvPicPr>
        <p:blipFill>
          <a:blip r:embed="rId3"/>
          <a:stretch>
            <a:fillRect/>
          </a:stretch>
        </p:blipFill>
        <p:spPr>
          <a:xfrm>
            <a:off x="2628177" y="2714323"/>
            <a:ext cx="6353522" cy="3970951"/>
          </a:xfrm>
          <a:prstGeom prst="rect">
            <a:avLst/>
          </a:prstGeom>
        </p:spPr>
      </p:pic>
      <p:pic>
        <p:nvPicPr>
          <p:cNvPr id="12" name="Picture 11">
            <a:extLst>
              <a:ext uri="{FF2B5EF4-FFF2-40B4-BE49-F238E27FC236}">
                <a16:creationId xmlns:a16="http://schemas.microsoft.com/office/drawing/2014/main" id="{71CB0781-4F4D-F445-8A18-9DEDC15CCB47}"/>
              </a:ext>
            </a:extLst>
          </p:cNvPr>
          <p:cNvPicPr>
            <a:picLocks noChangeAspect="1"/>
          </p:cNvPicPr>
          <p:nvPr/>
        </p:nvPicPr>
        <p:blipFill>
          <a:blip r:embed="rId4"/>
          <a:stretch>
            <a:fillRect/>
          </a:stretch>
        </p:blipFill>
        <p:spPr>
          <a:xfrm>
            <a:off x="2950188" y="1386951"/>
            <a:ext cx="6353522" cy="5111878"/>
          </a:xfrm>
          <a:prstGeom prst="rect">
            <a:avLst/>
          </a:prstGeom>
        </p:spPr>
      </p:pic>
      <p:grpSp>
        <p:nvGrpSpPr>
          <p:cNvPr id="5" name="Group 4">
            <a:extLst>
              <a:ext uri="{FF2B5EF4-FFF2-40B4-BE49-F238E27FC236}">
                <a16:creationId xmlns:a16="http://schemas.microsoft.com/office/drawing/2014/main" id="{CE781EFE-93BE-1D49-A13F-018660DA2E0B}"/>
              </a:ext>
            </a:extLst>
          </p:cNvPr>
          <p:cNvGrpSpPr/>
          <p:nvPr/>
        </p:nvGrpSpPr>
        <p:grpSpPr>
          <a:xfrm>
            <a:off x="2628177" y="1205210"/>
            <a:ext cx="6935647" cy="5480065"/>
            <a:chOff x="1682147" y="1004341"/>
            <a:chExt cx="5779706" cy="4566721"/>
          </a:xfrm>
        </p:grpSpPr>
        <p:sp>
          <p:nvSpPr>
            <p:cNvPr id="2" name="Rectangle 1">
              <a:extLst>
                <a:ext uri="{FF2B5EF4-FFF2-40B4-BE49-F238E27FC236}">
                  <a16:creationId xmlns:a16="http://schemas.microsoft.com/office/drawing/2014/main" id="{7F5DAD84-09B2-2F4F-9D00-DF8E46EB03ED}"/>
                </a:ext>
              </a:extLst>
            </p:cNvPr>
            <p:cNvSpPr/>
            <p:nvPr/>
          </p:nvSpPr>
          <p:spPr>
            <a:xfrm>
              <a:off x="1682147" y="1004341"/>
              <a:ext cx="5779706" cy="45667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160"/>
            </a:p>
          </p:txBody>
        </p:sp>
        <p:pic>
          <p:nvPicPr>
            <p:cNvPr id="3" name="Picture 2" descr="Chart&#10;&#10;Description automatically generated with medium confidence">
              <a:extLst>
                <a:ext uri="{FF2B5EF4-FFF2-40B4-BE49-F238E27FC236}">
                  <a16:creationId xmlns:a16="http://schemas.microsoft.com/office/drawing/2014/main" id="{13D7864B-7032-3540-A82E-9BAFE8FBF03A}"/>
                </a:ext>
              </a:extLst>
            </p:cNvPr>
            <p:cNvPicPr>
              <a:picLocks noChangeAspect="1"/>
            </p:cNvPicPr>
            <p:nvPr/>
          </p:nvPicPr>
          <p:blipFill>
            <a:blip r:embed="rId5"/>
            <a:stretch>
              <a:fillRect/>
            </a:stretch>
          </p:blipFill>
          <p:spPr>
            <a:xfrm>
              <a:off x="1808968" y="1102652"/>
              <a:ext cx="5294602" cy="4456120"/>
            </a:xfrm>
            <a:prstGeom prst="rect">
              <a:avLst/>
            </a:prstGeom>
          </p:spPr>
        </p:pic>
      </p:grpSp>
      <p:sp>
        <p:nvSpPr>
          <p:cNvPr id="11" name="TextBox 10">
            <a:extLst>
              <a:ext uri="{FF2B5EF4-FFF2-40B4-BE49-F238E27FC236}">
                <a16:creationId xmlns:a16="http://schemas.microsoft.com/office/drawing/2014/main" id="{48631D80-99F8-B04C-9BF4-ABCA8CE9F101}"/>
              </a:ext>
            </a:extLst>
          </p:cNvPr>
          <p:cNvSpPr txBox="1"/>
          <p:nvPr/>
        </p:nvSpPr>
        <p:spPr>
          <a:xfrm>
            <a:off x="7157931" y="1730802"/>
            <a:ext cx="4660456" cy="1274195"/>
          </a:xfrm>
          <a:prstGeom prst="rect">
            <a:avLst/>
          </a:prstGeom>
          <a:solidFill>
            <a:schemeClr val="bg1">
              <a:alpha val="65000"/>
            </a:schemeClr>
          </a:solidFill>
        </p:spPr>
        <p:txBody>
          <a:bodyPr wrap="square" rtlCol="0">
            <a:spAutoFit/>
          </a:bodyPr>
          <a:lstStyle/>
          <a:p>
            <a:pPr algn="ctr"/>
            <a:r>
              <a:rPr lang="en-US" sz="3840" dirty="0">
                <a:latin typeface="CMU Bright Roman" panose="02000603000000000000" pitchFamily="2" charset="0"/>
                <a:ea typeface="CMU Bright Roman" panose="02000603000000000000" pitchFamily="2" charset="0"/>
                <a:cs typeface="CMU Bright Roman" panose="02000603000000000000" pitchFamily="2" charset="0"/>
              </a:rPr>
              <a:t>Thermal emission from dust or grains </a:t>
            </a:r>
          </a:p>
        </p:txBody>
      </p:sp>
      <p:sp>
        <p:nvSpPr>
          <p:cNvPr id="9" name="TextBox 8">
            <a:extLst>
              <a:ext uri="{FF2B5EF4-FFF2-40B4-BE49-F238E27FC236}">
                <a16:creationId xmlns:a16="http://schemas.microsoft.com/office/drawing/2014/main" id="{8C6CE7D8-2401-9F46-A8D0-94111789C0C9}"/>
              </a:ext>
            </a:extLst>
          </p:cNvPr>
          <p:cNvSpPr txBox="1"/>
          <p:nvPr/>
        </p:nvSpPr>
        <p:spPr>
          <a:xfrm>
            <a:off x="7159648" y="6336066"/>
            <a:ext cx="4311800" cy="313932"/>
          </a:xfrm>
          <a:prstGeom prst="rect">
            <a:avLst/>
          </a:prstGeom>
          <a:noFill/>
        </p:spPr>
        <p:txBody>
          <a:bodyPr wrap="square" rtlCol="0">
            <a:spAutoFit/>
          </a:bodyPr>
          <a:lstStyle/>
          <a:p>
            <a:r>
              <a:rPr lang="en-US" sz="1440" dirty="0" err="1">
                <a:latin typeface="Avenir Book" panose="02000503020000020003" pitchFamily="2" charset="0"/>
              </a:rPr>
              <a:t>Ballering</a:t>
            </a:r>
            <a:r>
              <a:rPr lang="en-US" sz="1440" dirty="0">
                <a:latin typeface="Avenir Book" panose="02000503020000020003" pitchFamily="2" charset="0"/>
              </a:rPr>
              <a:t> et al. 2022, G29-38</a:t>
            </a:r>
          </a:p>
        </p:txBody>
      </p:sp>
      <p:sp>
        <p:nvSpPr>
          <p:cNvPr id="10" name="TextBox 9">
            <a:extLst>
              <a:ext uri="{FF2B5EF4-FFF2-40B4-BE49-F238E27FC236}">
                <a16:creationId xmlns:a16="http://schemas.microsoft.com/office/drawing/2014/main" id="{A8CC91BC-D2E8-6D4E-B2AB-859AF2CB4EA5}"/>
              </a:ext>
            </a:extLst>
          </p:cNvPr>
          <p:cNvSpPr txBox="1"/>
          <p:nvPr/>
        </p:nvSpPr>
        <p:spPr>
          <a:xfrm>
            <a:off x="8356085" y="3277870"/>
            <a:ext cx="2415476" cy="1421928"/>
          </a:xfrm>
          <a:prstGeom prst="rect">
            <a:avLst/>
          </a:prstGeom>
          <a:noFill/>
        </p:spPr>
        <p:txBody>
          <a:bodyPr wrap="square" rtlCol="0">
            <a:spAutoFit/>
          </a:bodyPr>
          <a:lstStyle/>
          <a:p>
            <a:pPr algn="ctr"/>
            <a:r>
              <a:rPr lang="en-US" sz="2160" dirty="0">
                <a:latin typeface="Avenir Book" panose="02000503020000020003" pitchFamily="2" charset="0"/>
              </a:rPr>
              <a:t>Sizes of emitting material </a:t>
            </a:r>
          </a:p>
          <a:p>
            <a:pPr algn="ctr"/>
            <a:r>
              <a:rPr lang="en-US" sz="2160" dirty="0">
                <a:latin typeface="Avenir Book" panose="02000503020000020003" pitchFamily="2" charset="0"/>
              </a:rPr>
              <a:t>~ 1 – 1000  micron</a:t>
            </a:r>
          </a:p>
        </p:txBody>
      </p:sp>
      <p:grpSp>
        <p:nvGrpSpPr>
          <p:cNvPr id="13" name="Group 12">
            <a:extLst>
              <a:ext uri="{FF2B5EF4-FFF2-40B4-BE49-F238E27FC236}">
                <a16:creationId xmlns:a16="http://schemas.microsoft.com/office/drawing/2014/main" id="{004004BD-375A-CB43-BF80-7515B703C119}"/>
              </a:ext>
            </a:extLst>
          </p:cNvPr>
          <p:cNvGrpSpPr/>
          <p:nvPr/>
        </p:nvGrpSpPr>
        <p:grpSpPr>
          <a:xfrm>
            <a:off x="808568" y="187600"/>
            <a:ext cx="2201332" cy="1833875"/>
            <a:chOff x="1527511" y="-269757"/>
            <a:chExt cx="2201332" cy="1833875"/>
          </a:xfrm>
        </p:grpSpPr>
        <p:sp>
          <p:nvSpPr>
            <p:cNvPr id="14" name="Oval 13">
              <a:extLst>
                <a:ext uri="{FF2B5EF4-FFF2-40B4-BE49-F238E27FC236}">
                  <a16:creationId xmlns:a16="http://schemas.microsoft.com/office/drawing/2014/main" id="{70E844DA-C066-894A-91FE-BEB6815EC7B4}"/>
                </a:ext>
              </a:extLst>
            </p:cNvPr>
            <p:cNvSpPr/>
            <p:nvPr/>
          </p:nvSpPr>
          <p:spPr>
            <a:xfrm>
              <a:off x="1693598" y="-269757"/>
              <a:ext cx="1833875" cy="1833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F5D3AC0-3AF1-A143-89CE-AE119FAA40A0}"/>
                </a:ext>
              </a:extLst>
            </p:cNvPr>
            <p:cNvSpPr txBox="1"/>
            <p:nvPr/>
          </p:nvSpPr>
          <p:spPr>
            <a:xfrm>
              <a:off x="1527511" y="293238"/>
              <a:ext cx="2201332" cy="707886"/>
            </a:xfrm>
            <a:prstGeom prst="rect">
              <a:avLst/>
            </a:prstGeom>
            <a:noFill/>
          </p:spPr>
          <p:txBody>
            <a:bodyPr wrap="square" rtlCol="0">
              <a:spAutoFit/>
            </a:bodyPr>
            <a:lstStyle/>
            <a:p>
              <a:pPr algn="ctr"/>
              <a:r>
                <a:rPr lang="en-US" sz="4000" dirty="0">
                  <a:solidFill>
                    <a:schemeClr val="bg1"/>
                  </a:solidFill>
                  <a:latin typeface="Avenir Light" panose="020B0402020203020204" pitchFamily="34" charset="77"/>
                  <a:ea typeface="CMU Bright Roman" panose="02000603000000000000" pitchFamily="2" charset="0"/>
                  <a:cs typeface="CMU Bright Roman" panose="02000603000000000000" pitchFamily="2" charset="0"/>
                </a:rPr>
                <a:t>~</a:t>
              </a:r>
              <a:r>
                <a:rPr lang="en-US" sz="4000" dirty="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rPr>
                <a:t>1.5%</a:t>
              </a:r>
            </a:p>
          </p:txBody>
        </p:sp>
      </p:grpSp>
    </p:spTree>
    <p:extLst>
      <p:ext uri="{BB962C8B-B14F-4D97-AF65-F5344CB8AC3E}">
        <p14:creationId xmlns:p14="http://schemas.microsoft.com/office/powerpoint/2010/main" val="2047845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8CF67D-DEC6-DC42-B2FD-93B6893AFCAE}"/>
              </a:ext>
            </a:extLst>
          </p:cNvPr>
          <p:cNvSpPr txBox="1"/>
          <p:nvPr/>
        </p:nvSpPr>
        <p:spPr>
          <a:xfrm>
            <a:off x="6881113" y="1610586"/>
            <a:ext cx="2901329" cy="369332"/>
          </a:xfrm>
          <a:prstGeom prst="rect">
            <a:avLst/>
          </a:prstGeom>
          <a:noFill/>
        </p:spPr>
        <p:txBody>
          <a:bodyPr wrap="square" rtlCol="0">
            <a:spAutoFit/>
          </a:bodyPr>
          <a:lstStyle/>
          <a:p>
            <a:pPr algn="ctr"/>
            <a:r>
              <a:rPr lang="en-US" dirty="0">
                <a:latin typeface="CMU Bright Roman" panose="02000603000000000000" pitchFamily="2" charset="0"/>
                <a:ea typeface="CMU Bright Roman" panose="02000603000000000000" pitchFamily="2" charset="0"/>
                <a:cs typeface="CMU Bright Roman" panose="02000603000000000000" pitchFamily="2" charset="0"/>
              </a:rPr>
              <a:t>WD J0914+1914 </a:t>
            </a:r>
          </a:p>
        </p:txBody>
      </p:sp>
      <p:pic>
        <p:nvPicPr>
          <p:cNvPr id="3" name="Picture 2">
            <a:extLst>
              <a:ext uri="{FF2B5EF4-FFF2-40B4-BE49-F238E27FC236}">
                <a16:creationId xmlns:a16="http://schemas.microsoft.com/office/drawing/2014/main" id="{33B03607-DC18-B045-BC16-B31729E97A21}"/>
              </a:ext>
            </a:extLst>
          </p:cNvPr>
          <p:cNvPicPr>
            <a:picLocks noChangeAspect="1"/>
          </p:cNvPicPr>
          <p:nvPr/>
        </p:nvPicPr>
        <p:blipFill>
          <a:blip r:embed="rId3"/>
          <a:stretch>
            <a:fillRect/>
          </a:stretch>
        </p:blipFill>
        <p:spPr>
          <a:xfrm>
            <a:off x="5376126" y="1912402"/>
            <a:ext cx="5611498" cy="4082159"/>
          </a:xfrm>
          <a:prstGeom prst="rect">
            <a:avLst/>
          </a:prstGeom>
        </p:spPr>
      </p:pic>
      <p:sp>
        <p:nvSpPr>
          <p:cNvPr id="4" name="TextBox 3">
            <a:extLst>
              <a:ext uri="{FF2B5EF4-FFF2-40B4-BE49-F238E27FC236}">
                <a16:creationId xmlns:a16="http://schemas.microsoft.com/office/drawing/2014/main" id="{04277BA7-7B94-1F4F-B7B1-3997222F0BF1}"/>
              </a:ext>
            </a:extLst>
          </p:cNvPr>
          <p:cNvSpPr txBox="1"/>
          <p:nvPr/>
        </p:nvSpPr>
        <p:spPr>
          <a:xfrm>
            <a:off x="7908034" y="6017480"/>
            <a:ext cx="3079590" cy="350865"/>
          </a:xfrm>
          <a:prstGeom prst="rect">
            <a:avLst/>
          </a:prstGeom>
          <a:noFill/>
        </p:spPr>
        <p:txBody>
          <a:bodyPr wrap="square" rtlCol="0">
            <a:spAutoFit/>
          </a:bodyPr>
          <a:lstStyle/>
          <a:p>
            <a:pPr algn="r"/>
            <a:r>
              <a:rPr lang="en-US" sz="1680" dirty="0" err="1">
                <a:latin typeface="CMU Bright Roman" panose="02000603000000000000" pitchFamily="2" charset="0"/>
                <a:ea typeface="CMU Bright Roman" panose="02000603000000000000" pitchFamily="2" charset="0"/>
                <a:cs typeface="CMU Bright Roman" panose="02000603000000000000" pitchFamily="2" charset="0"/>
              </a:rPr>
              <a:t>Gänsicke</a:t>
            </a:r>
            <a:r>
              <a:rPr lang="en-US" sz="1680" dirty="0">
                <a:latin typeface="CMU Bright Roman" panose="02000603000000000000" pitchFamily="2" charset="0"/>
                <a:ea typeface="CMU Bright Roman" panose="02000603000000000000" pitchFamily="2" charset="0"/>
                <a:cs typeface="CMU Bright Roman" panose="02000603000000000000" pitchFamily="2" charset="0"/>
              </a:rPr>
              <a:t> et al., 2019</a:t>
            </a:r>
          </a:p>
        </p:txBody>
      </p:sp>
      <p:sp>
        <p:nvSpPr>
          <p:cNvPr id="5" name="TextBox 4">
            <a:extLst>
              <a:ext uri="{FF2B5EF4-FFF2-40B4-BE49-F238E27FC236}">
                <a16:creationId xmlns:a16="http://schemas.microsoft.com/office/drawing/2014/main" id="{434057CD-677A-D946-81F5-44981544923D}"/>
              </a:ext>
            </a:extLst>
          </p:cNvPr>
          <p:cNvSpPr txBox="1"/>
          <p:nvPr/>
        </p:nvSpPr>
        <p:spPr>
          <a:xfrm>
            <a:off x="1109518" y="2641455"/>
            <a:ext cx="3083496" cy="757130"/>
          </a:xfrm>
          <a:prstGeom prst="rect">
            <a:avLst/>
          </a:prstGeom>
          <a:noFill/>
        </p:spPr>
        <p:txBody>
          <a:bodyPr wrap="square" rtlCol="0">
            <a:spAutoFit/>
          </a:bodyPr>
          <a:lstStyle/>
          <a:p>
            <a:r>
              <a:rPr lang="en-US" sz="2160" dirty="0">
                <a:latin typeface="CMU Bright Roman" panose="02000603000000000000" pitchFamily="2" charset="0"/>
                <a:ea typeface="CMU Bright Roman" panose="02000603000000000000" pitchFamily="2" charset="0"/>
                <a:cs typeface="CMU Bright Roman" panose="02000603000000000000" pitchFamily="2" charset="0"/>
              </a:rPr>
              <a:t>WD consuming </a:t>
            </a:r>
          </a:p>
          <a:p>
            <a:r>
              <a:rPr lang="en-US" sz="2160" dirty="0">
                <a:latin typeface="CMU Bright Roman" panose="02000603000000000000" pitchFamily="2" charset="0"/>
                <a:ea typeface="CMU Bright Roman" panose="02000603000000000000" pitchFamily="2" charset="0"/>
                <a:cs typeface="CMU Bright Roman" panose="02000603000000000000" pitchFamily="2" charset="0"/>
              </a:rPr>
              <a:t>a gas giant </a:t>
            </a:r>
            <a:endParaRPr lang="en-US" sz="2160" dirty="0">
              <a:latin typeface="CMU Bright Roman" panose="02000603000000000000" pitchFamily="2" charset="0"/>
              <a:ea typeface="CMU Bright Roman" panose="02000603000000000000" pitchFamily="2" charset="0"/>
              <a:cs typeface="CMU Bright Roman" panose="02000603000000000000" pitchFamily="2" charset="0"/>
            </a:endParaRPr>
          </a:p>
        </p:txBody>
      </p:sp>
      <p:sp>
        <p:nvSpPr>
          <p:cNvPr id="10" name="TextBox 9">
            <a:extLst>
              <a:ext uri="{FF2B5EF4-FFF2-40B4-BE49-F238E27FC236}">
                <a16:creationId xmlns:a16="http://schemas.microsoft.com/office/drawing/2014/main" id="{F848FE3F-FE24-6942-B6DE-9F10918568F0}"/>
              </a:ext>
            </a:extLst>
          </p:cNvPr>
          <p:cNvSpPr txBox="1"/>
          <p:nvPr/>
        </p:nvSpPr>
        <p:spPr>
          <a:xfrm>
            <a:off x="4831737" y="762905"/>
            <a:ext cx="6700277" cy="683264"/>
          </a:xfrm>
          <a:prstGeom prst="rect">
            <a:avLst/>
          </a:prstGeom>
          <a:noFill/>
        </p:spPr>
        <p:txBody>
          <a:bodyPr wrap="square" rtlCol="0">
            <a:spAutoFit/>
          </a:bodyPr>
          <a:lstStyle/>
          <a:p>
            <a:pPr algn="ctr"/>
            <a:r>
              <a:rPr lang="en-US" sz="3840" dirty="0">
                <a:latin typeface="CMU Bright Roman" panose="02000603000000000000" pitchFamily="2" charset="0"/>
                <a:ea typeface="CMU Bright Roman" panose="02000603000000000000" pitchFamily="2" charset="0"/>
                <a:cs typeface="CMU Bright Roman" panose="02000603000000000000" pitchFamily="2" charset="0"/>
              </a:rPr>
              <a:t>Gas disk viewed in emission</a:t>
            </a:r>
          </a:p>
        </p:txBody>
      </p:sp>
      <p:pic>
        <p:nvPicPr>
          <p:cNvPr id="11" name="Picture 10">
            <a:extLst>
              <a:ext uri="{FF2B5EF4-FFF2-40B4-BE49-F238E27FC236}">
                <a16:creationId xmlns:a16="http://schemas.microsoft.com/office/drawing/2014/main" id="{1344EF3B-3C2A-C345-9AA4-6FC3C92BED4D}"/>
              </a:ext>
            </a:extLst>
          </p:cNvPr>
          <p:cNvPicPr>
            <a:picLocks noChangeAspect="1"/>
          </p:cNvPicPr>
          <p:nvPr/>
        </p:nvPicPr>
        <p:blipFill rotWithShape="1">
          <a:blip r:embed="rId4"/>
          <a:srcRect t="48668"/>
          <a:stretch/>
        </p:blipFill>
        <p:spPr>
          <a:xfrm>
            <a:off x="2744172" y="4222766"/>
            <a:ext cx="3079589" cy="2045737"/>
          </a:xfrm>
          <a:prstGeom prst="rect">
            <a:avLst/>
          </a:prstGeom>
        </p:spPr>
      </p:pic>
      <p:sp>
        <p:nvSpPr>
          <p:cNvPr id="12" name="TextBox 11">
            <a:extLst>
              <a:ext uri="{FF2B5EF4-FFF2-40B4-BE49-F238E27FC236}">
                <a16:creationId xmlns:a16="http://schemas.microsoft.com/office/drawing/2014/main" id="{34E632A6-07B2-0F46-BB40-DC820F4F88BF}"/>
              </a:ext>
            </a:extLst>
          </p:cNvPr>
          <p:cNvSpPr txBox="1"/>
          <p:nvPr/>
        </p:nvSpPr>
        <p:spPr>
          <a:xfrm>
            <a:off x="2483077" y="5988841"/>
            <a:ext cx="2771632" cy="325025"/>
          </a:xfrm>
          <a:prstGeom prst="rect">
            <a:avLst/>
          </a:prstGeom>
          <a:noFill/>
        </p:spPr>
        <p:txBody>
          <a:bodyPr wrap="square" rtlCol="0">
            <a:spAutoFit/>
          </a:bodyPr>
          <a:lstStyle/>
          <a:p>
            <a:pPr algn="r"/>
            <a:r>
              <a:rPr lang="en-US" sz="1512" dirty="0">
                <a:latin typeface="CMU Bright Roman" panose="02000603000000000000" pitchFamily="2" charset="0"/>
                <a:ea typeface="CMU Bright Roman" panose="02000603000000000000" pitchFamily="2" charset="0"/>
                <a:cs typeface="CMU Bright Roman" panose="02000603000000000000" pitchFamily="2" charset="0"/>
              </a:rPr>
              <a:t>Horne &amp; Marsh, 1986</a:t>
            </a:r>
          </a:p>
        </p:txBody>
      </p:sp>
      <p:pic>
        <p:nvPicPr>
          <p:cNvPr id="13" name="Picture 12">
            <a:extLst>
              <a:ext uri="{FF2B5EF4-FFF2-40B4-BE49-F238E27FC236}">
                <a16:creationId xmlns:a16="http://schemas.microsoft.com/office/drawing/2014/main" id="{429AC790-91D3-8E41-964A-CEB3DF2C4E62}"/>
              </a:ext>
            </a:extLst>
          </p:cNvPr>
          <p:cNvPicPr>
            <a:picLocks noChangeAspect="1"/>
          </p:cNvPicPr>
          <p:nvPr/>
        </p:nvPicPr>
        <p:blipFill rotWithShape="1">
          <a:blip r:embed="rId4"/>
          <a:srcRect b="51614"/>
          <a:stretch/>
        </p:blipFill>
        <p:spPr>
          <a:xfrm>
            <a:off x="354474" y="4021567"/>
            <a:ext cx="2928725" cy="1833875"/>
          </a:xfrm>
          <a:prstGeom prst="rect">
            <a:avLst/>
          </a:prstGeom>
        </p:spPr>
      </p:pic>
      <p:grpSp>
        <p:nvGrpSpPr>
          <p:cNvPr id="17" name="Group 16">
            <a:extLst>
              <a:ext uri="{FF2B5EF4-FFF2-40B4-BE49-F238E27FC236}">
                <a16:creationId xmlns:a16="http://schemas.microsoft.com/office/drawing/2014/main" id="{69E3D60D-8637-6345-BFBC-D5F11112417E}"/>
              </a:ext>
            </a:extLst>
          </p:cNvPr>
          <p:cNvGrpSpPr/>
          <p:nvPr/>
        </p:nvGrpSpPr>
        <p:grpSpPr>
          <a:xfrm>
            <a:off x="808568" y="187600"/>
            <a:ext cx="2201332" cy="1833875"/>
            <a:chOff x="1527511" y="-269757"/>
            <a:chExt cx="2201332" cy="1833875"/>
          </a:xfrm>
        </p:grpSpPr>
        <p:sp>
          <p:nvSpPr>
            <p:cNvPr id="18" name="Oval 17">
              <a:extLst>
                <a:ext uri="{FF2B5EF4-FFF2-40B4-BE49-F238E27FC236}">
                  <a16:creationId xmlns:a16="http://schemas.microsoft.com/office/drawing/2014/main" id="{0821CA4F-21AB-3640-8285-A3E9A7DC9FBE}"/>
                </a:ext>
              </a:extLst>
            </p:cNvPr>
            <p:cNvSpPr/>
            <p:nvPr/>
          </p:nvSpPr>
          <p:spPr>
            <a:xfrm>
              <a:off x="1693598" y="-269757"/>
              <a:ext cx="1833875" cy="1833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693AE42-552F-6E42-BD82-2E3F7E6ECE39}"/>
                </a:ext>
              </a:extLst>
            </p:cNvPr>
            <p:cNvSpPr txBox="1"/>
            <p:nvPr/>
          </p:nvSpPr>
          <p:spPr>
            <a:xfrm>
              <a:off x="1527511" y="293238"/>
              <a:ext cx="2201332" cy="707886"/>
            </a:xfrm>
            <a:prstGeom prst="rect">
              <a:avLst/>
            </a:prstGeom>
            <a:noFill/>
          </p:spPr>
          <p:txBody>
            <a:bodyPr wrap="square" rtlCol="0">
              <a:spAutoFit/>
            </a:bodyPr>
            <a:lstStyle/>
            <a:p>
              <a:pPr algn="ctr"/>
              <a:r>
                <a:rPr lang="en-US" sz="4000" dirty="0">
                  <a:solidFill>
                    <a:schemeClr val="bg1"/>
                  </a:solidFill>
                  <a:latin typeface="Avenir Light" panose="020B0402020203020204" pitchFamily="34" charset="77"/>
                  <a:ea typeface="CMU Bright Roman" panose="02000603000000000000" pitchFamily="2" charset="0"/>
                  <a:cs typeface="CMU Bright Roman" panose="02000603000000000000" pitchFamily="2" charset="0"/>
                </a:rPr>
                <a:t>~</a:t>
              </a:r>
              <a:r>
                <a:rPr lang="en-US" sz="4000" dirty="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rPr>
                <a:t>0.1%</a:t>
              </a:r>
            </a:p>
          </p:txBody>
        </p:sp>
      </p:grpSp>
    </p:spTree>
    <p:extLst>
      <p:ext uri="{BB962C8B-B14F-4D97-AF65-F5344CB8AC3E}">
        <p14:creationId xmlns:p14="http://schemas.microsoft.com/office/powerpoint/2010/main" val="341921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89130D2-D9DA-284A-BBEC-B382010052E6}"/>
              </a:ext>
            </a:extLst>
          </p:cNvPr>
          <p:cNvPicPr>
            <a:picLocks noChangeAspect="1"/>
          </p:cNvPicPr>
          <p:nvPr/>
        </p:nvPicPr>
        <p:blipFill rotWithShape="1">
          <a:blip r:embed="rId2"/>
          <a:srcRect t="31357"/>
          <a:stretch/>
        </p:blipFill>
        <p:spPr>
          <a:xfrm>
            <a:off x="4965146" y="1858780"/>
            <a:ext cx="6311924" cy="4999220"/>
          </a:xfrm>
          <a:prstGeom prst="rect">
            <a:avLst/>
          </a:prstGeom>
        </p:spPr>
      </p:pic>
      <p:sp>
        <p:nvSpPr>
          <p:cNvPr id="11" name="TextBox 10">
            <a:extLst>
              <a:ext uri="{FF2B5EF4-FFF2-40B4-BE49-F238E27FC236}">
                <a16:creationId xmlns:a16="http://schemas.microsoft.com/office/drawing/2014/main" id="{A9C2E5C4-07F9-5446-89B1-F6C6FCEEA1A1}"/>
              </a:ext>
            </a:extLst>
          </p:cNvPr>
          <p:cNvSpPr txBox="1"/>
          <p:nvPr/>
        </p:nvSpPr>
        <p:spPr>
          <a:xfrm>
            <a:off x="974655" y="2303007"/>
            <a:ext cx="3031439" cy="2751522"/>
          </a:xfrm>
          <a:prstGeom prst="rect">
            <a:avLst/>
          </a:prstGeom>
          <a:noFill/>
        </p:spPr>
        <p:txBody>
          <a:bodyPr wrap="square" rtlCol="0">
            <a:spAutoFit/>
          </a:bodyPr>
          <a:lstStyle/>
          <a:p>
            <a:r>
              <a:rPr lang="en-US" sz="2160" dirty="0">
                <a:latin typeface="CMU Bright Roman" panose="02000603000000000000" pitchFamily="2" charset="0"/>
                <a:ea typeface="CMU Bright Roman" panose="02000603000000000000" pitchFamily="2" charset="0"/>
                <a:cs typeface="CMU Bright Roman" panose="02000603000000000000" pitchFamily="2" charset="0"/>
              </a:rPr>
              <a:t>Asteroid-like pollution of BOTH the photosphere and a circumstellar disk</a:t>
            </a:r>
          </a:p>
          <a:p>
            <a:endParaRPr lang="en-US" sz="2160" dirty="0">
              <a:latin typeface="CMU Bright Roman" panose="02000603000000000000" pitchFamily="2" charset="0"/>
              <a:ea typeface="CMU Bright Roman" panose="02000603000000000000" pitchFamily="2" charset="0"/>
              <a:cs typeface="CMU Bright Roman" panose="02000603000000000000" pitchFamily="2" charset="0"/>
            </a:endParaRPr>
          </a:p>
          <a:p>
            <a:endParaRPr lang="en-US" sz="2160" dirty="0">
              <a:latin typeface="CMU Bright Roman" panose="02000603000000000000" pitchFamily="2" charset="0"/>
              <a:ea typeface="CMU Bright Roman" panose="02000603000000000000" pitchFamily="2" charset="0"/>
              <a:cs typeface="CMU Bright Roman" panose="02000603000000000000" pitchFamily="2" charset="0"/>
            </a:endParaRPr>
          </a:p>
          <a:p>
            <a:r>
              <a:rPr lang="en-US" sz="2160" dirty="0">
                <a:latin typeface="CMU Bright Roman" panose="02000603000000000000" pitchFamily="2" charset="0"/>
                <a:ea typeface="CMU Bright Roman" panose="02000603000000000000" pitchFamily="2" charset="0"/>
                <a:cs typeface="CMU Bright Roman" panose="02000603000000000000" pitchFamily="2" charset="0"/>
              </a:rPr>
              <a:t>Observations from S. Xu and A. Steele</a:t>
            </a:r>
          </a:p>
        </p:txBody>
      </p:sp>
      <p:grpSp>
        <p:nvGrpSpPr>
          <p:cNvPr id="10" name="Group 9">
            <a:extLst>
              <a:ext uri="{FF2B5EF4-FFF2-40B4-BE49-F238E27FC236}">
                <a16:creationId xmlns:a16="http://schemas.microsoft.com/office/drawing/2014/main" id="{DCBC5698-5B1C-A443-A694-432DE7F7D320}"/>
              </a:ext>
            </a:extLst>
          </p:cNvPr>
          <p:cNvGrpSpPr/>
          <p:nvPr/>
        </p:nvGrpSpPr>
        <p:grpSpPr>
          <a:xfrm>
            <a:off x="808568" y="187600"/>
            <a:ext cx="2201332" cy="1833875"/>
            <a:chOff x="1527511" y="-269757"/>
            <a:chExt cx="2201332" cy="1833875"/>
          </a:xfrm>
        </p:grpSpPr>
        <p:sp>
          <p:nvSpPr>
            <p:cNvPr id="12" name="Oval 11">
              <a:extLst>
                <a:ext uri="{FF2B5EF4-FFF2-40B4-BE49-F238E27FC236}">
                  <a16:creationId xmlns:a16="http://schemas.microsoft.com/office/drawing/2014/main" id="{C2298641-0162-E449-B10F-D08F5FB07CB6}"/>
                </a:ext>
              </a:extLst>
            </p:cNvPr>
            <p:cNvSpPr/>
            <p:nvPr/>
          </p:nvSpPr>
          <p:spPr>
            <a:xfrm>
              <a:off x="1693598" y="-269757"/>
              <a:ext cx="1833875" cy="1833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62B0380-2DFB-FE42-8C0F-B3BCD36D3D11}"/>
                </a:ext>
              </a:extLst>
            </p:cNvPr>
            <p:cNvSpPr txBox="1"/>
            <p:nvPr/>
          </p:nvSpPr>
          <p:spPr>
            <a:xfrm>
              <a:off x="1527511" y="293238"/>
              <a:ext cx="2201332" cy="707886"/>
            </a:xfrm>
            <a:prstGeom prst="rect">
              <a:avLst/>
            </a:prstGeom>
            <a:noFill/>
          </p:spPr>
          <p:txBody>
            <a:bodyPr wrap="square" rtlCol="0">
              <a:spAutoFit/>
            </a:bodyPr>
            <a:lstStyle/>
            <a:p>
              <a:pPr algn="ctr"/>
              <a:r>
                <a:rPr lang="en-US" sz="4000" dirty="0">
                  <a:solidFill>
                    <a:schemeClr val="bg1"/>
                  </a:solidFill>
                  <a:latin typeface="Avenir Light" panose="020B0402020203020204" pitchFamily="34" charset="77"/>
                  <a:ea typeface="CMU Bright Roman" panose="02000603000000000000" pitchFamily="2" charset="0"/>
                  <a:cs typeface="CMU Bright Roman" panose="02000603000000000000" pitchFamily="2" charset="0"/>
                </a:rPr>
                <a:t>&lt;</a:t>
              </a:r>
              <a:r>
                <a:rPr lang="en-US" sz="4000" dirty="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rPr>
                <a:t>0.1%</a:t>
              </a:r>
            </a:p>
          </p:txBody>
        </p:sp>
      </p:grpSp>
      <p:sp>
        <p:nvSpPr>
          <p:cNvPr id="14" name="TextBox 13">
            <a:extLst>
              <a:ext uri="{FF2B5EF4-FFF2-40B4-BE49-F238E27FC236}">
                <a16:creationId xmlns:a16="http://schemas.microsoft.com/office/drawing/2014/main" id="{A64212C4-47BB-F444-85F4-28BE4EB6244E}"/>
              </a:ext>
            </a:extLst>
          </p:cNvPr>
          <p:cNvSpPr txBox="1"/>
          <p:nvPr/>
        </p:nvSpPr>
        <p:spPr>
          <a:xfrm>
            <a:off x="4831737" y="762905"/>
            <a:ext cx="6700277" cy="683264"/>
          </a:xfrm>
          <a:prstGeom prst="rect">
            <a:avLst/>
          </a:prstGeom>
          <a:noFill/>
        </p:spPr>
        <p:txBody>
          <a:bodyPr wrap="square" rtlCol="0">
            <a:spAutoFit/>
          </a:bodyPr>
          <a:lstStyle/>
          <a:p>
            <a:pPr algn="ctr"/>
            <a:r>
              <a:rPr lang="en-US" sz="3840" dirty="0">
                <a:latin typeface="CMU Bright Roman" panose="02000603000000000000" pitchFamily="2" charset="0"/>
                <a:ea typeface="CMU Bright Roman" panose="02000603000000000000" pitchFamily="2" charset="0"/>
                <a:cs typeface="CMU Bright Roman" panose="02000603000000000000" pitchFamily="2" charset="0"/>
              </a:rPr>
              <a:t>Gas disk viewed in absorption</a:t>
            </a:r>
          </a:p>
        </p:txBody>
      </p:sp>
      <p:sp>
        <p:nvSpPr>
          <p:cNvPr id="15" name="TextBox 14">
            <a:extLst>
              <a:ext uri="{FF2B5EF4-FFF2-40B4-BE49-F238E27FC236}">
                <a16:creationId xmlns:a16="http://schemas.microsoft.com/office/drawing/2014/main" id="{AF3F10C7-18E9-914E-A420-D542BDB4C2E3}"/>
              </a:ext>
            </a:extLst>
          </p:cNvPr>
          <p:cNvSpPr txBox="1"/>
          <p:nvPr/>
        </p:nvSpPr>
        <p:spPr>
          <a:xfrm>
            <a:off x="6881113" y="1610586"/>
            <a:ext cx="2901329" cy="369332"/>
          </a:xfrm>
          <a:prstGeom prst="rect">
            <a:avLst/>
          </a:prstGeom>
          <a:noFill/>
        </p:spPr>
        <p:txBody>
          <a:bodyPr wrap="square" rtlCol="0">
            <a:spAutoFit/>
          </a:bodyPr>
          <a:lstStyle/>
          <a:p>
            <a:pPr algn="ctr"/>
            <a:r>
              <a:rPr lang="en-US" dirty="0">
                <a:latin typeface="CMU Bright Roman" panose="02000603000000000000" pitchFamily="2" charset="0"/>
                <a:ea typeface="CMU Bright Roman" panose="02000603000000000000" pitchFamily="2" charset="0"/>
                <a:cs typeface="CMU Bright Roman" panose="02000603000000000000" pitchFamily="2" charset="0"/>
              </a:rPr>
              <a:t>WD 1145+017 </a:t>
            </a:r>
          </a:p>
        </p:txBody>
      </p:sp>
    </p:spTree>
    <p:extLst>
      <p:ext uri="{BB962C8B-B14F-4D97-AF65-F5344CB8AC3E}">
        <p14:creationId xmlns:p14="http://schemas.microsoft.com/office/powerpoint/2010/main" val="580968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A picture containing text, line, plot, font&#10;&#10;Description automatically generated">
            <a:extLst>
              <a:ext uri="{FF2B5EF4-FFF2-40B4-BE49-F238E27FC236}">
                <a16:creationId xmlns:a16="http://schemas.microsoft.com/office/drawing/2014/main" id="{DBC26460-A154-944A-8FFB-280226EB005C}"/>
              </a:ext>
            </a:extLst>
          </p:cNvPr>
          <p:cNvPicPr>
            <a:picLocks noChangeAspect="1"/>
          </p:cNvPicPr>
          <p:nvPr/>
        </p:nvPicPr>
        <p:blipFill>
          <a:blip r:embed="rId2"/>
          <a:stretch>
            <a:fillRect/>
          </a:stretch>
        </p:blipFill>
        <p:spPr>
          <a:xfrm>
            <a:off x="585904" y="1797828"/>
            <a:ext cx="10631441" cy="4947709"/>
          </a:xfrm>
          <a:prstGeom prst="rect">
            <a:avLst/>
          </a:prstGeom>
        </p:spPr>
      </p:pic>
      <p:sp>
        <p:nvSpPr>
          <p:cNvPr id="5" name="TextBox 4">
            <a:extLst>
              <a:ext uri="{FF2B5EF4-FFF2-40B4-BE49-F238E27FC236}">
                <a16:creationId xmlns:a16="http://schemas.microsoft.com/office/drawing/2014/main" id="{D7CB5A23-9F77-9F4A-B931-644CF1B5A91E}"/>
              </a:ext>
            </a:extLst>
          </p:cNvPr>
          <p:cNvSpPr txBox="1"/>
          <p:nvPr/>
        </p:nvSpPr>
        <p:spPr>
          <a:xfrm>
            <a:off x="4961670" y="1430429"/>
            <a:ext cx="6298157" cy="369332"/>
          </a:xfrm>
          <a:prstGeom prst="rect">
            <a:avLst/>
          </a:prstGeom>
          <a:noFill/>
        </p:spPr>
        <p:txBody>
          <a:bodyPr wrap="square" rtlCol="0">
            <a:spAutoFit/>
          </a:bodyPr>
          <a:lstStyle/>
          <a:p>
            <a:pPr algn="r"/>
            <a:r>
              <a:rPr lang="en-US" dirty="0">
                <a:latin typeface="CMU Bright Roman" panose="02000603000000000000" pitchFamily="2" charset="0"/>
                <a:ea typeface="CMU Bright Roman" panose="02000603000000000000" pitchFamily="2" charset="0"/>
                <a:cs typeface="CMU Bright Roman" panose="02000603000000000000" pitchFamily="2" charset="0"/>
              </a:rPr>
              <a:t>Guidry et al.</a:t>
            </a:r>
            <a:r>
              <a:rPr lang="en-US" dirty="0">
                <a:latin typeface="CMU Bright Roman" panose="02000603000000000000" pitchFamily="2" charset="0"/>
                <a:ea typeface="CMU Bright Roman" panose="02000603000000000000" pitchFamily="2" charset="0"/>
                <a:cs typeface="CMU Bright Roman" panose="02000603000000000000" pitchFamily="2" charset="0"/>
              </a:rPr>
              <a:t> 2022</a:t>
            </a:r>
          </a:p>
        </p:txBody>
      </p:sp>
      <p:sp>
        <p:nvSpPr>
          <p:cNvPr id="6" name="TextBox 5">
            <a:extLst>
              <a:ext uri="{FF2B5EF4-FFF2-40B4-BE49-F238E27FC236}">
                <a16:creationId xmlns:a16="http://schemas.microsoft.com/office/drawing/2014/main" id="{C227B707-C95E-124B-99A5-25629E371595}"/>
              </a:ext>
            </a:extLst>
          </p:cNvPr>
          <p:cNvSpPr txBox="1"/>
          <p:nvPr/>
        </p:nvSpPr>
        <p:spPr>
          <a:xfrm>
            <a:off x="974655" y="724476"/>
            <a:ext cx="8106833" cy="707886"/>
          </a:xfrm>
          <a:prstGeom prst="rect">
            <a:avLst/>
          </a:prstGeom>
          <a:noFill/>
        </p:spPr>
        <p:txBody>
          <a:bodyPr wrap="square" rtlCol="0">
            <a:spAutoFit/>
          </a:bodyPr>
          <a:lstStyle/>
          <a:p>
            <a:pPr algn="ctr"/>
            <a:r>
              <a:rPr lang="en-US" sz="4000" dirty="0">
                <a:latin typeface="CMU Bright Roman" panose="02000603000000000000" pitchFamily="2" charset="0"/>
                <a:ea typeface="CMU Bright Roman" panose="02000603000000000000" pitchFamily="2" charset="0"/>
                <a:cs typeface="CMU Bright Roman" panose="02000603000000000000" pitchFamily="2" charset="0"/>
              </a:rPr>
              <a:t>total with transits</a:t>
            </a:r>
          </a:p>
        </p:txBody>
      </p:sp>
      <p:grpSp>
        <p:nvGrpSpPr>
          <p:cNvPr id="16" name="Group 15">
            <a:extLst>
              <a:ext uri="{FF2B5EF4-FFF2-40B4-BE49-F238E27FC236}">
                <a16:creationId xmlns:a16="http://schemas.microsoft.com/office/drawing/2014/main" id="{17E278C5-5E2E-8142-AEF8-78B3A0B5CCCB}"/>
              </a:ext>
            </a:extLst>
          </p:cNvPr>
          <p:cNvGrpSpPr/>
          <p:nvPr/>
        </p:nvGrpSpPr>
        <p:grpSpPr>
          <a:xfrm>
            <a:off x="790926" y="187600"/>
            <a:ext cx="2201332" cy="1833875"/>
            <a:chOff x="1509869" y="-269757"/>
            <a:chExt cx="2201332" cy="1833875"/>
          </a:xfrm>
        </p:grpSpPr>
        <p:sp>
          <p:nvSpPr>
            <p:cNvPr id="17" name="Oval 16">
              <a:extLst>
                <a:ext uri="{FF2B5EF4-FFF2-40B4-BE49-F238E27FC236}">
                  <a16:creationId xmlns:a16="http://schemas.microsoft.com/office/drawing/2014/main" id="{7C3E00F6-24B3-8E4A-9DAD-492AD700E186}"/>
                </a:ext>
              </a:extLst>
            </p:cNvPr>
            <p:cNvSpPr/>
            <p:nvPr/>
          </p:nvSpPr>
          <p:spPr>
            <a:xfrm>
              <a:off x="1693598" y="-269757"/>
              <a:ext cx="1833875" cy="18338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E84A9E1-E897-F245-80D9-F2E8759F0F7A}"/>
                </a:ext>
              </a:extLst>
            </p:cNvPr>
            <p:cNvSpPr txBox="1"/>
            <p:nvPr/>
          </p:nvSpPr>
          <p:spPr>
            <a:xfrm>
              <a:off x="1509869" y="113231"/>
              <a:ext cx="2201332" cy="1015663"/>
            </a:xfrm>
            <a:prstGeom prst="rect">
              <a:avLst/>
            </a:prstGeom>
            <a:noFill/>
          </p:spPr>
          <p:txBody>
            <a:bodyPr wrap="square" rtlCol="0">
              <a:spAutoFit/>
            </a:bodyPr>
            <a:lstStyle/>
            <a:p>
              <a:pPr algn="ctr"/>
              <a:r>
                <a:rPr lang="en-US" sz="6000" dirty="0">
                  <a:solidFill>
                    <a:schemeClr val="bg1"/>
                  </a:solidFill>
                  <a:latin typeface="CMU Bright Roman" panose="02000603000000000000" pitchFamily="2" charset="0"/>
                  <a:ea typeface="CMU Bright Roman" panose="02000603000000000000" pitchFamily="2" charset="0"/>
                  <a:cs typeface="CMU Bright Roman" panose="02000603000000000000" pitchFamily="2" charset="0"/>
                </a:rPr>
                <a:t>8</a:t>
              </a:r>
            </a:p>
          </p:txBody>
        </p:sp>
      </p:grpSp>
    </p:spTree>
    <p:extLst>
      <p:ext uri="{BB962C8B-B14F-4D97-AF65-F5344CB8AC3E}">
        <p14:creationId xmlns:p14="http://schemas.microsoft.com/office/powerpoint/2010/main" val="1543338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 name="Donut 120">
            <a:extLst>
              <a:ext uri="{FF2B5EF4-FFF2-40B4-BE49-F238E27FC236}">
                <a16:creationId xmlns:a16="http://schemas.microsoft.com/office/drawing/2014/main" id="{51184D80-0C8D-F74C-B6BF-439D22DD6CD3}"/>
              </a:ext>
            </a:extLst>
          </p:cNvPr>
          <p:cNvSpPr/>
          <p:nvPr/>
        </p:nvSpPr>
        <p:spPr>
          <a:xfrm>
            <a:off x="1412242" y="473199"/>
            <a:ext cx="2306128" cy="2306128"/>
          </a:xfrm>
          <a:prstGeom prst="donut">
            <a:avLst>
              <a:gd name="adj" fmla="val 11886"/>
            </a:avLst>
          </a:prstGeom>
          <a:pattFill prst="pct40">
            <a:fgClr>
              <a:schemeClr val="bg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A3EDD2E-3312-1F44-986C-C37953E9FA66}"/>
              </a:ext>
            </a:extLst>
          </p:cNvPr>
          <p:cNvSpPr txBox="1"/>
          <p:nvPr/>
        </p:nvSpPr>
        <p:spPr>
          <a:xfrm>
            <a:off x="9514837" y="232852"/>
            <a:ext cx="1293223" cy="341632"/>
          </a:xfrm>
          <a:prstGeom prst="rect">
            <a:avLst/>
          </a:prstGeom>
          <a:noFill/>
        </p:spPr>
        <p:txBody>
          <a:bodyPr wrap="square" rtlCol="0">
            <a:spAutoFit/>
          </a:bodyPr>
          <a:lstStyle/>
          <a:p>
            <a:pPr algn="ctr"/>
            <a:r>
              <a:rPr lang="en-US" sz="1620" b="1" dirty="0">
                <a:latin typeface="Avenir Book" panose="02000503020000020003" pitchFamily="2" charset="0"/>
              </a:rPr>
              <a:t>Side View</a:t>
            </a:r>
          </a:p>
        </p:txBody>
      </p:sp>
      <p:sp>
        <p:nvSpPr>
          <p:cNvPr id="7" name="TextBox 6">
            <a:extLst>
              <a:ext uri="{FF2B5EF4-FFF2-40B4-BE49-F238E27FC236}">
                <a16:creationId xmlns:a16="http://schemas.microsoft.com/office/drawing/2014/main" id="{E8081628-441B-2E42-BD86-AB5A07923B9B}"/>
              </a:ext>
            </a:extLst>
          </p:cNvPr>
          <p:cNvSpPr txBox="1"/>
          <p:nvPr/>
        </p:nvSpPr>
        <p:spPr>
          <a:xfrm>
            <a:off x="388320" y="5903097"/>
            <a:ext cx="3242832" cy="535531"/>
          </a:xfrm>
          <a:prstGeom prst="rect">
            <a:avLst/>
          </a:prstGeom>
          <a:noFill/>
        </p:spPr>
        <p:txBody>
          <a:bodyPr wrap="square" rtlCol="0">
            <a:spAutoFit/>
          </a:bodyPr>
          <a:lstStyle/>
          <a:p>
            <a:pPr algn="ctr"/>
            <a:r>
              <a:rPr lang="en-US" sz="1440" dirty="0">
                <a:latin typeface="CMU Bright Roman" panose="02000603000000000000" pitchFamily="2" charset="0"/>
                <a:ea typeface="CMU Bright Roman" panose="02000603000000000000" pitchFamily="2" charset="0"/>
                <a:cs typeface="CMU Bright Roman" panose="02000603000000000000" pitchFamily="2" charset="0"/>
              </a:rPr>
              <a:t>Picture borrowed from Siyi Xu+ 2019</a:t>
            </a:r>
          </a:p>
          <a:p>
            <a:r>
              <a:rPr lang="en-US" sz="1440" dirty="0">
                <a:latin typeface="CMU Bright Roman" panose="02000603000000000000" pitchFamily="2" charset="0"/>
                <a:ea typeface="CMU Bright Roman" panose="02000603000000000000" pitchFamily="2" charset="0"/>
                <a:cs typeface="CMU Bright Roman" panose="02000603000000000000" pitchFamily="2" charset="0"/>
              </a:rPr>
              <a:t>and updated to include dust</a:t>
            </a:r>
          </a:p>
        </p:txBody>
      </p:sp>
      <p:sp>
        <p:nvSpPr>
          <p:cNvPr id="8" name="TextBox 7">
            <a:extLst>
              <a:ext uri="{FF2B5EF4-FFF2-40B4-BE49-F238E27FC236}">
                <a16:creationId xmlns:a16="http://schemas.microsoft.com/office/drawing/2014/main" id="{02FB0DD2-6427-B54E-92E0-6DF7A09B4783}"/>
              </a:ext>
            </a:extLst>
          </p:cNvPr>
          <p:cNvSpPr txBox="1"/>
          <p:nvPr/>
        </p:nvSpPr>
        <p:spPr>
          <a:xfrm>
            <a:off x="3828174" y="1029184"/>
            <a:ext cx="1293223" cy="341632"/>
          </a:xfrm>
          <a:prstGeom prst="rect">
            <a:avLst/>
          </a:prstGeom>
          <a:noFill/>
        </p:spPr>
        <p:txBody>
          <a:bodyPr wrap="square" rtlCol="0">
            <a:spAutoFit/>
          </a:bodyPr>
          <a:lstStyle/>
          <a:p>
            <a:pPr algn="ctr"/>
            <a:r>
              <a:rPr lang="en-US" sz="1620" b="1" dirty="0">
                <a:latin typeface="Avenir Book" panose="02000503020000020003" pitchFamily="2" charset="0"/>
              </a:rPr>
              <a:t>Top View</a:t>
            </a:r>
          </a:p>
        </p:txBody>
      </p:sp>
      <p:sp>
        <p:nvSpPr>
          <p:cNvPr id="9" name="TextBox 8">
            <a:extLst>
              <a:ext uri="{FF2B5EF4-FFF2-40B4-BE49-F238E27FC236}">
                <a16:creationId xmlns:a16="http://schemas.microsoft.com/office/drawing/2014/main" id="{BBF0B085-332E-024D-BD7C-EC0F34B2BE51}"/>
              </a:ext>
            </a:extLst>
          </p:cNvPr>
          <p:cNvSpPr txBox="1"/>
          <p:nvPr/>
        </p:nvSpPr>
        <p:spPr>
          <a:xfrm>
            <a:off x="5741189" y="3473044"/>
            <a:ext cx="1293223" cy="341632"/>
          </a:xfrm>
          <a:prstGeom prst="rect">
            <a:avLst/>
          </a:prstGeom>
          <a:noFill/>
        </p:spPr>
        <p:txBody>
          <a:bodyPr wrap="square" rtlCol="0">
            <a:spAutoFit/>
          </a:bodyPr>
          <a:lstStyle/>
          <a:p>
            <a:pPr algn="ctr"/>
            <a:r>
              <a:rPr lang="en-US" sz="1620" b="1" dirty="0">
                <a:latin typeface="Avenir Book" panose="02000503020000020003" pitchFamily="2" charset="0"/>
              </a:rPr>
              <a:t>Front View</a:t>
            </a:r>
          </a:p>
        </p:txBody>
      </p:sp>
      <p:sp>
        <p:nvSpPr>
          <p:cNvPr id="10" name="TextBox 9">
            <a:extLst>
              <a:ext uri="{FF2B5EF4-FFF2-40B4-BE49-F238E27FC236}">
                <a16:creationId xmlns:a16="http://schemas.microsoft.com/office/drawing/2014/main" id="{3253E439-88D4-E946-A9C7-9295ADDB60FE}"/>
              </a:ext>
            </a:extLst>
          </p:cNvPr>
          <p:cNvSpPr txBox="1"/>
          <p:nvPr/>
        </p:nvSpPr>
        <p:spPr>
          <a:xfrm>
            <a:off x="10032392" y="4888455"/>
            <a:ext cx="1771288" cy="369332"/>
          </a:xfrm>
          <a:prstGeom prst="rect">
            <a:avLst/>
          </a:prstGeom>
          <a:noFill/>
        </p:spPr>
        <p:txBody>
          <a:bodyPr wrap="square" rtlCol="0">
            <a:spAutoFit/>
          </a:bodyPr>
          <a:lstStyle/>
          <a:p>
            <a:pPr algn="ctr"/>
            <a:r>
              <a:rPr lang="en-US" dirty="0">
                <a:latin typeface="Avenir Book" panose="02000503020000020003" pitchFamily="2" charset="0"/>
              </a:rPr>
              <a:t>Not to Scale!</a:t>
            </a:r>
          </a:p>
        </p:txBody>
      </p:sp>
      <p:sp>
        <p:nvSpPr>
          <p:cNvPr id="12" name="Oval 11">
            <a:extLst>
              <a:ext uri="{FF2B5EF4-FFF2-40B4-BE49-F238E27FC236}">
                <a16:creationId xmlns:a16="http://schemas.microsoft.com/office/drawing/2014/main" id="{E12A0DF5-12E1-D348-AA45-BE0FF4EBB1BD}"/>
              </a:ext>
            </a:extLst>
          </p:cNvPr>
          <p:cNvSpPr/>
          <p:nvPr/>
        </p:nvSpPr>
        <p:spPr>
          <a:xfrm>
            <a:off x="5192448" y="3812315"/>
            <a:ext cx="2350916" cy="2350916"/>
          </a:xfrm>
          <a:prstGeom prst="ellipse">
            <a:avLst/>
          </a:prstGeom>
          <a:solidFill>
            <a:srgbClr val="AED3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23" name="Rectangle 22">
            <a:extLst>
              <a:ext uri="{FF2B5EF4-FFF2-40B4-BE49-F238E27FC236}">
                <a16:creationId xmlns:a16="http://schemas.microsoft.com/office/drawing/2014/main" id="{A00EDC2B-950C-DF4B-9BC9-7A7CEECBCA64}"/>
              </a:ext>
            </a:extLst>
          </p:cNvPr>
          <p:cNvSpPr/>
          <p:nvPr/>
        </p:nvSpPr>
        <p:spPr>
          <a:xfrm rot="452485">
            <a:off x="4597654" y="4796441"/>
            <a:ext cx="3540296" cy="432244"/>
          </a:xfrm>
          <a:prstGeom prst="rect">
            <a:avLst/>
          </a:prstGeom>
          <a:gradFill>
            <a:gsLst>
              <a:gs pos="45000">
                <a:srgbClr val="636489"/>
              </a:gs>
              <a:gs pos="0">
                <a:srgbClr val="0097F2"/>
              </a:gs>
              <a:gs pos="100000">
                <a:srgbClr val="C00000"/>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99" name="TextBox 98">
            <a:extLst>
              <a:ext uri="{FF2B5EF4-FFF2-40B4-BE49-F238E27FC236}">
                <a16:creationId xmlns:a16="http://schemas.microsoft.com/office/drawing/2014/main" id="{33F46780-6CFC-2D4E-95C5-B3110B05C04A}"/>
              </a:ext>
            </a:extLst>
          </p:cNvPr>
          <p:cNvSpPr txBox="1"/>
          <p:nvPr/>
        </p:nvSpPr>
        <p:spPr>
          <a:xfrm>
            <a:off x="3808451" y="5750440"/>
            <a:ext cx="1587115" cy="590931"/>
          </a:xfrm>
          <a:prstGeom prst="rect">
            <a:avLst/>
          </a:prstGeom>
          <a:solidFill>
            <a:schemeClr val="bg1">
              <a:alpha val="27000"/>
            </a:schemeClr>
          </a:solidFill>
          <a:ln>
            <a:noFill/>
          </a:ln>
        </p:spPr>
        <p:txBody>
          <a:bodyPr wrap="square" rtlCol="0">
            <a:spAutoFit/>
          </a:bodyPr>
          <a:lstStyle/>
          <a:p>
            <a:pPr algn="ctr"/>
            <a:r>
              <a:rPr lang="en-US" sz="1620" dirty="0">
                <a:ln w="0">
                  <a:noFill/>
                </a:ln>
                <a:latin typeface="Avenir Book" panose="02000503020000020003" pitchFamily="2" charset="0"/>
              </a:rPr>
              <a:t>Planetesimal</a:t>
            </a:r>
          </a:p>
          <a:p>
            <a:pPr algn="ctr"/>
            <a:r>
              <a:rPr lang="en-US" sz="1620" dirty="0">
                <a:ln w="0">
                  <a:noFill/>
                </a:ln>
                <a:latin typeface="Avenir Book" panose="02000503020000020003" pitchFamily="2" charset="0"/>
              </a:rPr>
              <a:t>orbit</a:t>
            </a:r>
          </a:p>
        </p:txBody>
      </p:sp>
      <p:sp>
        <p:nvSpPr>
          <p:cNvPr id="104" name="TextBox 103">
            <a:extLst>
              <a:ext uri="{FF2B5EF4-FFF2-40B4-BE49-F238E27FC236}">
                <a16:creationId xmlns:a16="http://schemas.microsoft.com/office/drawing/2014/main" id="{144D1631-259E-684C-9A2D-770B91A729AA}"/>
              </a:ext>
            </a:extLst>
          </p:cNvPr>
          <p:cNvSpPr txBox="1"/>
          <p:nvPr/>
        </p:nvSpPr>
        <p:spPr>
          <a:xfrm>
            <a:off x="7629549" y="5377374"/>
            <a:ext cx="542135" cy="341632"/>
          </a:xfrm>
          <a:prstGeom prst="rect">
            <a:avLst/>
          </a:prstGeom>
          <a:noFill/>
        </p:spPr>
        <p:txBody>
          <a:bodyPr wrap="none" rtlCol="0">
            <a:spAutoFit/>
          </a:bodyPr>
          <a:lstStyle/>
          <a:p>
            <a:pPr algn="ctr"/>
            <a:r>
              <a:rPr lang="en-US" sz="1620" dirty="0">
                <a:solidFill>
                  <a:schemeClr val="bg1"/>
                </a:solidFill>
                <a:latin typeface="Avenir Book" panose="02000503020000020003" pitchFamily="2" charset="0"/>
              </a:rPr>
              <a:t>Gas</a:t>
            </a:r>
          </a:p>
        </p:txBody>
      </p:sp>
      <p:sp>
        <p:nvSpPr>
          <p:cNvPr id="110" name="TextBox 109">
            <a:extLst>
              <a:ext uri="{FF2B5EF4-FFF2-40B4-BE49-F238E27FC236}">
                <a16:creationId xmlns:a16="http://schemas.microsoft.com/office/drawing/2014/main" id="{1E663C49-1929-DC4E-8FAE-9A3DDF42DD18}"/>
              </a:ext>
            </a:extLst>
          </p:cNvPr>
          <p:cNvSpPr txBox="1"/>
          <p:nvPr/>
        </p:nvSpPr>
        <p:spPr>
          <a:xfrm>
            <a:off x="5484865" y="4117710"/>
            <a:ext cx="1772280" cy="369332"/>
          </a:xfrm>
          <a:prstGeom prst="rect">
            <a:avLst/>
          </a:prstGeom>
          <a:noFill/>
        </p:spPr>
        <p:txBody>
          <a:bodyPr wrap="none" rtlCol="0">
            <a:spAutoFit/>
          </a:bodyPr>
          <a:lstStyle/>
          <a:p>
            <a:r>
              <a:rPr lang="en-US" dirty="0">
                <a:latin typeface="Avenir Book" panose="02000503020000020003" pitchFamily="2" charset="0"/>
              </a:rPr>
              <a:t>WHITE DWARF</a:t>
            </a:r>
          </a:p>
        </p:txBody>
      </p:sp>
      <p:sp>
        <p:nvSpPr>
          <p:cNvPr id="98" name="Smiley Face 97">
            <a:extLst>
              <a:ext uri="{FF2B5EF4-FFF2-40B4-BE49-F238E27FC236}">
                <a16:creationId xmlns:a16="http://schemas.microsoft.com/office/drawing/2014/main" id="{36C91B49-3A03-864B-9D3F-7C4FECB1B594}"/>
              </a:ext>
            </a:extLst>
          </p:cNvPr>
          <p:cNvSpPr/>
          <p:nvPr/>
        </p:nvSpPr>
        <p:spPr>
          <a:xfrm>
            <a:off x="2515564" y="3106945"/>
            <a:ext cx="185546" cy="185546"/>
          </a:xfrm>
          <a:prstGeom prst="smileyFac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solidFill>
                <a:schemeClr val="tx1"/>
              </a:solidFill>
            </a:endParaRPr>
          </a:p>
        </p:txBody>
      </p:sp>
      <p:sp>
        <p:nvSpPr>
          <p:cNvPr id="101" name="TextBox 100">
            <a:extLst>
              <a:ext uri="{FF2B5EF4-FFF2-40B4-BE49-F238E27FC236}">
                <a16:creationId xmlns:a16="http://schemas.microsoft.com/office/drawing/2014/main" id="{E50765AC-7415-A248-A6AF-E859A42E4968}"/>
              </a:ext>
            </a:extLst>
          </p:cNvPr>
          <p:cNvSpPr txBox="1"/>
          <p:nvPr/>
        </p:nvSpPr>
        <p:spPr>
          <a:xfrm>
            <a:off x="2976774" y="2730092"/>
            <a:ext cx="1621920" cy="313932"/>
          </a:xfrm>
          <a:prstGeom prst="rect">
            <a:avLst/>
          </a:prstGeom>
          <a:noFill/>
        </p:spPr>
        <p:txBody>
          <a:bodyPr wrap="square" rtlCol="0">
            <a:spAutoFit/>
          </a:bodyPr>
          <a:lstStyle/>
          <a:p>
            <a:r>
              <a:rPr lang="en-US" sz="1440" dirty="0">
                <a:latin typeface="Avenir Book" panose="02000503020000020003" pitchFamily="2" charset="0"/>
              </a:rPr>
              <a:t>Planetesimal</a:t>
            </a:r>
          </a:p>
        </p:txBody>
      </p:sp>
      <p:sp>
        <p:nvSpPr>
          <p:cNvPr id="102" name="TextBox 101">
            <a:extLst>
              <a:ext uri="{FF2B5EF4-FFF2-40B4-BE49-F238E27FC236}">
                <a16:creationId xmlns:a16="http://schemas.microsoft.com/office/drawing/2014/main" id="{F6E7F7D3-7D9D-7147-96D4-B6D8B896C049}"/>
              </a:ext>
            </a:extLst>
          </p:cNvPr>
          <p:cNvSpPr txBox="1"/>
          <p:nvPr/>
        </p:nvSpPr>
        <p:spPr>
          <a:xfrm>
            <a:off x="2751586" y="1122514"/>
            <a:ext cx="503664" cy="313932"/>
          </a:xfrm>
          <a:prstGeom prst="rect">
            <a:avLst/>
          </a:prstGeom>
          <a:noFill/>
        </p:spPr>
        <p:txBody>
          <a:bodyPr wrap="none" rtlCol="0">
            <a:spAutoFit/>
          </a:bodyPr>
          <a:lstStyle/>
          <a:p>
            <a:r>
              <a:rPr lang="en-US" sz="1440" dirty="0">
                <a:latin typeface="Avenir Book" panose="02000503020000020003" pitchFamily="2" charset="0"/>
              </a:rPr>
              <a:t>Gas</a:t>
            </a:r>
          </a:p>
        </p:txBody>
      </p:sp>
      <p:sp>
        <p:nvSpPr>
          <p:cNvPr id="105" name="TextBox 104">
            <a:extLst>
              <a:ext uri="{FF2B5EF4-FFF2-40B4-BE49-F238E27FC236}">
                <a16:creationId xmlns:a16="http://schemas.microsoft.com/office/drawing/2014/main" id="{C3899393-AE93-E048-8D47-B14271F883A0}"/>
              </a:ext>
            </a:extLst>
          </p:cNvPr>
          <p:cNvSpPr txBox="1"/>
          <p:nvPr/>
        </p:nvSpPr>
        <p:spPr>
          <a:xfrm>
            <a:off x="2095767" y="3291232"/>
            <a:ext cx="1293223" cy="313932"/>
          </a:xfrm>
          <a:prstGeom prst="rect">
            <a:avLst/>
          </a:prstGeom>
          <a:noFill/>
        </p:spPr>
        <p:txBody>
          <a:bodyPr wrap="square" rtlCol="0">
            <a:spAutoFit/>
          </a:bodyPr>
          <a:lstStyle/>
          <a:p>
            <a:r>
              <a:rPr lang="en-US" sz="1440" dirty="0">
                <a:latin typeface="Avenir Book" panose="02000503020000020003" pitchFamily="2" charset="0"/>
              </a:rPr>
              <a:t>Observer</a:t>
            </a:r>
          </a:p>
        </p:txBody>
      </p:sp>
      <p:grpSp>
        <p:nvGrpSpPr>
          <p:cNvPr id="118" name="Group 117">
            <a:extLst>
              <a:ext uri="{FF2B5EF4-FFF2-40B4-BE49-F238E27FC236}">
                <a16:creationId xmlns:a16="http://schemas.microsoft.com/office/drawing/2014/main" id="{4738A3CE-9C26-674A-ABA1-C44A238FF5C7}"/>
              </a:ext>
            </a:extLst>
          </p:cNvPr>
          <p:cNvGrpSpPr/>
          <p:nvPr/>
        </p:nvGrpSpPr>
        <p:grpSpPr>
          <a:xfrm rot="1465163">
            <a:off x="2640178" y="1396397"/>
            <a:ext cx="647827" cy="763450"/>
            <a:chOff x="2254479" y="4138593"/>
            <a:chExt cx="935842" cy="1102869"/>
          </a:xfrm>
        </p:grpSpPr>
        <p:sp>
          <p:nvSpPr>
            <p:cNvPr id="113" name="Curved Right Arrow 112">
              <a:extLst>
                <a:ext uri="{FF2B5EF4-FFF2-40B4-BE49-F238E27FC236}">
                  <a16:creationId xmlns:a16="http://schemas.microsoft.com/office/drawing/2014/main" id="{BC481AB1-E5A3-1941-B5C4-99B2637D6D47}"/>
                </a:ext>
              </a:extLst>
            </p:cNvPr>
            <p:cNvSpPr/>
            <p:nvPr/>
          </p:nvSpPr>
          <p:spPr>
            <a:xfrm rot="11982949">
              <a:off x="2616277" y="4138593"/>
              <a:ext cx="568713" cy="1019960"/>
            </a:xfrm>
            <a:prstGeom prst="curvedRightArrow">
              <a:avLst>
                <a:gd name="adj1" fmla="val 13873"/>
                <a:gd name="adj2" fmla="val 28842"/>
                <a:gd name="adj3" fmla="val 29201"/>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solidFill>
                  <a:schemeClr val="tx1"/>
                </a:solidFill>
              </a:endParaRPr>
            </a:p>
          </p:txBody>
        </p:sp>
        <p:sp>
          <p:nvSpPr>
            <p:cNvPr id="117" name="Rectangle 116">
              <a:extLst>
                <a:ext uri="{FF2B5EF4-FFF2-40B4-BE49-F238E27FC236}">
                  <a16:creationId xmlns:a16="http://schemas.microsoft.com/office/drawing/2014/main" id="{2AECE0BC-E3A6-D14A-8294-CB143A8BA001}"/>
                </a:ext>
              </a:extLst>
            </p:cNvPr>
            <p:cNvSpPr/>
            <p:nvPr/>
          </p:nvSpPr>
          <p:spPr>
            <a:xfrm>
              <a:off x="2254479" y="4747675"/>
              <a:ext cx="935842" cy="4937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grpSp>
      <p:grpSp>
        <p:nvGrpSpPr>
          <p:cNvPr id="116" name="Group 115">
            <a:extLst>
              <a:ext uri="{FF2B5EF4-FFF2-40B4-BE49-F238E27FC236}">
                <a16:creationId xmlns:a16="http://schemas.microsoft.com/office/drawing/2014/main" id="{8242DD69-95C7-4F4C-BB21-2356A087D441}"/>
              </a:ext>
            </a:extLst>
          </p:cNvPr>
          <p:cNvGrpSpPr/>
          <p:nvPr/>
        </p:nvGrpSpPr>
        <p:grpSpPr>
          <a:xfrm rot="20925772">
            <a:off x="1714790" y="1636016"/>
            <a:ext cx="1019473" cy="428572"/>
            <a:chOff x="4374525" y="2915494"/>
            <a:chExt cx="1472718" cy="619109"/>
          </a:xfrm>
        </p:grpSpPr>
        <p:sp>
          <p:nvSpPr>
            <p:cNvPr id="114" name="Curved Left Arrow 113">
              <a:extLst>
                <a:ext uri="{FF2B5EF4-FFF2-40B4-BE49-F238E27FC236}">
                  <a16:creationId xmlns:a16="http://schemas.microsoft.com/office/drawing/2014/main" id="{D08FF77A-BA8B-8443-AE82-A885C0009270}"/>
                </a:ext>
              </a:extLst>
            </p:cNvPr>
            <p:cNvSpPr/>
            <p:nvPr/>
          </p:nvSpPr>
          <p:spPr>
            <a:xfrm rot="6316942">
              <a:off x="4715966" y="2574053"/>
              <a:ext cx="542450" cy="1225331"/>
            </a:xfrm>
            <a:prstGeom prst="curvedLeftArrow">
              <a:avLst>
                <a:gd name="adj1" fmla="val 16932"/>
                <a:gd name="adj2" fmla="val 37629"/>
                <a:gd name="adj3" fmla="val 32348"/>
              </a:avLst>
            </a:prstGeom>
            <a:solidFill>
              <a:srgbClr val="0097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solidFill>
                  <a:schemeClr val="tx1"/>
                </a:solidFill>
              </a:endParaRPr>
            </a:p>
          </p:txBody>
        </p:sp>
        <p:sp>
          <p:nvSpPr>
            <p:cNvPr id="115" name="Rectangle 114">
              <a:extLst>
                <a:ext uri="{FF2B5EF4-FFF2-40B4-BE49-F238E27FC236}">
                  <a16:creationId xmlns:a16="http://schemas.microsoft.com/office/drawing/2014/main" id="{AB8F47F7-3C22-EB45-A50C-944D7FF23456}"/>
                </a:ext>
              </a:extLst>
            </p:cNvPr>
            <p:cNvSpPr/>
            <p:nvPr/>
          </p:nvSpPr>
          <p:spPr>
            <a:xfrm>
              <a:off x="4911401" y="3040816"/>
              <a:ext cx="935842" cy="49378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grpSp>
      <p:sp>
        <p:nvSpPr>
          <p:cNvPr id="13" name="Oval 12">
            <a:extLst>
              <a:ext uri="{FF2B5EF4-FFF2-40B4-BE49-F238E27FC236}">
                <a16:creationId xmlns:a16="http://schemas.microsoft.com/office/drawing/2014/main" id="{F946D037-8132-9E41-B341-B4ABB60C8613}"/>
              </a:ext>
            </a:extLst>
          </p:cNvPr>
          <p:cNvSpPr/>
          <p:nvPr/>
        </p:nvSpPr>
        <p:spPr>
          <a:xfrm>
            <a:off x="2424227" y="1489874"/>
            <a:ext cx="327359" cy="327360"/>
          </a:xfrm>
          <a:prstGeom prst="ellipse">
            <a:avLst/>
          </a:prstGeom>
          <a:solidFill>
            <a:srgbClr val="AED3E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80" dirty="0"/>
          </a:p>
        </p:txBody>
      </p:sp>
      <p:sp>
        <p:nvSpPr>
          <p:cNvPr id="20" name="Donut 19">
            <a:extLst>
              <a:ext uri="{FF2B5EF4-FFF2-40B4-BE49-F238E27FC236}">
                <a16:creationId xmlns:a16="http://schemas.microsoft.com/office/drawing/2014/main" id="{7F1A4533-C587-E047-9C11-FB38C33C77F5}"/>
              </a:ext>
            </a:extLst>
          </p:cNvPr>
          <p:cNvSpPr/>
          <p:nvPr/>
        </p:nvSpPr>
        <p:spPr>
          <a:xfrm rot="1232569">
            <a:off x="1795370" y="1192493"/>
            <a:ext cx="1342615" cy="824510"/>
          </a:xfrm>
          <a:prstGeom prst="donut">
            <a:avLst>
              <a:gd name="adj" fmla="val 10425"/>
            </a:avLst>
          </a:prstGeom>
          <a:gradFill flip="none" rotWithShape="1">
            <a:gsLst>
              <a:gs pos="0">
                <a:srgbClr val="C00000"/>
              </a:gs>
              <a:gs pos="90000">
                <a:srgbClr val="0097F2"/>
              </a:gs>
            </a:gsLst>
            <a:lin ang="66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solidFill>
                <a:schemeClr val="tx1"/>
              </a:solidFill>
            </a:endParaRPr>
          </a:p>
        </p:txBody>
      </p:sp>
      <p:sp>
        <p:nvSpPr>
          <p:cNvPr id="109" name="TextBox 108">
            <a:extLst>
              <a:ext uri="{FF2B5EF4-FFF2-40B4-BE49-F238E27FC236}">
                <a16:creationId xmlns:a16="http://schemas.microsoft.com/office/drawing/2014/main" id="{818A0A76-83AE-5F42-9D17-AEF4091BE0D8}"/>
              </a:ext>
            </a:extLst>
          </p:cNvPr>
          <p:cNvSpPr txBox="1"/>
          <p:nvPr/>
        </p:nvSpPr>
        <p:spPr>
          <a:xfrm>
            <a:off x="2349768" y="1535753"/>
            <a:ext cx="457176" cy="286232"/>
          </a:xfrm>
          <a:prstGeom prst="rect">
            <a:avLst/>
          </a:prstGeom>
          <a:noFill/>
        </p:spPr>
        <p:txBody>
          <a:bodyPr wrap="none" rtlCol="0">
            <a:spAutoFit/>
          </a:bodyPr>
          <a:lstStyle/>
          <a:p>
            <a:pPr algn="ctr"/>
            <a:r>
              <a:rPr lang="en-US" sz="1260" dirty="0">
                <a:latin typeface="Avenir Book" panose="02000503020000020003" pitchFamily="2" charset="0"/>
              </a:rPr>
              <a:t>WD</a:t>
            </a:r>
          </a:p>
        </p:txBody>
      </p:sp>
      <p:sp>
        <p:nvSpPr>
          <p:cNvPr id="3" name="Oval 2">
            <a:extLst>
              <a:ext uri="{FF2B5EF4-FFF2-40B4-BE49-F238E27FC236}">
                <a16:creationId xmlns:a16="http://schemas.microsoft.com/office/drawing/2014/main" id="{B99CA865-0B97-664A-BF81-EAABB452F836}"/>
              </a:ext>
            </a:extLst>
          </p:cNvPr>
          <p:cNvSpPr/>
          <p:nvPr/>
        </p:nvSpPr>
        <p:spPr>
          <a:xfrm>
            <a:off x="1355007" y="415933"/>
            <a:ext cx="2432304" cy="2432304"/>
          </a:xfrm>
          <a:prstGeom prst="ellipse">
            <a:avLst/>
          </a:prstGeom>
          <a:noFill/>
          <a:ln w="38100">
            <a:solidFill>
              <a:schemeClr val="tx1"/>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00" name="TextBox 99">
            <a:extLst>
              <a:ext uri="{FF2B5EF4-FFF2-40B4-BE49-F238E27FC236}">
                <a16:creationId xmlns:a16="http://schemas.microsoft.com/office/drawing/2014/main" id="{C09FDB78-7DCF-F741-9007-677659F1835A}"/>
              </a:ext>
            </a:extLst>
          </p:cNvPr>
          <p:cNvSpPr txBox="1"/>
          <p:nvPr/>
        </p:nvSpPr>
        <p:spPr>
          <a:xfrm>
            <a:off x="8282086" y="819594"/>
            <a:ext cx="1469610" cy="313932"/>
          </a:xfrm>
          <a:prstGeom prst="rect">
            <a:avLst/>
          </a:prstGeom>
          <a:noFill/>
        </p:spPr>
        <p:txBody>
          <a:bodyPr wrap="square" rtlCol="0">
            <a:spAutoFit/>
          </a:bodyPr>
          <a:lstStyle/>
          <a:p>
            <a:r>
              <a:rPr lang="en-US" sz="1440" dirty="0">
                <a:latin typeface="Avenir Book" panose="02000503020000020003" pitchFamily="2" charset="0"/>
              </a:rPr>
              <a:t>Planetesimal</a:t>
            </a:r>
          </a:p>
        </p:txBody>
      </p:sp>
      <p:sp>
        <p:nvSpPr>
          <p:cNvPr id="106" name="TextBox 105">
            <a:extLst>
              <a:ext uri="{FF2B5EF4-FFF2-40B4-BE49-F238E27FC236}">
                <a16:creationId xmlns:a16="http://schemas.microsoft.com/office/drawing/2014/main" id="{E319C287-1768-E346-BFE7-AE717C6D6B51}"/>
              </a:ext>
            </a:extLst>
          </p:cNvPr>
          <p:cNvSpPr txBox="1"/>
          <p:nvPr/>
        </p:nvSpPr>
        <p:spPr>
          <a:xfrm>
            <a:off x="6585102" y="1103410"/>
            <a:ext cx="1213516" cy="535531"/>
          </a:xfrm>
          <a:prstGeom prst="rect">
            <a:avLst/>
          </a:prstGeom>
          <a:noFill/>
        </p:spPr>
        <p:txBody>
          <a:bodyPr wrap="square" rtlCol="0">
            <a:spAutoFit/>
          </a:bodyPr>
          <a:lstStyle/>
          <a:p>
            <a:pPr algn="ctr"/>
            <a:r>
              <a:rPr lang="en-US" sz="1440" dirty="0">
                <a:latin typeface="Avenir Book" panose="02000503020000020003" pitchFamily="2" charset="0"/>
              </a:rPr>
              <a:t>Absorption, transits</a:t>
            </a:r>
          </a:p>
        </p:txBody>
      </p:sp>
      <p:cxnSp>
        <p:nvCxnSpPr>
          <p:cNvPr id="119" name="Straight Connector 118">
            <a:extLst>
              <a:ext uri="{FF2B5EF4-FFF2-40B4-BE49-F238E27FC236}">
                <a16:creationId xmlns:a16="http://schemas.microsoft.com/office/drawing/2014/main" id="{386ED05F-1A95-A949-8C8D-9BD53B84A667}"/>
              </a:ext>
            </a:extLst>
          </p:cNvPr>
          <p:cNvCxnSpPr>
            <a:cxnSpLocks/>
          </p:cNvCxnSpPr>
          <p:nvPr/>
        </p:nvCxnSpPr>
        <p:spPr>
          <a:xfrm>
            <a:off x="8043712" y="1265280"/>
            <a:ext cx="2788705" cy="0"/>
          </a:xfrm>
          <a:prstGeom prst="line">
            <a:avLst/>
          </a:prstGeom>
          <a:ln w="38100">
            <a:solidFill>
              <a:srgbClr val="CC6675"/>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4" name="Cloud 3">
            <a:extLst>
              <a:ext uri="{FF2B5EF4-FFF2-40B4-BE49-F238E27FC236}">
                <a16:creationId xmlns:a16="http://schemas.microsoft.com/office/drawing/2014/main" id="{5B724F82-81CB-9740-A39A-FCC9AA4C9AE8}"/>
              </a:ext>
            </a:extLst>
          </p:cNvPr>
          <p:cNvSpPr/>
          <p:nvPr/>
        </p:nvSpPr>
        <p:spPr>
          <a:xfrm>
            <a:off x="9813728" y="1007321"/>
            <a:ext cx="730842" cy="524850"/>
          </a:xfrm>
          <a:prstGeom prst="cloud">
            <a:avLst/>
          </a:prstGeom>
          <a:solidFill>
            <a:srgbClr val="748D9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126" name="Smiley Face 125">
            <a:extLst>
              <a:ext uri="{FF2B5EF4-FFF2-40B4-BE49-F238E27FC236}">
                <a16:creationId xmlns:a16="http://schemas.microsoft.com/office/drawing/2014/main" id="{69CE60CE-A7A3-264D-BA6C-A5CF0C875785}"/>
              </a:ext>
            </a:extLst>
          </p:cNvPr>
          <p:cNvSpPr/>
          <p:nvPr/>
        </p:nvSpPr>
        <p:spPr>
          <a:xfrm>
            <a:off x="7736787" y="1171574"/>
            <a:ext cx="185548" cy="185548"/>
          </a:xfrm>
          <a:prstGeom prst="smileyFac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128" name="TextBox 127">
            <a:extLst>
              <a:ext uri="{FF2B5EF4-FFF2-40B4-BE49-F238E27FC236}">
                <a16:creationId xmlns:a16="http://schemas.microsoft.com/office/drawing/2014/main" id="{F45290F5-C8D5-7446-997A-9B2302C052FA}"/>
              </a:ext>
            </a:extLst>
          </p:cNvPr>
          <p:cNvSpPr txBox="1"/>
          <p:nvPr/>
        </p:nvSpPr>
        <p:spPr>
          <a:xfrm>
            <a:off x="388320" y="4445732"/>
            <a:ext cx="3147521" cy="1323439"/>
          </a:xfrm>
          <a:prstGeom prst="rect">
            <a:avLst/>
          </a:prstGeom>
          <a:noFill/>
          <a:ln>
            <a:noFill/>
          </a:ln>
        </p:spPr>
        <p:txBody>
          <a:bodyPr wrap="square" rtlCol="0">
            <a:spAutoFit/>
          </a:bodyPr>
          <a:lstStyle/>
          <a:p>
            <a:r>
              <a:rPr lang="en-US" sz="4000" dirty="0">
                <a:latin typeface="CMU Bright Roman" panose="02000603000000000000" pitchFamily="2" charset="0"/>
                <a:ea typeface="CMU Bright Roman" panose="02000603000000000000" pitchFamily="2" charset="0"/>
                <a:cs typeface="CMU Bright Roman" panose="02000603000000000000" pitchFamily="2" charset="0"/>
              </a:rPr>
              <a:t>Sample Geometry</a:t>
            </a:r>
          </a:p>
        </p:txBody>
      </p:sp>
      <p:grpSp>
        <p:nvGrpSpPr>
          <p:cNvPr id="83" name="Group 82">
            <a:extLst>
              <a:ext uri="{FF2B5EF4-FFF2-40B4-BE49-F238E27FC236}">
                <a16:creationId xmlns:a16="http://schemas.microsoft.com/office/drawing/2014/main" id="{D99BED11-6D90-FB4F-8030-B62D0B1B9C9B}"/>
              </a:ext>
            </a:extLst>
          </p:cNvPr>
          <p:cNvGrpSpPr/>
          <p:nvPr/>
        </p:nvGrpSpPr>
        <p:grpSpPr>
          <a:xfrm>
            <a:off x="8567143" y="1126986"/>
            <a:ext cx="576826" cy="304988"/>
            <a:chOff x="1480130" y="5417199"/>
            <a:chExt cx="1060704" cy="560832"/>
          </a:xfrm>
          <a:solidFill>
            <a:schemeClr val="accent3">
              <a:lumMod val="60000"/>
              <a:lumOff val="40000"/>
            </a:schemeClr>
          </a:solidFill>
        </p:grpSpPr>
        <p:sp>
          <p:nvSpPr>
            <p:cNvPr id="84" name="Freeform 83">
              <a:extLst>
                <a:ext uri="{FF2B5EF4-FFF2-40B4-BE49-F238E27FC236}">
                  <a16:creationId xmlns:a16="http://schemas.microsoft.com/office/drawing/2014/main" id="{9B8711D3-6292-9B48-A219-C5C7B34DA580}"/>
                </a:ext>
              </a:extLst>
            </p:cNvPr>
            <p:cNvSpPr/>
            <p:nvPr/>
          </p:nvSpPr>
          <p:spPr>
            <a:xfrm rot="575786">
              <a:off x="1480130" y="5417199"/>
              <a:ext cx="1060704" cy="560832"/>
            </a:xfrm>
            <a:custGeom>
              <a:avLst/>
              <a:gdLst>
                <a:gd name="connsiteX0" fmla="*/ 121920 w 1060704"/>
                <a:gd name="connsiteY0" fmla="*/ 219456 h 560832"/>
                <a:gd name="connsiteX1" fmla="*/ 12192 w 1060704"/>
                <a:gd name="connsiteY1" fmla="*/ 292608 h 560832"/>
                <a:gd name="connsiteX2" fmla="*/ 0 w 1060704"/>
                <a:gd name="connsiteY2" fmla="*/ 329184 h 560832"/>
                <a:gd name="connsiteX3" fmla="*/ 12192 w 1060704"/>
                <a:gd name="connsiteY3" fmla="*/ 414528 h 560832"/>
                <a:gd name="connsiteX4" fmla="*/ 85344 w 1060704"/>
                <a:gd name="connsiteY4" fmla="*/ 451104 h 560832"/>
                <a:gd name="connsiteX5" fmla="*/ 304800 w 1060704"/>
                <a:gd name="connsiteY5" fmla="*/ 463296 h 560832"/>
                <a:gd name="connsiteX6" fmla="*/ 341376 w 1060704"/>
                <a:gd name="connsiteY6" fmla="*/ 475488 h 560832"/>
                <a:gd name="connsiteX7" fmla="*/ 414528 w 1060704"/>
                <a:gd name="connsiteY7" fmla="*/ 524256 h 560832"/>
                <a:gd name="connsiteX8" fmla="*/ 451104 w 1060704"/>
                <a:gd name="connsiteY8" fmla="*/ 548640 h 560832"/>
                <a:gd name="connsiteX9" fmla="*/ 487680 w 1060704"/>
                <a:gd name="connsiteY9" fmla="*/ 560832 h 560832"/>
                <a:gd name="connsiteX10" fmla="*/ 621792 w 1060704"/>
                <a:gd name="connsiteY10" fmla="*/ 548640 h 560832"/>
                <a:gd name="connsiteX11" fmla="*/ 694944 w 1060704"/>
                <a:gd name="connsiteY11" fmla="*/ 524256 h 560832"/>
                <a:gd name="connsiteX12" fmla="*/ 731520 w 1060704"/>
                <a:gd name="connsiteY12" fmla="*/ 512064 h 560832"/>
                <a:gd name="connsiteX13" fmla="*/ 841248 w 1060704"/>
                <a:gd name="connsiteY13" fmla="*/ 426720 h 560832"/>
                <a:gd name="connsiteX14" fmla="*/ 914400 w 1060704"/>
                <a:gd name="connsiteY14" fmla="*/ 402336 h 560832"/>
                <a:gd name="connsiteX15" fmla="*/ 999744 w 1060704"/>
                <a:gd name="connsiteY15" fmla="*/ 365760 h 560832"/>
                <a:gd name="connsiteX16" fmla="*/ 1036320 w 1060704"/>
                <a:gd name="connsiteY16" fmla="*/ 341376 h 560832"/>
                <a:gd name="connsiteX17" fmla="*/ 1060704 w 1060704"/>
                <a:gd name="connsiteY17" fmla="*/ 268224 h 560832"/>
                <a:gd name="connsiteX18" fmla="*/ 999744 w 1060704"/>
                <a:gd name="connsiteY18" fmla="*/ 85344 h 560832"/>
                <a:gd name="connsiteX19" fmla="*/ 963168 w 1060704"/>
                <a:gd name="connsiteY19" fmla="*/ 60960 h 560832"/>
                <a:gd name="connsiteX20" fmla="*/ 890016 w 1060704"/>
                <a:gd name="connsiteY20" fmla="*/ 36576 h 560832"/>
                <a:gd name="connsiteX21" fmla="*/ 719328 w 1060704"/>
                <a:gd name="connsiteY21" fmla="*/ 36576 h 560832"/>
                <a:gd name="connsiteX22" fmla="*/ 682752 w 1060704"/>
                <a:gd name="connsiteY22" fmla="*/ 12192 h 560832"/>
                <a:gd name="connsiteX23" fmla="*/ 646176 w 1060704"/>
                <a:gd name="connsiteY23" fmla="*/ 0 h 560832"/>
                <a:gd name="connsiteX24" fmla="*/ 536448 w 1060704"/>
                <a:gd name="connsiteY24" fmla="*/ 24384 h 560832"/>
                <a:gd name="connsiteX25" fmla="*/ 512064 w 1060704"/>
                <a:gd name="connsiteY25" fmla="*/ 60960 h 560832"/>
                <a:gd name="connsiteX26" fmla="*/ 475488 w 1060704"/>
                <a:gd name="connsiteY26" fmla="*/ 73152 h 560832"/>
                <a:gd name="connsiteX27" fmla="*/ 377952 w 1060704"/>
                <a:gd name="connsiteY27" fmla="*/ 85344 h 560832"/>
                <a:gd name="connsiteX28" fmla="*/ 292608 w 1060704"/>
                <a:gd name="connsiteY28" fmla="*/ 97536 h 560832"/>
                <a:gd name="connsiteX29" fmla="*/ 243840 w 1060704"/>
                <a:gd name="connsiteY29" fmla="*/ 146304 h 560832"/>
                <a:gd name="connsiteX30" fmla="*/ 134112 w 1060704"/>
                <a:gd name="connsiteY30" fmla="*/ 207264 h 560832"/>
                <a:gd name="connsiteX31" fmla="*/ 121920 w 1060704"/>
                <a:gd name="connsiteY31" fmla="*/ 219456 h 5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0704" h="560832">
                  <a:moveTo>
                    <a:pt x="121920" y="219456"/>
                  </a:moveTo>
                  <a:cubicBezTo>
                    <a:pt x="101600" y="233680"/>
                    <a:pt x="40523" y="235946"/>
                    <a:pt x="12192" y="292608"/>
                  </a:cubicBezTo>
                  <a:cubicBezTo>
                    <a:pt x="6445" y="304103"/>
                    <a:pt x="4064" y="316992"/>
                    <a:pt x="0" y="329184"/>
                  </a:cubicBezTo>
                  <a:cubicBezTo>
                    <a:pt x="4064" y="357632"/>
                    <a:pt x="521" y="388268"/>
                    <a:pt x="12192" y="414528"/>
                  </a:cubicBezTo>
                  <a:cubicBezTo>
                    <a:pt x="18368" y="428424"/>
                    <a:pt x="70908" y="449729"/>
                    <a:pt x="85344" y="451104"/>
                  </a:cubicBezTo>
                  <a:cubicBezTo>
                    <a:pt x="158279" y="458050"/>
                    <a:pt x="231648" y="459232"/>
                    <a:pt x="304800" y="463296"/>
                  </a:cubicBezTo>
                  <a:cubicBezTo>
                    <a:pt x="316992" y="467360"/>
                    <a:pt x="330142" y="469247"/>
                    <a:pt x="341376" y="475488"/>
                  </a:cubicBezTo>
                  <a:cubicBezTo>
                    <a:pt x="366994" y="489720"/>
                    <a:pt x="390144" y="508000"/>
                    <a:pt x="414528" y="524256"/>
                  </a:cubicBezTo>
                  <a:cubicBezTo>
                    <a:pt x="426720" y="532384"/>
                    <a:pt x="437203" y="544006"/>
                    <a:pt x="451104" y="548640"/>
                  </a:cubicBezTo>
                  <a:lnTo>
                    <a:pt x="487680" y="560832"/>
                  </a:lnTo>
                  <a:cubicBezTo>
                    <a:pt x="532384" y="556768"/>
                    <a:pt x="577587" y="556441"/>
                    <a:pt x="621792" y="548640"/>
                  </a:cubicBezTo>
                  <a:cubicBezTo>
                    <a:pt x="647104" y="544173"/>
                    <a:pt x="670560" y="532384"/>
                    <a:pt x="694944" y="524256"/>
                  </a:cubicBezTo>
                  <a:lnTo>
                    <a:pt x="731520" y="512064"/>
                  </a:lnTo>
                  <a:cubicBezTo>
                    <a:pt x="763079" y="480505"/>
                    <a:pt x="797499" y="441303"/>
                    <a:pt x="841248" y="426720"/>
                  </a:cubicBezTo>
                  <a:cubicBezTo>
                    <a:pt x="865632" y="418592"/>
                    <a:pt x="893014" y="416593"/>
                    <a:pt x="914400" y="402336"/>
                  </a:cubicBezTo>
                  <a:cubicBezTo>
                    <a:pt x="964918" y="368657"/>
                    <a:pt x="936761" y="381506"/>
                    <a:pt x="999744" y="365760"/>
                  </a:cubicBezTo>
                  <a:cubicBezTo>
                    <a:pt x="1011936" y="357632"/>
                    <a:pt x="1028554" y="353802"/>
                    <a:pt x="1036320" y="341376"/>
                  </a:cubicBezTo>
                  <a:cubicBezTo>
                    <a:pt x="1049943" y="319580"/>
                    <a:pt x="1060704" y="268224"/>
                    <a:pt x="1060704" y="268224"/>
                  </a:cubicBezTo>
                  <a:cubicBezTo>
                    <a:pt x="1053963" y="207557"/>
                    <a:pt x="1062007" y="126853"/>
                    <a:pt x="999744" y="85344"/>
                  </a:cubicBezTo>
                  <a:cubicBezTo>
                    <a:pt x="987552" y="77216"/>
                    <a:pt x="976558" y="66911"/>
                    <a:pt x="963168" y="60960"/>
                  </a:cubicBezTo>
                  <a:cubicBezTo>
                    <a:pt x="939680" y="50521"/>
                    <a:pt x="890016" y="36576"/>
                    <a:pt x="890016" y="36576"/>
                  </a:cubicBezTo>
                  <a:cubicBezTo>
                    <a:pt x="815619" y="51455"/>
                    <a:pt x="809428" y="59101"/>
                    <a:pt x="719328" y="36576"/>
                  </a:cubicBezTo>
                  <a:cubicBezTo>
                    <a:pt x="705113" y="33022"/>
                    <a:pt x="695858" y="18745"/>
                    <a:pt x="682752" y="12192"/>
                  </a:cubicBezTo>
                  <a:cubicBezTo>
                    <a:pt x="671257" y="6445"/>
                    <a:pt x="658368" y="4064"/>
                    <a:pt x="646176" y="0"/>
                  </a:cubicBezTo>
                  <a:cubicBezTo>
                    <a:pt x="645427" y="125"/>
                    <a:pt x="552245" y="11747"/>
                    <a:pt x="536448" y="24384"/>
                  </a:cubicBezTo>
                  <a:cubicBezTo>
                    <a:pt x="525006" y="33538"/>
                    <a:pt x="523506" y="51806"/>
                    <a:pt x="512064" y="60960"/>
                  </a:cubicBezTo>
                  <a:cubicBezTo>
                    <a:pt x="502029" y="68988"/>
                    <a:pt x="488132" y="70853"/>
                    <a:pt x="475488" y="73152"/>
                  </a:cubicBezTo>
                  <a:cubicBezTo>
                    <a:pt x="443251" y="79013"/>
                    <a:pt x="410430" y="81014"/>
                    <a:pt x="377952" y="85344"/>
                  </a:cubicBezTo>
                  <a:lnTo>
                    <a:pt x="292608" y="97536"/>
                  </a:lnTo>
                  <a:cubicBezTo>
                    <a:pt x="195072" y="130048"/>
                    <a:pt x="308864" y="81280"/>
                    <a:pt x="243840" y="146304"/>
                  </a:cubicBezTo>
                  <a:cubicBezTo>
                    <a:pt x="190264" y="199880"/>
                    <a:pt x="185216" y="186822"/>
                    <a:pt x="134112" y="207264"/>
                  </a:cubicBezTo>
                  <a:cubicBezTo>
                    <a:pt x="125675" y="210639"/>
                    <a:pt x="142240" y="205232"/>
                    <a:pt x="121920" y="219456"/>
                  </a:cubicBezTo>
                  <a:close/>
                </a:path>
              </a:pathLst>
            </a:custGeom>
            <a:grp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cxnSp>
          <p:nvCxnSpPr>
            <p:cNvPr id="85" name="Straight Connector 84">
              <a:extLst>
                <a:ext uri="{FF2B5EF4-FFF2-40B4-BE49-F238E27FC236}">
                  <a16:creationId xmlns:a16="http://schemas.microsoft.com/office/drawing/2014/main" id="{3F4452A3-6504-394C-83F4-55AF5FE26A66}"/>
                </a:ext>
              </a:extLst>
            </p:cNvPr>
            <p:cNvCxnSpPr>
              <a:cxnSpLocks/>
            </p:cNvCxnSpPr>
            <p:nvPr/>
          </p:nvCxnSpPr>
          <p:spPr>
            <a:xfrm flipH="1">
              <a:off x="1577225" y="5561755"/>
              <a:ext cx="74682" cy="22230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180CE75A-FF85-1442-A164-4282629E689C}"/>
                </a:ext>
              </a:extLst>
            </p:cNvPr>
            <p:cNvCxnSpPr>
              <a:cxnSpLocks/>
              <a:stCxn id="84" idx="29"/>
            </p:cNvCxnSpPr>
            <p:nvPr/>
          </p:nvCxnSpPr>
          <p:spPr>
            <a:xfrm flipH="1">
              <a:off x="1637737" y="5517616"/>
              <a:ext cx="112600" cy="289284"/>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B8AAEC67-5FA4-FE48-A4FF-8810611301D6}"/>
                </a:ext>
              </a:extLst>
            </p:cNvPr>
            <p:cNvCxnSpPr>
              <a:cxnSpLocks/>
            </p:cNvCxnSpPr>
            <p:nvPr/>
          </p:nvCxnSpPr>
          <p:spPr>
            <a:xfrm flipH="1">
              <a:off x="2104710" y="5445947"/>
              <a:ext cx="21732" cy="520626"/>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3175E425-8D2C-E643-A5C2-7554A00E8995}"/>
                </a:ext>
              </a:extLst>
            </p:cNvPr>
            <p:cNvCxnSpPr>
              <a:cxnSpLocks/>
            </p:cNvCxnSpPr>
            <p:nvPr/>
          </p:nvCxnSpPr>
          <p:spPr>
            <a:xfrm flipH="1">
              <a:off x="1714539" y="5480673"/>
              <a:ext cx="117189" cy="348845"/>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08E34930-A193-A546-A5FF-ADD9F5788067}"/>
                </a:ext>
              </a:extLst>
            </p:cNvPr>
            <p:cNvCxnSpPr>
              <a:cxnSpLocks/>
              <a:stCxn id="84" idx="26"/>
            </p:cNvCxnSpPr>
            <p:nvPr/>
          </p:nvCxnSpPr>
          <p:spPr>
            <a:xfrm flipH="1">
              <a:off x="1860078" y="5484105"/>
              <a:ext cx="130860" cy="44431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115932BB-78BC-BE41-A78C-416F4FCA6543}"/>
                </a:ext>
              </a:extLst>
            </p:cNvPr>
            <p:cNvCxnSpPr>
              <a:cxnSpLocks/>
            </p:cNvCxnSpPr>
            <p:nvPr/>
          </p:nvCxnSpPr>
          <p:spPr>
            <a:xfrm flipH="1">
              <a:off x="1797227" y="5485556"/>
              <a:ext cx="125878" cy="37470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0F90F711-D330-BC4B-B4CF-80033C72A7EE}"/>
                </a:ext>
              </a:extLst>
            </p:cNvPr>
            <p:cNvCxnSpPr>
              <a:cxnSpLocks/>
              <a:stCxn id="84" idx="25"/>
            </p:cNvCxnSpPr>
            <p:nvPr/>
          </p:nvCxnSpPr>
          <p:spPr>
            <a:xfrm flipH="1">
              <a:off x="1937691" y="5478181"/>
              <a:ext cx="91344" cy="49984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EBFB8201-15B4-5F43-B362-FD93F24CD0D3}"/>
                </a:ext>
              </a:extLst>
            </p:cNvPr>
            <p:cNvCxnSpPr>
              <a:cxnSpLocks/>
              <a:stCxn id="84" idx="24"/>
            </p:cNvCxnSpPr>
            <p:nvPr/>
          </p:nvCxnSpPr>
          <p:spPr>
            <a:xfrm flipH="1">
              <a:off x="2028475" y="5446182"/>
              <a:ext cx="30700" cy="531848"/>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3E790E27-1CE9-4842-8F3A-AE7DCCCE678B}"/>
                </a:ext>
              </a:extLst>
            </p:cNvPr>
            <p:cNvCxnSpPr>
              <a:cxnSpLocks/>
              <a:stCxn id="84" idx="21"/>
            </p:cNvCxnSpPr>
            <p:nvPr/>
          </p:nvCxnSpPr>
          <p:spPr>
            <a:xfrm flipH="1">
              <a:off x="2176371" y="5488691"/>
              <a:ext cx="61092" cy="46750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E9F24D06-6177-874F-A6A4-1843A202743A}"/>
                </a:ext>
              </a:extLst>
            </p:cNvPr>
            <p:cNvCxnSpPr>
              <a:cxnSpLocks/>
            </p:cNvCxnSpPr>
            <p:nvPr/>
          </p:nvCxnSpPr>
          <p:spPr>
            <a:xfrm flipH="1">
              <a:off x="2443040" y="5533030"/>
              <a:ext cx="7198" cy="32916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8A031510-AD8E-FB43-B469-E4B142EE9ED0}"/>
                </a:ext>
              </a:extLst>
            </p:cNvPr>
            <p:cNvCxnSpPr>
              <a:cxnSpLocks/>
            </p:cNvCxnSpPr>
            <p:nvPr/>
          </p:nvCxnSpPr>
          <p:spPr>
            <a:xfrm flipH="1">
              <a:off x="2250761" y="5523394"/>
              <a:ext cx="56459" cy="371283"/>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1333D742-9A30-4C43-8CBB-4B1925966A92}"/>
                </a:ext>
              </a:extLst>
            </p:cNvPr>
            <p:cNvCxnSpPr>
              <a:cxnSpLocks/>
            </p:cNvCxnSpPr>
            <p:nvPr/>
          </p:nvCxnSpPr>
          <p:spPr>
            <a:xfrm flipH="1">
              <a:off x="2348014" y="5533030"/>
              <a:ext cx="30978" cy="33736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0768314A-F6E8-464C-AFEB-1C8CB8F68A31}"/>
                </a:ext>
              </a:extLst>
            </p:cNvPr>
            <p:cNvCxnSpPr>
              <a:cxnSpLocks/>
            </p:cNvCxnSpPr>
            <p:nvPr/>
          </p:nvCxnSpPr>
          <p:spPr>
            <a:xfrm flipH="1">
              <a:off x="1518575" y="5583407"/>
              <a:ext cx="39398" cy="198236"/>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67" name="Group 66">
            <a:extLst>
              <a:ext uri="{FF2B5EF4-FFF2-40B4-BE49-F238E27FC236}">
                <a16:creationId xmlns:a16="http://schemas.microsoft.com/office/drawing/2014/main" id="{046DB465-FD20-1849-B218-05E946D60D3E}"/>
              </a:ext>
            </a:extLst>
          </p:cNvPr>
          <p:cNvGrpSpPr/>
          <p:nvPr/>
        </p:nvGrpSpPr>
        <p:grpSpPr>
          <a:xfrm>
            <a:off x="2218124" y="2629534"/>
            <a:ext cx="734261" cy="388230"/>
            <a:chOff x="1480130" y="5417199"/>
            <a:chExt cx="1060704" cy="560832"/>
          </a:xfrm>
          <a:solidFill>
            <a:schemeClr val="accent3">
              <a:lumMod val="60000"/>
              <a:lumOff val="40000"/>
            </a:schemeClr>
          </a:solidFill>
        </p:grpSpPr>
        <p:sp>
          <p:nvSpPr>
            <p:cNvPr id="19" name="Freeform 18">
              <a:extLst>
                <a:ext uri="{FF2B5EF4-FFF2-40B4-BE49-F238E27FC236}">
                  <a16:creationId xmlns:a16="http://schemas.microsoft.com/office/drawing/2014/main" id="{BA9857FE-F4F4-BA47-87DC-803CC34ECE56}"/>
                </a:ext>
              </a:extLst>
            </p:cNvPr>
            <p:cNvSpPr/>
            <p:nvPr/>
          </p:nvSpPr>
          <p:spPr>
            <a:xfrm rot="575786">
              <a:off x="1480130" y="5417199"/>
              <a:ext cx="1060704" cy="560832"/>
            </a:xfrm>
            <a:custGeom>
              <a:avLst/>
              <a:gdLst>
                <a:gd name="connsiteX0" fmla="*/ 121920 w 1060704"/>
                <a:gd name="connsiteY0" fmla="*/ 219456 h 560832"/>
                <a:gd name="connsiteX1" fmla="*/ 12192 w 1060704"/>
                <a:gd name="connsiteY1" fmla="*/ 292608 h 560832"/>
                <a:gd name="connsiteX2" fmla="*/ 0 w 1060704"/>
                <a:gd name="connsiteY2" fmla="*/ 329184 h 560832"/>
                <a:gd name="connsiteX3" fmla="*/ 12192 w 1060704"/>
                <a:gd name="connsiteY3" fmla="*/ 414528 h 560832"/>
                <a:gd name="connsiteX4" fmla="*/ 85344 w 1060704"/>
                <a:gd name="connsiteY4" fmla="*/ 451104 h 560832"/>
                <a:gd name="connsiteX5" fmla="*/ 304800 w 1060704"/>
                <a:gd name="connsiteY5" fmla="*/ 463296 h 560832"/>
                <a:gd name="connsiteX6" fmla="*/ 341376 w 1060704"/>
                <a:gd name="connsiteY6" fmla="*/ 475488 h 560832"/>
                <a:gd name="connsiteX7" fmla="*/ 414528 w 1060704"/>
                <a:gd name="connsiteY7" fmla="*/ 524256 h 560832"/>
                <a:gd name="connsiteX8" fmla="*/ 451104 w 1060704"/>
                <a:gd name="connsiteY8" fmla="*/ 548640 h 560832"/>
                <a:gd name="connsiteX9" fmla="*/ 487680 w 1060704"/>
                <a:gd name="connsiteY9" fmla="*/ 560832 h 560832"/>
                <a:gd name="connsiteX10" fmla="*/ 621792 w 1060704"/>
                <a:gd name="connsiteY10" fmla="*/ 548640 h 560832"/>
                <a:gd name="connsiteX11" fmla="*/ 694944 w 1060704"/>
                <a:gd name="connsiteY11" fmla="*/ 524256 h 560832"/>
                <a:gd name="connsiteX12" fmla="*/ 731520 w 1060704"/>
                <a:gd name="connsiteY12" fmla="*/ 512064 h 560832"/>
                <a:gd name="connsiteX13" fmla="*/ 841248 w 1060704"/>
                <a:gd name="connsiteY13" fmla="*/ 426720 h 560832"/>
                <a:gd name="connsiteX14" fmla="*/ 914400 w 1060704"/>
                <a:gd name="connsiteY14" fmla="*/ 402336 h 560832"/>
                <a:gd name="connsiteX15" fmla="*/ 999744 w 1060704"/>
                <a:gd name="connsiteY15" fmla="*/ 365760 h 560832"/>
                <a:gd name="connsiteX16" fmla="*/ 1036320 w 1060704"/>
                <a:gd name="connsiteY16" fmla="*/ 341376 h 560832"/>
                <a:gd name="connsiteX17" fmla="*/ 1060704 w 1060704"/>
                <a:gd name="connsiteY17" fmla="*/ 268224 h 560832"/>
                <a:gd name="connsiteX18" fmla="*/ 999744 w 1060704"/>
                <a:gd name="connsiteY18" fmla="*/ 85344 h 560832"/>
                <a:gd name="connsiteX19" fmla="*/ 963168 w 1060704"/>
                <a:gd name="connsiteY19" fmla="*/ 60960 h 560832"/>
                <a:gd name="connsiteX20" fmla="*/ 890016 w 1060704"/>
                <a:gd name="connsiteY20" fmla="*/ 36576 h 560832"/>
                <a:gd name="connsiteX21" fmla="*/ 719328 w 1060704"/>
                <a:gd name="connsiteY21" fmla="*/ 36576 h 560832"/>
                <a:gd name="connsiteX22" fmla="*/ 682752 w 1060704"/>
                <a:gd name="connsiteY22" fmla="*/ 12192 h 560832"/>
                <a:gd name="connsiteX23" fmla="*/ 646176 w 1060704"/>
                <a:gd name="connsiteY23" fmla="*/ 0 h 560832"/>
                <a:gd name="connsiteX24" fmla="*/ 536448 w 1060704"/>
                <a:gd name="connsiteY24" fmla="*/ 24384 h 560832"/>
                <a:gd name="connsiteX25" fmla="*/ 512064 w 1060704"/>
                <a:gd name="connsiteY25" fmla="*/ 60960 h 560832"/>
                <a:gd name="connsiteX26" fmla="*/ 475488 w 1060704"/>
                <a:gd name="connsiteY26" fmla="*/ 73152 h 560832"/>
                <a:gd name="connsiteX27" fmla="*/ 377952 w 1060704"/>
                <a:gd name="connsiteY27" fmla="*/ 85344 h 560832"/>
                <a:gd name="connsiteX28" fmla="*/ 292608 w 1060704"/>
                <a:gd name="connsiteY28" fmla="*/ 97536 h 560832"/>
                <a:gd name="connsiteX29" fmla="*/ 243840 w 1060704"/>
                <a:gd name="connsiteY29" fmla="*/ 146304 h 560832"/>
                <a:gd name="connsiteX30" fmla="*/ 134112 w 1060704"/>
                <a:gd name="connsiteY30" fmla="*/ 207264 h 560832"/>
                <a:gd name="connsiteX31" fmla="*/ 121920 w 1060704"/>
                <a:gd name="connsiteY31" fmla="*/ 219456 h 5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0704" h="560832">
                  <a:moveTo>
                    <a:pt x="121920" y="219456"/>
                  </a:moveTo>
                  <a:cubicBezTo>
                    <a:pt x="101600" y="233680"/>
                    <a:pt x="40523" y="235946"/>
                    <a:pt x="12192" y="292608"/>
                  </a:cubicBezTo>
                  <a:cubicBezTo>
                    <a:pt x="6445" y="304103"/>
                    <a:pt x="4064" y="316992"/>
                    <a:pt x="0" y="329184"/>
                  </a:cubicBezTo>
                  <a:cubicBezTo>
                    <a:pt x="4064" y="357632"/>
                    <a:pt x="521" y="388268"/>
                    <a:pt x="12192" y="414528"/>
                  </a:cubicBezTo>
                  <a:cubicBezTo>
                    <a:pt x="18368" y="428424"/>
                    <a:pt x="70908" y="449729"/>
                    <a:pt x="85344" y="451104"/>
                  </a:cubicBezTo>
                  <a:cubicBezTo>
                    <a:pt x="158279" y="458050"/>
                    <a:pt x="231648" y="459232"/>
                    <a:pt x="304800" y="463296"/>
                  </a:cubicBezTo>
                  <a:cubicBezTo>
                    <a:pt x="316992" y="467360"/>
                    <a:pt x="330142" y="469247"/>
                    <a:pt x="341376" y="475488"/>
                  </a:cubicBezTo>
                  <a:cubicBezTo>
                    <a:pt x="366994" y="489720"/>
                    <a:pt x="390144" y="508000"/>
                    <a:pt x="414528" y="524256"/>
                  </a:cubicBezTo>
                  <a:cubicBezTo>
                    <a:pt x="426720" y="532384"/>
                    <a:pt x="437203" y="544006"/>
                    <a:pt x="451104" y="548640"/>
                  </a:cubicBezTo>
                  <a:lnTo>
                    <a:pt x="487680" y="560832"/>
                  </a:lnTo>
                  <a:cubicBezTo>
                    <a:pt x="532384" y="556768"/>
                    <a:pt x="577587" y="556441"/>
                    <a:pt x="621792" y="548640"/>
                  </a:cubicBezTo>
                  <a:cubicBezTo>
                    <a:pt x="647104" y="544173"/>
                    <a:pt x="670560" y="532384"/>
                    <a:pt x="694944" y="524256"/>
                  </a:cubicBezTo>
                  <a:lnTo>
                    <a:pt x="731520" y="512064"/>
                  </a:lnTo>
                  <a:cubicBezTo>
                    <a:pt x="763079" y="480505"/>
                    <a:pt x="797499" y="441303"/>
                    <a:pt x="841248" y="426720"/>
                  </a:cubicBezTo>
                  <a:cubicBezTo>
                    <a:pt x="865632" y="418592"/>
                    <a:pt x="893014" y="416593"/>
                    <a:pt x="914400" y="402336"/>
                  </a:cubicBezTo>
                  <a:cubicBezTo>
                    <a:pt x="964918" y="368657"/>
                    <a:pt x="936761" y="381506"/>
                    <a:pt x="999744" y="365760"/>
                  </a:cubicBezTo>
                  <a:cubicBezTo>
                    <a:pt x="1011936" y="357632"/>
                    <a:pt x="1028554" y="353802"/>
                    <a:pt x="1036320" y="341376"/>
                  </a:cubicBezTo>
                  <a:cubicBezTo>
                    <a:pt x="1049943" y="319580"/>
                    <a:pt x="1060704" y="268224"/>
                    <a:pt x="1060704" y="268224"/>
                  </a:cubicBezTo>
                  <a:cubicBezTo>
                    <a:pt x="1053963" y="207557"/>
                    <a:pt x="1062007" y="126853"/>
                    <a:pt x="999744" y="85344"/>
                  </a:cubicBezTo>
                  <a:cubicBezTo>
                    <a:pt x="987552" y="77216"/>
                    <a:pt x="976558" y="66911"/>
                    <a:pt x="963168" y="60960"/>
                  </a:cubicBezTo>
                  <a:cubicBezTo>
                    <a:pt x="939680" y="50521"/>
                    <a:pt x="890016" y="36576"/>
                    <a:pt x="890016" y="36576"/>
                  </a:cubicBezTo>
                  <a:cubicBezTo>
                    <a:pt x="815619" y="51455"/>
                    <a:pt x="809428" y="59101"/>
                    <a:pt x="719328" y="36576"/>
                  </a:cubicBezTo>
                  <a:cubicBezTo>
                    <a:pt x="705113" y="33022"/>
                    <a:pt x="695858" y="18745"/>
                    <a:pt x="682752" y="12192"/>
                  </a:cubicBezTo>
                  <a:cubicBezTo>
                    <a:pt x="671257" y="6445"/>
                    <a:pt x="658368" y="4064"/>
                    <a:pt x="646176" y="0"/>
                  </a:cubicBezTo>
                  <a:cubicBezTo>
                    <a:pt x="645427" y="125"/>
                    <a:pt x="552245" y="11747"/>
                    <a:pt x="536448" y="24384"/>
                  </a:cubicBezTo>
                  <a:cubicBezTo>
                    <a:pt x="525006" y="33538"/>
                    <a:pt x="523506" y="51806"/>
                    <a:pt x="512064" y="60960"/>
                  </a:cubicBezTo>
                  <a:cubicBezTo>
                    <a:pt x="502029" y="68988"/>
                    <a:pt x="488132" y="70853"/>
                    <a:pt x="475488" y="73152"/>
                  </a:cubicBezTo>
                  <a:cubicBezTo>
                    <a:pt x="443251" y="79013"/>
                    <a:pt x="410430" y="81014"/>
                    <a:pt x="377952" y="85344"/>
                  </a:cubicBezTo>
                  <a:lnTo>
                    <a:pt x="292608" y="97536"/>
                  </a:lnTo>
                  <a:cubicBezTo>
                    <a:pt x="195072" y="130048"/>
                    <a:pt x="308864" y="81280"/>
                    <a:pt x="243840" y="146304"/>
                  </a:cubicBezTo>
                  <a:cubicBezTo>
                    <a:pt x="190264" y="199880"/>
                    <a:pt x="185216" y="186822"/>
                    <a:pt x="134112" y="207264"/>
                  </a:cubicBezTo>
                  <a:cubicBezTo>
                    <a:pt x="125675" y="210639"/>
                    <a:pt x="142240" y="205232"/>
                    <a:pt x="121920" y="219456"/>
                  </a:cubicBezTo>
                  <a:close/>
                </a:path>
              </a:pathLst>
            </a:custGeom>
            <a:grp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cxnSp>
          <p:nvCxnSpPr>
            <p:cNvPr id="27" name="Straight Connector 26">
              <a:extLst>
                <a:ext uri="{FF2B5EF4-FFF2-40B4-BE49-F238E27FC236}">
                  <a16:creationId xmlns:a16="http://schemas.microsoft.com/office/drawing/2014/main" id="{53E78FBE-4886-9941-A379-0ED0F0BED234}"/>
                </a:ext>
              </a:extLst>
            </p:cNvPr>
            <p:cNvCxnSpPr>
              <a:cxnSpLocks/>
            </p:cNvCxnSpPr>
            <p:nvPr/>
          </p:nvCxnSpPr>
          <p:spPr>
            <a:xfrm flipH="1">
              <a:off x="1577225" y="5561755"/>
              <a:ext cx="74682" cy="22230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FDEDF222-DEA2-B34A-ACC3-D9E6887BDD24}"/>
                </a:ext>
              </a:extLst>
            </p:cNvPr>
            <p:cNvCxnSpPr>
              <a:cxnSpLocks/>
              <a:stCxn id="19" idx="29"/>
            </p:cNvCxnSpPr>
            <p:nvPr/>
          </p:nvCxnSpPr>
          <p:spPr>
            <a:xfrm flipH="1">
              <a:off x="1637737" y="5517616"/>
              <a:ext cx="112600" cy="289284"/>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0DDD232-EFE6-CC43-9B98-2A7A48D3E25E}"/>
                </a:ext>
              </a:extLst>
            </p:cNvPr>
            <p:cNvCxnSpPr>
              <a:cxnSpLocks/>
            </p:cNvCxnSpPr>
            <p:nvPr/>
          </p:nvCxnSpPr>
          <p:spPr>
            <a:xfrm flipH="1">
              <a:off x="2104710" y="5445947"/>
              <a:ext cx="21732" cy="520626"/>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810A5598-CF52-744F-84A7-6E99BA45F497}"/>
                </a:ext>
              </a:extLst>
            </p:cNvPr>
            <p:cNvCxnSpPr>
              <a:cxnSpLocks/>
            </p:cNvCxnSpPr>
            <p:nvPr/>
          </p:nvCxnSpPr>
          <p:spPr>
            <a:xfrm flipH="1">
              <a:off x="1714539" y="5480673"/>
              <a:ext cx="117189" cy="348845"/>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C2181E82-CD09-6245-ACD6-0E5D2B0FBF09}"/>
                </a:ext>
              </a:extLst>
            </p:cNvPr>
            <p:cNvCxnSpPr>
              <a:cxnSpLocks/>
              <a:stCxn id="19" idx="26"/>
            </p:cNvCxnSpPr>
            <p:nvPr/>
          </p:nvCxnSpPr>
          <p:spPr>
            <a:xfrm flipH="1">
              <a:off x="1860078" y="5484105"/>
              <a:ext cx="130860" cy="44431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0FF7E84-F39E-A04A-9634-6738901236DC}"/>
                </a:ext>
              </a:extLst>
            </p:cNvPr>
            <p:cNvCxnSpPr>
              <a:cxnSpLocks/>
            </p:cNvCxnSpPr>
            <p:nvPr/>
          </p:nvCxnSpPr>
          <p:spPr>
            <a:xfrm flipH="1">
              <a:off x="1797227" y="5485556"/>
              <a:ext cx="125878" cy="37470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9C52A40-9FDC-714D-ADEB-5C1F7B132222}"/>
                </a:ext>
              </a:extLst>
            </p:cNvPr>
            <p:cNvCxnSpPr>
              <a:cxnSpLocks/>
              <a:stCxn id="19" idx="25"/>
            </p:cNvCxnSpPr>
            <p:nvPr/>
          </p:nvCxnSpPr>
          <p:spPr>
            <a:xfrm flipH="1">
              <a:off x="1937691" y="5478181"/>
              <a:ext cx="91344" cy="49984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32D0602-5C8A-474A-A332-957B659593F2}"/>
                </a:ext>
              </a:extLst>
            </p:cNvPr>
            <p:cNvCxnSpPr>
              <a:cxnSpLocks/>
              <a:stCxn id="19" idx="24"/>
            </p:cNvCxnSpPr>
            <p:nvPr/>
          </p:nvCxnSpPr>
          <p:spPr>
            <a:xfrm flipH="1">
              <a:off x="2028475" y="5446182"/>
              <a:ext cx="30700" cy="531848"/>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F7F2F97B-4A08-B946-BEE8-ECA0C5073635}"/>
                </a:ext>
              </a:extLst>
            </p:cNvPr>
            <p:cNvCxnSpPr>
              <a:cxnSpLocks/>
              <a:stCxn id="19" idx="21"/>
            </p:cNvCxnSpPr>
            <p:nvPr/>
          </p:nvCxnSpPr>
          <p:spPr>
            <a:xfrm flipH="1">
              <a:off x="2176371" y="5488691"/>
              <a:ext cx="61092" cy="46750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B985F080-763B-C34A-8295-8CE2C3276E7A}"/>
                </a:ext>
              </a:extLst>
            </p:cNvPr>
            <p:cNvCxnSpPr>
              <a:cxnSpLocks/>
            </p:cNvCxnSpPr>
            <p:nvPr/>
          </p:nvCxnSpPr>
          <p:spPr>
            <a:xfrm flipH="1">
              <a:off x="2443040" y="5533030"/>
              <a:ext cx="7198" cy="32916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B9A7E1A0-8794-E445-A6DE-D9E96D19D176}"/>
                </a:ext>
              </a:extLst>
            </p:cNvPr>
            <p:cNvCxnSpPr>
              <a:cxnSpLocks/>
            </p:cNvCxnSpPr>
            <p:nvPr/>
          </p:nvCxnSpPr>
          <p:spPr>
            <a:xfrm flipH="1">
              <a:off x="2250761" y="5523394"/>
              <a:ext cx="56459" cy="371283"/>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123E949-0C1D-D549-9814-5F1DBF9B581C}"/>
                </a:ext>
              </a:extLst>
            </p:cNvPr>
            <p:cNvCxnSpPr>
              <a:cxnSpLocks/>
            </p:cNvCxnSpPr>
            <p:nvPr/>
          </p:nvCxnSpPr>
          <p:spPr>
            <a:xfrm flipH="1">
              <a:off x="2348014" y="5533030"/>
              <a:ext cx="30978" cy="33736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02A312C9-09C9-684F-BAF8-14CDCE4CD4A7}"/>
                </a:ext>
              </a:extLst>
            </p:cNvPr>
            <p:cNvCxnSpPr>
              <a:cxnSpLocks/>
            </p:cNvCxnSpPr>
            <p:nvPr/>
          </p:nvCxnSpPr>
          <p:spPr>
            <a:xfrm flipH="1">
              <a:off x="1518575" y="5583407"/>
              <a:ext cx="39398" cy="198236"/>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sp>
        <p:nvSpPr>
          <p:cNvPr id="103" name="TextBox 102">
            <a:extLst>
              <a:ext uri="{FF2B5EF4-FFF2-40B4-BE49-F238E27FC236}">
                <a16:creationId xmlns:a16="http://schemas.microsoft.com/office/drawing/2014/main" id="{4D87F7D8-000D-7F4D-9362-08CE58CEA772}"/>
              </a:ext>
            </a:extLst>
          </p:cNvPr>
          <p:cNvSpPr txBox="1"/>
          <p:nvPr/>
        </p:nvSpPr>
        <p:spPr>
          <a:xfrm>
            <a:off x="9943879" y="1098627"/>
            <a:ext cx="503664" cy="313932"/>
          </a:xfrm>
          <a:prstGeom prst="rect">
            <a:avLst/>
          </a:prstGeom>
          <a:noFill/>
        </p:spPr>
        <p:txBody>
          <a:bodyPr wrap="none" rtlCol="0">
            <a:spAutoFit/>
          </a:bodyPr>
          <a:lstStyle/>
          <a:p>
            <a:r>
              <a:rPr lang="en-US" sz="1440" dirty="0">
                <a:latin typeface="Avenir Book" panose="02000503020000020003" pitchFamily="2" charset="0"/>
              </a:rPr>
              <a:t>Gas</a:t>
            </a:r>
          </a:p>
        </p:txBody>
      </p:sp>
      <p:grpSp>
        <p:nvGrpSpPr>
          <p:cNvPr id="15" name="Group 14">
            <a:extLst>
              <a:ext uri="{FF2B5EF4-FFF2-40B4-BE49-F238E27FC236}">
                <a16:creationId xmlns:a16="http://schemas.microsoft.com/office/drawing/2014/main" id="{BA96C66F-405F-544C-A6CE-2972F8F111C1}"/>
              </a:ext>
            </a:extLst>
          </p:cNvPr>
          <p:cNvGrpSpPr/>
          <p:nvPr/>
        </p:nvGrpSpPr>
        <p:grpSpPr>
          <a:xfrm>
            <a:off x="6757280" y="1203526"/>
            <a:ext cx="4322962" cy="1330514"/>
            <a:chOff x="6757280" y="1203526"/>
            <a:chExt cx="4322962" cy="1330514"/>
          </a:xfrm>
        </p:grpSpPr>
        <p:cxnSp>
          <p:nvCxnSpPr>
            <p:cNvPr id="107" name="Straight Connector 106">
              <a:extLst>
                <a:ext uri="{FF2B5EF4-FFF2-40B4-BE49-F238E27FC236}">
                  <a16:creationId xmlns:a16="http://schemas.microsoft.com/office/drawing/2014/main" id="{DFA0984F-33C8-1D4C-AA3E-A43EBB769DF2}"/>
                </a:ext>
              </a:extLst>
            </p:cNvPr>
            <p:cNvCxnSpPr>
              <a:cxnSpLocks/>
            </p:cNvCxnSpPr>
            <p:nvPr/>
          </p:nvCxnSpPr>
          <p:spPr>
            <a:xfrm flipV="1">
              <a:off x="8017385" y="1203526"/>
              <a:ext cx="3062857" cy="914127"/>
            </a:xfrm>
            <a:prstGeom prst="line">
              <a:avLst/>
            </a:prstGeom>
            <a:ln w="38100">
              <a:solidFill>
                <a:srgbClr val="CC6675"/>
              </a:solidFill>
              <a:prstDash val="sysDot"/>
            </a:ln>
            <a:effectLst/>
          </p:spPr>
          <p:style>
            <a:lnRef idx="2">
              <a:schemeClr val="accent1"/>
            </a:lnRef>
            <a:fillRef idx="0">
              <a:schemeClr val="accent1"/>
            </a:fillRef>
            <a:effectRef idx="1">
              <a:schemeClr val="accent1"/>
            </a:effectRef>
            <a:fontRef idx="minor">
              <a:schemeClr val="tx1"/>
            </a:fontRef>
          </p:style>
        </p:cxnSp>
        <p:sp>
          <p:nvSpPr>
            <p:cNvPr id="111" name="TextBox 110">
              <a:extLst>
                <a:ext uri="{FF2B5EF4-FFF2-40B4-BE49-F238E27FC236}">
                  <a16:creationId xmlns:a16="http://schemas.microsoft.com/office/drawing/2014/main" id="{D92B5594-BF82-804A-BF4C-6016CA764A96}"/>
                </a:ext>
              </a:extLst>
            </p:cNvPr>
            <p:cNvSpPr txBox="1"/>
            <p:nvPr/>
          </p:nvSpPr>
          <p:spPr>
            <a:xfrm rot="20409887">
              <a:off x="6757280" y="2220108"/>
              <a:ext cx="1213516" cy="313932"/>
            </a:xfrm>
            <a:prstGeom prst="rect">
              <a:avLst/>
            </a:prstGeom>
            <a:noFill/>
          </p:spPr>
          <p:txBody>
            <a:bodyPr wrap="square" rtlCol="0">
              <a:spAutoFit/>
            </a:bodyPr>
            <a:lstStyle/>
            <a:p>
              <a:pPr algn="ctr"/>
              <a:r>
                <a:rPr lang="en-US" sz="1440" dirty="0">
                  <a:latin typeface="Avenir Book" panose="02000503020000020003" pitchFamily="2" charset="0"/>
                </a:rPr>
                <a:t>Emission</a:t>
              </a:r>
            </a:p>
          </p:txBody>
        </p:sp>
        <p:sp>
          <p:nvSpPr>
            <p:cNvPr id="112" name="Smiley Face 111">
              <a:extLst>
                <a:ext uri="{FF2B5EF4-FFF2-40B4-BE49-F238E27FC236}">
                  <a16:creationId xmlns:a16="http://schemas.microsoft.com/office/drawing/2014/main" id="{BC63E24C-579D-8840-AD93-B827C3D799FD}"/>
                </a:ext>
              </a:extLst>
            </p:cNvPr>
            <p:cNvSpPr/>
            <p:nvPr/>
          </p:nvSpPr>
          <p:spPr>
            <a:xfrm rot="20498927">
              <a:off x="7746679" y="2085511"/>
              <a:ext cx="185548" cy="185548"/>
            </a:xfrm>
            <a:prstGeom prst="smileyFac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grpSp>
      <p:sp>
        <p:nvSpPr>
          <p:cNvPr id="11" name="Oval 10">
            <a:extLst>
              <a:ext uri="{FF2B5EF4-FFF2-40B4-BE49-F238E27FC236}">
                <a16:creationId xmlns:a16="http://schemas.microsoft.com/office/drawing/2014/main" id="{C9EACCA9-D0DE-D143-8526-2F95537E634E}"/>
              </a:ext>
            </a:extLst>
          </p:cNvPr>
          <p:cNvSpPr/>
          <p:nvPr/>
        </p:nvSpPr>
        <p:spPr>
          <a:xfrm>
            <a:off x="10541795" y="940124"/>
            <a:ext cx="630936" cy="630937"/>
          </a:xfrm>
          <a:prstGeom prst="ellipse">
            <a:avLst/>
          </a:prstGeom>
          <a:solidFill>
            <a:srgbClr val="AED3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108" name="TextBox 107">
            <a:extLst>
              <a:ext uri="{FF2B5EF4-FFF2-40B4-BE49-F238E27FC236}">
                <a16:creationId xmlns:a16="http://schemas.microsoft.com/office/drawing/2014/main" id="{633880A2-7074-E845-AF87-83F3EB4A260E}"/>
              </a:ext>
            </a:extLst>
          </p:cNvPr>
          <p:cNvSpPr txBox="1"/>
          <p:nvPr/>
        </p:nvSpPr>
        <p:spPr>
          <a:xfrm>
            <a:off x="10599583" y="1103308"/>
            <a:ext cx="495649" cy="313932"/>
          </a:xfrm>
          <a:prstGeom prst="rect">
            <a:avLst/>
          </a:prstGeom>
          <a:noFill/>
        </p:spPr>
        <p:txBody>
          <a:bodyPr wrap="none" rtlCol="0">
            <a:spAutoFit/>
          </a:bodyPr>
          <a:lstStyle/>
          <a:p>
            <a:r>
              <a:rPr lang="en-US" sz="1440" dirty="0">
                <a:latin typeface="Avenir Book" panose="02000503020000020003" pitchFamily="2" charset="0"/>
              </a:rPr>
              <a:t>WD</a:t>
            </a:r>
          </a:p>
        </p:txBody>
      </p:sp>
      <p:sp>
        <p:nvSpPr>
          <p:cNvPr id="122" name="TextBox 121">
            <a:extLst>
              <a:ext uri="{FF2B5EF4-FFF2-40B4-BE49-F238E27FC236}">
                <a16:creationId xmlns:a16="http://schemas.microsoft.com/office/drawing/2014/main" id="{1A63C057-0174-E441-A82F-326E8EC0BDBE}"/>
              </a:ext>
            </a:extLst>
          </p:cNvPr>
          <p:cNvSpPr txBox="1"/>
          <p:nvPr/>
        </p:nvSpPr>
        <p:spPr>
          <a:xfrm>
            <a:off x="2334473" y="446489"/>
            <a:ext cx="562975" cy="313932"/>
          </a:xfrm>
          <a:prstGeom prst="rect">
            <a:avLst/>
          </a:prstGeom>
          <a:solidFill>
            <a:schemeClr val="bg1">
              <a:alpha val="43045"/>
            </a:schemeClr>
          </a:solidFill>
        </p:spPr>
        <p:txBody>
          <a:bodyPr wrap="none" rtlCol="0">
            <a:spAutoFit/>
          </a:bodyPr>
          <a:lstStyle/>
          <a:p>
            <a:r>
              <a:rPr lang="en-US" sz="1440" dirty="0">
                <a:latin typeface="Avenir Book" panose="02000503020000020003" pitchFamily="2" charset="0"/>
              </a:rPr>
              <a:t>Dust</a:t>
            </a:r>
          </a:p>
        </p:txBody>
      </p:sp>
      <p:sp>
        <p:nvSpPr>
          <p:cNvPr id="123" name="Rectangle 122">
            <a:extLst>
              <a:ext uri="{FF2B5EF4-FFF2-40B4-BE49-F238E27FC236}">
                <a16:creationId xmlns:a16="http://schemas.microsoft.com/office/drawing/2014/main" id="{CE056C7E-58D1-0047-AB2C-73B3A30E0AEB}"/>
              </a:ext>
            </a:extLst>
          </p:cNvPr>
          <p:cNvSpPr/>
          <p:nvPr/>
        </p:nvSpPr>
        <p:spPr>
          <a:xfrm>
            <a:off x="3968069" y="4825543"/>
            <a:ext cx="4637767" cy="432244"/>
          </a:xfrm>
          <a:prstGeom prst="rect">
            <a:avLst/>
          </a:prstGeom>
          <a:pattFill prst="pct40">
            <a:fgClr>
              <a:schemeClr val="bg2">
                <a:lumMod val="50000"/>
              </a:schemeClr>
            </a:fgClr>
            <a:bgClr>
              <a:schemeClr val="bg1"/>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cxnSp>
        <p:nvCxnSpPr>
          <p:cNvPr id="25" name="Straight Connector 24">
            <a:extLst>
              <a:ext uri="{FF2B5EF4-FFF2-40B4-BE49-F238E27FC236}">
                <a16:creationId xmlns:a16="http://schemas.microsoft.com/office/drawing/2014/main" id="{882B64D7-A497-DC4C-8299-9B0DCE7E20F4}"/>
              </a:ext>
            </a:extLst>
          </p:cNvPr>
          <p:cNvCxnSpPr>
            <a:cxnSpLocks/>
          </p:cNvCxnSpPr>
          <p:nvPr/>
        </p:nvCxnSpPr>
        <p:spPr>
          <a:xfrm>
            <a:off x="4011569" y="5033775"/>
            <a:ext cx="4637767" cy="0"/>
          </a:xfrm>
          <a:prstGeom prst="line">
            <a:avLst/>
          </a:prstGeom>
          <a:ln w="14605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68" name="Group 67">
            <a:extLst>
              <a:ext uri="{FF2B5EF4-FFF2-40B4-BE49-F238E27FC236}">
                <a16:creationId xmlns:a16="http://schemas.microsoft.com/office/drawing/2014/main" id="{67578E61-D751-0B41-8845-BC6D7EF13107}"/>
              </a:ext>
            </a:extLst>
          </p:cNvPr>
          <p:cNvGrpSpPr/>
          <p:nvPr/>
        </p:nvGrpSpPr>
        <p:grpSpPr>
          <a:xfrm rot="20718494">
            <a:off x="5442475" y="4535801"/>
            <a:ext cx="1688957" cy="893012"/>
            <a:chOff x="1480130" y="5417199"/>
            <a:chExt cx="1060704" cy="560832"/>
          </a:xfrm>
          <a:solidFill>
            <a:schemeClr val="accent3">
              <a:lumMod val="60000"/>
              <a:lumOff val="40000"/>
            </a:schemeClr>
          </a:solidFill>
        </p:grpSpPr>
        <p:sp>
          <p:nvSpPr>
            <p:cNvPr id="69" name="Freeform 68">
              <a:extLst>
                <a:ext uri="{FF2B5EF4-FFF2-40B4-BE49-F238E27FC236}">
                  <a16:creationId xmlns:a16="http://schemas.microsoft.com/office/drawing/2014/main" id="{AD7AA5D3-1EC1-784B-A27E-8971BD1CCC9C}"/>
                </a:ext>
              </a:extLst>
            </p:cNvPr>
            <p:cNvSpPr/>
            <p:nvPr/>
          </p:nvSpPr>
          <p:spPr>
            <a:xfrm rot="575786">
              <a:off x="1480130" y="5417199"/>
              <a:ext cx="1060704" cy="560832"/>
            </a:xfrm>
            <a:custGeom>
              <a:avLst/>
              <a:gdLst>
                <a:gd name="connsiteX0" fmla="*/ 121920 w 1060704"/>
                <a:gd name="connsiteY0" fmla="*/ 219456 h 560832"/>
                <a:gd name="connsiteX1" fmla="*/ 12192 w 1060704"/>
                <a:gd name="connsiteY1" fmla="*/ 292608 h 560832"/>
                <a:gd name="connsiteX2" fmla="*/ 0 w 1060704"/>
                <a:gd name="connsiteY2" fmla="*/ 329184 h 560832"/>
                <a:gd name="connsiteX3" fmla="*/ 12192 w 1060704"/>
                <a:gd name="connsiteY3" fmla="*/ 414528 h 560832"/>
                <a:gd name="connsiteX4" fmla="*/ 85344 w 1060704"/>
                <a:gd name="connsiteY4" fmla="*/ 451104 h 560832"/>
                <a:gd name="connsiteX5" fmla="*/ 304800 w 1060704"/>
                <a:gd name="connsiteY5" fmla="*/ 463296 h 560832"/>
                <a:gd name="connsiteX6" fmla="*/ 341376 w 1060704"/>
                <a:gd name="connsiteY6" fmla="*/ 475488 h 560832"/>
                <a:gd name="connsiteX7" fmla="*/ 414528 w 1060704"/>
                <a:gd name="connsiteY7" fmla="*/ 524256 h 560832"/>
                <a:gd name="connsiteX8" fmla="*/ 451104 w 1060704"/>
                <a:gd name="connsiteY8" fmla="*/ 548640 h 560832"/>
                <a:gd name="connsiteX9" fmla="*/ 487680 w 1060704"/>
                <a:gd name="connsiteY9" fmla="*/ 560832 h 560832"/>
                <a:gd name="connsiteX10" fmla="*/ 621792 w 1060704"/>
                <a:gd name="connsiteY10" fmla="*/ 548640 h 560832"/>
                <a:gd name="connsiteX11" fmla="*/ 694944 w 1060704"/>
                <a:gd name="connsiteY11" fmla="*/ 524256 h 560832"/>
                <a:gd name="connsiteX12" fmla="*/ 731520 w 1060704"/>
                <a:gd name="connsiteY12" fmla="*/ 512064 h 560832"/>
                <a:gd name="connsiteX13" fmla="*/ 841248 w 1060704"/>
                <a:gd name="connsiteY13" fmla="*/ 426720 h 560832"/>
                <a:gd name="connsiteX14" fmla="*/ 914400 w 1060704"/>
                <a:gd name="connsiteY14" fmla="*/ 402336 h 560832"/>
                <a:gd name="connsiteX15" fmla="*/ 999744 w 1060704"/>
                <a:gd name="connsiteY15" fmla="*/ 365760 h 560832"/>
                <a:gd name="connsiteX16" fmla="*/ 1036320 w 1060704"/>
                <a:gd name="connsiteY16" fmla="*/ 341376 h 560832"/>
                <a:gd name="connsiteX17" fmla="*/ 1060704 w 1060704"/>
                <a:gd name="connsiteY17" fmla="*/ 268224 h 560832"/>
                <a:gd name="connsiteX18" fmla="*/ 999744 w 1060704"/>
                <a:gd name="connsiteY18" fmla="*/ 85344 h 560832"/>
                <a:gd name="connsiteX19" fmla="*/ 963168 w 1060704"/>
                <a:gd name="connsiteY19" fmla="*/ 60960 h 560832"/>
                <a:gd name="connsiteX20" fmla="*/ 890016 w 1060704"/>
                <a:gd name="connsiteY20" fmla="*/ 36576 h 560832"/>
                <a:gd name="connsiteX21" fmla="*/ 719328 w 1060704"/>
                <a:gd name="connsiteY21" fmla="*/ 36576 h 560832"/>
                <a:gd name="connsiteX22" fmla="*/ 682752 w 1060704"/>
                <a:gd name="connsiteY22" fmla="*/ 12192 h 560832"/>
                <a:gd name="connsiteX23" fmla="*/ 646176 w 1060704"/>
                <a:gd name="connsiteY23" fmla="*/ 0 h 560832"/>
                <a:gd name="connsiteX24" fmla="*/ 536448 w 1060704"/>
                <a:gd name="connsiteY24" fmla="*/ 24384 h 560832"/>
                <a:gd name="connsiteX25" fmla="*/ 512064 w 1060704"/>
                <a:gd name="connsiteY25" fmla="*/ 60960 h 560832"/>
                <a:gd name="connsiteX26" fmla="*/ 475488 w 1060704"/>
                <a:gd name="connsiteY26" fmla="*/ 73152 h 560832"/>
                <a:gd name="connsiteX27" fmla="*/ 377952 w 1060704"/>
                <a:gd name="connsiteY27" fmla="*/ 85344 h 560832"/>
                <a:gd name="connsiteX28" fmla="*/ 292608 w 1060704"/>
                <a:gd name="connsiteY28" fmla="*/ 97536 h 560832"/>
                <a:gd name="connsiteX29" fmla="*/ 243840 w 1060704"/>
                <a:gd name="connsiteY29" fmla="*/ 146304 h 560832"/>
                <a:gd name="connsiteX30" fmla="*/ 134112 w 1060704"/>
                <a:gd name="connsiteY30" fmla="*/ 207264 h 560832"/>
                <a:gd name="connsiteX31" fmla="*/ 121920 w 1060704"/>
                <a:gd name="connsiteY31" fmla="*/ 219456 h 5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0704" h="560832">
                  <a:moveTo>
                    <a:pt x="121920" y="219456"/>
                  </a:moveTo>
                  <a:cubicBezTo>
                    <a:pt x="101600" y="233680"/>
                    <a:pt x="40523" y="235946"/>
                    <a:pt x="12192" y="292608"/>
                  </a:cubicBezTo>
                  <a:cubicBezTo>
                    <a:pt x="6445" y="304103"/>
                    <a:pt x="4064" y="316992"/>
                    <a:pt x="0" y="329184"/>
                  </a:cubicBezTo>
                  <a:cubicBezTo>
                    <a:pt x="4064" y="357632"/>
                    <a:pt x="521" y="388268"/>
                    <a:pt x="12192" y="414528"/>
                  </a:cubicBezTo>
                  <a:cubicBezTo>
                    <a:pt x="18368" y="428424"/>
                    <a:pt x="70908" y="449729"/>
                    <a:pt x="85344" y="451104"/>
                  </a:cubicBezTo>
                  <a:cubicBezTo>
                    <a:pt x="158279" y="458050"/>
                    <a:pt x="231648" y="459232"/>
                    <a:pt x="304800" y="463296"/>
                  </a:cubicBezTo>
                  <a:cubicBezTo>
                    <a:pt x="316992" y="467360"/>
                    <a:pt x="330142" y="469247"/>
                    <a:pt x="341376" y="475488"/>
                  </a:cubicBezTo>
                  <a:cubicBezTo>
                    <a:pt x="366994" y="489720"/>
                    <a:pt x="390144" y="508000"/>
                    <a:pt x="414528" y="524256"/>
                  </a:cubicBezTo>
                  <a:cubicBezTo>
                    <a:pt x="426720" y="532384"/>
                    <a:pt x="437203" y="544006"/>
                    <a:pt x="451104" y="548640"/>
                  </a:cubicBezTo>
                  <a:lnTo>
                    <a:pt x="487680" y="560832"/>
                  </a:lnTo>
                  <a:cubicBezTo>
                    <a:pt x="532384" y="556768"/>
                    <a:pt x="577587" y="556441"/>
                    <a:pt x="621792" y="548640"/>
                  </a:cubicBezTo>
                  <a:cubicBezTo>
                    <a:pt x="647104" y="544173"/>
                    <a:pt x="670560" y="532384"/>
                    <a:pt x="694944" y="524256"/>
                  </a:cubicBezTo>
                  <a:lnTo>
                    <a:pt x="731520" y="512064"/>
                  </a:lnTo>
                  <a:cubicBezTo>
                    <a:pt x="763079" y="480505"/>
                    <a:pt x="797499" y="441303"/>
                    <a:pt x="841248" y="426720"/>
                  </a:cubicBezTo>
                  <a:cubicBezTo>
                    <a:pt x="865632" y="418592"/>
                    <a:pt x="893014" y="416593"/>
                    <a:pt x="914400" y="402336"/>
                  </a:cubicBezTo>
                  <a:cubicBezTo>
                    <a:pt x="964918" y="368657"/>
                    <a:pt x="936761" y="381506"/>
                    <a:pt x="999744" y="365760"/>
                  </a:cubicBezTo>
                  <a:cubicBezTo>
                    <a:pt x="1011936" y="357632"/>
                    <a:pt x="1028554" y="353802"/>
                    <a:pt x="1036320" y="341376"/>
                  </a:cubicBezTo>
                  <a:cubicBezTo>
                    <a:pt x="1049943" y="319580"/>
                    <a:pt x="1060704" y="268224"/>
                    <a:pt x="1060704" y="268224"/>
                  </a:cubicBezTo>
                  <a:cubicBezTo>
                    <a:pt x="1053963" y="207557"/>
                    <a:pt x="1062007" y="126853"/>
                    <a:pt x="999744" y="85344"/>
                  </a:cubicBezTo>
                  <a:cubicBezTo>
                    <a:pt x="987552" y="77216"/>
                    <a:pt x="976558" y="66911"/>
                    <a:pt x="963168" y="60960"/>
                  </a:cubicBezTo>
                  <a:cubicBezTo>
                    <a:pt x="939680" y="50521"/>
                    <a:pt x="890016" y="36576"/>
                    <a:pt x="890016" y="36576"/>
                  </a:cubicBezTo>
                  <a:cubicBezTo>
                    <a:pt x="815619" y="51455"/>
                    <a:pt x="809428" y="59101"/>
                    <a:pt x="719328" y="36576"/>
                  </a:cubicBezTo>
                  <a:cubicBezTo>
                    <a:pt x="705113" y="33022"/>
                    <a:pt x="695858" y="18745"/>
                    <a:pt x="682752" y="12192"/>
                  </a:cubicBezTo>
                  <a:cubicBezTo>
                    <a:pt x="671257" y="6445"/>
                    <a:pt x="658368" y="4064"/>
                    <a:pt x="646176" y="0"/>
                  </a:cubicBezTo>
                  <a:cubicBezTo>
                    <a:pt x="645427" y="125"/>
                    <a:pt x="552245" y="11747"/>
                    <a:pt x="536448" y="24384"/>
                  </a:cubicBezTo>
                  <a:cubicBezTo>
                    <a:pt x="525006" y="33538"/>
                    <a:pt x="523506" y="51806"/>
                    <a:pt x="512064" y="60960"/>
                  </a:cubicBezTo>
                  <a:cubicBezTo>
                    <a:pt x="502029" y="68988"/>
                    <a:pt x="488132" y="70853"/>
                    <a:pt x="475488" y="73152"/>
                  </a:cubicBezTo>
                  <a:cubicBezTo>
                    <a:pt x="443251" y="79013"/>
                    <a:pt x="410430" y="81014"/>
                    <a:pt x="377952" y="85344"/>
                  </a:cubicBezTo>
                  <a:lnTo>
                    <a:pt x="292608" y="97536"/>
                  </a:lnTo>
                  <a:cubicBezTo>
                    <a:pt x="195072" y="130048"/>
                    <a:pt x="308864" y="81280"/>
                    <a:pt x="243840" y="146304"/>
                  </a:cubicBezTo>
                  <a:cubicBezTo>
                    <a:pt x="190264" y="199880"/>
                    <a:pt x="185216" y="186822"/>
                    <a:pt x="134112" y="207264"/>
                  </a:cubicBezTo>
                  <a:cubicBezTo>
                    <a:pt x="125675" y="210639"/>
                    <a:pt x="142240" y="205232"/>
                    <a:pt x="121920" y="219456"/>
                  </a:cubicBezTo>
                  <a:close/>
                </a:path>
              </a:pathLst>
            </a:custGeom>
            <a:grpFill/>
            <a:ln w="381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cxnSp>
          <p:nvCxnSpPr>
            <p:cNvPr id="70" name="Straight Connector 69">
              <a:extLst>
                <a:ext uri="{FF2B5EF4-FFF2-40B4-BE49-F238E27FC236}">
                  <a16:creationId xmlns:a16="http://schemas.microsoft.com/office/drawing/2014/main" id="{FDEDB481-FFAE-CE4A-B4B8-18385154D065}"/>
                </a:ext>
              </a:extLst>
            </p:cNvPr>
            <p:cNvCxnSpPr>
              <a:cxnSpLocks/>
            </p:cNvCxnSpPr>
            <p:nvPr/>
          </p:nvCxnSpPr>
          <p:spPr>
            <a:xfrm flipH="1">
              <a:off x="1577225" y="5561755"/>
              <a:ext cx="74682" cy="222309"/>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2B1349C-8DCB-F241-A20E-CB8098FBF45F}"/>
                </a:ext>
              </a:extLst>
            </p:cNvPr>
            <p:cNvCxnSpPr>
              <a:cxnSpLocks/>
              <a:stCxn id="69" idx="29"/>
            </p:cNvCxnSpPr>
            <p:nvPr/>
          </p:nvCxnSpPr>
          <p:spPr>
            <a:xfrm flipH="1">
              <a:off x="1637737" y="5517616"/>
              <a:ext cx="112600" cy="289284"/>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2170C5E2-553F-3D4F-A164-07B6D665D875}"/>
                </a:ext>
              </a:extLst>
            </p:cNvPr>
            <p:cNvCxnSpPr>
              <a:cxnSpLocks/>
            </p:cNvCxnSpPr>
            <p:nvPr/>
          </p:nvCxnSpPr>
          <p:spPr>
            <a:xfrm flipH="1">
              <a:off x="2104710" y="5445947"/>
              <a:ext cx="21732" cy="520626"/>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0CE3D8DB-9B45-9B49-9481-BA2995EC9391}"/>
                </a:ext>
              </a:extLst>
            </p:cNvPr>
            <p:cNvCxnSpPr>
              <a:cxnSpLocks/>
            </p:cNvCxnSpPr>
            <p:nvPr/>
          </p:nvCxnSpPr>
          <p:spPr>
            <a:xfrm flipH="1">
              <a:off x="1714539" y="5480673"/>
              <a:ext cx="117189" cy="348845"/>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A849110B-D41D-C346-BF37-36DCC58B4AAE}"/>
                </a:ext>
              </a:extLst>
            </p:cNvPr>
            <p:cNvCxnSpPr>
              <a:cxnSpLocks/>
              <a:stCxn id="69" idx="26"/>
            </p:cNvCxnSpPr>
            <p:nvPr/>
          </p:nvCxnSpPr>
          <p:spPr>
            <a:xfrm flipH="1">
              <a:off x="1860078" y="5484105"/>
              <a:ext cx="130860" cy="444311"/>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149F8D62-CB56-2242-A052-1C892BDAA8FA}"/>
                </a:ext>
              </a:extLst>
            </p:cNvPr>
            <p:cNvCxnSpPr>
              <a:cxnSpLocks/>
            </p:cNvCxnSpPr>
            <p:nvPr/>
          </p:nvCxnSpPr>
          <p:spPr>
            <a:xfrm flipH="1">
              <a:off x="1797227" y="5485556"/>
              <a:ext cx="125878" cy="374709"/>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875CA361-961C-0D4B-8C32-6CFA7768D2A6}"/>
                </a:ext>
              </a:extLst>
            </p:cNvPr>
            <p:cNvCxnSpPr>
              <a:cxnSpLocks/>
              <a:stCxn id="69" idx="25"/>
            </p:cNvCxnSpPr>
            <p:nvPr/>
          </p:nvCxnSpPr>
          <p:spPr>
            <a:xfrm flipH="1">
              <a:off x="1937691" y="5478181"/>
              <a:ext cx="91344" cy="499849"/>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E05BD4DA-471E-C949-ADB6-B1725462BAC8}"/>
                </a:ext>
              </a:extLst>
            </p:cNvPr>
            <p:cNvCxnSpPr>
              <a:cxnSpLocks/>
              <a:stCxn id="69" idx="24"/>
            </p:cNvCxnSpPr>
            <p:nvPr/>
          </p:nvCxnSpPr>
          <p:spPr>
            <a:xfrm flipH="1">
              <a:off x="2028475" y="5446182"/>
              <a:ext cx="30700" cy="531848"/>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98E8F9A7-B4C2-8B48-86D2-BAA0286272CA}"/>
                </a:ext>
              </a:extLst>
            </p:cNvPr>
            <p:cNvCxnSpPr>
              <a:cxnSpLocks/>
              <a:stCxn id="69" idx="21"/>
            </p:cNvCxnSpPr>
            <p:nvPr/>
          </p:nvCxnSpPr>
          <p:spPr>
            <a:xfrm flipH="1">
              <a:off x="2176371" y="5488691"/>
              <a:ext cx="61092" cy="467501"/>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5485A257-1C74-EF48-B12A-4452A352EBAE}"/>
                </a:ext>
              </a:extLst>
            </p:cNvPr>
            <p:cNvCxnSpPr>
              <a:cxnSpLocks/>
            </p:cNvCxnSpPr>
            <p:nvPr/>
          </p:nvCxnSpPr>
          <p:spPr>
            <a:xfrm flipH="1">
              <a:off x="2443040" y="5533030"/>
              <a:ext cx="7198" cy="329169"/>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D1633DDE-17ED-9440-944B-B2F45C6B378E}"/>
                </a:ext>
              </a:extLst>
            </p:cNvPr>
            <p:cNvCxnSpPr>
              <a:cxnSpLocks/>
            </p:cNvCxnSpPr>
            <p:nvPr/>
          </p:nvCxnSpPr>
          <p:spPr>
            <a:xfrm flipH="1">
              <a:off x="2250761" y="5523394"/>
              <a:ext cx="56459" cy="371283"/>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808F64C8-F0E6-CE4E-8021-1F79FC77DCE1}"/>
                </a:ext>
              </a:extLst>
            </p:cNvPr>
            <p:cNvCxnSpPr>
              <a:cxnSpLocks/>
            </p:cNvCxnSpPr>
            <p:nvPr/>
          </p:nvCxnSpPr>
          <p:spPr>
            <a:xfrm flipH="1">
              <a:off x="2348014" y="5533030"/>
              <a:ext cx="30978" cy="337361"/>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E45F9933-A65B-7E44-8748-6AE84546E123}"/>
                </a:ext>
              </a:extLst>
            </p:cNvPr>
            <p:cNvCxnSpPr>
              <a:cxnSpLocks/>
            </p:cNvCxnSpPr>
            <p:nvPr/>
          </p:nvCxnSpPr>
          <p:spPr>
            <a:xfrm flipH="1">
              <a:off x="1518575" y="5583407"/>
              <a:ext cx="39398" cy="198236"/>
            </a:xfrm>
            <a:prstGeom prst="line">
              <a:avLst/>
            </a:prstGeom>
            <a:grpFill/>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sp>
        <p:nvSpPr>
          <p:cNvPr id="14" name="Arc 13">
            <a:extLst>
              <a:ext uri="{FF2B5EF4-FFF2-40B4-BE49-F238E27FC236}">
                <a16:creationId xmlns:a16="http://schemas.microsoft.com/office/drawing/2014/main" id="{F3242102-35AA-424E-8DEC-183C9B6B278A}"/>
              </a:ext>
            </a:extLst>
          </p:cNvPr>
          <p:cNvSpPr/>
          <p:nvPr/>
        </p:nvSpPr>
        <p:spPr>
          <a:xfrm rot="13008412">
            <a:off x="4010603" y="4804548"/>
            <a:ext cx="1160058" cy="1237995"/>
          </a:xfrm>
          <a:prstGeom prst="arc">
            <a:avLst>
              <a:gd name="adj1" fmla="val 17509753"/>
              <a:gd name="adj2" fmla="val 21064055"/>
            </a:avLst>
          </a:prstGeom>
          <a:ln w="317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6B2F4F30-4D15-684A-B130-E1C3009697CE}"/>
              </a:ext>
            </a:extLst>
          </p:cNvPr>
          <p:cNvSpPr/>
          <p:nvPr/>
        </p:nvSpPr>
        <p:spPr>
          <a:xfrm rot="10563663">
            <a:off x="7840799" y="731146"/>
            <a:ext cx="2452446" cy="2469913"/>
          </a:xfrm>
          <a:prstGeom prst="arc">
            <a:avLst>
              <a:gd name="adj1" fmla="val 16200000"/>
              <a:gd name="adj2" fmla="val 20975669"/>
            </a:avLst>
          </a:prstGeom>
          <a:ln w="50800">
            <a:solidFill>
              <a:srgbClr val="CC6675"/>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AD4C3B53-EE9C-C143-9DC3-45669AB2FA09}"/>
              </a:ext>
            </a:extLst>
          </p:cNvPr>
          <p:cNvSpPr/>
          <p:nvPr/>
        </p:nvSpPr>
        <p:spPr>
          <a:xfrm>
            <a:off x="9191759" y="1084090"/>
            <a:ext cx="603314" cy="347883"/>
          </a:xfrm>
          <a:prstGeom prst="roundRect">
            <a:avLst/>
          </a:prstGeom>
          <a:pattFill prst="pct40">
            <a:fgClr>
              <a:schemeClr val="bg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Dust</a:t>
            </a:r>
          </a:p>
        </p:txBody>
      </p:sp>
    </p:spTree>
    <p:extLst>
      <p:ext uri="{BB962C8B-B14F-4D97-AF65-F5344CB8AC3E}">
        <p14:creationId xmlns:p14="http://schemas.microsoft.com/office/powerpoint/2010/main" val="382971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274CF3-0D2C-1645-B7FD-B7BE3BEC7883}"/>
              </a:ext>
            </a:extLst>
          </p:cNvPr>
          <p:cNvSpPr txBox="1"/>
          <p:nvPr/>
        </p:nvSpPr>
        <p:spPr>
          <a:xfrm>
            <a:off x="2398374" y="873640"/>
            <a:ext cx="5450225" cy="954107"/>
          </a:xfrm>
          <a:prstGeom prst="rect">
            <a:avLst/>
          </a:prstGeom>
          <a:noFill/>
        </p:spPr>
        <p:txBody>
          <a:bodyPr wrap="square" rtlCol="0">
            <a:spAutoFit/>
          </a:bodyPr>
          <a:lstStyle/>
          <a:p>
            <a:r>
              <a:rPr lang="en-US" sz="2800" dirty="0">
                <a:latin typeface="CMU SANS SERIF" panose="02000603000000000000" pitchFamily="2" charset="0"/>
                <a:ea typeface="CMU SANS SERIF" panose="02000603000000000000" pitchFamily="2" charset="0"/>
                <a:cs typeface="CMU SANS SERIF" panose="02000603000000000000" pitchFamily="2" charset="0"/>
              </a:rPr>
              <a:t>WDs with unexpected metals in their photospheres  = polluted WD</a:t>
            </a:r>
          </a:p>
        </p:txBody>
      </p:sp>
      <p:sp>
        <p:nvSpPr>
          <p:cNvPr id="28" name="TextBox 27">
            <a:extLst>
              <a:ext uri="{FF2B5EF4-FFF2-40B4-BE49-F238E27FC236}">
                <a16:creationId xmlns:a16="http://schemas.microsoft.com/office/drawing/2014/main" id="{C06103A2-96A0-FE42-982A-1966BCA6F12E}"/>
              </a:ext>
            </a:extLst>
          </p:cNvPr>
          <p:cNvSpPr txBox="1"/>
          <p:nvPr/>
        </p:nvSpPr>
        <p:spPr>
          <a:xfrm>
            <a:off x="2398375" y="2375237"/>
            <a:ext cx="5187758" cy="954107"/>
          </a:xfrm>
          <a:prstGeom prst="rect">
            <a:avLst/>
          </a:prstGeom>
          <a:noFill/>
        </p:spPr>
        <p:txBody>
          <a:bodyPr wrap="square" rtlCol="0">
            <a:spAutoFit/>
          </a:bodyPr>
          <a:lstStyle/>
          <a:p>
            <a:r>
              <a:rPr lang="en-US" sz="2800" dirty="0">
                <a:latin typeface="CMU SANS SERIF" panose="02000603000000000000" pitchFamily="2" charset="0"/>
                <a:ea typeface="CMU SANS SERIF" panose="02000603000000000000" pitchFamily="2" charset="0"/>
                <a:cs typeface="CMU SANS SERIF" panose="02000603000000000000" pitchFamily="2" charset="0"/>
              </a:rPr>
              <a:t>Dust disks detected through infrared excess</a:t>
            </a:r>
          </a:p>
        </p:txBody>
      </p:sp>
      <p:sp>
        <p:nvSpPr>
          <p:cNvPr id="30" name="TextBox 29">
            <a:extLst>
              <a:ext uri="{FF2B5EF4-FFF2-40B4-BE49-F238E27FC236}">
                <a16:creationId xmlns:a16="http://schemas.microsoft.com/office/drawing/2014/main" id="{8DEE412C-B93E-1C4E-8839-B4FFE9CF15FE}"/>
              </a:ext>
            </a:extLst>
          </p:cNvPr>
          <p:cNvSpPr txBox="1"/>
          <p:nvPr/>
        </p:nvSpPr>
        <p:spPr>
          <a:xfrm>
            <a:off x="2398376" y="3654230"/>
            <a:ext cx="5814292" cy="1384995"/>
          </a:xfrm>
          <a:prstGeom prst="rect">
            <a:avLst/>
          </a:prstGeom>
          <a:noFill/>
        </p:spPr>
        <p:txBody>
          <a:bodyPr wrap="square" rtlCol="0">
            <a:spAutoFit/>
          </a:bodyPr>
          <a:lstStyle/>
          <a:p>
            <a:r>
              <a:rPr lang="en-US" sz="2800" dirty="0">
                <a:latin typeface="CMU SANS SERIF" panose="02000603000000000000" pitchFamily="2" charset="0"/>
                <a:ea typeface="CMU SANS SERIF" panose="02000603000000000000" pitchFamily="2" charset="0"/>
                <a:cs typeface="CMU SANS SERIF" panose="02000603000000000000" pitchFamily="2" charset="0"/>
              </a:rPr>
              <a:t>WDs with gas disks detected </a:t>
            </a:r>
          </a:p>
          <a:p>
            <a:r>
              <a:rPr lang="en-US" sz="2800" dirty="0">
                <a:latin typeface="CMU SANS SERIF" panose="02000603000000000000" pitchFamily="2" charset="0"/>
                <a:ea typeface="CMU SANS SERIF" panose="02000603000000000000" pitchFamily="2" charset="0"/>
                <a:cs typeface="CMU SANS SERIF" panose="02000603000000000000" pitchFamily="2" charset="0"/>
              </a:rPr>
              <a:t>through Keplerian emission </a:t>
            </a:r>
          </a:p>
          <a:p>
            <a:r>
              <a:rPr lang="en-US" sz="2800" dirty="0">
                <a:latin typeface="CMU SANS SERIF" panose="02000603000000000000" pitchFamily="2" charset="0"/>
                <a:ea typeface="CMU SANS SERIF" panose="02000603000000000000" pitchFamily="2" charset="0"/>
                <a:cs typeface="CMU SANS SERIF" panose="02000603000000000000" pitchFamily="2" charset="0"/>
              </a:rPr>
              <a:t>features (30)</a:t>
            </a:r>
          </a:p>
        </p:txBody>
      </p:sp>
      <p:sp>
        <p:nvSpPr>
          <p:cNvPr id="31" name="TextBox 30">
            <a:extLst>
              <a:ext uri="{FF2B5EF4-FFF2-40B4-BE49-F238E27FC236}">
                <a16:creationId xmlns:a16="http://schemas.microsoft.com/office/drawing/2014/main" id="{796D6E30-269C-C24E-B20D-039D1020E581}"/>
              </a:ext>
            </a:extLst>
          </p:cNvPr>
          <p:cNvSpPr txBox="1"/>
          <p:nvPr/>
        </p:nvSpPr>
        <p:spPr>
          <a:xfrm>
            <a:off x="637306" y="1089083"/>
            <a:ext cx="1564025" cy="707886"/>
          </a:xfrm>
          <a:prstGeom prst="rect">
            <a:avLst/>
          </a:prstGeom>
          <a:noFill/>
        </p:spPr>
        <p:txBody>
          <a:bodyPr wrap="square" rtlCol="0">
            <a:spAutoFit/>
          </a:bodyPr>
          <a:lstStyle/>
          <a:p>
            <a:pPr algn="ctr"/>
            <a:r>
              <a:rPr lang="en-US" sz="4000" dirty="0">
                <a:latin typeface="Avenir Light" panose="020B0402020203020204" pitchFamily="34" charset="77"/>
                <a:ea typeface="CMU Bright Roman" panose="02000603000000000000" pitchFamily="2" charset="0"/>
                <a:cs typeface="CMU Bright Roman" panose="02000603000000000000" pitchFamily="2" charset="0"/>
              </a:rPr>
              <a:t>~</a:t>
            </a:r>
            <a:r>
              <a:rPr lang="en-US" sz="4000" dirty="0">
                <a:latin typeface="CMU Bright Roman" panose="02000603000000000000" pitchFamily="2" charset="0"/>
                <a:ea typeface="CMU Bright Roman" panose="02000603000000000000" pitchFamily="2" charset="0"/>
                <a:cs typeface="CMU Bright Roman" panose="02000603000000000000" pitchFamily="2" charset="0"/>
              </a:rPr>
              <a:t>45%</a:t>
            </a:r>
          </a:p>
        </p:txBody>
      </p:sp>
      <p:sp>
        <p:nvSpPr>
          <p:cNvPr id="34" name="TextBox 33">
            <a:extLst>
              <a:ext uri="{FF2B5EF4-FFF2-40B4-BE49-F238E27FC236}">
                <a16:creationId xmlns:a16="http://schemas.microsoft.com/office/drawing/2014/main" id="{C808E062-717A-3D49-8A65-C38E92F7A238}"/>
              </a:ext>
            </a:extLst>
          </p:cNvPr>
          <p:cNvSpPr txBox="1"/>
          <p:nvPr/>
        </p:nvSpPr>
        <p:spPr>
          <a:xfrm>
            <a:off x="143933" y="2553605"/>
            <a:ext cx="2201332" cy="707886"/>
          </a:xfrm>
          <a:prstGeom prst="rect">
            <a:avLst/>
          </a:prstGeom>
          <a:noFill/>
        </p:spPr>
        <p:txBody>
          <a:bodyPr wrap="square" rtlCol="0">
            <a:spAutoFit/>
          </a:bodyPr>
          <a:lstStyle/>
          <a:p>
            <a:pPr algn="ctr"/>
            <a:r>
              <a:rPr lang="en-US" sz="4000" dirty="0">
                <a:latin typeface="Avenir Light" panose="020B0402020203020204" pitchFamily="34" charset="77"/>
                <a:ea typeface="CMU Bright Roman" panose="02000603000000000000" pitchFamily="2" charset="0"/>
                <a:cs typeface="CMU Bright Roman" panose="02000603000000000000" pitchFamily="2" charset="0"/>
              </a:rPr>
              <a:t>~</a:t>
            </a:r>
            <a:r>
              <a:rPr lang="en-US" sz="4000" dirty="0">
                <a:latin typeface="CMU Bright Roman" panose="02000603000000000000" pitchFamily="2" charset="0"/>
                <a:ea typeface="CMU Bright Roman" panose="02000603000000000000" pitchFamily="2" charset="0"/>
                <a:cs typeface="CMU Bright Roman" panose="02000603000000000000" pitchFamily="2" charset="0"/>
              </a:rPr>
              <a:t>1.5%</a:t>
            </a:r>
          </a:p>
        </p:txBody>
      </p:sp>
      <p:sp>
        <p:nvSpPr>
          <p:cNvPr id="35" name="TextBox 34">
            <a:extLst>
              <a:ext uri="{FF2B5EF4-FFF2-40B4-BE49-F238E27FC236}">
                <a16:creationId xmlns:a16="http://schemas.microsoft.com/office/drawing/2014/main" id="{A2314E12-4015-644A-9847-99CDCA6D5F0A}"/>
              </a:ext>
            </a:extLst>
          </p:cNvPr>
          <p:cNvSpPr txBox="1"/>
          <p:nvPr/>
        </p:nvSpPr>
        <p:spPr>
          <a:xfrm>
            <a:off x="287867" y="3869673"/>
            <a:ext cx="1913465" cy="707886"/>
          </a:xfrm>
          <a:prstGeom prst="rect">
            <a:avLst/>
          </a:prstGeom>
          <a:noFill/>
        </p:spPr>
        <p:txBody>
          <a:bodyPr wrap="square" rtlCol="0">
            <a:spAutoFit/>
          </a:bodyPr>
          <a:lstStyle/>
          <a:p>
            <a:pPr algn="ctr"/>
            <a:r>
              <a:rPr lang="en-US" sz="4000" dirty="0">
                <a:latin typeface="Avenir Light" panose="020B0402020203020204" pitchFamily="34" charset="77"/>
                <a:ea typeface="CMU Bright Roman" panose="02000603000000000000" pitchFamily="2" charset="0"/>
                <a:cs typeface="CMU Bright Roman" panose="02000603000000000000" pitchFamily="2" charset="0"/>
              </a:rPr>
              <a:t>~</a:t>
            </a:r>
            <a:r>
              <a:rPr lang="en-US" sz="4000" dirty="0">
                <a:latin typeface="CMU Bright Roman" panose="02000603000000000000" pitchFamily="2" charset="0"/>
                <a:ea typeface="CMU Bright Roman" panose="02000603000000000000" pitchFamily="2" charset="0"/>
                <a:cs typeface="CMU Bright Roman" panose="02000603000000000000" pitchFamily="2" charset="0"/>
              </a:rPr>
              <a:t>0.06%</a:t>
            </a:r>
          </a:p>
        </p:txBody>
      </p:sp>
      <p:sp>
        <p:nvSpPr>
          <p:cNvPr id="36" name="TextBox 35">
            <a:extLst>
              <a:ext uri="{FF2B5EF4-FFF2-40B4-BE49-F238E27FC236}">
                <a16:creationId xmlns:a16="http://schemas.microsoft.com/office/drawing/2014/main" id="{1BFD1413-DE8A-F145-96AB-07E7CB9DB872}"/>
              </a:ext>
            </a:extLst>
          </p:cNvPr>
          <p:cNvSpPr txBox="1"/>
          <p:nvPr/>
        </p:nvSpPr>
        <p:spPr>
          <a:xfrm>
            <a:off x="2440736" y="5218811"/>
            <a:ext cx="5241695" cy="1384995"/>
          </a:xfrm>
          <a:prstGeom prst="rect">
            <a:avLst/>
          </a:prstGeom>
          <a:noFill/>
        </p:spPr>
        <p:txBody>
          <a:bodyPr wrap="square" rtlCol="0">
            <a:spAutoFit/>
          </a:bodyPr>
          <a:lstStyle/>
          <a:p>
            <a:r>
              <a:rPr lang="en-US" sz="2800" dirty="0">
                <a:latin typeface="CMU SANS SERIF" panose="02000603000000000000" pitchFamily="2" charset="0"/>
                <a:ea typeface="CMU SANS SERIF" panose="02000603000000000000" pitchFamily="2" charset="0"/>
                <a:cs typeface="CMU SANS SERIF" panose="02000603000000000000" pitchFamily="2" charset="0"/>
              </a:rPr>
              <a:t>WDs undergoing transits by captured, disintegrating exo-planet(</a:t>
            </a:r>
            <a:r>
              <a:rPr lang="en-US" sz="2800" dirty="0" err="1">
                <a:latin typeface="CMU SANS SERIF" panose="02000603000000000000" pitchFamily="2" charset="0"/>
                <a:ea typeface="CMU SANS SERIF" panose="02000603000000000000" pitchFamily="2" charset="0"/>
                <a:cs typeface="CMU SANS SERIF" panose="02000603000000000000" pitchFamily="2" charset="0"/>
              </a:rPr>
              <a:t>esimal</a:t>
            </a:r>
            <a:r>
              <a:rPr lang="en-US" sz="2800" dirty="0">
                <a:latin typeface="CMU SANS SERIF" panose="02000603000000000000" pitchFamily="2" charset="0"/>
                <a:ea typeface="CMU SANS SERIF" panose="02000603000000000000" pitchFamily="2" charset="0"/>
                <a:cs typeface="CMU SANS SERIF" panose="02000603000000000000" pitchFamily="2" charset="0"/>
              </a:rPr>
              <a:t>)s</a:t>
            </a:r>
          </a:p>
        </p:txBody>
      </p:sp>
      <p:sp>
        <p:nvSpPr>
          <p:cNvPr id="37" name="TextBox 36">
            <a:extLst>
              <a:ext uri="{FF2B5EF4-FFF2-40B4-BE49-F238E27FC236}">
                <a16:creationId xmlns:a16="http://schemas.microsoft.com/office/drawing/2014/main" id="{016C8762-4F19-2A4F-89DF-B157D3429FCA}"/>
              </a:ext>
            </a:extLst>
          </p:cNvPr>
          <p:cNvSpPr txBox="1"/>
          <p:nvPr/>
        </p:nvSpPr>
        <p:spPr>
          <a:xfrm>
            <a:off x="431800" y="5414974"/>
            <a:ext cx="1913465" cy="707886"/>
          </a:xfrm>
          <a:prstGeom prst="rect">
            <a:avLst/>
          </a:prstGeom>
          <a:noFill/>
        </p:spPr>
        <p:txBody>
          <a:bodyPr wrap="square" rtlCol="0">
            <a:spAutoFit/>
          </a:bodyPr>
          <a:lstStyle/>
          <a:p>
            <a:pPr algn="ctr"/>
            <a:r>
              <a:rPr lang="en-US" sz="4000" dirty="0">
                <a:latin typeface="Avenir Light" panose="020B0402020203020204" pitchFamily="34" charset="77"/>
                <a:ea typeface="CMU Bright Roman" panose="02000603000000000000" pitchFamily="2" charset="0"/>
                <a:cs typeface="CMU Bright Roman" panose="02000603000000000000" pitchFamily="2" charset="0"/>
              </a:rPr>
              <a:t>8</a:t>
            </a:r>
            <a:endParaRPr lang="en-US" sz="4000" dirty="0">
              <a:latin typeface="CMU Bright Roman" panose="02000603000000000000" pitchFamily="2" charset="0"/>
              <a:ea typeface="CMU Bright Roman" panose="02000603000000000000" pitchFamily="2" charset="0"/>
              <a:cs typeface="CMU Bright Roman" panose="02000603000000000000" pitchFamily="2" charset="0"/>
            </a:endParaRPr>
          </a:p>
        </p:txBody>
      </p:sp>
      <p:sp>
        <p:nvSpPr>
          <p:cNvPr id="4" name="Donut 3">
            <a:extLst>
              <a:ext uri="{FF2B5EF4-FFF2-40B4-BE49-F238E27FC236}">
                <a16:creationId xmlns:a16="http://schemas.microsoft.com/office/drawing/2014/main" id="{4BD48C09-F5A5-0643-ACCE-D9D650C8A361}"/>
              </a:ext>
            </a:extLst>
          </p:cNvPr>
          <p:cNvSpPr/>
          <p:nvPr/>
        </p:nvSpPr>
        <p:spPr>
          <a:xfrm>
            <a:off x="9318142" y="970791"/>
            <a:ext cx="771884" cy="771884"/>
          </a:xfrm>
          <a:prstGeom prst="donut">
            <a:avLst>
              <a:gd name="adj" fmla="val 11886"/>
            </a:avLst>
          </a:prstGeom>
          <a:pattFill prst="pct40">
            <a:fgClr>
              <a:schemeClr val="tx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Oval 11">
            <a:extLst>
              <a:ext uri="{FF2B5EF4-FFF2-40B4-BE49-F238E27FC236}">
                <a16:creationId xmlns:a16="http://schemas.microsoft.com/office/drawing/2014/main" id="{2883E350-523C-F446-8F88-097A67AC988F}"/>
              </a:ext>
            </a:extLst>
          </p:cNvPr>
          <p:cNvSpPr/>
          <p:nvPr/>
        </p:nvSpPr>
        <p:spPr>
          <a:xfrm>
            <a:off x="9394524" y="1046096"/>
            <a:ext cx="622809" cy="622809"/>
          </a:xfrm>
          <a:prstGeom prst="ellipse">
            <a:avLst/>
          </a:prstGeom>
          <a:solidFill>
            <a:srgbClr val="AED3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76" name="TextBox 75">
            <a:extLst>
              <a:ext uri="{FF2B5EF4-FFF2-40B4-BE49-F238E27FC236}">
                <a16:creationId xmlns:a16="http://schemas.microsoft.com/office/drawing/2014/main" id="{7B072379-B8F8-5B4E-96E7-93E72221D0E7}"/>
              </a:ext>
            </a:extLst>
          </p:cNvPr>
          <p:cNvSpPr txBox="1"/>
          <p:nvPr/>
        </p:nvSpPr>
        <p:spPr>
          <a:xfrm>
            <a:off x="9465787" y="1185397"/>
            <a:ext cx="495649" cy="313932"/>
          </a:xfrm>
          <a:prstGeom prst="rect">
            <a:avLst/>
          </a:prstGeom>
          <a:noFill/>
        </p:spPr>
        <p:txBody>
          <a:bodyPr wrap="square" rtlCol="0">
            <a:spAutoFit/>
          </a:bodyPr>
          <a:lstStyle/>
          <a:p>
            <a:r>
              <a:rPr lang="en-US" sz="1440" dirty="0">
                <a:latin typeface="Avenir Book" panose="02000503020000020003" pitchFamily="2" charset="0"/>
              </a:rPr>
              <a:t>WD</a:t>
            </a:r>
          </a:p>
        </p:txBody>
      </p:sp>
      <p:sp>
        <p:nvSpPr>
          <p:cNvPr id="107" name="Donut 106">
            <a:extLst>
              <a:ext uri="{FF2B5EF4-FFF2-40B4-BE49-F238E27FC236}">
                <a16:creationId xmlns:a16="http://schemas.microsoft.com/office/drawing/2014/main" id="{CC1B8A98-07DD-664E-AEB6-FDEE967BE585}"/>
              </a:ext>
            </a:extLst>
          </p:cNvPr>
          <p:cNvSpPr/>
          <p:nvPr/>
        </p:nvSpPr>
        <p:spPr>
          <a:xfrm>
            <a:off x="9009380" y="2058661"/>
            <a:ext cx="1437979" cy="1437979"/>
          </a:xfrm>
          <a:prstGeom prst="donut">
            <a:avLst>
              <a:gd name="adj" fmla="val 11886"/>
            </a:avLst>
          </a:prstGeom>
          <a:pattFill prst="pct40">
            <a:fgClr>
              <a:schemeClr val="bg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Oval 117">
            <a:extLst>
              <a:ext uri="{FF2B5EF4-FFF2-40B4-BE49-F238E27FC236}">
                <a16:creationId xmlns:a16="http://schemas.microsoft.com/office/drawing/2014/main" id="{06BDD362-7D23-E04E-BF1B-4C6851F150EF}"/>
              </a:ext>
            </a:extLst>
          </p:cNvPr>
          <p:cNvSpPr/>
          <p:nvPr/>
        </p:nvSpPr>
        <p:spPr>
          <a:xfrm>
            <a:off x="9602130" y="2653072"/>
            <a:ext cx="240380" cy="240381"/>
          </a:xfrm>
          <a:prstGeom prst="ellipse">
            <a:avLst/>
          </a:prstGeom>
          <a:solidFill>
            <a:srgbClr val="AED3E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80" dirty="0"/>
          </a:p>
        </p:txBody>
      </p:sp>
      <p:sp>
        <p:nvSpPr>
          <p:cNvPr id="120" name="TextBox 119">
            <a:extLst>
              <a:ext uri="{FF2B5EF4-FFF2-40B4-BE49-F238E27FC236}">
                <a16:creationId xmlns:a16="http://schemas.microsoft.com/office/drawing/2014/main" id="{9B7642CB-0999-2944-BA68-D735E0C92062}"/>
              </a:ext>
            </a:extLst>
          </p:cNvPr>
          <p:cNvSpPr txBox="1"/>
          <p:nvPr/>
        </p:nvSpPr>
        <p:spPr>
          <a:xfrm>
            <a:off x="9461624" y="2637154"/>
            <a:ext cx="521391" cy="286232"/>
          </a:xfrm>
          <a:prstGeom prst="rect">
            <a:avLst/>
          </a:prstGeom>
          <a:noFill/>
        </p:spPr>
        <p:txBody>
          <a:bodyPr wrap="square" rtlCol="0">
            <a:spAutoFit/>
          </a:bodyPr>
          <a:lstStyle/>
          <a:p>
            <a:pPr algn="ctr"/>
            <a:r>
              <a:rPr lang="en-US" sz="1260" dirty="0">
                <a:latin typeface="Avenir Book" panose="02000503020000020003" pitchFamily="2" charset="0"/>
              </a:rPr>
              <a:t>WD</a:t>
            </a:r>
          </a:p>
        </p:txBody>
      </p:sp>
      <p:sp>
        <p:nvSpPr>
          <p:cNvPr id="137" name="TextBox 136">
            <a:extLst>
              <a:ext uri="{FF2B5EF4-FFF2-40B4-BE49-F238E27FC236}">
                <a16:creationId xmlns:a16="http://schemas.microsoft.com/office/drawing/2014/main" id="{F994523D-1197-9D4B-83F3-5D95F607F07E}"/>
              </a:ext>
            </a:extLst>
          </p:cNvPr>
          <p:cNvSpPr txBox="1"/>
          <p:nvPr/>
        </p:nvSpPr>
        <p:spPr>
          <a:xfrm>
            <a:off x="10057153" y="2305077"/>
            <a:ext cx="969346" cy="313932"/>
          </a:xfrm>
          <a:prstGeom prst="rect">
            <a:avLst/>
          </a:prstGeom>
          <a:solidFill>
            <a:schemeClr val="bg1">
              <a:alpha val="43045"/>
            </a:schemeClr>
          </a:solidFill>
        </p:spPr>
        <p:txBody>
          <a:bodyPr wrap="square" rtlCol="0">
            <a:spAutoFit/>
          </a:bodyPr>
          <a:lstStyle/>
          <a:p>
            <a:r>
              <a:rPr lang="en-US" sz="1440" dirty="0">
                <a:latin typeface="Avenir Book" panose="02000503020000020003" pitchFamily="2" charset="0"/>
              </a:rPr>
              <a:t>Dust</a:t>
            </a:r>
          </a:p>
        </p:txBody>
      </p:sp>
      <p:sp>
        <p:nvSpPr>
          <p:cNvPr id="169" name="TextBox 168">
            <a:extLst>
              <a:ext uri="{FF2B5EF4-FFF2-40B4-BE49-F238E27FC236}">
                <a16:creationId xmlns:a16="http://schemas.microsoft.com/office/drawing/2014/main" id="{E44F0BFD-DF80-F748-B7C3-8B4A5CBA1115}"/>
              </a:ext>
            </a:extLst>
          </p:cNvPr>
          <p:cNvSpPr txBox="1"/>
          <p:nvPr/>
        </p:nvSpPr>
        <p:spPr>
          <a:xfrm>
            <a:off x="8746781" y="3796853"/>
            <a:ext cx="1469610" cy="313932"/>
          </a:xfrm>
          <a:prstGeom prst="rect">
            <a:avLst/>
          </a:prstGeom>
          <a:noFill/>
        </p:spPr>
        <p:txBody>
          <a:bodyPr wrap="square" rtlCol="0">
            <a:spAutoFit/>
          </a:bodyPr>
          <a:lstStyle/>
          <a:p>
            <a:r>
              <a:rPr lang="en-US" sz="1440" dirty="0">
                <a:latin typeface="Avenir Book" panose="02000503020000020003" pitchFamily="2" charset="0"/>
              </a:rPr>
              <a:t>Planetesimal</a:t>
            </a:r>
          </a:p>
        </p:txBody>
      </p:sp>
      <p:sp>
        <p:nvSpPr>
          <p:cNvPr id="170" name="TextBox 169">
            <a:extLst>
              <a:ext uri="{FF2B5EF4-FFF2-40B4-BE49-F238E27FC236}">
                <a16:creationId xmlns:a16="http://schemas.microsoft.com/office/drawing/2014/main" id="{E30478FD-BCD9-E548-A248-429FD81FBAD3}"/>
              </a:ext>
            </a:extLst>
          </p:cNvPr>
          <p:cNvSpPr txBox="1"/>
          <p:nvPr/>
        </p:nvSpPr>
        <p:spPr>
          <a:xfrm>
            <a:off x="7049797" y="4080669"/>
            <a:ext cx="1213516" cy="535531"/>
          </a:xfrm>
          <a:prstGeom prst="rect">
            <a:avLst/>
          </a:prstGeom>
          <a:noFill/>
        </p:spPr>
        <p:txBody>
          <a:bodyPr wrap="square" rtlCol="0">
            <a:spAutoFit/>
          </a:bodyPr>
          <a:lstStyle/>
          <a:p>
            <a:pPr algn="ctr"/>
            <a:r>
              <a:rPr lang="en-US" sz="1440" dirty="0">
                <a:latin typeface="Avenir Book" panose="02000503020000020003" pitchFamily="2" charset="0"/>
              </a:rPr>
              <a:t>Absorption, transits</a:t>
            </a:r>
          </a:p>
        </p:txBody>
      </p:sp>
      <p:cxnSp>
        <p:nvCxnSpPr>
          <p:cNvPr id="171" name="Straight Connector 170">
            <a:extLst>
              <a:ext uri="{FF2B5EF4-FFF2-40B4-BE49-F238E27FC236}">
                <a16:creationId xmlns:a16="http://schemas.microsoft.com/office/drawing/2014/main" id="{F20F7440-C841-9E4A-ACF4-C9AF6D5D2F71}"/>
              </a:ext>
            </a:extLst>
          </p:cNvPr>
          <p:cNvCxnSpPr>
            <a:cxnSpLocks/>
          </p:cNvCxnSpPr>
          <p:nvPr/>
        </p:nvCxnSpPr>
        <p:spPr>
          <a:xfrm>
            <a:off x="8508407" y="4242539"/>
            <a:ext cx="2788705" cy="0"/>
          </a:xfrm>
          <a:prstGeom prst="line">
            <a:avLst/>
          </a:prstGeom>
          <a:ln w="38100">
            <a:solidFill>
              <a:srgbClr val="CC6675"/>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72" name="Cloud 171">
            <a:extLst>
              <a:ext uri="{FF2B5EF4-FFF2-40B4-BE49-F238E27FC236}">
                <a16:creationId xmlns:a16="http://schemas.microsoft.com/office/drawing/2014/main" id="{8B65C5CC-0388-B24D-A20F-268578010D43}"/>
              </a:ext>
            </a:extLst>
          </p:cNvPr>
          <p:cNvSpPr/>
          <p:nvPr/>
        </p:nvSpPr>
        <p:spPr>
          <a:xfrm>
            <a:off x="10278423" y="3984580"/>
            <a:ext cx="730842" cy="524850"/>
          </a:xfrm>
          <a:prstGeom prst="cloud">
            <a:avLst/>
          </a:prstGeom>
          <a:solidFill>
            <a:srgbClr val="748D9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173" name="Smiley Face 172">
            <a:extLst>
              <a:ext uri="{FF2B5EF4-FFF2-40B4-BE49-F238E27FC236}">
                <a16:creationId xmlns:a16="http://schemas.microsoft.com/office/drawing/2014/main" id="{C87FF2B8-FB25-0741-B379-2CA36C643153}"/>
              </a:ext>
            </a:extLst>
          </p:cNvPr>
          <p:cNvSpPr/>
          <p:nvPr/>
        </p:nvSpPr>
        <p:spPr>
          <a:xfrm>
            <a:off x="8201482" y="4148833"/>
            <a:ext cx="185548" cy="185548"/>
          </a:xfrm>
          <a:prstGeom prst="smileyFac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grpSp>
        <p:nvGrpSpPr>
          <p:cNvPr id="174" name="Group 173">
            <a:extLst>
              <a:ext uri="{FF2B5EF4-FFF2-40B4-BE49-F238E27FC236}">
                <a16:creationId xmlns:a16="http://schemas.microsoft.com/office/drawing/2014/main" id="{3FE2AF82-2F65-FC4E-B0C1-910404F0CB58}"/>
              </a:ext>
            </a:extLst>
          </p:cNvPr>
          <p:cNvGrpSpPr/>
          <p:nvPr/>
        </p:nvGrpSpPr>
        <p:grpSpPr>
          <a:xfrm>
            <a:off x="9031838" y="4104245"/>
            <a:ext cx="576826" cy="304988"/>
            <a:chOff x="1480130" y="5417199"/>
            <a:chExt cx="1060704" cy="560832"/>
          </a:xfrm>
          <a:solidFill>
            <a:schemeClr val="accent3">
              <a:lumMod val="60000"/>
              <a:lumOff val="40000"/>
            </a:schemeClr>
          </a:solidFill>
        </p:grpSpPr>
        <p:sp>
          <p:nvSpPr>
            <p:cNvPr id="175" name="Freeform 174">
              <a:extLst>
                <a:ext uri="{FF2B5EF4-FFF2-40B4-BE49-F238E27FC236}">
                  <a16:creationId xmlns:a16="http://schemas.microsoft.com/office/drawing/2014/main" id="{546A1DBA-2B4D-3F40-A9C2-A7218FB794EA}"/>
                </a:ext>
              </a:extLst>
            </p:cNvPr>
            <p:cNvSpPr/>
            <p:nvPr/>
          </p:nvSpPr>
          <p:spPr>
            <a:xfrm rot="575786">
              <a:off x="1480130" y="5417199"/>
              <a:ext cx="1060704" cy="560832"/>
            </a:xfrm>
            <a:custGeom>
              <a:avLst/>
              <a:gdLst>
                <a:gd name="connsiteX0" fmla="*/ 121920 w 1060704"/>
                <a:gd name="connsiteY0" fmla="*/ 219456 h 560832"/>
                <a:gd name="connsiteX1" fmla="*/ 12192 w 1060704"/>
                <a:gd name="connsiteY1" fmla="*/ 292608 h 560832"/>
                <a:gd name="connsiteX2" fmla="*/ 0 w 1060704"/>
                <a:gd name="connsiteY2" fmla="*/ 329184 h 560832"/>
                <a:gd name="connsiteX3" fmla="*/ 12192 w 1060704"/>
                <a:gd name="connsiteY3" fmla="*/ 414528 h 560832"/>
                <a:gd name="connsiteX4" fmla="*/ 85344 w 1060704"/>
                <a:gd name="connsiteY4" fmla="*/ 451104 h 560832"/>
                <a:gd name="connsiteX5" fmla="*/ 304800 w 1060704"/>
                <a:gd name="connsiteY5" fmla="*/ 463296 h 560832"/>
                <a:gd name="connsiteX6" fmla="*/ 341376 w 1060704"/>
                <a:gd name="connsiteY6" fmla="*/ 475488 h 560832"/>
                <a:gd name="connsiteX7" fmla="*/ 414528 w 1060704"/>
                <a:gd name="connsiteY7" fmla="*/ 524256 h 560832"/>
                <a:gd name="connsiteX8" fmla="*/ 451104 w 1060704"/>
                <a:gd name="connsiteY8" fmla="*/ 548640 h 560832"/>
                <a:gd name="connsiteX9" fmla="*/ 487680 w 1060704"/>
                <a:gd name="connsiteY9" fmla="*/ 560832 h 560832"/>
                <a:gd name="connsiteX10" fmla="*/ 621792 w 1060704"/>
                <a:gd name="connsiteY10" fmla="*/ 548640 h 560832"/>
                <a:gd name="connsiteX11" fmla="*/ 694944 w 1060704"/>
                <a:gd name="connsiteY11" fmla="*/ 524256 h 560832"/>
                <a:gd name="connsiteX12" fmla="*/ 731520 w 1060704"/>
                <a:gd name="connsiteY12" fmla="*/ 512064 h 560832"/>
                <a:gd name="connsiteX13" fmla="*/ 841248 w 1060704"/>
                <a:gd name="connsiteY13" fmla="*/ 426720 h 560832"/>
                <a:gd name="connsiteX14" fmla="*/ 914400 w 1060704"/>
                <a:gd name="connsiteY14" fmla="*/ 402336 h 560832"/>
                <a:gd name="connsiteX15" fmla="*/ 999744 w 1060704"/>
                <a:gd name="connsiteY15" fmla="*/ 365760 h 560832"/>
                <a:gd name="connsiteX16" fmla="*/ 1036320 w 1060704"/>
                <a:gd name="connsiteY16" fmla="*/ 341376 h 560832"/>
                <a:gd name="connsiteX17" fmla="*/ 1060704 w 1060704"/>
                <a:gd name="connsiteY17" fmla="*/ 268224 h 560832"/>
                <a:gd name="connsiteX18" fmla="*/ 999744 w 1060704"/>
                <a:gd name="connsiteY18" fmla="*/ 85344 h 560832"/>
                <a:gd name="connsiteX19" fmla="*/ 963168 w 1060704"/>
                <a:gd name="connsiteY19" fmla="*/ 60960 h 560832"/>
                <a:gd name="connsiteX20" fmla="*/ 890016 w 1060704"/>
                <a:gd name="connsiteY20" fmla="*/ 36576 h 560832"/>
                <a:gd name="connsiteX21" fmla="*/ 719328 w 1060704"/>
                <a:gd name="connsiteY21" fmla="*/ 36576 h 560832"/>
                <a:gd name="connsiteX22" fmla="*/ 682752 w 1060704"/>
                <a:gd name="connsiteY22" fmla="*/ 12192 h 560832"/>
                <a:gd name="connsiteX23" fmla="*/ 646176 w 1060704"/>
                <a:gd name="connsiteY23" fmla="*/ 0 h 560832"/>
                <a:gd name="connsiteX24" fmla="*/ 536448 w 1060704"/>
                <a:gd name="connsiteY24" fmla="*/ 24384 h 560832"/>
                <a:gd name="connsiteX25" fmla="*/ 512064 w 1060704"/>
                <a:gd name="connsiteY25" fmla="*/ 60960 h 560832"/>
                <a:gd name="connsiteX26" fmla="*/ 475488 w 1060704"/>
                <a:gd name="connsiteY26" fmla="*/ 73152 h 560832"/>
                <a:gd name="connsiteX27" fmla="*/ 377952 w 1060704"/>
                <a:gd name="connsiteY27" fmla="*/ 85344 h 560832"/>
                <a:gd name="connsiteX28" fmla="*/ 292608 w 1060704"/>
                <a:gd name="connsiteY28" fmla="*/ 97536 h 560832"/>
                <a:gd name="connsiteX29" fmla="*/ 243840 w 1060704"/>
                <a:gd name="connsiteY29" fmla="*/ 146304 h 560832"/>
                <a:gd name="connsiteX30" fmla="*/ 134112 w 1060704"/>
                <a:gd name="connsiteY30" fmla="*/ 207264 h 560832"/>
                <a:gd name="connsiteX31" fmla="*/ 121920 w 1060704"/>
                <a:gd name="connsiteY31" fmla="*/ 219456 h 5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0704" h="560832">
                  <a:moveTo>
                    <a:pt x="121920" y="219456"/>
                  </a:moveTo>
                  <a:cubicBezTo>
                    <a:pt x="101600" y="233680"/>
                    <a:pt x="40523" y="235946"/>
                    <a:pt x="12192" y="292608"/>
                  </a:cubicBezTo>
                  <a:cubicBezTo>
                    <a:pt x="6445" y="304103"/>
                    <a:pt x="4064" y="316992"/>
                    <a:pt x="0" y="329184"/>
                  </a:cubicBezTo>
                  <a:cubicBezTo>
                    <a:pt x="4064" y="357632"/>
                    <a:pt x="521" y="388268"/>
                    <a:pt x="12192" y="414528"/>
                  </a:cubicBezTo>
                  <a:cubicBezTo>
                    <a:pt x="18368" y="428424"/>
                    <a:pt x="70908" y="449729"/>
                    <a:pt x="85344" y="451104"/>
                  </a:cubicBezTo>
                  <a:cubicBezTo>
                    <a:pt x="158279" y="458050"/>
                    <a:pt x="231648" y="459232"/>
                    <a:pt x="304800" y="463296"/>
                  </a:cubicBezTo>
                  <a:cubicBezTo>
                    <a:pt x="316992" y="467360"/>
                    <a:pt x="330142" y="469247"/>
                    <a:pt x="341376" y="475488"/>
                  </a:cubicBezTo>
                  <a:cubicBezTo>
                    <a:pt x="366994" y="489720"/>
                    <a:pt x="390144" y="508000"/>
                    <a:pt x="414528" y="524256"/>
                  </a:cubicBezTo>
                  <a:cubicBezTo>
                    <a:pt x="426720" y="532384"/>
                    <a:pt x="437203" y="544006"/>
                    <a:pt x="451104" y="548640"/>
                  </a:cubicBezTo>
                  <a:lnTo>
                    <a:pt x="487680" y="560832"/>
                  </a:lnTo>
                  <a:cubicBezTo>
                    <a:pt x="532384" y="556768"/>
                    <a:pt x="577587" y="556441"/>
                    <a:pt x="621792" y="548640"/>
                  </a:cubicBezTo>
                  <a:cubicBezTo>
                    <a:pt x="647104" y="544173"/>
                    <a:pt x="670560" y="532384"/>
                    <a:pt x="694944" y="524256"/>
                  </a:cubicBezTo>
                  <a:lnTo>
                    <a:pt x="731520" y="512064"/>
                  </a:lnTo>
                  <a:cubicBezTo>
                    <a:pt x="763079" y="480505"/>
                    <a:pt x="797499" y="441303"/>
                    <a:pt x="841248" y="426720"/>
                  </a:cubicBezTo>
                  <a:cubicBezTo>
                    <a:pt x="865632" y="418592"/>
                    <a:pt x="893014" y="416593"/>
                    <a:pt x="914400" y="402336"/>
                  </a:cubicBezTo>
                  <a:cubicBezTo>
                    <a:pt x="964918" y="368657"/>
                    <a:pt x="936761" y="381506"/>
                    <a:pt x="999744" y="365760"/>
                  </a:cubicBezTo>
                  <a:cubicBezTo>
                    <a:pt x="1011936" y="357632"/>
                    <a:pt x="1028554" y="353802"/>
                    <a:pt x="1036320" y="341376"/>
                  </a:cubicBezTo>
                  <a:cubicBezTo>
                    <a:pt x="1049943" y="319580"/>
                    <a:pt x="1060704" y="268224"/>
                    <a:pt x="1060704" y="268224"/>
                  </a:cubicBezTo>
                  <a:cubicBezTo>
                    <a:pt x="1053963" y="207557"/>
                    <a:pt x="1062007" y="126853"/>
                    <a:pt x="999744" y="85344"/>
                  </a:cubicBezTo>
                  <a:cubicBezTo>
                    <a:pt x="987552" y="77216"/>
                    <a:pt x="976558" y="66911"/>
                    <a:pt x="963168" y="60960"/>
                  </a:cubicBezTo>
                  <a:cubicBezTo>
                    <a:pt x="939680" y="50521"/>
                    <a:pt x="890016" y="36576"/>
                    <a:pt x="890016" y="36576"/>
                  </a:cubicBezTo>
                  <a:cubicBezTo>
                    <a:pt x="815619" y="51455"/>
                    <a:pt x="809428" y="59101"/>
                    <a:pt x="719328" y="36576"/>
                  </a:cubicBezTo>
                  <a:cubicBezTo>
                    <a:pt x="705113" y="33022"/>
                    <a:pt x="695858" y="18745"/>
                    <a:pt x="682752" y="12192"/>
                  </a:cubicBezTo>
                  <a:cubicBezTo>
                    <a:pt x="671257" y="6445"/>
                    <a:pt x="658368" y="4064"/>
                    <a:pt x="646176" y="0"/>
                  </a:cubicBezTo>
                  <a:cubicBezTo>
                    <a:pt x="645427" y="125"/>
                    <a:pt x="552245" y="11747"/>
                    <a:pt x="536448" y="24384"/>
                  </a:cubicBezTo>
                  <a:cubicBezTo>
                    <a:pt x="525006" y="33538"/>
                    <a:pt x="523506" y="51806"/>
                    <a:pt x="512064" y="60960"/>
                  </a:cubicBezTo>
                  <a:cubicBezTo>
                    <a:pt x="502029" y="68988"/>
                    <a:pt x="488132" y="70853"/>
                    <a:pt x="475488" y="73152"/>
                  </a:cubicBezTo>
                  <a:cubicBezTo>
                    <a:pt x="443251" y="79013"/>
                    <a:pt x="410430" y="81014"/>
                    <a:pt x="377952" y="85344"/>
                  </a:cubicBezTo>
                  <a:lnTo>
                    <a:pt x="292608" y="97536"/>
                  </a:lnTo>
                  <a:cubicBezTo>
                    <a:pt x="195072" y="130048"/>
                    <a:pt x="308864" y="81280"/>
                    <a:pt x="243840" y="146304"/>
                  </a:cubicBezTo>
                  <a:cubicBezTo>
                    <a:pt x="190264" y="199880"/>
                    <a:pt x="185216" y="186822"/>
                    <a:pt x="134112" y="207264"/>
                  </a:cubicBezTo>
                  <a:cubicBezTo>
                    <a:pt x="125675" y="210639"/>
                    <a:pt x="142240" y="205232"/>
                    <a:pt x="121920" y="219456"/>
                  </a:cubicBezTo>
                  <a:close/>
                </a:path>
              </a:pathLst>
            </a:custGeom>
            <a:grpFill/>
            <a:ln w="2540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cxnSp>
          <p:nvCxnSpPr>
            <p:cNvPr id="176" name="Straight Connector 175">
              <a:extLst>
                <a:ext uri="{FF2B5EF4-FFF2-40B4-BE49-F238E27FC236}">
                  <a16:creationId xmlns:a16="http://schemas.microsoft.com/office/drawing/2014/main" id="{6C43017B-1280-884B-9A75-58A067F5E7F7}"/>
                </a:ext>
              </a:extLst>
            </p:cNvPr>
            <p:cNvCxnSpPr>
              <a:cxnSpLocks/>
            </p:cNvCxnSpPr>
            <p:nvPr/>
          </p:nvCxnSpPr>
          <p:spPr>
            <a:xfrm flipH="1">
              <a:off x="1577225" y="5561755"/>
              <a:ext cx="74682" cy="22230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B23A1595-1AF9-4145-B8D6-E2B86C0BBC9C}"/>
                </a:ext>
              </a:extLst>
            </p:cNvPr>
            <p:cNvCxnSpPr>
              <a:cxnSpLocks/>
              <a:stCxn id="175" idx="29"/>
            </p:cNvCxnSpPr>
            <p:nvPr/>
          </p:nvCxnSpPr>
          <p:spPr>
            <a:xfrm flipH="1">
              <a:off x="1637737" y="5517616"/>
              <a:ext cx="112600" cy="289284"/>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BE9EE9FE-E20D-3C4E-91E3-7829D94E4709}"/>
                </a:ext>
              </a:extLst>
            </p:cNvPr>
            <p:cNvCxnSpPr>
              <a:cxnSpLocks/>
            </p:cNvCxnSpPr>
            <p:nvPr/>
          </p:nvCxnSpPr>
          <p:spPr>
            <a:xfrm flipH="1">
              <a:off x="2104710" y="5445947"/>
              <a:ext cx="21732" cy="520626"/>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a:extLst>
                <a:ext uri="{FF2B5EF4-FFF2-40B4-BE49-F238E27FC236}">
                  <a16:creationId xmlns:a16="http://schemas.microsoft.com/office/drawing/2014/main" id="{EE4B1C6F-43C9-6145-8037-C96F3C86F601}"/>
                </a:ext>
              </a:extLst>
            </p:cNvPr>
            <p:cNvCxnSpPr>
              <a:cxnSpLocks/>
            </p:cNvCxnSpPr>
            <p:nvPr/>
          </p:nvCxnSpPr>
          <p:spPr>
            <a:xfrm flipH="1">
              <a:off x="1714539" y="5480673"/>
              <a:ext cx="117189" cy="348845"/>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05992F05-EB58-204B-9B5C-33654C51DB88}"/>
                </a:ext>
              </a:extLst>
            </p:cNvPr>
            <p:cNvCxnSpPr>
              <a:cxnSpLocks/>
              <a:stCxn id="175" idx="26"/>
            </p:cNvCxnSpPr>
            <p:nvPr/>
          </p:nvCxnSpPr>
          <p:spPr>
            <a:xfrm flipH="1">
              <a:off x="1860078" y="5484105"/>
              <a:ext cx="130860" cy="44431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a16="http://schemas.microsoft.com/office/drawing/2014/main" id="{57F0E50F-F2E1-F84E-8D23-AF3A4C5B2152}"/>
                </a:ext>
              </a:extLst>
            </p:cNvPr>
            <p:cNvCxnSpPr>
              <a:cxnSpLocks/>
            </p:cNvCxnSpPr>
            <p:nvPr/>
          </p:nvCxnSpPr>
          <p:spPr>
            <a:xfrm flipH="1">
              <a:off x="1797227" y="5485556"/>
              <a:ext cx="125878" cy="37470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A9CFB480-F0F9-E74F-A6E4-D87C6AD240C7}"/>
                </a:ext>
              </a:extLst>
            </p:cNvPr>
            <p:cNvCxnSpPr>
              <a:cxnSpLocks/>
              <a:stCxn id="175" idx="25"/>
            </p:cNvCxnSpPr>
            <p:nvPr/>
          </p:nvCxnSpPr>
          <p:spPr>
            <a:xfrm flipH="1">
              <a:off x="1937691" y="5478181"/>
              <a:ext cx="91344" cy="49984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67ECC929-BDEF-2446-AE0D-0A3BCA99DA35}"/>
                </a:ext>
              </a:extLst>
            </p:cNvPr>
            <p:cNvCxnSpPr>
              <a:cxnSpLocks/>
              <a:stCxn id="175" idx="24"/>
            </p:cNvCxnSpPr>
            <p:nvPr/>
          </p:nvCxnSpPr>
          <p:spPr>
            <a:xfrm flipH="1">
              <a:off x="2028475" y="5446182"/>
              <a:ext cx="30700" cy="531848"/>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3727DB7F-FFA0-3D40-9273-7C0E5B8438D9}"/>
                </a:ext>
              </a:extLst>
            </p:cNvPr>
            <p:cNvCxnSpPr>
              <a:cxnSpLocks/>
              <a:stCxn id="175" idx="21"/>
            </p:cNvCxnSpPr>
            <p:nvPr/>
          </p:nvCxnSpPr>
          <p:spPr>
            <a:xfrm flipH="1">
              <a:off x="2176371" y="5488691"/>
              <a:ext cx="61092" cy="46750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99984148-7AB6-0A45-A174-7C5F973C8869}"/>
                </a:ext>
              </a:extLst>
            </p:cNvPr>
            <p:cNvCxnSpPr>
              <a:cxnSpLocks/>
            </p:cNvCxnSpPr>
            <p:nvPr/>
          </p:nvCxnSpPr>
          <p:spPr>
            <a:xfrm flipH="1">
              <a:off x="2443040" y="5533030"/>
              <a:ext cx="7198" cy="329169"/>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9AF329CD-AF58-2947-BA92-F8BD00D6BC9A}"/>
                </a:ext>
              </a:extLst>
            </p:cNvPr>
            <p:cNvCxnSpPr>
              <a:cxnSpLocks/>
            </p:cNvCxnSpPr>
            <p:nvPr/>
          </p:nvCxnSpPr>
          <p:spPr>
            <a:xfrm flipH="1">
              <a:off x="2250761" y="5523394"/>
              <a:ext cx="56459" cy="371283"/>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a:extLst>
                <a:ext uri="{FF2B5EF4-FFF2-40B4-BE49-F238E27FC236}">
                  <a16:creationId xmlns:a16="http://schemas.microsoft.com/office/drawing/2014/main" id="{76FA1E68-74AA-FE46-8E75-A55AAA845643}"/>
                </a:ext>
              </a:extLst>
            </p:cNvPr>
            <p:cNvCxnSpPr>
              <a:cxnSpLocks/>
            </p:cNvCxnSpPr>
            <p:nvPr/>
          </p:nvCxnSpPr>
          <p:spPr>
            <a:xfrm flipH="1">
              <a:off x="2348014" y="5533030"/>
              <a:ext cx="30978" cy="337361"/>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4C582A69-AFBE-B341-B46B-6DE03D273D19}"/>
                </a:ext>
              </a:extLst>
            </p:cNvPr>
            <p:cNvCxnSpPr>
              <a:cxnSpLocks/>
            </p:cNvCxnSpPr>
            <p:nvPr/>
          </p:nvCxnSpPr>
          <p:spPr>
            <a:xfrm flipH="1">
              <a:off x="1518575" y="5583407"/>
              <a:ext cx="39398" cy="198236"/>
            </a:xfrm>
            <a:prstGeom prst="line">
              <a:avLst/>
            </a:prstGeom>
            <a:grpFill/>
            <a:ln>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sp>
        <p:nvSpPr>
          <p:cNvPr id="189" name="TextBox 188">
            <a:extLst>
              <a:ext uri="{FF2B5EF4-FFF2-40B4-BE49-F238E27FC236}">
                <a16:creationId xmlns:a16="http://schemas.microsoft.com/office/drawing/2014/main" id="{9F200D2F-33B9-9E4B-A2D9-BC6528A33423}"/>
              </a:ext>
            </a:extLst>
          </p:cNvPr>
          <p:cNvSpPr txBox="1"/>
          <p:nvPr/>
        </p:nvSpPr>
        <p:spPr>
          <a:xfrm>
            <a:off x="10408574" y="4075886"/>
            <a:ext cx="503664" cy="313932"/>
          </a:xfrm>
          <a:prstGeom prst="rect">
            <a:avLst/>
          </a:prstGeom>
          <a:noFill/>
        </p:spPr>
        <p:txBody>
          <a:bodyPr wrap="none" rtlCol="0">
            <a:spAutoFit/>
          </a:bodyPr>
          <a:lstStyle/>
          <a:p>
            <a:r>
              <a:rPr lang="en-US" sz="1440" dirty="0">
                <a:latin typeface="Avenir Book" panose="02000503020000020003" pitchFamily="2" charset="0"/>
              </a:rPr>
              <a:t>Gas</a:t>
            </a:r>
          </a:p>
        </p:txBody>
      </p:sp>
      <p:grpSp>
        <p:nvGrpSpPr>
          <p:cNvPr id="190" name="Group 189">
            <a:extLst>
              <a:ext uri="{FF2B5EF4-FFF2-40B4-BE49-F238E27FC236}">
                <a16:creationId xmlns:a16="http://schemas.microsoft.com/office/drawing/2014/main" id="{07DB468D-32C3-BB42-8752-2446331E8CE0}"/>
              </a:ext>
            </a:extLst>
          </p:cNvPr>
          <p:cNvGrpSpPr/>
          <p:nvPr/>
        </p:nvGrpSpPr>
        <p:grpSpPr>
          <a:xfrm>
            <a:off x="8273026" y="4180786"/>
            <a:ext cx="3271911" cy="1046637"/>
            <a:chOff x="7808331" y="1203527"/>
            <a:chExt cx="3271911" cy="1046637"/>
          </a:xfrm>
        </p:grpSpPr>
        <p:cxnSp>
          <p:nvCxnSpPr>
            <p:cNvPr id="191" name="Straight Connector 190">
              <a:extLst>
                <a:ext uri="{FF2B5EF4-FFF2-40B4-BE49-F238E27FC236}">
                  <a16:creationId xmlns:a16="http://schemas.microsoft.com/office/drawing/2014/main" id="{7ABEB1A6-9A6D-3B48-86F5-E3F4E765E37B}"/>
                </a:ext>
              </a:extLst>
            </p:cNvPr>
            <p:cNvCxnSpPr>
              <a:cxnSpLocks/>
            </p:cNvCxnSpPr>
            <p:nvPr/>
          </p:nvCxnSpPr>
          <p:spPr>
            <a:xfrm flipV="1">
              <a:off x="9074020" y="1203527"/>
              <a:ext cx="2006222" cy="598767"/>
            </a:xfrm>
            <a:prstGeom prst="line">
              <a:avLst/>
            </a:prstGeom>
            <a:ln w="38100">
              <a:solidFill>
                <a:srgbClr val="CC6675"/>
              </a:solidFill>
              <a:prstDash val="sysDot"/>
            </a:ln>
            <a:effectLst/>
          </p:spPr>
          <p:style>
            <a:lnRef idx="2">
              <a:schemeClr val="accent1"/>
            </a:lnRef>
            <a:fillRef idx="0">
              <a:schemeClr val="accent1"/>
            </a:fillRef>
            <a:effectRef idx="1">
              <a:schemeClr val="accent1"/>
            </a:effectRef>
            <a:fontRef idx="minor">
              <a:schemeClr val="tx1"/>
            </a:fontRef>
          </p:style>
        </p:cxnSp>
        <p:sp>
          <p:nvSpPr>
            <p:cNvPr id="192" name="TextBox 191">
              <a:extLst>
                <a:ext uri="{FF2B5EF4-FFF2-40B4-BE49-F238E27FC236}">
                  <a16:creationId xmlns:a16="http://schemas.microsoft.com/office/drawing/2014/main" id="{826322E1-399F-2D41-A538-E3477F86EE5F}"/>
                </a:ext>
              </a:extLst>
            </p:cNvPr>
            <p:cNvSpPr txBox="1"/>
            <p:nvPr/>
          </p:nvSpPr>
          <p:spPr>
            <a:xfrm rot="20409887">
              <a:off x="7808331" y="1936232"/>
              <a:ext cx="1213516" cy="313932"/>
            </a:xfrm>
            <a:prstGeom prst="rect">
              <a:avLst/>
            </a:prstGeom>
            <a:noFill/>
          </p:spPr>
          <p:txBody>
            <a:bodyPr wrap="square" rtlCol="0">
              <a:spAutoFit/>
            </a:bodyPr>
            <a:lstStyle/>
            <a:p>
              <a:pPr algn="ctr"/>
              <a:r>
                <a:rPr lang="en-US" sz="1440" dirty="0">
                  <a:latin typeface="Avenir Book" panose="02000503020000020003" pitchFamily="2" charset="0"/>
                </a:rPr>
                <a:t>Emission</a:t>
              </a:r>
            </a:p>
          </p:txBody>
        </p:sp>
        <p:sp>
          <p:nvSpPr>
            <p:cNvPr id="193" name="Smiley Face 192">
              <a:extLst>
                <a:ext uri="{FF2B5EF4-FFF2-40B4-BE49-F238E27FC236}">
                  <a16:creationId xmlns:a16="http://schemas.microsoft.com/office/drawing/2014/main" id="{601196AC-4E85-6648-ABDD-6DA11226A3CE}"/>
                </a:ext>
              </a:extLst>
            </p:cNvPr>
            <p:cNvSpPr/>
            <p:nvPr/>
          </p:nvSpPr>
          <p:spPr>
            <a:xfrm rot="20498927">
              <a:off x="8797730" y="1801635"/>
              <a:ext cx="185548" cy="185548"/>
            </a:xfrm>
            <a:prstGeom prst="smileyFac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grpSp>
      <p:sp>
        <p:nvSpPr>
          <p:cNvPr id="194" name="Oval 193">
            <a:extLst>
              <a:ext uri="{FF2B5EF4-FFF2-40B4-BE49-F238E27FC236}">
                <a16:creationId xmlns:a16="http://schemas.microsoft.com/office/drawing/2014/main" id="{46B01AB2-513B-8449-B600-CD9F9E08204B}"/>
              </a:ext>
            </a:extLst>
          </p:cNvPr>
          <p:cNvSpPr/>
          <p:nvPr/>
        </p:nvSpPr>
        <p:spPr>
          <a:xfrm>
            <a:off x="11006490" y="3917383"/>
            <a:ext cx="630936" cy="630937"/>
          </a:xfrm>
          <a:prstGeom prst="ellipse">
            <a:avLst/>
          </a:prstGeom>
          <a:solidFill>
            <a:srgbClr val="AED3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sp>
        <p:nvSpPr>
          <p:cNvPr id="195" name="TextBox 194">
            <a:extLst>
              <a:ext uri="{FF2B5EF4-FFF2-40B4-BE49-F238E27FC236}">
                <a16:creationId xmlns:a16="http://schemas.microsoft.com/office/drawing/2014/main" id="{679AD344-721B-354E-BB3E-9AE1908221D0}"/>
              </a:ext>
            </a:extLst>
          </p:cNvPr>
          <p:cNvSpPr txBox="1"/>
          <p:nvPr/>
        </p:nvSpPr>
        <p:spPr>
          <a:xfrm>
            <a:off x="11064278" y="4080567"/>
            <a:ext cx="495649" cy="313932"/>
          </a:xfrm>
          <a:prstGeom prst="rect">
            <a:avLst/>
          </a:prstGeom>
          <a:noFill/>
        </p:spPr>
        <p:txBody>
          <a:bodyPr wrap="none" rtlCol="0">
            <a:spAutoFit/>
          </a:bodyPr>
          <a:lstStyle/>
          <a:p>
            <a:r>
              <a:rPr lang="en-US" sz="1440" dirty="0">
                <a:latin typeface="Avenir Book" panose="02000503020000020003" pitchFamily="2" charset="0"/>
              </a:rPr>
              <a:t>WD</a:t>
            </a:r>
          </a:p>
        </p:txBody>
      </p:sp>
      <p:sp>
        <p:nvSpPr>
          <p:cNvPr id="197" name="Rounded Rectangle 196">
            <a:extLst>
              <a:ext uri="{FF2B5EF4-FFF2-40B4-BE49-F238E27FC236}">
                <a16:creationId xmlns:a16="http://schemas.microsoft.com/office/drawing/2014/main" id="{3733A0E3-341D-9741-8441-AE8582B16C40}"/>
              </a:ext>
            </a:extLst>
          </p:cNvPr>
          <p:cNvSpPr/>
          <p:nvPr/>
        </p:nvSpPr>
        <p:spPr>
          <a:xfrm>
            <a:off x="9656454" y="4061349"/>
            <a:ext cx="603314" cy="347883"/>
          </a:xfrm>
          <a:prstGeom prst="roundRect">
            <a:avLst/>
          </a:prstGeom>
          <a:pattFill prst="pct40">
            <a:fgClr>
              <a:schemeClr val="bg2">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Dust</a:t>
            </a:r>
          </a:p>
        </p:txBody>
      </p:sp>
      <p:sp>
        <p:nvSpPr>
          <p:cNvPr id="199" name="Oval 198">
            <a:extLst>
              <a:ext uri="{FF2B5EF4-FFF2-40B4-BE49-F238E27FC236}">
                <a16:creationId xmlns:a16="http://schemas.microsoft.com/office/drawing/2014/main" id="{92176591-C3D0-A74A-9E7F-0E23809258EA}"/>
              </a:ext>
            </a:extLst>
          </p:cNvPr>
          <p:cNvSpPr/>
          <p:nvPr/>
        </p:nvSpPr>
        <p:spPr>
          <a:xfrm>
            <a:off x="9409059" y="5528935"/>
            <a:ext cx="707074" cy="707074"/>
          </a:xfrm>
          <a:prstGeom prst="ellipse">
            <a:avLst/>
          </a:prstGeom>
          <a:solidFill>
            <a:srgbClr val="AED3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cxnSp>
        <p:nvCxnSpPr>
          <p:cNvPr id="205" name="Straight Connector 204">
            <a:extLst>
              <a:ext uri="{FF2B5EF4-FFF2-40B4-BE49-F238E27FC236}">
                <a16:creationId xmlns:a16="http://schemas.microsoft.com/office/drawing/2014/main" id="{F0043443-F1C4-5C43-A864-ECF5C837EE74}"/>
              </a:ext>
            </a:extLst>
          </p:cNvPr>
          <p:cNvCxnSpPr>
            <a:cxnSpLocks/>
          </p:cNvCxnSpPr>
          <p:nvPr/>
        </p:nvCxnSpPr>
        <p:spPr>
          <a:xfrm>
            <a:off x="8696196" y="5898949"/>
            <a:ext cx="2122505" cy="0"/>
          </a:xfrm>
          <a:prstGeom prst="line">
            <a:avLst/>
          </a:prstGeom>
          <a:ln w="50800">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06" name="Group 205">
            <a:extLst>
              <a:ext uri="{FF2B5EF4-FFF2-40B4-BE49-F238E27FC236}">
                <a16:creationId xmlns:a16="http://schemas.microsoft.com/office/drawing/2014/main" id="{AF447858-F6B2-D743-9CF1-CB9ECAE33B95}"/>
              </a:ext>
            </a:extLst>
          </p:cNvPr>
          <p:cNvGrpSpPr/>
          <p:nvPr/>
        </p:nvGrpSpPr>
        <p:grpSpPr>
          <a:xfrm rot="20718494">
            <a:off x="9529561" y="5777014"/>
            <a:ext cx="507980" cy="268587"/>
            <a:chOff x="1480130" y="5417199"/>
            <a:chExt cx="1060704" cy="560832"/>
          </a:xfrm>
          <a:solidFill>
            <a:schemeClr val="accent3">
              <a:lumMod val="60000"/>
              <a:lumOff val="40000"/>
            </a:schemeClr>
          </a:solidFill>
        </p:grpSpPr>
        <p:sp>
          <p:nvSpPr>
            <p:cNvPr id="207" name="Freeform 206">
              <a:extLst>
                <a:ext uri="{FF2B5EF4-FFF2-40B4-BE49-F238E27FC236}">
                  <a16:creationId xmlns:a16="http://schemas.microsoft.com/office/drawing/2014/main" id="{6557BC08-2826-E249-BF4B-378C277FBA54}"/>
                </a:ext>
              </a:extLst>
            </p:cNvPr>
            <p:cNvSpPr/>
            <p:nvPr/>
          </p:nvSpPr>
          <p:spPr>
            <a:xfrm rot="575786">
              <a:off x="1480130" y="5417199"/>
              <a:ext cx="1060704" cy="560832"/>
            </a:xfrm>
            <a:custGeom>
              <a:avLst/>
              <a:gdLst>
                <a:gd name="connsiteX0" fmla="*/ 121920 w 1060704"/>
                <a:gd name="connsiteY0" fmla="*/ 219456 h 560832"/>
                <a:gd name="connsiteX1" fmla="*/ 12192 w 1060704"/>
                <a:gd name="connsiteY1" fmla="*/ 292608 h 560832"/>
                <a:gd name="connsiteX2" fmla="*/ 0 w 1060704"/>
                <a:gd name="connsiteY2" fmla="*/ 329184 h 560832"/>
                <a:gd name="connsiteX3" fmla="*/ 12192 w 1060704"/>
                <a:gd name="connsiteY3" fmla="*/ 414528 h 560832"/>
                <a:gd name="connsiteX4" fmla="*/ 85344 w 1060704"/>
                <a:gd name="connsiteY4" fmla="*/ 451104 h 560832"/>
                <a:gd name="connsiteX5" fmla="*/ 304800 w 1060704"/>
                <a:gd name="connsiteY5" fmla="*/ 463296 h 560832"/>
                <a:gd name="connsiteX6" fmla="*/ 341376 w 1060704"/>
                <a:gd name="connsiteY6" fmla="*/ 475488 h 560832"/>
                <a:gd name="connsiteX7" fmla="*/ 414528 w 1060704"/>
                <a:gd name="connsiteY7" fmla="*/ 524256 h 560832"/>
                <a:gd name="connsiteX8" fmla="*/ 451104 w 1060704"/>
                <a:gd name="connsiteY8" fmla="*/ 548640 h 560832"/>
                <a:gd name="connsiteX9" fmla="*/ 487680 w 1060704"/>
                <a:gd name="connsiteY9" fmla="*/ 560832 h 560832"/>
                <a:gd name="connsiteX10" fmla="*/ 621792 w 1060704"/>
                <a:gd name="connsiteY10" fmla="*/ 548640 h 560832"/>
                <a:gd name="connsiteX11" fmla="*/ 694944 w 1060704"/>
                <a:gd name="connsiteY11" fmla="*/ 524256 h 560832"/>
                <a:gd name="connsiteX12" fmla="*/ 731520 w 1060704"/>
                <a:gd name="connsiteY12" fmla="*/ 512064 h 560832"/>
                <a:gd name="connsiteX13" fmla="*/ 841248 w 1060704"/>
                <a:gd name="connsiteY13" fmla="*/ 426720 h 560832"/>
                <a:gd name="connsiteX14" fmla="*/ 914400 w 1060704"/>
                <a:gd name="connsiteY14" fmla="*/ 402336 h 560832"/>
                <a:gd name="connsiteX15" fmla="*/ 999744 w 1060704"/>
                <a:gd name="connsiteY15" fmla="*/ 365760 h 560832"/>
                <a:gd name="connsiteX16" fmla="*/ 1036320 w 1060704"/>
                <a:gd name="connsiteY16" fmla="*/ 341376 h 560832"/>
                <a:gd name="connsiteX17" fmla="*/ 1060704 w 1060704"/>
                <a:gd name="connsiteY17" fmla="*/ 268224 h 560832"/>
                <a:gd name="connsiteX18" fmla="*/ 999744 w 1060704"/>
                <a:gd name="connsiteY18" fmla="*/ 85344 h 560832"/>
                <a:gd name="connsiteX19" fmla="*/ 963168 w 1060704"/>
                <a:gd name="connsiteY19" fmla="*/ 60960 h 560832"/>
                <a:gd name="connsiteX20" fmla="*/ 890016 w 1060704"/>
                <a:gd name="connsiteY20" fmla="*/ 36576 h 560832"/>
                <a:gd name="connsiteX21" fmla="*/ 719328 w 1060704"/>
                <a:gd name="connsiteY21" fmla="*/ 36576 h 560832"/>
                <a:gd name="connsiteX22" fmla="*/ 682752 w 1060704"/>
                <a:gd name="connsiteY22" fmla="*/ 12192 h 560832"/>
                <a:gd name="connsiteX23" fmla="*/ 646176 w 1060704"/>
                <a:gd name="connsiteY23" fmla="*/ 0 h 560832"/>
                <a:gd name="connsiteX24" fmla="*/ 536448 w 1060704"/>
                <a:gd name="connsiteY24" fmla="*/ 24384 h 560832"/>
                <a:gd name="connsiteX25" fmla="*/ 512064 w 1060704"/>
                <a:gd name="connsiteY25" fmla="*/ 60960 h 560832"/>
                <a:gd name="connsiteX26" fmla="*/ 475488 w 1060704"/>
                <a:gd name="connsiteY26" fmla="*/ 73152 h 560832"/>
                <a:gd name="connsiteX27" fmla="*/ 377952 w 1060704"/>
                <a:gd name="connsiteY27" fmla="*/ 85344 h 560832"/>
                <a:gd name="connsiteX28" fmla="*/ 292608 w 1060704"/>
                <a:gd name="connsiteY28" fmla="*/ 97536 h 560832"/>
                <a:gd name="connsiteX29" fmla="*/ 243840 w 1060704"/>
                <a:gd name="connsiteY29" fmla="*/ 146304 h 560832"/>
                <a:gd name="connsiteX30" fmla="*/ 134112 w 1060704"/>
                <a:gd name="connsiteY30" fmla="*/ 207264 h 560832"/>
                <a:gd name="connsiteX31" fmla="*/ 121920 w 1060704"/>
                <a:gd name="connsiteY31" fmla="*/ 219456 h 56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60704" h="560832">
                  <a:moveTo>
                    <a:pt x="121920" y="219456"/>
                  </a:moveTo>
                  <a:cubicBezTo>
                    <a:pt x="101600" y="233680"/>
                    <a:pt x="40523" y="235946"/>
                    <a:pt x="12192" y="292608"/>
                  </a:cubicBezTo>
                  <a:cubicBezTo>
                    <a:pt x="6445" y="304103"/>
                    <a:pt x="4064" y="316992"/>
                    <a:pt x="0" y="329184"/>
                  </a:cubicBezTo>
                  <a:cubicBezTo>
                    <a:pt x="4064" y="357632"/>
                    <a:pt x="521" y="388268"/>
                    <a:pt x="12192" y="414528"/>
                  </a:cubicBezTo>
                  <a:cubicBezTo>
                    <a:pt x="18368" y="428424"/>
                    <a:pt x="70908" y="449729"/>
                    <a:pt x="85344" y="451104"/>
                  </a:cubicBezTo>
                  <a:cubicBezTo>
                    <a:pt x="158279" y="458050"/>
                    <a:pt x="231648" y="459232"/>
                    <a:pt x="304800" y="463296"/>
                  </a:cubicBezTo>
                  <a:cubicBezTo>
                    <a:pt x="316992" y="467360"/>
                    <a:pt x="330142" y="469247"/>
                    <a:pt x="341376" y="475488"/>
                  </a:cubicBezTo>
                  <a:cubicBezTo>
                    <a:pt x="366994" y="489720"/>
                    <a:pt x="390144" y="508000"/>
                    <a:pt x="414528" y="524256"/>
                  </a:cubicBezTo>
                  <a:cubicBezTo>
                    <a:pt x="426720" y="532384"/>
                    <a:pt x="437203" y="544006"/>
                    <a:pt x="451104" y="548640"/>
                  </a:cubicBezTo>
                  <a:lnTo>
                    <a:pt x="487680" y="560832"/>
                  </a:lnTo>
                  <a:cubicBezTo>
                    <a:pt x="532384" y="556768"/>
                    <a:pt x="577587" y="556441"/>
                    <a:pt x="621792" y="548640"/>
                  </a:cubicBezTo>
                  <a:cubicBezTo>
                    <a:pt x="647104" y="544173"/>
                    <a:pt x="670560" y="532384"/>
                    <a:pt x="694944" y="524256"/>
                  </a:cubicBezTo>
                  <a:lnTo>
                    <a:pt x="731520" y="512064"/>
                  </a:lnTo>
                  <a:cubicBezTo>
                    <a:pt x="763079" y="480505"/>
                    <a:pt x="797499" y="441303"/>
                    <a:pt x="841248" y="426720"/>
                  </a:cubicBezTo>
                  <a:cubicBezTo>
                    <a:pt x="865632" y="418592"/>
                    <a:pt x="893014" y="416593"/>
                    <a:pt x="914400" y="402336"/>
                  </a:cubicBezTo>
                  <a:cubicBezTo>
                    <a:pt x="964918" y="368657"/>
                    <a:pt x="936761" y="381506"/>
                    <a:pt x="999744" y="365760"/>
                  </a:cubicBezTo>
                  <a:cubicBezTo>
                    <a:pt x="1011936" y="357632"/>
                    <a:pt x="1028554" y="353802"/>
                    <a:pt x="1036320" y="341376"/>
                  </a:cubicBezTo>
                  <a:cubicBezTo>
                    <a:pt x="1049943" y="319580"/>
                    <a:pt x="1060704" y="268224"/>
                    <a:pt x="1060704" y="268224"/>
                  </a:cubicBezTo>
                  <a:cubicBezTo>
                    <a:pt x="1053963" y="207557"/>
                    <a:pt x="1062007" y="126853"/>
                    <a:pt x="999744" y="85344"/>
                  </a:cubicBezTo>
                  <a:cubicBezTo>
                    <a:pt x="987552" y="77216"/>
                    <a:pt x="976558" y="66911"/>
                    <a:pt x="963168" y="60960"/>
                  </a:cubicBezTo>
                  <a:cubicBezTo>
                    <a:pt x="939680" y="50521"/>
                    <a:pt x="890016" y="36576"/>
                    <a:pt x="890016" y="36576"/>
                  </a:cubicBezTo>
                  <a:cubicBezTo>
                    <a:pt x="815619" y="51455"/>
                    <a:pt x="809428" y="59101"/>
                    <a:pt x="719328" y="36576"/>
                  </a:cubicBezTo>
                  <a:cubicBezTo>
                    <a:pt x="705113" y="33022"/>
                    <a:pt x="695858" y="18745"/>
                    <a:pt x="682752" y="12192"/>
                  </a:cubicBezTo>
                  <a:cubicBezTo>
                    <a:pt x="671257" y="6445"/>
                    <a:pt x="658368" y="4064"/>
                    <a:pt x="646176" y="0"/>
                  </a:cubicBezTo>
                  <a:cubicBezTo>
                    <a:pt x="645427" y="125"/>
                    <a:pt x="552245" y="11747"/>
                    <a:pt x="536448" y="24384"/>
                  </a:cubicBezTo>
                  <a:cubicBezTo>
                    <a:pt x="525006" y="33538"/>
                    <a:pt x="523506" y="51806"/>
                    <a:pt x="512064" y="60960"/>
                  </a:cubicBezTo>
                  <a:cubicBezTo>
                    <a:pt x="502029" y="68988"/>
                    <a:pt x="488132" y="70853"/>
                    <a:pt x="475488" y="73152"/>
                  </a:cubicBezTo>
                  <a:cubicBezTo>
                    <a:pt x="443251" y="79013"/>
                    <a:pt x="410430" y="81014"/>
                    <a:pt x="377952" y="85344"/>
                  </a:cubicBezTo>
                  <a:lnTo>
                    <a:pt x="292608" y="97536"/>
                  </a:lnTo>
                  <a:cubicBezTo>
                    <a:pt x="195072" y="130048"/>
                    <a:pt x="308864" y="81280"/>
                    <a:pt x="243840" y="146304"/>
                  </a:cubicBezTo>
                  <a:cubicBezTo>
                    <a:pt x="190264" y="199880"/>
                    <a:pt x="185216" y="186822"/>
                    <a:pt x="134112" y="207264"/>
                  </a:cubicBezTo>
                  <a:cubicBezTo>
                    <a:pt x="125675" y="210639"/>
                    <a:pt x="142240" y="205232"/>
                    <a:pt x="121920" y="219456"/>
                  </a:cubicBezTo>
                  <a:close/>
                </a:path>
              </a:pathLst>
            </a:custGeom>
            <a:grpFill/>
            <a:ln w="190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a:p>
          </p:txBody>
        </p:sp>
        <p:cxnSp>
          <p:nvCxnSpPr>
            <p:cNvPr id="208" name="Straight Connector 207">
              <a:extLst>
                <a:ext uri="{FF2B5EF4-FFF2-40B4-BE49-F238E27FC236}">
                  <a16:creationId xmlns:a16="http://schemas.microsoft.com/office/drawing/2014/main" id="{CF4C189A-F9F0-3D46-9518-4258D3EC88A9}"/>
                </a:ext>
              </a:extLst>
            </p:cNvPr>
            <p:cNvCxnSpPr>
              <a:cxnSpLocks/>
            </p:cNvCxnSpPr>
            <p:nvPr/>
          </p:nvCxnSpPr>
          <p:spPr>
            <a:xfrm flipH="1">
              <a:off x="1577225" y="5561755"/>
              <a:ext cx="74682" cy="222309"/>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21A60DEC-344F-9045-85A5-3CDF0F2B5AB9}"/>
                </a:ext>
              </a:extLst>
            </p:cNvPr>
            <p:cNvCxnSpPr>
              <a:cxnSpLocks/>
              <a:stCxn id="207" idx="29"/>
            </p:cNvCxnSpPr>
            <p:nvPr/>
          </p:nvCxnSpPr>
          <p:spPr>
            <a:xfrm flipH="1">
              <a:off x="1637737" y="5517616"/>
              <a:ext cx="112600" cy="289284"/>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EB5BFC31-0661-8542-A1D8-165B0B15705B}"/>
                </a:ext>
              </a:extLst>
            </p:cNvPr>
            <p:cNvCxnSpPr>
              <a:cxnSpLocks/>
            </p:cNvCxnSpPr>
            <p:nvPr/>
          </p:nvCxnSpPr>
          <p:spPr>
            <a:xfrm flipH="1">
              <a:off x="2104710" y="5445947"/>
              <a:ext cx="21732" cy="520626"/>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02E3CD11-08BC-4644-A034-5D458DF33EBE}"/>
                </a:ext>
              </a:extLst>
            </p:cNvPr>
            <p:cNvCxnSpPr>
              <a:cxnSpLocks/>
            </p:cNvCxnSpPr>
            <p:nvPr/>
          </p:nvCxnSpPr>
          <p:spPr>
            <a:xfrm flipH="1">
              <a:off x="1714539" y="5480673"/>
              <a:ext cx="117189" cy="348845"/>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a:extLst>
                <a:ext uri="{FF2B5EF4-FFF2-40B4-BE49-F238E27FC236}">
                  <a16:creationId xmlns:a16="http://schemas.microsoft.com/office/drawing/2014/main" id="{4164BAE8-07FD-9945-A43B-84DA8D570934}"/>
                </a:ext>
              </a:extLst>
            </p:cNvPr>
            <p:cNvCxnSpPr>
              <a:cxnSpLocks/>
              <a:stCxn id="207" idx="26"/>
            </p:cNvCxnSpPr>
            <p:nvPr/>
          </p:nvCxnSpPr>
          <p:spPr>
            <a:xfrm flipH="1">
              <a:off x="1860078" y="5484105"/>
              <a:ext cx="130860" cy="444311"/>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a:extLst>
                <a:ext uri="{FF2B5EF4-FFF2-40B4-BE49-F238E27FC236}">
                  <a16:creationId xmlns:a16="http://schemas.microsoft.com/office/drawing/2014/main" id="{321F80F5-B22E-4244-8EE5-BC35151D56CD}"/>
                </a:ext>
              </a:extLst>
            </p:cNvPr>
            <p:cNvCxnSpPr>
              <a:cxnSpLocks/>
            </p:cNvCxnSpPr>
            <p:nvPr/>
          </p:nvCxnSpPr>
          <p:spPr>
            <a:xfrm flipH="1">
              <a:off x="1797227" y="5485556"/>
              <a:ext cx="125878" cy="374709"/>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0B30EEE5-F58A-F84C-BBC5-83FE34F56F54}"/>
                </a:ext>
              </a:extLst>
            </p:cNvPr>
            <p:cNvCxnSpPr>
              <a:cxnSpLocks/>
              <a:stCxn id="207" idx="25"/>
            </p:cNvCxnSpPr>
            <p:nvPr/>
          </p:nvCxnSpPr>
          <p:spPr>
            <a:xfrm flipH="1">
              <a:off x="1937691" y="5478181"/>
              <a:ext cx="91344" cy="499849"/>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D328AFE9-988F-914D-8FE7-C8D03DDD34E0}"/>
                </a:ext>
              </a:extLst>
            </p:cNvPr>
            <p:cNvCxnSpPr>
              <a:cxnSpLocks/>
              <a:stCxn id="207" idx="24"/>
            </p:cNvCxnSpPr>
            <p:nvPr/>
          </p:nvCxnSpPr>
          <p:spPr>
            <a:xfrm flipH="1">
              <a:off x="2028475" y="5446182"/>
              <a:ext cx="30700" cy="531848"/>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776BDE17-7519-9440-BBF6-9CEA3DF1EE64}"/>
                </a:ext>
              </a:extLst>
            </p:cNvPr>
            <p:cNvCxnSpPr>
              <a:cxnSpLocks/>
              <a:stCxn id="207" idx="21"/>
            </p:cNvCxnSpPr>
            <p:nvPr/>
          </p:nvCxnSpPr>
          <p:spPr>
            <a:xfrm flipH="1">
              <a:off x="2176371" y="5488691"/>
              <a:ext cx="61092" cy="467501"/>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8F7E8629-81A8-B14F-AC7E-FA15D93F5876}"/>
                </a:ext>
              </a:extLst>
            </p:cNvPr>
            <p:cNvCxnSpPr>
              <a:cxnSpLocks/>
            </p:cNvCxnSpPr>
            <p:nvPr/>
          </p:nvCxnSpPr>
          <p:spPr>
            <a:xfrm flipH="1">
              <a:off x="2443040" y="5533030"/>
              <a:ext cx="7198" cy="329169"/>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B94A4816-44B2-934C-8F79-2C22B3F95B40}"/>
                </a:ext>
              </a:extLst>
            </p:cNvPr>
            <p:cNvCxnSpPr>
              <a:cxnSpLocks/>
            </p:cNvCxnSpPr>
            <p:nvPr/>
          </p:nvCxnSpPr>
          <p:spPr>
            <a:xfrm flipH="1">
              <a:off x="2250761" y="5523394"/>
              <a:ext cx="56459" cy="371283"/>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4F7D5265-E33C-7A40-B09A-8E2A349B5B84}"/>
                </a:ext>
              </a:extLst>
            </p:cNvPr>
            <p:cNvCxnSpPr>
              <a:cxnSpLocks/>
            </p:cNvCxnSpPr>
            <p:nvPr/>
          </p:nvCxnSpPr>
          <p:spPr>
            <a:xfrm flipH="1">
              <a:off x="2348014" y="5533030"/>
              <a:ext cx="30978" cy="337361"/>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579A3307-4CC1-BD43-AD8A-6FDE27C52B80}"/>
                </a:ext>
              </a:extLst>
            </p:cNvPr>
            <p:cNvCxnSpPr>
              <a:cxnSpLocks/>
            </p:cNvCxnSpPr>
            <p:nvPr/>
          </p:nvCxnSpPr>
          <p:spPr>
            <a:xfrm flipH="1">
              <a:off x="1518575" y="5583407"/>
              <a:ext cx="39398" cy="198236"/>
            </a:xfrm>
            <a:prstGeom prst="line">
              <a:avLst/>
            </a:prstGeom>
            <a:grpFill/>
            <a:ln w="1905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8037791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36378</TotalTime>
  <Words>3240</Words>
  <Application>Microsoft Macintosh PowerPoint</Application>
  <PresentationFormat>Widescreen</PresentationFormat>
  <Paragraphs>469</Paragraphs>
  <Slides>38</Slides>
  <Notes>24</Notes>
  <HiddenSlides>17</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Arial</vt:lpstr>
      <vt:lpstr>Avenir</vt:lpstr>
      <vt:lpstr>Avenir Book</vt:lpstr>
      <vt:lpstr>Avenir Light</vt:lpstr>
      <vt:lpstr>Calibri</vt:lpstr>
      <vt:lpstr>CMU BRIGHT ROMAN</vt:lpstr>
      <vt:lpstr>CMU BRIGHT ROMAN</vt:lpstr>
      <vt:lpstr>CMU SANS SERIF</vt:lpstr>
      <vt:lpstr>Courier New</vt:lpstr>
      <vt:lpstr>Futura Medium</vt:lpstr>
      <vt:lpstr>Helvetica</vt:lpstr>
      <vt:lpstr>Helvetica Neue LT ESO</vt:lpstr>
      <vt:lpstr>PT Sans</vt:lpstr>
      <vt:lpstr>Wingdings</vt:lpstr>
      <vt:lpstr>Office Theme</vt:lpstr>
      <vt:lpstr>  </vt:lpstr>
      <vt:lpstr>Where we begin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Takeaways</vt:lpstr>
      <vt:lpstr>Merci!</vt:lpstr>
      <vt:lpstr>PowerPoint Presentation</vt:lpstr>
      <vt:lpstr>Evolution of most (95%) stars</vt:lpstr>
      <vt:lpstr>PowerPoint Presentation</vt:lpstr>
      <vt:lpstr>PowerPoint Presentation</vt:lpstr>
      <vt:lpstr>Summary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Optical constants, n and k</vt:lpstr>
      <vt:lpstr>Astronomical Silicate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compositions of remnant Kuiper belt analogues  using white dwarf stars </dc:title>
  <dc:creator>Amy Steele</dc:creator>
  <cp:lastModifiedBy>Amy Steele</cp:lastModifiedBy>
  <cp:revision>75</cp:revision>
  <dcterms:created xsi:type="dcterms:W3CDTF">2022-08-24T00:19:53Z</dcterms:created>
  <dcterms:modified xsi:type="dcterms:W3CDTF">2023-05-11T06:45:53Z</dcterms:modified>
</cp:coreProperties>
</file>