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Tahoma"/>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Tahoma-bold.fntdata"/><Relationship Id="rId25" Type="http://schemas.openxmlformats.org/officeDocument/2006/relationships/font" Target="fonts/Tahoma-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2f812359d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2f812359d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g22f812359d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32cc598b8d_0_9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32cc598b8d_0_9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2f812359d0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2f812359d0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32cc598b8d_0_9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32cc598b8d_0_9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32cc598b8d_0_10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32cc598b8d_0_10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32cc598b8d_0_10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32cc598b8d_0_10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3d0ba2fdbc_0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3d0ba2fdbc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3d0ba2fdbc_0_1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3d0ba2fdbc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32cc598b8d_0_10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32cc598b8d_0_10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32cc598b8d_0_10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32cc598b8d_0_10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2f812359d0_0_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2f812359d0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2f812359d0_0_1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2f812359d0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2f812359d0_0_2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2f812359d0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3d0ba2fdbc_0_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3d0ba2fdbc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2f812359d0_0_3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2f812359d0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32cc598b8d_0_6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Further insights are anticipated with the James Webb Space Telescope, which will enable higher signal-to-noise ratio spectroscopy across the broader 0.8–11μm wavelength range. This will provide fuller coverage of the H− opacity continuum and access to stronger H2O bands at longer wavelengths, breaking the degeneracy between the two species. Additional spectral features, such as the CO spectral band at 4.5μm, will provide further leverage for constraining the chemical composition, thermal structure and wind patterns of the atmosphere.</a:t>
            </a:r>
            <a:endParaRPr/>
          </a:p>
        </p:txBody>
      </p:sp>
      <p:sp>
        <p:nvSpPr>
          <p:cNvPr id="238" name="Google Shape;238;g232cc598b8d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32cc598b8d_0_9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32cc598b8d_0_9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3d0ba2fdbc_0_1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3d0ba2fdbc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0" name="Shape 50"/>
        <p:cNvGrpSpPr/>
        <p:nvPr/>
      </p:nvGrpSpPr>
      <p:grpSpPr>
        <a:xfrm>
          <a:off x="0" y="0"/>
          <a:ext cx="0" cy="0"/>
          <a:chOff x="0" y="0"/>
          <a:chExt cx="0" cy="0"/>
        </a:xfrm>
      </p:grpSpPr>
      <p:sp>
        <p:nvSpPr>
          <p:cNvPr id="51" name="Google Shape;51;p13"/>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56" name="Shape 56"/>
        <p:cNvGrpSpPr/>
        <p:nvPr/>
      </p:nvGrpSpPr>
      <p:grpSpPr>
        <a:xfrm>
          <a:off x="0" y="0"/>
          <a:ext cx="0" cy="0"/>
          <a:chOff x="0" y="0"/>
          <a:chExt cx="0" cy="0"/>
        </a:xfrm>
      </p:grpSpPr>
      <p:sp>
        <p:nvSpPr>
          <p:cNvPr id="57" name="Google Shape;57;p1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3">
    <p:spTree>
      <p:nvGrpSpPr>
        <p:cNvPr id="62" name="Shape 62"/>
        <p:cNvGrpSpPr/>
        <p:nvPr/>
      </p:nvGrpSpPr>
      <p:grpSpPr>
        <a:xfrm>
          <a:off x="0" y="0"/>
          <a:ext cx="0" cy="0"/>
          <a:chOff x="0" y="0"/>
          <a:chExt cx="0" cy="0"/>
        </a:xfrm>
      </p:grpSpPr>
      <p:sp>
        <p:nvSpPr>
          <p:cNvPr id="63" name="Google Shape;63;p1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1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4">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0" name="Shape 80"/>
        <p:cNvGrpSpPr/>
        <p:nvPr/>
      </p:nvGrpSpPr>
      <p:grpSpPr>
        <a:xfrm>
          <a:off x="0" y="0"/>
          <a:ext cx="0" cy="0"/>
          <a:chOff x="0" y="0"/>
          <a:chExt cx="0" cy="0"/>
        </a:xfrm>
      </p:grpSpPr>
      <p:sp>
        <p:nvSpPr>
          <p:cNvPr id="81" name="Google Shape;81;p1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 name="Google Shape;82;p18"/>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83" name="Google Shape;8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4" name="Google Shape;8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5" name="Google Shape;85;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6" name="Shape 86"/>
        <p:cNvGrpSpPr/>
        <p:nvPr/>
      </p:nvGrpSpPr>
      <p:grpSpPr>
        <a:xfrm>
          <a:off x="0" y="0"/>
          <a:ext cx="0" cy="0"/>
          <a:chOff x="0" y="0"/>
          <a:chExt cx="0" cy="0"/>
        </a:xfrm>
      </p:grpSpPr>
      <p:sp>
        <p:nvSpPr>
          <p:cNvPr id="87" name="Google Shape;87;p19"/>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8" name="Google Shape;88;p1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89" name="Google Shape;89;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0" name="Google Shape;90;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 name="Google Shape;91;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4" name="Google Shape;94;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5" name="Google Shape;95;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 name="Google Shape;96;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8" name="Shape 98"/>
        <p:cNvGrpSpPr/>
        <p:nvPr/>
      </p:nvGrpSpPr>
      <p:grpSpPr>
        <a:xfrm>
          <a:off x="0" y="0"/>
          <a:ext cx="0" cy="0"/>
          <a:chOff x="0" y="0"/>
          <a:chExt cx="0" cy="0"/>
        </a:xfrm>
      </p:grpSpPr>
      <p:sp>
        <p:nvSpPr>
          <p:cNvPr id="99" name="Google Shape;99;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0" name="Google Shape;100;p2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1" name="Google Shape;101;p2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2" name="Google Shape;102;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3" name="Google Shape;103;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sp>
        <p:nvSpPr>
          <p:cNvPr id="106" name="Google Shape;106;p2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7" name="Google Shape;107;p2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8" name="Google Shape;108;p2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9" name="Google Shape;109;p2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0" name="Google Shape;110;p2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1" name="Google Shape;111;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3" name="Google Shape;113;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 name="Shape 114"/>
        <p:cNvGrpSpPr/>
        <p:nvPr/>
      </p:nvGrpSpPr>
      <p:grpSpPr>
        <a:xfrm>
          <a:off x="0" y="0"/>
          <a:ext cx="0" cy="0"/>
          <a:chOff x="0" y="0"/>
          <a:chExt cx="0" cy="0"/>
        </a:xfrm>
      </p:grpSpPr>
      <p:sp>
        <p:nvSpPr>
          <p:cNvPr id="115" name="Google Shape;115;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9" name="Shape 119"/>
        <p:cNvGrpSpPr/>
        <p:nvPr/>
      </p:nvGrpSpPr>
      <p:grpSpPr>
        <a:xfrm>
          <a:off x="0" y="0"/>
          <a:ext cx="0" cy="0"/>
          <a:chOff x="0" y="0"/>
          <a:chExt cx="0" cy="0"/>
        </a:xfrm>
      </p:grpSpPr>
      <p:sp>
        <p:nvSpPr>
          <p:cNvPr id="120" name="Google Shape;120;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1" name="Google Shape;121;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2" name="Google Shape;122;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3" name="Shape 123"/>
        <p:cNvGrpSpPr/>
        <p:nvPr/>
      </p:nvGrpSpPr>
      <p:grpSpPr>
        <a:xfrm>
          <a:off x="0" y="0"/>
          <a:ext cx="0" cy="0"/>
          <a:chOff x="0" y="0"/>
          <a:chExt cx="0" cy="0"/>
        </a:xfrm>
      </p:grpSpPr>
      <p:sp>
        <p:nvSpPr>
          <p:cNvPr id="124" name="Google Shape;124;p2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5" name="Google Shape;125;p25"/>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26" name="Google Shape;126;p25"/>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27" name="Google Shape;127;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0" name="Shape 130"/>
        <p:cNvGrpSpPr/>
        <p:nvPr/>
      </p:nvGrpSpPr>
      <p:grpSpPr>
        <a:xfrm>
          <a:off x="0" y="0"/>
          <a:ext cx="0" cy="0"/>
          <a:chOff x="0" y="0"/>
          <a:chExt cx="0" cy="0"/>
        </a:xfrm>
      </p:grpSpPr>
      <p:sp>
        <p:nvSpPr>
          <p:cNvPr id="131" name="Google Shape;131;p2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2" name="Google Shape;132;p26"/>
          <p:cNvSpPr/>
          <p:nvPr>
            <p:ph idx="2" type="pic"/>
          </p:nvPr>
        </p:nvSpPr>
        <p:spPr>
          <a:xfrm>
            <a:off x="3887391" y="740569"/>
            <a:ext cx="4629300" cy="3655200"/>
          </a:xfrm>
          <a:prstGeom prst="rect">
            <a:avLst/>
          </a:prstGeom>
          <a:noFill/>
          <a:ln>
            <a:noFill/>
          </a:ln>
        </p:spPr>
      </p:sp>
      <p:sp>
        <p:nvSpPr>
          <p:cNvPr id="133" name="Google Shape;133;p26"/>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4" name="Google Shape;13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7" name="Shape 137"/>
        <p:cNvGrpSpPr/>
        <p:nvPr/>
      </p:nvGrpSpPr>
      <p:grpSpPr>
        <a:xfrm>
          <a:off x="0" y="0"/>
          <a:ext cx="0" cy="0"/>
          <a:chOff x="0" y="0"/>
          <a:chExt cx="0" cy="0"/>
        </a:xfrm>
      </p:grpSpPr>
      <p:sp>
        <p:nvSpPr>
          <p:cNvPr id="138" name="Google Shape;138;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9" name="Google Shape;139;p27"/>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0" name="Google Shape;140;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1" name="Google Shape;141;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3" name="Shape 143"/>
        <p:cNvGrpSpPr/>
        <p:nvPr/>
      </p:nvGrpSpPr>
      <p:grpSpPr>
        <a:xfrm>
          <a:off x="0" y="0"/>
          <a:ext cx="0" cy="0"/>
          <a:chOff x="0" y="0"/>
          <a:chExt cx="0" cy="0"/>
        </a:xfrm>
      </p:grpSpPr>
      <p:sp>
        <p:nvSpPr>
          <p:cNvPr id="144" name="Google Shape;144;p28"/>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5" name="Google Shape;145;p28"/>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6" name="Google Shape;146;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8" name="Google Shape;14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49" name="Shape 149"/>
        <p:cNvGrpSpPr/>
        <p:nvPr/>
      </p:nvGrpSpPr>
      <p:grpSpPr>
        <a:xfrm>
          <a:off x="0" y="0"/>
          <a:ext cx="0" cy="0"/>
          <a:chOff x="0" y="0"/>
          <a:chExt cx="0" cy="0"/>
        </a:xfrm>
      </p:grpSpPr>
      <p:sp>
        <p:nvSpPr>
          <p:cNvPr id="150" name="Google Shape;150;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1" name="Google Shape;151;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 name="Google Shape;153;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theme" Target="../theme/theme1.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6" name="Google Shape;76;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Google Shape;77;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8" name="Google Shape;78;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10.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16.jpg"/><Relationship Id="rId6"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3.jp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3.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9.jpg"/><Relationship Id="rId5" Type="http://schemas.openxmlformats.org/officeDocument/2006/relationships/image" Target="../media/image16.jpg"/><Relationship Id="rId6" Type="http://schemas.openxmlformats.org/officeDocument/2006/relationships/image" Target="../media/image20.png"/><Relationship Id="rId7"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4.png"/><Relationship Id="rId5"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4.png"/><Relationship Id="rId5"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28.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7.jpg"/><Relationship Id="rId6" Type="http://schemas.openxmlformats.org/officeDocument/2006/relationships/image" Target="../media/image8.pn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8" name="Shape 158"/>
        <p:cNvGrpSpPr/>
        <p:nvPr/>
      </p:nvGrpSpPr>
      <p:grpSpPr>
        <a:xfrm>
          <a:off x="0" y="0"/>
          <a:ext cx="0" cy="0"/>
          <a:chOff x="0" y="0"/>
          <a:chExt cx="0" cy="0"/>
        </a:xfrm>
      </p:grpSpPr>
      <p:pic>
        <p:nvPicPr>
          <p:cNvPr id="159" name="Google Shape;159;p30"/>
          <p:cNvPicPr preferRelativeResize="0"/>
          <p:nvPr/>
        </p:nvPicPr>
        <p:blipFill>
          <a:blip r:embed="rId3">
            <a:alphaModFix/>
          </a:blip>
          <a:stretch>
            <a:fillRect/>
          </a:stretch>
        </p:blipFill>
        <p:spPr>
          <a:xfrm>
            <a:off x="3189730" y="333295"/>
            <a:ext cx="5954274" cy="4476925"/>
          </a:xfrm>
          <a:prstGeom prst="rect">
            <a:avLst/>
          </a:prstGeom>
          <a:noFill/>
          <a:ln>
            <a:noFill/>
          </a:ln>
        </p:spPr>
      </p:pic>
      <p:pic>
        <p:nvPicPr>
          <p:cNvPr id="160" name="Google Shape;160;p30"/>
          <p:cNvPicPr preferRelativeResize="0"/>
          <p:nvPr/>
        </p:nvPicPr>
        <p:blipFill rotWithShape="1">
          <a:blip r:embed="rId4">
            <a:alphaModFix/>
          </a:blip>
          <a:srcRect b="0" l="0" r="33656" t="0"/>
          <a:stretch/>
        </p:blipFill>
        <p:spPr>
          <a:xfrm>
            <a:off x="3091800" y="3952875"/>
            <a:ext cx="2142300" cy="1419300"/>
          </a:xfrm>
          <a:prstGeom prst="flowChartDecision">
            <a:avLst/>
          </a:prstGeom>
          <a:noFill/>
          <a:ln>
            <a:noFill/>
          </a:ln>
        </p:spPr>
      </p:pic>
      <p:sp>
        <p:nvSpPr>
          <p:cNvPr id="161" name="Google Shape;161;p30"/>
          <p:cNvSpPr/>
          <p:nvPr/>
        </p:nvSpPr>
        <p:spPr>
          <a:xfrm flipH="1" rot="5400000">
            <a:off x="321839" y="146941"/>
            <a:ext cx="4790708" cy="4896149"/>
          </a:xfrm>
          <a:custGeom>
            <a:rect b="b" l="l" r="r" t="t"/>
            <a:pathLst>
              <a:path extrusionOk="0" h="10743" w="10002">
                <a:moveTo>
                  <a:pt x="56" y="4818"/>
                </a:moveTo>
                <a:lnTo>
                  <a:pt x="9966" y="0"/>
                </a:lnTo>
                <a:lnTo>
                  <a:pt x="10002" y="10743"/>
                </a:lnTo>
                <a:lnTo>
                  <a:pt x="2" y="10743"/>
                </a:lnTo>
                <a:cubicBezTo>
                  <a:pt x="-10" y="8883"/>
                  <a:pt x="68" y="6678"/>
                  <a:pt x="56" y="4818"/>
                </a:cubicBezTo>
                <a:close/>
              </a:path>
            </a:pathLst>
          </a:custGeom>
          <a:solidFill>
            <a:schemeClr val="lt1">
              <a:alpha val="89800"/>
            </a:schemeClr>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2" name="Google Shape;162;p30"/>
          <p:cNvSpPr txBox="1"/>
          <p:nvPr>
            <p:ph idx="1" type="subTitle"/>
          </p:nvPr>
        </p:nvSpPr>
        <p:spPr>
          <a:xfrm>
            <a:off x="335650" y="2876550"/>
            <a:ext cx="3349500" cy="15846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rPr lang="en" sz="2000">
                <a:latin typeface="Tahoma"/>
                <a:ea typeface="Tahoma"/>
                <a:cs typeface="Tahoma"/>
                <a:sym typeface="Tahoma"/>
              </a:rPr>
              <a:t>Jared Splinter</a:t>
            </a:r>
            <a:endParaRPr sz="2000">
              <a:latin typeface="Tahoma"/>
              <a:ea typeface="Tahoma"/>
              <a:cs typeface="Tahoma"/>
              <a:sym typeface="Tahoma"/>
            </a:endParaRPr>
          </a:p>
          <a:p>
            <a:pPr indent="0" lvl="0" marL="0" rtl="0" algn="l">
              <a:lnSpc>
                <a:spcPct val="90000"/>
              </a:lnSpc>
              <a:spcBef>
                <a:spcPts val="0"/>
              </a:spcBef>
              <a:spcAft>
                <a:spcPts val="0"/>
              </a:spcAft>
              <a:buClr>
                <a:schemeClr val="dk1"/>
              </a:buClr>
              <a:buSzPts val="1800"/>
              <a:buNone/>
            </a:pPr>
            <a:r>
              <a:t/>
            </a:r>
            <a:endParaRPr i="1" sz="1200">
              <a:latin typeface="Tahoma"/>
              <a:ea typeface="Tahoma"/>
              <a:cs typeface="Tahoma"/>
              <a:sym typeface="Tahoma"/>
            </a:endParaRPr>
          </a:p>
          <a:p>
            <a:pPr indent="0" lvl="0" marL="0" rtl="0" algn="ctr">
              <a:lnSpc>
                <a:spcPct val="90000"/>
              </a:lnSpc>
              <a:spcBef>
                <a:spcPts val="0"/>
              </a:spcBef>
              <a:spcAft>
                <a:spcPts val="0"/>
              </a:spcAft>
              <a:buClr>
                <a:schemeClr val="dk1"/>
              </a:buClr>
              <a:buSzPts val="1800"/>
              <a:buNone/>
            </a:pPr>
            <a:r>
              <a:rPr i="1" lang="en" sz="1200">
                <a:latin typeface="Tahoma"/>
                <a:ea typeface="Tahoma"/>
                <a:cs typeface="Tahoma"/>
                <a:sym typeface="Tahoma"/>
              </a:rPr>
              <a:t>Department of Earth and Planetary Sciences</a:t>
            </a:r>
            <a:endParaRPr i="1" sz="1200">
              <a:latin typeface="Tahoma"/>
              <a:ea typeface="Tahoma"/>
              <a:cs typeface="Tahoma"/>
              <a:sym typeface="Tahoma"/>
            </a:endParaRPr>
          </a:p>
          <a:p>
            <a:pPr indent="0" lvl="0" marL="0" rtl="0" algn="ctr">
              <a:lnSpc>
                <a:spcPct val="90000"/>
              </a:lnSpc>
              <a:spcBef>
                <a:spcPts val="0"/>
              </a:spcBef>
              <a:spcAft>
                <a:spcPts val="0"/>
              </a:spcAft>
              <a:buClr>
                <a:schemeClr val="dk1"/>
              </a:buClr>
              <a:buSzPts val="1800"/>
              <a:buNone/>
            </a:pPr>
            <a:r>
              <a:rPr i="1" lang="en" sz="1200">
                <a:latin typeface="Tahoma"/>
                <a:ea typeface="Tahoma"/>
                <a:cs typeface="Tahoma"/>
                <a:sym typeface="Tahoma"/>
              </a:rPr>
              <a:t>McGill University, Montreal</a:t>
            </a:r>
            <a:endParaRPr i="1" sz="1200">
              <a:latin typeface="Tahoma"/>
              <a:ea typeface="Tahoma"/>
              <a:cs typeface="Tahoma"/>
              <a:sym typeface="Tahoma"/>
            </a:endParaRPr>
          </a:p>
          <a:p>
            <a:pPr indent="0" lvl="0" marL="0" rtl="0" algn="ctr">
              <a:lnSpc>
                <a:spcPct val="90000"/>
              </a:lnSpc>
              <a:spcBef>
                <a:spcPts val="0"/>
              </a:spcBef>
              <a:spcAft>
                <a:spcPts val="0"/>
              </a:spcAft>
              <a:buClr>
                <a:schemeClr val="dk1"/>
              </a:buClr>
              <a:buSzPts val="1800"/>
              <a:buNone/>
            </a:pPr>
            <a:r>
              <a:t/>
            </a:r>
            <a:endParaRPr i="1" sz="1200">
              <a:latin typeface="Tahoma"/>
              <a:ea typeface="Tahoma"/>
              <a:cs typeface="Tahoma"/>
              <a:sym typeface="Tahoma"/>
            </a:endParaRPr>
          </a:p>
          <a:p>
            <a:pPr indent="0" lvl="0" marL="0" rtl="0" algn="ctr">
              <a:lnSpc>
                <a:spcPct val="90000"/>
              </a:lnSpc>
              <a:spcBef>
                <a:spcPts val="0"/>
              </a:spcBef>
              <a:spcAft>
                <a:spcPts val="0"/>
              </a:spcAft>
              <a:buClr>
                <a:schemeClr val="dk1"/>
              </a:buClr>
              <a:buSzPts val="1800"/>
              <a:buNone/>
            </a:pPr>
            <a:r>
              <a:rPr lang="en" sz="1400">
                <a:latin typeface="Tahoma"/>
                <a:ea typeface="Tahoma"/>
                <a:cs typeface="Tahoma"/>
                <a:sym typeface="Tahoma"/>
              </a:rPr>
              <a:t>CRAQ Annual Scientific Meeting</a:t>
            </a:r>
            <a:endParaRPr sz="1400">
              <a:latin typeface="Tahoma"/>
              <a:ea typeface="Tahoma"/>
              <a:cs typeface="Tahoma"/>
              <a:sym typeface="Tahoma"/>
            </a:endParaRPr>
          </a:p>
          <a:p>
            <a:pPr indent="0" lvl="0" marL="0" rtl="0" algn="ctr">
              <a:lnSpc>
                <a:spcPct val="90000"/>
              </a:lnSpc>
              <a:spcBef>
                <a:spcPts val="800"/>
              </a:spcBef>
              <a:spcAft>
                <a:spcPts val="0"/>
              </a:spcAft>
              <a:buClr>
                <a:schemeClr val="dk1"/>
              </a:buClr>
              <a:buSzPts val="1500"/>
              <a:buNone/>
            </a:pPr>
            <a:r>
              <a:rPr lang="en" sz="1200">
                <a:latin typeface="Tahoma"/>
                <a:ea typeface="Tahoma"/>
                <a:cs typeface="Tahoma"/>
                <a:sym typeface="Tahoma"/>
              </a:rPr>
              <a:t>Supervisor: Nicolas Cowan</a:t>
            </a:r>
            <a:endParaRPr sz="1200">
              <a:latin typeface="Tahoma"/>
              <a:ea typeface="Tahoma"/>
              <a:cs typeface="Tahoma"/>
              <a:sym typeface="Tahoma"/>
            </a:endParaRPr>
          </a:p>
        </p:txBody>
      </p:sp>
      <p:sp>
        <p:nvSpPr>
          <p:cNvPr id="163" name="Google Shape;163;p30"/>
          <p:cNvSpPr txBox="1"/>
          <p:nvPr>
            <p:ph type="ctrTitle"/>
          </p:nvPr>
        </p:nvSpPr>
        <p:spPr>
          <a:xfrm>
            <a:off x="269125" y="441675"/>
            <a:ext cx="4302900" cy="11886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2600"/>
              <a:buFont typeface="Verdana"/>
              <a:buNone/>
            </a:pPr>
            <a:r>
              <a:rPr b="1" lang="en" sz="2600">
                <a:latin typeface="Tahoma"/>
                <a:ea typeface="Tahoma"/>
                <a:cs typeface="Tahoma"/>
                <a:sym typeface="Tahoma"/>
              </a:rPr>
              <a:t>Using Longitudinally Resolved Spectra on Exoplanet Phase Curves</a:t>
            </a:r>
            <a:endParaRPr b="1" sz="2600">
              <a:latin typeface="Tahoma"/>
              <a:ea typeface="Tahoma"/>
              <a:cs typeface="Tahoma"/>
              <a:sym typeface="Tahoma"/>
            </a:endParaRPr>
          </a:p>
        </p:txBody>
      </p:sp>
      <p:pic>
        <p:nvPicPr>
          <p:cNvPr descr="Logo&#10;&#10;Description automatically generated" id="164" name="Google Shape;164;p30"/>
          <p:cNvPicPr preferRelativeResize="0"/>
          <p:nvPr/>
        </p:nvPicPr>
        <p:blipFill rotWithShape="1">
          <a:blip r:embed="rId5">
            <a:alphaModFix/>
          </a:blip>
          <a:srcRect b="0" l="0" r="0" t="0"/>
          <a:stretch/>
        </p:blipFill>
        <p:spPr>
          <a:xfrm>
            <a:off x="7550665" y="169125"/>
            <a:ext cx="1463122" cy="525358"/>
          </a:xfrm>
          <a:prstGeom prst="rect">
            <a:avLst/>
          </a:prstGeom>
          <a:noFill/>
          <a:ln>
            <a:noFill/>
          </a:ln>
        </p:spPr>
      </p:pic>
      <p:sp>
        <p:nvSpPr>
          <p:cNvPr id="165" name="Google Shape;165;p30"/>
          <p:cNvSpPr txBox="1"/>
          <p:nvPr/>
        </p:nvSpPr>
        <p:spPr>
          <a:xfrm>
            <a:off x="6366077" y="4858958"/>
            <a:ext cx="28707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lt1"/>
                </a:solidFill>
                <a:latin typeface="Tahoma"/>
                <a:ea typeface="Tahoma"/>
                <a:cs typeface="Tahoma"/>
                <a:sym typeface="Tahoma"/>
              </a:rPr>
              <a:t>Artist concept of HD 189733b</a:t>
            </a:r>
            <a:endParaRPr sz="1100">
              <a:solidFill>
                <a:schemeClr val="lt1"/>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Logo&#10;&#10;Description automatically generated" id="288" name="Google Shape;288;p39"/>
          <p:cNvPicPr preferRelativeResize="0"/>
          <p:nvPr/>
        </p:nvPicPr>
        <p:blipFill rotWithShape="1">
          <a:blip r:embed="rId3">
            <a:alphaModFix/>
          </a:blip>
          <a:srcRect b="0" l="0" r="0" t="0"/>
          <a:stretch/>
        </p:blipFill>
        <p:spPr>
          <a:xfrm>
            <a:off x="4706025" y="994953"/>
            <a:ext cx="4049524" cy="4046225"/>
          </a:xfrm>
          <a:prstGeom prst="rect">
            <a:avLst/>
          </a:prstGeom>
          <a:noFill/>
          <a:ln>
            <a:noFill/>
          </a:ln>
        </p:spPr>
      </p:pic>
      <p:sp>
        <p:nvSpPr>
          <p:cNvPr id="289" name="Google Shape;289;p39"/>
          <p:cNvSpPr txBox="1"/>
          <p:nvPr>
            <p:ph type="title"/>
          </p:nvPr>
        </p:nvSpPr>
        <p:spPr>
          <a:xfrm>
            <a:off x="220227" y="551663"/>
            <a:ext cx="78867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2300">
                <a:latin typeface="Tahoma"/>
                <a:ea typeface="Tahoma"/>
                <a:cs typeface="Tahoma"/>
                <a:sym typeface="Tahoma"/>
              </a:rPr>
              <a:t>Recently.. Higher Dimensional Models!</a:t>
            </a:r>
            <a:endParaRPr b="1" sz="2300">
              <a:latin typeface="Tahoma"/>
              <a:ea typeface="Tahoma"/>
              <a:cs typeface="Tahoma"/>
              <a:sym typeface="Tahoma"/>
            </a:endParaRPr>
          </a:p>
        </p:txBody>
      </p:sp>
      <p:sp>
        <p:nvSpPr>
          <p:cNvPr id="290" name="Google Shape;290;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291" name="Google Shape;291;p39"/>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92" name="Google Shape;292;p39"/>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293" name="Google Shape;293;p39"/>
          <p:cNvPicPr preferRelativeResize="0"/>
          <p:nvPr/>
        </p:nvPicPr>
        <p:blipFill rotWithShape="1">
          <a:blip r:embed="rId4">
            <a:alphaModFix/>
          </a:blip>
          <a:srcRect b="0" l="0" r="0" t="0"/>
          <a:stretch/>
        </p:blipFill>
        <p:spPr>
          <a:xfrm>
            <a:off x="8817827" y="70586"/>
            <a:ext cx="274410" cy="347582"/>
          </a:xfrm>
          <a:prstGeom prst="rect">
            <a:avLst/>
          </a:prstGeom>
          <a:noFill/>
          <a:ln>
            <a:noFill/>
          </a:ln>
        </p:spPr>
      </p:pic>
      <p:sp>
        <p:nvSpPr>
          <p:cNvPr id="294" name="Google Shape;294;p39"/>
          <p:cNvSpPr txBox="1"/>
          <p:nvPr/>
        </p:nvSpPr>
        <p:spPr>
          <a:xfrm>
            <a:off x="220225" y="1567575"/>
            <a:ext cx="3736800" cy="141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Tahoma"/>
              <a:buChar char="➔"/>
            </a:pPr>
            <a:r>
              <a:rPr lang="en" sz="2000">
                <a:solidFill>
                  <a:srgbClr val="CC0000"/>
                </a:solidFill>
                <a:latin typeface="Tahoma"/>
                <a:ea typeface="Tahoma"/>
                <a:cs typeface="Tahoma"/>
                <a:sym typeface="Tahoma"/>
              </a:rPr>
              <a:t>Multi-dimensional</a:t>
            </a:r>
            <a:r>
              <a:rPr lang="en" sz="2000">
                <a:latin typeface="Tahoma"/>
                <a:ea typeface="Tahoma"/>
                <a:cs typeface="Tahoma"/>
                <a:sym typeface="Tahoma"/>
              </a:rPr>
              <a:t> spectral retrieval codes have been introduced </a:t>
            </a:r>
            <a:r>
              <a:rPr b="1" lang="en" sz="2000">
                <a:latin typeface="Tahoma"/>
                <a:ea typeface="Tahoma"/>
                <a:cs typeface="Tahoma"/>
                <a:sym typeface="Tahoma"/>
              </a:rPr>
              <a:t>showing improved results</a:t>
            </a:r>
            <a:r>
              <a:rPr lang="en" sz="2000">
                <a:latin typeface="Tahoma"/>
                <a:ea typeface="Tahoma"/>
                <a:cs typeface="Tahoma"/>
                <a:sym typeface="Tahoma"/>
              </a:rPr>
              <a:t>!</a:t>
            </a:r>
            <a:endParaRPr sz="2000">
              <a:latin typeface="Tahoma"/>
              <a:ea typeface="Tahoma"/>
              <a:cs typeface="Tahoma"/>
              <a:sym typeface="Tahoma"/>
            </a:endParaRPr>
          </a:p>
        </p:txBody>
      </p:sp>
      <p:grpSp>
        <p:nvGrpSpPr>
          <p:cNvPr id="295" name="Google Shape;295;p39"/>
          <p:cNvGrpSpPr/>
          <p:nvPr/>
        </p:nvGrpSpPr>
        <p:grpSpPr>
          <a:xfrm>
            <a:off x="4255050" y="1196950"/>
            <a:ext cx="4830300" cy="3066222"/>
            <a:chOff x="4255050" y="1196950"/>
            <a:chExt cx="4830300" cy="3066222"/>
          </a:xfrm>
        </p:grpSpPr>
        <p:sp>
          <p:nvSpPr>
            <p:cNvPr id="296" name="Google Shape;296;p39"/>
            <p:cNvSpPr txBox="1"/>
            <p:nvPr/>
          </p:nvSpPr>
          <p:spPr>
            <a:xfrm>
              <a:off x="4492175" y="1216800"/>
              <a:ext cx="2627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Tahoma"/>
                  <a:ea typeface="Tahoma"/>
                  <a:cs typeface="Tahoma"/>
                  <a:sym typeface="Tahoma"/>
                </a:rPr>
                <a:t>1D models:</a:t>
              </a:r>
              <a:endParaRPr sz="1600">
                <a:latin typeface="Tahoma"/>
                <a:ea typeface="Tahoma"/>
                <a:cs typeface="Tahoma"/>
                <a:sym typeface="Tahoma"/>
              </a:endParaRPr>
            </a:p>
          </p:txBody>
        </p:sp>
        <p:sp>
          <p:nvSpPr>
            <p:cNvPr id="297" name="Google Shape;297;p39"/>
            <p:cNvSpPr txBox="1"/>
            <p:nvPr/>
          </p:nvSpPr>
          <p:spPr>
            <a:xfrm>
              <a:off x="6457950" y="1196950"/>
              <a:ext cx="2627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Tahoma"/>
                  <a:ea typeface="Tahoma"/>
                  <a:cs typeface="Tahoma"/>
                  <a:sym typeface="Tahoma"/>
                </a:rPr>
                <a:t>&gt;1D models:</a:t>
              </a:r>
              <a:endParaRPr sz="1600">
                <a:latin typeface="Tahoma"/>
                <a:ea typeface="Tahoma"/>
                <a:cs typeface="Tahoma"/>
                <a:sym typeface="Tahoma"/>
              </a:endParaRPr>
            </a:p>
          </p:txBody>
        </p:sp>
        <p:pic>
          <p:nvPicPr>
            <p:cNvPr id="298" name="Google Shape;298;p39"/>
            <p:cNvPicPr preferRelativeResize="0"/>
            <p:nvPr/>
          </p:nvPicPr>
          <p:blipFill>
            <a:blip r:embed="rId5">
              <a:alphaModFix/>
            </a:blip>
            <a:stretch>
              <a:fillRect/>
            </a:stretch>
          </p:blipFill>
          <p:spPr>
            <a:xfrm>
              <a:off x="4255050" y="1567588"/>
              <a:ext cx="4792150" cy="2695584"/>
            </a:xfrm>
            <a:prstGeom prst="rect">
              <a:avLst/>
            </a:prstGeom>
            <a:noFill/>
            <a:ln>
              <a:noFill/>
            </a:ln>
          </p:spPr>
        </p:pic>
      </p:grpSp>
      <p:grpSp>
        <p:nvGrpSpPr>
          <p:cNvPr id="299" name="Google Shape;299;p39"/>
          <p:cNvGrpSpPr/>
          <p:nvPr/>
        </p:nvGrpSpPr>
        <p:grpSpPr>
          <a:xfrm>
            <a:off x="-4750" y="3115188"/>
            <a:ext cx="6896101" cy="2028319"/>
            <a:chOff x="-4750" y="3115188"/>
            <a:chExt cx="6896101" cy="2028319"/>
          </a:xfrm>
        </p:grpSpPr>
        <p:sp>
          <p:nvSpPr>
            <p:cNvPr id="300" name="Google Shape;300;p39"/>
            <p:cNvSpPr txBox="1"/>
            <p:nvPr/>
          </p:nvSpPr>
          <p:spPr>
            <a:xfrm>
              <a:off x="-4750" y="3487675"/>
              <a:ext cx="4315500" cy="132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Tahoma"/>
                  <a:ea typeface="Tahoma"/>
                  <a:cs typeface="Tahoma"/>
                  <a:sym typeface="Tahoma"/>
                </a:rPr>
                <a:t>… but they are </a:t>
              </a:r>
              <a:r>
                <a:rPr b="1" lang="en" sz="2000">
                  <a:solidFill>
                    <a:schemeClr val="dk1"/>
                  </a:solidFill>
                  <a:latin typeface="Tahoma"/>
                  <a:ea typeface="Tahoma"/>
                  <a:cs typeface="Tahoma"/>
                  <a:sym typeface="Tahoma"/>
                </a:rPr>
                <a:t>more complex</a:t>
              </a:r>
              <a:r>
                <a:rPr lang="en" sz="2000">
                  <a:solidFill>
                    <a:schemeClr val="dk1"/>
                  </a:solidFill>
                  <a:latin typeface="Tahoma"/>
                  <a:ea typeface="Tahoma"/>
                  <a:cs typeface="Tahoma"/>
                  <a:sym typeface="Tahoma"/>
                </a:rPr>
                <a:t> and </a:t>
              </a:r>
              <a:r>
                <a:rPr b="1" lang="en" sz="2000">
                  <a:solidFill>
                    <a:schemeClr val="dk1"/>
                  </a:solidFill>
                  <a:latin typeface="Tahoma"/>
                  <a:ea typeface="Tahoma"/>
                  <a:cs typeface="Tahoma"/>
                  <a:sym typeface="Tahoma"/>
                </a:rPr>
                <a:t>computationally expensive</a:t>
              </a:r>
              <a:endParaRPr b="1" sz="2000">
                <a:solidFill>
                  <a:schemeClr val="dk1"/>
                </a:solidFill>
                <a:latin typeface="Tahoma"/>
                <a:ea typeface="Tahoma"/>
                <a:cs typeface="Tahoma"/>
                <a:sym typeface="Tahoma"/>
              </a:endParaRPr>
            </a:p>
            <a:p>
              <a:pPr indent="0" lvl="0" marL="0" rtl="0" algn="ctr">
                <a:spcBef>
                  <a:spcPts val="0"/>
                </a:spcBef>
                <a:spcAft>
                  <a:spcPts val="0"/>
                </a:spcAft>
                <a:buNone/>
              </a:pPr>
              <a:r>
                <a:t/>
              </a:r>
              <a:endParaRPr b="1" sz="2000">
                <a:solidFill>
                  <a:schemeClr val="dk1"/>
                </a:solidFill>
                <a:latin typeface="Tahoma"/>
                <a:ea typeface="Tahoma"/>
                <a:cs typeface="Tahoma"/>
                <a:sym typeface="Tahoma"/>
              </a:endParaRPr>
            </a:p>
            <a:p>
              <a:pPr indent="0" lvl="0" marL="0" rtl="0" algn="ctr">
                <a:spcBef>
                  <a:spcPts val="0"/>
                </a:spcBef>
                <a:spcAft>
                  <a:spcPts val="0"/>
                </a:spcAft>
                <a:buNone/>
              </a:pPr>
              <a:r>
                <a:rPr lang="en">
                  <a:solidFill>
                    <a:schemeClr val="dk1"/>
                  </a:solidFill>
                  <a:latin typeface="Tahoma"/>
                  <a:ea typeface="Tahoma"/>
                  <a:cs typeface="Tahoma"/>
                  <a:sym typeface="Tahoma"/>
                </a:rPr>
                <a:t>(and not as well tested)</a:t>
              </a:r>
              <a:endParaRPr>
                <a:solidFill>
                  <a:schemeClr val="dk1"/>
                </a:solidFill>
                <a:latin typeface="Tahoma"/>
                <a:ea typeface="Tahoma"/>
                <a:cs typeface="Tahoma"/>
                <a:sym typeface="Tahoma"/>
              </a:endParaRPr>
            </a:p>
          </p:txBody>
        </p:sp>
        <p:pic>
          <p:nvPicPr>
            <p:cNvPr id="301" name="Google Shape;301;p39"/>
            <p:cNvPicPr preferRelativeResize="0"/>
            <p:nvPr/>
          </p:nvPicPr>
          <p:blipFill>
            <a:blip r:embed="rId6">
              <a:alphaModFix/>
            </a:blip>
            <a:stretch>
              <a:fillRect/>
            </a:stretch>
          </p:blipFill>
          <p:spPr>
            <a:xfrm>
              <a:off x="4186925" y="3115188"/>
              <a:ext cx="2704426" cy="2028319"/>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8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sp>
        <p:nvSpPr>
          <p:cNvPr id="306" name="Google Shape;306;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307" name="Google Shape;307;p40"/>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08" name="Google Shape;308;p40"/>
          <p:cNvSpPr txBox="1"/>
          <p:nvPr/>
        </p:nvSpPr>
        <p:spPr>
          <a:xfrm>
            <a:off x="310259" y="70586"/>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309" name="Google Shape;309;p40"/>
          <p:cNvPicPr preferRelativeResize="0"/>
          <p:nvPr/>
        </p:nvPicPr>
        <p:blipFill rotWithShape="1">
          <a:blip r:embed="rId3">
            <a:alphaModFix/>
          </a:blip>
          <a:srcRect b="0" l="0" r="0" t="0"/>
          <a:stretch/>
        </p:blipFill>
        <p:spPr>
          <a:xfrm>
            <a:off x="8817827" y="70586"/>
            <a:ext cx="274410" cy="347582"/>
          </a:xfrm>
          <a:prstGeom prst="rect">
            <a:avLst/>
          </a:prstGeom>
          <a:noFill/>
          <a:ln>
            <a:noFill/>
          </a:ln>
        </p:spPr>
      </p:pic>
      <p:sp>
        <p:nvSpPr>
          <p:cNvPr id="310" name="Google Shape;310;p40"/>
          <p:cNvSpPr txBox="1"/>
          <p:nvPr/>
        </p:nvSpPr>
        <p:spPr>
          <a:xfrm>
            <a:off x="6740978" y="4958775"/>
            <a:ext cx="23511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Tahoma"/>
                <a:ea typeface="Tahoma"/>
                <a:cs typeface="Tahoma"/>
                <a:sym typeface="Tahoma"/>
              </a:rPr>
              <a:t>Image Credit: NASA,ESA, G.Bacon (STScI)</a:t>
            </a:r>
            <a:endParaRPr sz="500">
              <a:solidFill>
                <a:schemeClr val="lt1"/>
              </a:solidFill>
              <a:latin typeface="Tahoma"/>
              <a:ea typeface="Tahoma"/>
              <a:cs typeface="Tahoma"/>
              <a:sym typeface="Tahoma"/>
            </a:endParaRPr>
          </a:p>
        </p:txBody>
      </p:sp>
      <p:sp>
        <p:nvSpPr>
          <p:cNvPr id="311" name="Google Shape;311;p40"/>
          <p:cNvSpPr txBox="1"/>
          <p:nvPr/>
        </p:nvSpPr>
        <p:spPr>
          <a:xfrm>
            <a:off x="0" y="0"/>
            <a:ext cx="2250000" cy="985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p:txBody>
      </p:sp>
      <p:sp>
        <p:nvSpPr>
          <p:cNvPr id="312" name="Google Shape;312;p40"/>
          <p:cNvSpPr txBox="1"/>
          <p:nvPr>
            <p:ph type="title"/>
          </p:nvPr>
        </p:nvSpPr>
        <p:spPr>
          <a:xfrm>
            <a:off x="152396" y="580238"/>
            <a:ext cx="78867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None/>
            </a:pPr>
            <a:r>
              <a:rPr b="1" lang="en" sz="3000">
                <a:latin typeface="Tahoma"/>
                <a:ea typeface="Tahoma"/>
                <a:cs typeface="Tahoma"/>
                <a:sym typeface="Tahoma"/>
              </a:rPr>
              <a:t>Tidal Locking</a:t>
            </a:r>
            <a:endParaRPr b="1" sz="3000">
              <a:latin typeface="Tahoma"/>
              <a:ea typeface="Tahoma"/>
              <a:cs typeface="Tahoma"/>
              <a:sym typeface="Tahoma"/>
            </a:endParaRPr>
          </a:p>
        </p:txBody>
      </p:sp>
      <p:pic>
        <p:nvPicPr>
          <p:cNvPr id="313" name="Google Shape;313;p40"/>
          <p:cNvPicPr preferRelativeResize="0"/>
          <p:nvPr/>
        </p:nvPicPr>
        <p:blipFill>
          <a:blip r:embed="rId4">
            <a:alphaModFix/>
          </a:blip>
          <a:stretch>
            <a:fillRect/>
          </a:stretch>
        </p:blipFill>
        <p:spPr>
          <a:xfrm>
            <a:off x="3469240" y="767413"/>
            <a:ext cx="5674761" cy="3842150"/>
          </a:xfrm>
          <a:prstGeom prst="rect">
            <a:avLst/>
          </a:prstGeom>
          <a:noFill/>
          <a:ln>
            <a:noFill/>
          </a:ln>
        </p:spPr>
      </p:pic>
      <p:sp>
        <p:nvSpPr>
          <p:cNvPr id="314" name="Google Shape;314;p40"/>
          <p:cNvSpPr txBox="1"/>
          <p:nvPr/>
        </p:nvSpPr>
        <p:spPr>
          <a:xfrm>
            <a:off x="498500" y="1744700"/>
            <a:ext cx="34782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Tahoma"/>
                <a:ea typeface="Tahoma"/>
                <a:cs typeface="Tahoma"/>
                <a:sym typeface="Tahoma"/>
              </a:rPr>
              <a:t>Short-period planets tend to be </a:t>
            </a:r>
            <a:r>
              <a:rPr b="1" lang="en" sz="2000">
                <a:latin typeface="Tahoma"/>
                <a:ea typeface="Tahoma"/>
                <a:cs typeface="Tahoma"/>
                <a:sym typeface="Tahoma"/>
              </a:rPr>
              <a:t>Tidally Locked</a:t>
            </a:r>
            <a:endParaRPr b="1" sz="2000">
              <a:latin typeface="Tahoma"/>
              <a:ea typeface="Tahoma"/>
              <a:cs typeface="Tahoma"/>
              <a:sym typeface="Tahoma"/>
            </a:endParaRPr>
          </a:p>
          <a:p>
            <a:pPr indent="0" lvl="0" marL="0" rtl="0" algn="l">
              <a:spcBef>
                <a:spcPts val="0"/>
              </a:spcBef>
              <a:spcAft>
                <a:spcPts val="0"/>
              </a:spcAft>
              <a:buNone/>
            </a:pPr>
            <a:r>
              <a:t/>
            </a:r>
            <a:endParaRPr b="1" sz="2000">
              <a:latin typeface="Tahoma"/>
              <a:ea typeface="Tahoma"/>
              <a:cs typeface="Tahoma"/>
              <a:sym typeface="Tahoma"/>
            </a:endParaRPr>
          </a:p>
          <a:p>
            <a:pPr indent="-355600" lvl="0" marL="457200" rtl="0" algn="l">
              <a:spcBef>
                <a:spcPts val="0"/>
              </a:spcBef>
              <a:spcAft>
                <a:spcPts val="0"/>
              </a:spcAft>
              <a:buClr>
                <a:srgbClr val="CC0000"/>
              </a:buClr>
              <a:buSzPts val="2000"/>
              <a:buFont typeface="Tahoma"/>
              <a:buChar char="➔"/>
            </a:pPr>
            <a:r>
              <a:rPr b="1" i="1" lang="en" sz="2000">
                <a:solidFill>
                  <a:srgbClr val="CC0000"/>
                </a:solidFill>
                <a:latin typeface="Tahoma"/>
                <a:ea typeface="Tahoma"/>
                <a:cs typeface="Tahoma"/>
                <a:sym typeface="Tahoma"/>
              </a:rPr>
              <a:t>Permanent</a:t>
            </a:r>
            <a:r>
              <a:rPr b="1" i="1" lang="en" sz="2000">
                <a:solidFill>
                  <a:srgbClr val="CC0000"/>
                </a:solidFill>
                <a:latin typeface="Tahoma"/>
                <a:ea typeface="Tahoma"/>
                <a:cs typeface="Tahoma"/>
                <a:sym typeface="Tahoma"/>
              </a:rPr>
              <a:t> Dayside and Nightside</a:t>
            </a:r>
            <a:endParaRPr b="1" i="1" sz="2000">
              <a:solidFill>
                <a:srgbClr val="CC0000"/>
              </a:solidFill>
              <a:latin typeface="Tahoma"/>
              <a:ea typeface="Tahoma"/>
              <a:cs typeface="Tahoma"/>
              <a:sym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1"/>
          <p:cNvSpPr txBox="1"/>
          <p:nvPr>
            <p:ph type="title"/>
          </p:nvPr>
        </p:nvSpPr>
        <p:spPr>
          <a:xfrm>
            <a:off x="220225" y="551675"/>
            <a:ext cx="82098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2300">
                <a:latin typeface="Tahoma"/>
                <a:ea typeface="Tahoma"/>
                <a:cs typeface="Tahoma"/>
                <a:sym typeface="Tahoma"/>
              </a:rPr>
              <a:t>An Alternative - Longitudinally Resolved Spectra</a:t>
            </a:r>
            <a:endParaRPr b="1" sz="2300">
              <a:latin typeface="Tahoma"/>
              <a:ea typeface="Tahoma"/>
              <a:cs typeface="Tahoma"/>
              <a:sym typeface="Tahoma"/>
            </a:endParaRPr>
          </a:p>
        </p:txBody>
      </p:sp>
      <p:sp>
        <p:nvSpPr>
          <p:cNvPr id="320" name="Google Shape;320;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321" name="Google Shape;321;p41"/>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2" name="Google Shape;322;p41"/>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323" name="Google Shape;323;p41"/>
          <p:cNvPicPr preferRelativeResize="0"/>
          <p:nvPr/>
        </p:nvPicPr>
        <p:blipFill rotWithShape="1">
          <a:blip r:embed="rId3">
            <a:alphaModFix/>
          </a:blip>
          <a:srcRect b="0" l="0" r="0" t="0"/>
          <a:stretch/>
        </p:blipFill>
        <p:spPr>
          <a:xfrm>
            <a:off x="8817827" y="70586"/>
            <a:ext cx="274410" cy="347582"/>
          </a:xfrm>
          <a:prstGeom prst="rect">
            <a:avLst/>
          </a:prstGeom>
          <a:noFill/>
          <a:ln>
            <a:noFill/>
          </a:ln>
        </p:spPr>
      </p:pic>
      <p:sp>
        <p:nvSpPr>
          <p:cNvPr id="324" name="Google Shape;324;p41"/>
          <p:cNvSpPr txBox="1"/>
          <p:nvPr/>
        </p:nvSpPr>
        <p:spPr>
          <a:xfrm>
            <a:off x="990925" y="1196950"/>
            <a:ext cx="66684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Tahoma"/>
              <a:buChar char="➔"/>
            </a:pPr>
            <a:r>
              <a:rPr lang="en" sz="2000">
                <a:latin typeface="Tahoma"/>
                <a:ea typeface="Tahoma"/>
                <a:cs typeface="Tahoma"/>
                <a:sym typeface="Tahoma"/>
              </a:rPr>
              <a:t>For tidally locked planets observations can be spatially mapped (Cowan &amp; Agol 2008)</a:t>
            </a:r>
            <a:endParaRPr sz="2000">
              <a:latin typeface="Tahoma"/>
              <a:ea typeface="Tahoma"/>
              <a:cs typeface="Tahoma"/>
              <a:sym typeface="Tahoma"/>
            </a:endParaRPr>
          </a:p>
        </p:txBody>
      </p:sp>
      <p:pic>
        <p:nvPicPr>
          <p:cNvPr id="325" name="Google Shape;325;p41"/>
          <p:cNvPicPr preferRelativeResize="0"/>
          <p:nvPr/>
        </p:nvPicPr>
        <p:blipFill>
          <a:blip r:embed="rId4">
            <a:alphaModFix/>
          </a:blip>
          <a:stretch>
            <a:fillRect/>
          </a:stretch>
        </p:blipFill>
        <p:spPr>
          <a:xfrm>
            <a:off x="6096063" y="1851188"/>
            <a:ext cx="2781175" cy="2781175"/>
          </a:xfrm>
          <a:prstGeom prst="rect">
            <a:avLst/>
          </a:prstGeom>
          <a:noFill/>
          <a:ln>
            <a:noFill/>
          </a:ln>
        </p:spPr>
      </p:pic>
      <p:pic>
        <p:nvPicPr>
          <p:cNvPr id="326" name="Google Shape;326;p41"/>
          <p:cNvPicPr preferRelativeResize="0"/>
          <p:nvPr/>
        </p:nvPicPr>
        <p:blipFill rotWithShape="1">
          <a:blip r:embed="rId5">
            <a:alphaModFix/>
          </a:blip>
          <a:srcRect b="0" l="21724" r="8691" t="0"/>
          <a:stretch/>
        </p:blipFill>
        <p:spPr>
          <a:xfrm>
            <a:off x="107650" y="2116513"/>
            <a:ext cx="2606991" cy="2497700"/>
          </a:xfrm>
          <a:prstGeom prst="rect">
            <a:avLst/>
          </a:prstGeom>
          <a:noFill/>
          <a:ln>
            <a:noFill/>
          </a:ln>
        </p:spPr>
      </p:pic>
      <p:sp>
        <p:nvSpPr>
          <p:cNvPr id="327" name="Google Shape;327;p41"/>
          <p:cNvSpPr txBox="1"/>
          <p:nvPr/>
        </p:nvSpPr>
        <p:spPr>
          <a:xfrm>
            <a:off x="1645813" y="4733375"/>
            <a:ext cx="1265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Tahoma"/>
                <a:ea typeface="Tahoma"/>
                <a:cs typeface="Tahoma"/>
                <a:sym typeface="Tahoma"/>
              </a:rPr>
              <a:t>Credit: NASA</a:t>
            </a:r>
            <a:endParaRPr sz="1000">
              <a:latin typeface="Tahoma"/>
              <a:ea typeface="Tahoma"/>
              <a:cs typeface="Tahoma"/>
              <a:sym typeface="Tahoma"/>
            </a:endParaRPr>
          </a:p>
        </p:txBody>
      </p:sp>
      <p:sp>
        <p:nvSpPr>
          <p:cNvPr id="328" name="Google Shape;328;p41"/>
          <p:cNvSpPr txBox="1"/>
          <p:nvPr/>
        </p:nvSpPr>
        <p:spPr>
          <a:xfrm>
            <a:off x="7493236" y="4425100"/>
            <a:ext cx="24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Tahoma"/>
                <a:ea typeface="Tahoma"/>
                <a:cs typeface="Tahoma"/>
                <a:sym typeface="Tahoma"/>
              </a:rPr>
              <a:t>Cubillos et al. (2021)</a:t>
            </a:r>
            <a:endParaRPr sz="1000">
              <a:latin typeface="Tahoma"/>
              <a:ea typeface="Tahoma"/>
              <a:cs typeface="Tahoma"/>
              <a:sym typeface="Tahoma"/>
            </a:endParaRPr>
          </a:p>
        </p:txBody>
      </p:sp>
      <p:sp>
        <p:nvSpPr>
          <p:cNvPr id="329" name="Google Shape;329;p41"/>
          <p:cNvSpPr/>
          <p:nvPr/>
        </p:nvSpPr>
        <p:spPr>
          <a:xfrm>
            <a:off x="3433650" y="2918150"/>
            <a:ext cx="2276700" cy="5118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1"/>
          <p:cNvSpPr txBox="1"/>
          <p:nvPr/>
        </p:nvSpPr>
        <p:spPr>
          <a:xfrm>
            <a:off x="3428900" y="3552950"/>
            <a:ext cx="227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Tahoma"/>
                <a:ea typeface="Tahoma"/>
                <a:cs typeface="Tahoma"/>
                <a:sym typeface="Tahoma"/>
              </a:rPr>
              <a:t>Map by Wavelength </a:t>
            </a:r>
            <a:endParaRPr sz="1600">
              <a:latin typeface="Tahoma"/>
              <a:ea typeface="Tahoma"/>
              <a:cs typeface="Tahoma"/>
              <a:sym typeface="Tahoma"/>
            </a:endParaRPr>
          </a:p>
        </p:txBody>
      </p:sp>
      <p:pic>
        <p:nvPicPr>
          <p:cNvPr id="331" name="Google Shape;331;p41"/>
          <p:cNvPicPr preferRelativeResize="0"/>
          <p:nvPr/>
        </p:nvPicPr>
        <p:blipFill>
          <a:blip r:embed="rId6">
            <a:alphaModFix/>
          </a:blip>
          <a:stretch>
            <a:fillRect/>
          </a:stretch>
        </p:blipFill>
        <p:spPr>
          <a:xfrm>
            <a:off x="4232025" y="2130825"/>
            <a:ext cx="800400" cy="800400"/>
          </a:xfrm>
          <a:prstGeom prst="rect">
            <a:avLst/>
          </a:prstGeom>
          <a:noFill/>
          <a:ln>
            <a:noFill/>
          </a:ln>
        </p:spPr>
      </p:pic>
      <p:sp>
        <p:nvSpPr>
          <p:cNvPr id="332" name="Google Shape;332;p41"/>
          <p:cNvSpPr txBox="1"/>
          <p:nvPr/>
        </p:nvSpPr>
        <p:spPr>
          <a:xfrm>
            <a:off x="5103975" y="2254175"/>
            <a:ext cx="992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CC0000"/>
                </a:solidFill>
                <a:latin typeface="Tahoma"/>
                <a:ea typeface="Tahoma"/>
                <a:cs typeface="Tahoma"/>
                <a:sym typeface="Tahoma"/>
              </a:rPr>
              <a:t>Fourier </a:t>
            </a:r>
            <a:endParaRPr sz="1600">
              <a:solidFill>
                <a:srgbClr val="CC0000"/>
              </a:solidFill>
              <a:latin typeface="Tahoma"/>
              <a:ea typeface="Tahoma"/>
              <a:cs typeface="Tahoma"/>
              <a:sym typeface="Tahoma"/>
            </a:endParaRPr>
          </a:p>
          <a:p>
            <a:pPr indent="0" lvl="0" marL="0" rtl="0" algn="l">
              <a:spcBef>
                <a:spcPts val="0"/>
              </a:spcBef>
              <a:spcAft>
                <a:spcPts val="0"/>
              </a:spcAft>
              <a:buNone/>
            </a:pPr>
            <a:r>
              <a:rPr lang="en" sz="1600">
                <a:solidFill>
                  <a:srgbClr val="CC0000"/>
                </a:solidFill>
                <a:latin typeface="Tahoma"/>
                <a:ea typeface="Tahoma"/>
                <a:cs typeface="Tahoma"/>
                <a:sym typeface="Tahoma"/>
              </a:rPr>
              <a:t>Magic</a:t>
            </a:r>
            <a:endParaRPr sz="1600">
              <a:solidFill>
                <a:srgbClr val="CC0000"/>
              </a:solidFill>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grpSp>
        <p:nvGrpSpPr>
          <p:cNvPr id="337" name="Google Shape;337;p42"/>
          <p:cNvGrpSpPr/>
          <p:nvPr/>
        </p:nvGrpSpPr>
        <p:grpSpPr>
          <a:xfrm>
            <a:off x="220233" y="919772"/>
            <a:ext cx="5273501" cy="4129980"/>
            <a:chOff x="364675" y="2140525"/>
            <a:chExt cx="3189875" cy="2498173"/>
          </a:xfrm>
        </p:grpSpPr>
        <p:pic>
          <p:nvPicPr>
            <p:cNvPr id="338" name="Google Shape;338;p42"/>
            <p:cNvPicPr preferRelativeResize="0"/>
            <p:nvPr/>
          </p:nvPicPr>
          <p:blipFill rotWithShape="1">
            <a:blip r:embed="rId3">
              <a:alphaModFix/>
            </a:blip>
            <a:srcRect b="76089" l="0" r="35396" t="0"/>
            <a:stretch/>
          </p:blipFill>
          <p:spPr>
            <a:xfrm>
              <a:off x="364675" y="2140525"/>
              <a:ext cx="3189875" cy="1111001"/>
            </a:xfrm>
            <a:prstGeom prst="rect">
              <a:avLst/>
            </a:prstGeom>
            <a:noFill/>
            <a:ln>
              <a:noFill/>
            </a:ln>
          </p:spPr>
        </p:pic>
        <p:pic>
          <p:nvPicPr>
            <p:cNvPr id="339" name="Google Shape;339;p42"/>
            <p:cNvPicPr preferRelativeResize="0"/>
            <p:nvPr/>
          </p:nvPicPr>
          <p:blipFill rotWithShape="1">
            <a:blip r:embed="rId3">
              <a:alphaModFix/>
            </a:blip>
            <a:srcRect b="0" l="0" r="36660" t="71404"/>
            <a:stretch/>
          </p:blipFill>
          <p:spPr>
            <a:xfrm>
              <a:off x="364675" y="3310425"/>
              <a:ext cx="3127575" cy="1328273"/>
            </a:xfrm>
            <a:prstGeom prst="rect">
              <a:avLst/>
            </a:prstGeom>
            <a:noFill/>
            <a:ln>
              <a:noFill/>
            </a:ln>
          </p:spPr>
        </p:pic>
      </p:grpSp>
      <p:sp>
        <p:nvSpPr>
          <p:cNvPr id="340" name="Google Shape;340;p42"/>
          <p:cNvSpPr txBox="1"/>
          <p:nvPr>
            <p:ph type="title"/>
          </p:nvPr>
        </p:nvSpPr>
        <p:spPr>
          <a:xfrm>
            <a:off x="220225" y="399275"/>
            <a:ext cx="82098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2300">
                <a:latin typeface="Tahoma"/>
                <a:ea typeface="Tahoma"/>
                <a:cs typeface="Tahoma"/>
                <a:sym typeface="Tahoma"/>
              </a:rPr>
              <a:t>Benefits of Spatial Mapping</a:t>
            </a:r>
            <a:endParaRPr b="1" sz="2300">
              <a:latin typeface="Tahoma"/>
              <a:ea typeface="Tahoma"/>
              <a:cs typeface="Tahoma"/>
              <a:sym typeface="Tahoma"/>
            </a:endParaRPr>
          </a:p>
        </p:txBody>
      </p:sp>
      <p:sp>
        <p:nvSpPr>
          <p:cNvPr id="341" name="Google Shape;341;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342" name="Google Shape;342;p42"/>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3" name="Google Shape;343;p42"/>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344" name="Google Shape;344;p42"/>
          <p:cNvPicPr preferRelativeResize="0"/>
          <p:nvPr/>
        </p:nvPicPr>
        <p:blipFill rotWithShape="1">
          <a:blip r:embed="rId4">
            <a:alphaModFix/>
          </a:blip>
          <a:srcRect b="0" l="0" r="0" t="0"/>
          <a:stretch/>
        </p:blipFill>
        <p:spPr>
          <a:xfrm>
            <a:off x="8817827" y="70586"/>
            <a:ext cx="274410" cy="347582"/>
          </a:xfrm>
          <a:prstGeom prst="rect">
            <a:avLst/>
          </a:prstGeom>
          <a:noFill/>
          <a:ln>
            <a:noFill/>
          </a:ln>
        </p:spPr>
      </p:pic>
      <p:sp>
        <p:nvSpPr>
          <p:cNvPr id="345" name="Google Shape;345;p42"/>
          <p:cNvSpPr txBox="1"/>
          <p:nvPr/>
        </p:nvSpPr>
        <p:spPr>
          <a:xfrm>
            <a:off x="5355425" y="1591625"/>
            <a:ext cx="3736800" cy="2647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Tahoma"/>
              <a:buChar char="➔"/>
            </a:pPr>
            <a:r>
              <a:rPr lang="en" sz="2000">
                <a:latin typeface="Tahoma"/>
                <a:ea typeface="Tahoma"/>
                <a:cs typeface="Tahoma"/>
                <a:sym typeface="Tahoma"/>
              </a:rPr>
              <a:t>Spatially Mapped Spectra can be fit using </a:t>
            </a:r>
            <a:r>
              <a:rPr b="1" lang="en" sz="2000">
                <a:latin typeface="Tahoma"/>
                <a:ea typeface="Tahoma"/>
                <a:cs typeface="Tahoma"/>
                <a:sym typeface="Tahoma"/>
              </a:rPr>
              <a:t>existing tested 1D codes </a:t>
            </a:r>
            <a:endParaRPr b="1" sz="2000">
              <a:latin typeface="Tahoma"/>
              <a:ea typeface="Tahoma"/>
              <a:cs typeface="Tahoma"/>
              <a:sym typeface="Tahoma"/>
            </a:endParaRPr>
          </a:p>
          <a:p>
            <a:pPr indent="0" lvl="0" marL="914400" rtl="0" algn="l">
              <a:spcBef>
                <a:spcPts val="0"/>
              </a:spcBef>
              <a:spcAft>
                <a:spcPts val="0"/>
              </a:spcAft>
              <a:buNone/>
            </a:pPr>
            <a:r>
              <a:t/>
            </a:r>
            <a:endParaRPr sz="2000">
              <a:latin typeface="Tahoma"/>
              <a:ea typeface="Tahoma"/>
              <a:cs typeface="Tahoma"/>
              <a:sym typeface="Tahoma"/>
            </a:endParaRPr>
          </a:p>
          <a:p>
            <a:pPr indent="-355600" lvl="0" marL="457200" rtl="0" algn="l">
              <a:spcBef>
                <a:spcPts val="0"/>
              </a:spcBef>
              <a:spcAft>
                <a:spcPts val="0"/>
              </a:spcAft>
              <a:buSzPts val="2000"/>
              <a:buFont typeface="Tahoma"/>
              <a:buChar char="➔"/>
            </a:pPr>
            <a:r>
              <a:rPr lang="en" sz="2000">
                <a:latin typeface="Tahoma"/>
                <a:ea typeface="Tahoma"/>
                <a:cs typeface="Tahoma"/>
                <a:sym typeface="Tahoma"/>
              </a:rPr>
              <a:t>Takes </a:t>
            </a:r>
            <a:r>
              <a:rPr b="1" lang="en" sz="2000">
                <a:latin typeface="Tahoma"/>
                <a:ea typeface="Tahoma"/>
                <a:cs typeface="Tahoma"/>
                <a:sym typeface="Tahoma"/>
              </a:rPr>
              <a:t>less time and less complexity</a:t>
            </a:r>
            <a:r>
              <a:rPr lang="en" sz="2000">
                <a:latin typeface="Tahoma"/>
                <a:ea typeface="Tahoma"/>
                <a:cs typeface="Tahoma"/>
                <a:sym typeface="Tahoma"/>
              </a:rPr>
              <a:t> than multi-dimensional models</a:t>
            </a:r>
            <a:endParaRPr sz="2000">
              <a:latin typeface="Tahoma"/>
              <a:ea typeface="Tahoma"/>
              <a:cs typeface="Tahoma"/>
              <a:sym typeface="Tahoma"/>
            </a:endParaRPr>
          </a:p>
          <a:p>
            <a:pPr indent="0" lvl="0" marL="457200" rtl="0" algn="l">
              <a:spcBef>
                <a:spcPts val="0"/>
              </a:spcBef>
              <a:spcAft>
                <a:spcPts val="0"/>
              </a:spcAft>
              <a:buNone/>
            </a:pPr>
            <a:r>
              <a:t/>
            </a:r>
            <a:endParaRPr sz="2000">
              <a:latin typeface="Tahoma"/>
              <a:ea typeface="Tahoma"/>
              <a:cs typeface="Tahoma"/>
              <a:sym typeface="Tahoma"/>
            </a:endParaRPr>
          </a:p>
        </p:txBody>
      </p:sp>
      <p:sp>
        <p:nvSpPr>
          <p:cNvPr id="346" name="Google Shape;346;p42"/>
          <p:cNvSpPr txBox="1"/>
          <p:nvPr/>
        </p:nvSpPr>
        <p:spPr>
          <a:xfrm>
            <a:off x="3859975" y="4919675"/>
            <a:ext cx="214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Tahoma"/>
                <a:ea typeface="Tahoma"/>
                <a:cs typeface="Tahoma"/>
                <a:sym typeface="Tahoma"/>
              </a:rPr>
              <a:t>Cubillos et al. (2021)</a:t>
            </a:r>
            <a:endParaRPr sz="1000">
              <a:latin typeface="Tahoma"/>
              <a:ea typeface="Tahoma"/>
              <a:cs typeface="Tahoma"/>
              <a:sym typeface="Tahom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43"/>
          <p:cNvSpPr/>
          <p:nvPr/>
        </p:nvSpPr>
        <p:spPr>
          <a:xfrm>
            <a:off x="2543025" y="3649900"/>
            <a:ext cx="4057800" cy="13338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3"/>
          <p:cNvSpPr txBox="1"/>
          <p:nvPr>
            <p:ph type="title"/>
          </p:nvPr>
        </p:nvSpPr>
        <p:spPr>
          <a:xfrm>
            <a:off x="-4750" y="390575"/>
            <a:ext cx="9144000" cy="5118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000"/>
              <a:buFont typeface="Verdana"/>
              <a:buNone/>
            </a:pPr>
            <a:r>
              <a:rPr b="1" lang="en" sz="2300">
                <a:latin typeface="Tahoma"/>
                <a:ea typeface="Tahoma"/>
                <a:cs typeface="Tahoma"/>
                <a:sym typeface="Tahoma"/>
              </a:rPr>
              <a:t>Current</a:t>
            </a:r>
            <a:r>
              <a:rPr b="1" lang="en" sz="2300">
                <a:latin typeface="Tahoma"/>
                <a:ea typeface="Tahoma"/>
                <a:cs typeface="Tahoma"/>
                <a:sym typeface="Tahoma"/>
              </a:rPr>
              <a:t> Work - Testing Retrieval Methods</a:t>
            </a:r>
            <a:endParaRPr b="1" sz="2300">
              <a:latin typeface="Tahoma"/>
              <a:ea typeface="Tahoma"/>
              <a:cs typeface="Tahoma"/>
              <a:sym typeface="Tahoma"/>
            </a:endParaRPr>
          </a:p>
        </p:txBody>
      </p:sp>
      <p:sp>
        <p:nvSpPr>
          <p:cNvPr id="353" name="Google Shape;353;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354" name="Google Shape;354;p43"/>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5" name="Google Shape;355;p43"/>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356" name="Google Shape;356;p43"/>
          <p:cNvPicPr preferRelativeResize="0"/>
          <p:nvPr/>
        </p:nvPicPr>
        <p:blipFill rotWithShape="1">
          <a:blip r:embed="rId3">
            <a:alphaModFix/>
          </a:blip>
          <a:srcRect b="0" l="0" r="0" t="0"/>
          <a:stretch/>
        </p:blipFill>
        <p:spPr>
          <a:xfrm>
            <a:off x="8817827" y="70586"/>
            <a:ext cx="274410" cy="347582"/>
          </a:xfrm>
          <a:prstGeom prst="rect">
            <a:avLst/>
          </a:prstGeom>
          <a:noFill/>
          <a:ln>
            <a:noFill/>
          </a:ln>
        </p:spPr>
      </p:pic>
      <p:sp>
        <p:nvSpPr>
          <p:cNvPr id="357" name="Google Shape;357;p43"/>
          <p:cNvSpPr txBox="1"/>
          <p:nvPr/>
        </p:nvSpPr>
        <p:spPr>
          <a:xfrm>
            <a:off x="2543075" y="3670300"/>
            <a:ext cx="40578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Tahoma"/>
                <a:ea typeface="Tahoma"/>
                <a:cs typeface="Tahoma"/>
                <a:sym typeface="Tahoma"/>
              </a:rPr>
              <a:t>Synthetic Spectra of HD 189733b built from </a:t>
            </a:r>
            <a:r>
              <a:rPr b="1" lang="en" sz="1800">
                <a:solidFill>
                  <a:srgbClr val="CC0000"/>
                </a:solidFill>
                <a:latin typeface="Tahoma"/>
                <a:ea typeface="Tahoma"/>
                <a:cs typeface="Tahoma"/>
                <a:sym typeface="Tahoma"/>
              </a:rPr>
              <a:t>Global Circulation</a:t>
            </a:r>
            <a:r>
              <a:rPr lang="en" sz="1800">
                <a:solidFill>
                  <a:schemeClr val="dk1"/>
                </a:solidFill>
                <a:latin typeface="Tahoma"/>
                <a:ea typeface="Tahoma"/>
                <a:cs typeface="Tahoma"/>
                <a:sym typeface="Tahoma"/>
              </a:rPr>
              <a:t> post-processed with </a:t>
            </a:r>
            <a:r>
              <a:rPr b="1" lang="en" sz="1800">
                <a:solidFill>
                  <a:srgbClr val="CC0000"/>
                </a:solidFill>
                <a:latin typeface="Tahoma"/>
                <a:ea typeface="Tahoma"/>
                <a:cs typeface="Tahoma"/>
                <a:sym typeface="Tahoma"/>
              </a:rPr>
              <a:t>Radiative Transfer</a:t>
            </a:r>
            <a:r>
              <a:rPr lang="en" sz="1800">
                <a:solidFill>
                  <a:schemeClr val="dk1"/>
                </a:solidFill>
                <a:latin typeface="Tahoma"/>
                <a:ea typeface="Tahoma"/>
                <a:cs typeface="Tahoma"/>
                <a:sym typeface="Tahoma"/>
              </a:rPr>
              <a:t> models</a:t>
            </a:r>
            <a:endParaRPr sz="1800">
              <a:solidFill>
                <a:schemeClr val="dk1"/>
              </a:solidFill>
              <a:latin typeface="Tahoma"/>
              <a:ea typeface="Tahoma"/>
              <a:cs typeface="Tahoma"/>
              <a:sym typeface="Tahoma"/>
            </a:endParaRPr>
          </a:p>
        </p:txBody>
      </p:sp>
      <p:pic>
        <p:nvPicPr>
          <p:cNvPr id="358" name="Google Shape;358;p43"/>
          <p:cNvPicPr preferRelativeResize="0"/>
          <p:nvPr/>
        </p:nvPicPr>
        <p:blipFill>
          <a:blip r:embed="rId4">
            <a:alphaModFix/>
          </a:blip>
          <a:stretch>
            <a:fillRect/>
          </a:stretch>
        </p:blipFill>
        <p:spPr>
          <a:xfrm>
            <a:off x="360175" y="1371762"/>
            <a:ext cx="2057402" cy="1157288"/>
          </a:xfrm>
          <a:prstGeom prst="rect">
            <a:avLst/>
          </a:prstGeom>
          <a:noFill/>
          <a:ln>
            <a:noFill/>
          </a:ln>
        </p:spPr>
      </p:pic>
      <p:pic>
        <p:nvPicPr>
          <p:cNvPr id="359" name="Google Shape;359;p43"/>
          <p:cNvPicPr preferRelativeResize="0"/>
          <p:nvPr/>
        </p:nvPicPr>
        <p:blipFill>
          <a:blip r:embed="rId5">
            <a:alphaModFix/>
          </a:blip>
          <a:stretch>
            <a:fillRect/>
          </a:stretch>
        </p:blipFill>
        <p:spPr>
          <a:xfrm>
            <a:off x="6467225" y="1371750"/>
            <a:ext cx="2057400" cy="1157298"/>
          </a:xfrm>
          <a:prstGeom prst="rect">
            <a:avLst/>
          </a:prstGeom>
          <a:noFill/>
          <a:ln>
            <a:noFill/>
          </a:ln>
        </p:spPr>
      </p:pic>
      <p:pic>
        <p:nvPicPr>
          <p:cNvPr id="360" name="Google Shape;360;p43"/>
          <p:cNvPicPr preferRelativeResize="0"/>
          <p:nvPr/>
        </p:nvPicPr>
        <p:blipFill>
          <a:blip r:embed="rId6">
            <a:alphaModFix/>
          </a:blip>
          <a:stretch>
            <a:fillRect/>
          </a:stretch>
        </p:blipFill>
        <p:spPr>
          <a:xfrm>
            <a:off x="3545337" y="1093113"/>
            <a:ext cx="1764263" cy="1764263"/>
          </a:xfrm>
          <a:prstGeom prst="rect">
            <a:avLst/>
          </a:prstGeom>
          <a:noFill/>
          <a:ln>
            <a:noFill/>
          </a:ln>
        </p:spPr>
      </p:pic>
      <p:sp>
        <p:nvSpPr>
          <p:cNvPr id="361" name="Google Shape;361;p43"/>
          <p:cNvSpPr txBox="1"/>
          <p:nvPr/>
        </p:nvSpPr>
        <p:spPr>
          <a:xfrm>
            <a:off x="339575" y="937800"/>
            <a:ext cx="2057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Tahoma"/>
                <a:ea typeface="Tahoma"/>
                <a:cs typeface="Tahoma"/>
                <a:sym typeface="Tahoma"/>
              </a:rPr>
              <a:t>Disk Integrated</a:t>
            </a:r>
            <a:endParaRPr b="1">
              <a:latin typeface="Tahoma"/>
              <a:ea typeface="Tahoma"/>
              <a:cs typeface="Tahoma"/>
              <a:sym typeface="Tahoma"/>
            </a:endParaRPr>
          </a:p>
        </p:txBody>
      </p:sp>
      <p:sp>
        <p:nvSpPr>
          <p:cNvPr id="362" name="Google Shape;362;p43"/>
          <p:cNvSpPr txBox="1"/>
          <p:nvPr/>
        </p:nvSpPr>
        <p:spPr>
          <a:xfrm>
            <a:off x="3284163" y="937800"/>
            <a:ext cx="2439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Tahoma"/>
                <a:ea typeface="Tahoma"/>
                <a:cs typeface="Tahoma"/>
                <a:sym typeface="Tahoma"/>
              </a:rPr>
              <a:t>Longitudinally-Resolved</a:t>
            </a:r>
            <a:endParaRPr b="1">
              <a:latin typeface="Tahoma"/>
              <a:ea typeface="Tahoma"/>
              <a:cs typeface="Tahoma"/>
              <a:sym typeface="Tahoma"/>
            </a:endParaRPr>
          </a:p>
        </p:txBody>
      </p:sp>
      <p:sp>
        <p:nvSpPr>
          <p:cNvPr id="363" name="Google Shape;363;p43"/>
          <p:cNvSpPr txBox="1"/>
          <p:nvPr/>
        </p:nvSpPr>
        <p:spPr>
          <a:xfrm>
            <a:off x="6446850" y="937800"/>
            <a:ext cx="2057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Tahoma"/>
                <a:ea typeface="Tahoma"/>
                <a:cs typeface="Tahoma"/>
                <a:sym typeface="Tahoma"/>
              </a:rPr>
              <a:t>Multi-Dimensional</a:t>
            </a:r>
            <a:endParaRPr b="1">
              <a:latin typeface="Tahoma"/>
              <a:ea typeface="Tahoma"/>
              <a:cs typeface="Tahoma"/>
              <a:sym typeface="Tahoma"/>
            </a:endParaRPr>
          </a:p>
        </p:txBody>
      </p:sp>
      <p:sp>
        <p:nvSpPr>
          <p:cNvPr id="364" name="Google Shape;364;p43"/>
          <p:cNvSpPr/>
          <p:nvPr/>
        </p:nvSpPr>
        <p:spPr>
          <a:xfrm flipH="1" rot="10800000">
            <a:off x="1334750" y="2605200"/>
            <a:ext cx="3359400" cy="627000"/>
          </a:xfrm>
          <a:prstGeom prst="bentArrow">
            <a:avLst>
              <a:gd fmla="val 25701" name="adj1"/>
              <a:gd fmla="val 25000" name="adj2"/>
              <a:gd fmla="val 25000" name="adj3"/>
              <a:gd fmla="val 87851" name="adj4"/>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3"/>
          <p:cNvSpPr/>
          <p:nvPr/>
        </p:nvSpPr>
        <p:spPr>
          <a:xfrm rot="10800000">
            <a:off x="4444325" y="2597400"/>
            <a:ext cx="3216000" cy="634800"/>
          </a:xfrm>
          <a:prstGeom prst="bentArrow">
            <a:avLst>
              <a:gd fmla="val 25701" name="adj1"/>
              <a:gd fmla="val 25000" name="adj2"/>
              <a:gd fmla="val 25000" name="adj3"/>
              <a:gd fmla="val 87851" name="adj4"/>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3"/>
          <p:cNvSpPr/>
          <p:nvPr/>
        </p:nvSpPr>
        <p:spPr>
          <a:xfrm>
            <a:off x="4388150" y="2782775"/>
            <a:ext cx="358200" cy="1014600"/>
          </a:xfrm>
          <a:prstGeom prst="downArrow">
            <a:avLst>
              <a:gd fmla="val 50000" name="adj1"/>
              <a:gd fmla="val 50000" name="adj2"/>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7" name="Google Shape;367;p43"/>
          <p:cNvPicPr preferRelativeResize="0"/>
          <p:nvPr/>
        </p:nvPicPr>
        <p:blipFill>
          <a:blip r:embed="rId7">
            <a:alphaModFix/>
          </a:blip>
          <a:stretch>
            <a:fillRect/>
          </a:stretch>
        </p:blipFill>
        <p:spPr>
          <a:xfrm>
            <a:off x="326075" y="3330200"/>
            <a:ext cx="2019240" cy="1682700"/>
          </a:xfrm>
          <a:prstGeom prst="rect">
            <a:avLst/>
          </a:prstGeom>
          <a:noFill/>
          <a:ln>
            <a:noFill/>
          </a:ln>
        </p:spPr>
      </p:pic>
      <p:sp>
        <p:nvSpPr>
          <p:cNvPr id="368" name="Google Shape;368;p43"/>
          <p:cNvSpPr txBox="1"/>
          <p:nvPr/>
        </p:nvSpPr>
        <p:spPr>
          <a:xfrm>
            <a:off x="6798525" y="3901150"/>
            <a:ext cx="20193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Tahoma"/>
              <a:buChar char="➔"/>
            </a:pPr>
            <a:r>
              <a:rPr lang="en">
                <a:solidFill>
                  <a:schemeClr val="dk1"/>
                </a:solidFill>
                <a:latin typeface="Tahoma"/>
                <a:ea typeface="Tahoma"/>
                <a:cs typeface="Tahoma"/>
                <a:sym typeface="Tahoma"/>
              </a:rPr>
              <a:t>Retrieval Results can be compared to “ground truth”</a:t>
            </a:r>
            <a:endParaRPr>
              <a:solidFill>
                <a:schemeClr val="dk1"/>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2" name="Shape 372"/>
        <p:cNvGrpSpPr/>
        <p:nvPr/>
      </p:nvGrpSpPr>
      <p:grpSpPr>
        <a:xfrm>
          <a:off x="0" y="0"/>
          <a:ext cx="0" cy="0"/>
          <a:chOff x="0" y="0"/>
          <a:chExt cx="0" cy="0"/>
        </a:xfrm>
      </p:grpSpPr>
      <p:pic>
        <p:nvPicPr>
          <p:cNvPr id="373" name="Google Shape;373;p44"/>
          <p:cNvPicPr preferRelativeResize="0"/>
          <p:nvPr/>
        </p:nvPicPr>
        <p:blipFill rotWithShape="1">
          <a:blip r:embed="rId3">
            <a:alphaModFix/>
          </a:blip>
          <a:srcRect b="0" l="84825" r="0" t="0"/>
          <a:stretch/>
        </p:blipFill>
        <p:spPr>
          <a:xfrm>
            <a:off x="7650325" y="418200"/>
            <a:ext cx="1493676" cy="4725300"/>
          </a:xfrm>
          <a:prstGeom prst="rect">
            <a:avLst/>
          </a:prstGeom>
          <a:noFill/>
          <a:ln>
            <a:noFill/>
          </a:ln>
        </p:spPr>
      </p:pic>
      <p:pic>
        <p:nvPicPr>
          <p:cNvPr id="374" name="Google Shape;374;p44"/>
          <p:cNvPicPr preferRelativeResize="0"/>
          <p:nvPr/>
        </p:nvPicPr>
        <p:blipFill rotWithShape="1">
          <a:blip r:embed="rId3">
            <a:alphaModFix/>
          </a:blip>
          <a:srcRect b="0" l="84825" r="0" t="0"/>
          <a:stretch/>
        </p:blipFill>
        <p:spPr>
          <a:xfrm>
            <a:off x="6568125" y="418200"/>
            <a:ext cx="1493676" cy="4725300"/>
          </a:xfrm>
          <a:prstGeom prst="rect">
            <a:avLst/>
          </a:prstGeom>
          <a:noFill/>
          <a:ln>
            <a:noFill/>
          </a:ln>
        </p:spPr>
      </p:pic>
      <p:pic>
        <p:nvPicPr>
          <p:cNvPr id="375" name="Google Shape;375;p44"/>
          <p:cNvPicPr preferRelativeResize="0"/>
          <p:nvPr/>
        </p:nvPicPr>
        <p:blipFill>
          <a:blip r:embed="rId3">
            <a:alphaModFix/>
          </a:blip>
          <a:stretch>
            <a:fillRect/>
          </a:stretch>
        </p:blipFill>
        <p:spPr>
          <a:xfrm>
            <a:off x="-204377" y="463775"/>
            <a:ext cx="6848700" cy="4679700"/>
          </a:xfrm>
          <a:prstGeom prst="rect">
            <a:avLst/>
          </a:prstGeom>
          <a:noFill/>
          <a:ln>
            <a:noFill/>
          </a:ln>
        </p:spPr>
      </p:pic>
      <p:sp>
        <p:nvSpPr>
          <p:cNvPr id="376" name="Google Shape;376;p44"/>
          <p:cNvSpPr txBox="1"/>
          <p:nvPr>
            <p:ph type="title"/>
          </p:nvPr>
        </p:nvSpPr>
        <p:spPr>
          <a:xfrm>
            <a:off x="67825" y="390575"/>
            <a:ext cx="90714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2300">
                <a:solidFill>
                  <a:schemeClr val="lt1"/>
                </a:solidFill>
                <a:highlight>
                  <a:schemeClr val="dk1"/>
                </a:highlight>
                <a:latin typeface="Tahoma"/>
                <a:ea typeface="Tahoma"/>
                <a:cs typeface="Tahoma"/>
                <a:sym typeface="Tahoma"/>
              </a:rPr>
              <a:t>Next Steps - Real JWST Data</a:t>
            </a:r>
            <a:endParaRPr b="1" sz="2300">
              <a:solidFill>
                <a:schemeClr val="lt1"/>
              </a:solidFill>
              <a:highlight>
                <a:schemeClr val="dk1"/>
              </a:highlight>
              <a:latin typeface="Tahoma"/>
              <a:ea typeface="Tahoma"/>
              <a:cs typeface="Tahoma"/>
              <a:sym typeface="Tahoma"/>
            </a:endParaRPr>
          </a:p>
        </p:txBody>
      </p:sp>
      <p:sp>
        <p:nvSpPr>
          <p:cNvPr id="377" name="Google Shape;377;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378" name="Google Shape;378;p44"/>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9" name="Google Shape;379;p44"/>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380" name="Google Shape;380;p44"/>
          <p:cNvPicPr preferRelativeResize="0"/>
          <p:nvPr/>
        </p:nvPicPr>
        <p:blipFill rotWithShape="1">
          <a:blip r:embed="rId4">
            <a:alphaModFix/>
          </a:blip>
          <a:srcRect b="0" l="0" r="0" t="0"/>
          <a:stretch/>
        </p:blipFill>
        <p:spPr>
          <a:xfrm>
            <a:off x="8817827" y="70586"/>
            <a:ext cx="274410" cy="347582"/>
          </a:xfrm>
          <a:prstGeom prst="rect">
            <a:avLst/>
          </a:prstGeom>
          <a:noFill/>
          <a:ln>
            <a:noFill/>
          </a:ln>
        </p:spPr>
      </p:pic>
      <p:grpSp>
        <p:nvGrpSpPr>
          <p:cNvPr id="381" name="Google Shape;381;p44"/>
          <p:cNvGrpSpPr/>
          <p:nvPr/>
        </p:nvGrpSpPr>
        <p:grpSpPr>
          <a:xfrm>
            <a:off x="5285000" y="3533100"/>
            <a:ext cx="3733500" cy="1227300"/>
            <a:chOff x="3643325" y="3769675"/>
            <a:chExt cx="3733500" cy="1227300"/>
          </a:xfrm>
        </p:grpSpPr>
        <p:sp>
          <p:nvSpPr>
            <p:cNvPr id="382" name="Google Shape;382;p44"/>
            <p:cNvSpPr/>
            <p:nvPr/>
          </p:nvSpPr>
          <p:spPr>
            <a:xfrm>
              <a:off x="3971075" y="3769675"/>
              <a:ext cx="3078000" cy="1227300"/>
            </a:xfrm>
            <a:prstGeom prst="roundRect">
              <a:avLst>
                <a:gd fmla="val 16667" name="adj"/>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4"/>
            <p:cNvSpPr txBox="1"/>
            <p:nvPr/>
          </p:nvSpPr>
          <p:spPr>
            <a:xfrm>
              <a:off x="3643325" y="3829225"/>
              <a:ext cx="3733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Tahoma"/>
                  <a:ea typeface="Tahoma"/>
                  <a:cs typeface="Tahoma"/>
                  <a:sym typeface="Tahoma"/>
                </a:rPr>
                <a:t>JWST observation of exoplanet WASP-121b arrives in October!</a:t>
              </a:r>
              <a:endParaRPr b="1"/>
            </a:p>
          </p:txBody>
        </p:sp>
      </p:grpSp>
      <p:pic>
        <p:nvPicPr>
          <p:cNvPr id="384" name="Google Shape;384;p44"/>
          <p:cNvPicPr preferRelativeResize="0"/>
          <p:nvPr/>
        </p:nvPicPr>
        <p:blipFill rotWithShape="1">
          <a:blip r:embed="rId5">
            <a:alphaModFix/>
          </a:blip>
          <a:srcRect b="0" l="40098" r="0" t="7364"/>
          <a:stretch/>
        </p:blipFill>
        <p:spPr>
          <a:xfrm>
            <a:off x="6094500" y="644800"/>
            <a:ext cx="2820900" cy="27411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8" name="Shape 388"/>
        <p:cNvGrpSpPr/>
        <p:nvPr/>
      </p:nvGrpSpPr>
      <p:grpSpPr>
        <a:xfrm>
          <a:off x="0" y="0"/>
          <a:ext cx="0" cy="0"/>
          <a:chOff x="0" y="0"/>
          <a:chExt cx="0" cy="0"/>
        </a:xfrm>
      </p:grpSpPr>
      <p:pic>
        <p:nvPicPr>
          <p:cNvPr id="389" name="Google Shape;389;p45"/>
          <p:cNvPicPr preferRelativeResize="0"/>
          <p:nvPr/>
        </p:nvPicPr>
        <p:blipFill rotWithShape="1">
          <a:blip r:embed="rId3">
            <a:alphaModFix/>
          </a:blip>
          <a:srcRect b="0" l="84825" r="0" t="0"/>
          <a:stretch/>
        </p:blipFill>
        <p:spPr>
          <a:xfrm>
            <a:off x="7650325" y="418200"/>
            <a:ext cx="1493676" cy="4725300"/>
          </a:xfrm>
          <a:prstGeom prst="rect">
            <a:avLst/>
          </a:prstGeom>
          <a:noFill/>
          <a:ln>
            <a:noFill/>
          </a:ln>
        </p:spPr>
      </p:pic>
      <p:pic>
        <p:nvPicPr>
          <p:cNvPr id="390" name="Google Shape;390;p45"/>
          <p:cNvPicPr preferRelativeResize="0"/>
          <p:nvPr/>
        </p:nvPicPr>
        <p:blipFill rotWithShape="1">
          <a:blip r:embed="rId3">
            <a:alphaModFix/>
          </a:blip>
          <a:srcRect b="0" l="84825" r="0" t="0"/>
          <a:stretch/>
        </p:blipFill>
        <p:spPr>
          <a:xfrm>
            <a:off x="6568125" y="418200"/>
            <a:ext cx="1493676" cy="4725300"/>
          </a:xfrm>
          <a:prstGeom prst="rect">
            <a:avLst/>
          </a:prstGeom>
          <a:noFill/>
          <a:ln>
            <a:noFill/>
          </a:ln>
        </p:spPr>
      </p:pic>
      <p:pic>
        <p:nvPicPr>
          <p:cNvPr id="391" name="Google Shape;391;p45"/>
          <p:cNvPicPr preferRelativeResize="0"/>
          <p:nvPr/>
        </p:nvPicPr>
        <p:blipFill>
          <a:blip r:embed="rId3">
            <a:alphaModFix/>
          </a:blip>
          <a:stretch>
            <a:fillRect/>
          </a:stretch>
        </p:blipFill>
        <p:spPr>
          <a:xfrm>
            <a:off x="-204377" y="463775"/>
            <a:ext cx="6848700" cy="4679700"/>
          </a:xfrm>
          <a:prstGeom prst="rect">
            <a:avLst/>
          </a:prstGeom>
          <a:noFill/>
          <a:ln>
            <a:noFill/>
          </a:ln>
        </p:spPr>
      </p:pic>
      <p:sp>
        <p:nvSpPr>
          <p:cNvPr id="392" name="Google Shape;392;p45"/>
          <p:cNvSpPr txBox="1"/>
          <p:nvPr>
            <p:ph type="title"/>
          </p:nvPr>
        </p:nvSpPr>
        <p:spPr>
          <a:xfrm>
            <a:off x="67825" y="390575"/>
            <a:ext cx="90714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2300">
                <a:solidFill>
                  <a:schemeClr val="lt1"/>
                </a:solidFill>
                <a:highlight>
                  <a:schemeClr val="dk1"/>
                </a:highlight>
                <a:latin typeface="Tahoma"/>
                <a:ea typeface="Tahoma"/>
                <a:cs typeface="Tahoma"/>
                <a:sym typeface="Tahoma"/>
              </a:rPr>
              <a:t>Next Steps - Real JWST Data</a:t>
            </a:r>
            <a:endParaRPr b="1" sz="2300">
              <a:solidFill>
                <a:schemeClr val="lt1"/>
              </a:solidFill>
              <a:highlight>
                <a:schemeClr val="dk1"/>
              </a:highlight>
              <a:latin typeface="Tahoma"/>
              <a:ea typeface="Tahoma"/>
              <a:cs typeface="Tahoma"/>
              <a:sym typeface="Tahoma"/>
            </a:endParaRPr>
          </a:p>
        </p:txBody>
      </p:sp>
      <p:sp>
        <p:nvSpPr>
          <p:cNvPr id="393" name="Google Shape;393;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394" name="Google Shape;394;p45"/>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5" name="Google Shape;395;p45"/>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396" name="Google Shape;396;p45"/>
          <p:cNvPicPr preferRelativeResize="0"/>
          <p:nvPr/>
        </p:nvPicPr>
        <p:blipFill rotWithShape="1">
          <a:blip r:embed="rId4">
            <a:alphaModFix/>
          </a:blip>
          <a:srcRect b="0" l="0" r="0" t="0"/>
          <a:stretch/>
        </p:blipFill>
        <p:spPr>
          <a:xfrm>
            <a:off x="8817827" y="70586"/>
            <a:ext cx="274410" cy="347582"/>
          </a:xfrm>
          <a:prstGeom prst="rect">
            <a:avLst/>
          </a:prstGeom>
          <a:noFill/>
          <a:ln>
            <a:noFill/>
          </a:ln>
        </p:spPr>
      </p:pic>
      <p:pic>
        <p:nvPicPr>
          <p:cNvPr id="397" name="Google Shape;397;p45"/>
          <p:cNvPicPr preferRelativeResize="0"/>
          <p:nvPr/>
        </p:nvPicPr>
        <p:blipFill rotWithShape="1">
          <a:blip r:embed="rId5">
            <a:alphaModFix/>
          </a:blip>
          <a:srcRect b="0" l="40098" r="0" t="7364"/>
          <a:stretch/>
        </p:blipFill>
        <p:spPr>
          <a:xfrm>
            <a:off x="6094500" y="644800"/>
            <a:ext cx="2820900" cy="2741100"/>
          </a:xfrm>
          <a:prstGeom prst="ellipse">
            <a:avLst/>
          </a:prstGeom>
          <a:noFill/>
          <a:ln>
            <a:noFill/>
          </a:ln>
        </p:spPr>
      </p:pic>
      <p:grpSp>
        <p:nvGrpSpPr>
          <p:cNvPr id="398" name="Google Shape;398;p45"/>
          <p:cNvGrpSpPr/>
          <p:nvPr/>
        </p:nvGrpSpPr>
        <p:grpSpPr>
          <a:xfrm>
            <a:off x="1886125" y="3261350"/>
            <a:ext cx="5434800" cy="1186200"/>
            <a:chOff x="291925" y="2339375"/>
            <a:chExt cx="5434800" cy="1186200"/>
          </a:xfrm>
        </p:grpSpPr>
        <p:sp>
          <p:nvSpPr>
            <p:cNvPr id="399" name="Google Shape;399;p45"/>
            <p:cNvSpPr/>
            <p:nvPr/>
          </p:nvSpPr>
          <p:spPr>
            <a:xfrm>
              <a:off x="429725" y="2339375"/>
              <a:ext cx="5245500" cy="1186200"/>
            </a:xfrm>
            <a:prstGeom prst="roundRect">
              <a:avLst>
                <a:gd fmla="val 16667" name="adj"/>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5"/>
            <p:cNvSpPr txBox="1"/>
            <p:nvPr/>
          </p:nvSpPr>
          <p:spPr>
            <a:xfrm>
              <a:off x="291925" y="2378375"/>
              <a:ext cx="5434800" cy="114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Tahoma"/>
                  <a:ea typeface="Tahoma"/>
                  <a:cs typeface="Tahoma"/>
                  <a:sym typeface="Tahoma"/>
                </a:rPr>
                <a:t>Part of the </a:t>
              </a:r>
              <a:r>
                <a:rPr b="1" lang="en" sz="2000">
                  <a:solidFill>
                    <a:schemeClr val="lt1"/>
                  </a:solidFill>
                  <a:latin typeface="Tahoma"/>
                  <a:ea typeface="Tahoma"/>
                  <a:cs typeface="Tahoma"/>
                  <a:sym typeface="Tahoma"/>
                </a:rPr>
                <a:t>NEAT GTO JWST Program!</a:t>
              </a:r>
              <a:endParaRPr b="1" sz="2000">
                <a:solidFill>
                  <a:schemeClr val="lt1"/>
                </a:solidFill>
                <a:latin typeface="Tahoma"/>
                <a:ea typeface="Tahoma"/>
                <a:cs typeface="Tahoma"/>
                <a:sym typeface="Tahoma"/>
              </a:endParaRPr>
            </a:p>
            <a:p>
              <a:pPr indent="0" lvl="0" marL="0" rtl="0" algn="ctr">
                <a:spcBef>
                  <a:spcPts val="1000"/>
                </a:spcBef>
                <a:spcAft>
                  <a:spcPts val="0"/>
                </a:spcAft>
                <a:buNone/>
              </a:pPr>
              <a:r>
                <a:rPr b="1" lang="en" sz="1700">
                  <a:solidFill>
                    <a:schemeClr val="lt1"/>
                  </a:solidFill>
                  <a:latin typeface="Tahoma"/>
                  <a:ea typeface="Tahoma"/>
                  <a:cs typeface="Tahoma"/>
                  <a:sym typeface="Tahoma"/>
                </a:rPr>
                <a:t>(NIR</a:t>
              </a:r>
              <a:r>
                <a:rPr b="1" lang="en" sz="1700">
                  <a:solidFill>
                    <a:schemeClr val="lt1"/>
                  </a:solidFill>
                  <a:latin typeface="Tahoma"/>
                  <a:ea typeface="Tahoma"/>
                  <a:cs typeface="Tahoma"/>
                  <a:sym typeface="Tahoma"/>
                </a:rPr>
                <a:t>ISS Exploration of the Atmospheric diversity of Transiting exoplanets) </a:t>
              </a:r>
              <a:endParaRPr b="1" sz="1100">
                <a:latin typeface="Tahoma"/>
                <a:ea typeface="Tahoma"/>
                <a:cs typeface="Tahoma"/>
                <a:sym typeface="Tahoma"/>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pic>
        <p:nvPicPr>
          <p:cNvPr id="405" name="Google Shape;405;p46"/>
          <p:cNvPicPr preferRelativeResize="0"/>
          <p:nvPr/>
        </p:nvPicPr>
        <p:blipFill rotWithShape="1">
          <a:blip r:embed="rId3">
            <a:alphaModFix/>
          </a:blip>
          <a:srcRect b="1365" l="60182" r="565" t="33005"/>
          <a:stretch/>
        </p:blipFill>
        <p:spPr>
          <a:xfrm rot="-6349237">
            <a:off x="6866310" y="354633"/>
            <a:ext cx="2119382" cy="2119382"/>
          </a:xfrm>
          <a:prstGeom prst="ellipse">
            <a:avLst/>
          </a:prstGeom>
          <a:noFill/>
          <a:ln>
            <a:noFill/>
          </a:ln>
        </p:spPr>
      </p:pic>
      <p:pic>
        <p:nvPicPr>
          <p:cNvPr id="406" name="Google Shape;406;p46"/>
          <p:cNvPicPr preferRelativeResize="0"/>
          <p:nvPr/>
        </p:nvPicPr>
        <p:blipFill>
          <a:blip r:embed="rId4">
            <a:alphaModFix/>
          </a:blip>
          <a:stretch>
            <a:fillRect/>
          </a:stretch>
        </p:blipFill>
        <p:spPr>
          <a:xfrm>
            <a:off x="-394350" y="572049"/>
            <a:ext cx="6852301" cy="4567075"/>
          </a:xfrm>
          <a:prstGeom prst="rect">
            <a:avLst/>
          </a:prstGeom>
          <a:noFill/>
          <a:ln>
            <a:noFill/>
          </a:ln>
        </p:spPr>
      </p:pic>
      <p:sp>
        <p:nvSpPr>
          <p:cNvPr id="407" name="Google Shape;407;p46"/>
          <p:cNvSpPr txBox="1"/>
          <p:nvPr>
            <p:ph type="title"/>
          </p:nvPr>
        </p:nvSpPr>
        <p:spPr>
          <a:xfrm>
            <a:off x="67825" y="323075"/>
            <a:ext cx="82098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2300">
                <a:latin typeface="Tahoma"/>
                <a:ea typeface="Tahoma"/>
                <a:cs typeface="Tahoma"/>
                <a:sym typeface="Tahoma"/>
              </a:rPr>
              <a:t>Future Exoplanet Atmospheric Characterization</a:t>
            </a:r>
            <a:endParaRPr b="1" sz="2300">
              <a:latin typeface="Tahoma"/>
              <a:ea typeface="Tahoma"/>
              <a:cs typeface="Tahoma"/>
              <a:sym typeface="Tahoma"/>
            </a:endParaRPr>
          </a:p>
        </p:txBody>
      </p:sp>
      <p:sp>
        <p:nvSpPr>
          <p:cNvPr id="408" name="Google Shape;408;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409" name="Google Shape;409;p46"/>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0" name="Google Shape;410;p46"/>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411" name="Google Shape;411;p46"/>
          <p:cNvPicPr preferRelativeResize="0"/>
          <p:nvPr/>
        </p:nvPicPr>
        <p:blipFill rotWithShape="1">
          <a:blip r:embed="rId5">
            <a:alphaModFix/>
          </a:blip>
          <a:srcRect b="0" l="0" r="0" t="0"/>
          <a:stretch/>
        </p:blipFill>
        <p:spPr>
          <a:xfrm>
            <a:off x="8817827" y="70586"/>
            <a:ext cx="274410" cy="347582"/>
          </a:xfrm>
          <a:prstGeom prst="rect">
            <a:avLst/>
          </a:prstGeom>
          <a:noFill/>
          <a:ln>
            <a:noFill/>
          </a:ln>
        </p:spPr>
      </p:pic>
      <p:sp>
        <p:nvSpPr>
          <p:cNvPr id="412" name="Google Shape;412;p46"/>
          <p:cNvSpPr txBox="1"/>
          <p:nvPr/>
        </p:nvSpPr>
        <p:spPr>
          <a:xfrm>
            <a:off x="7979911" y="2366520"/>
            <a:ext cx="233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Tahoma"/>
                <a:ea typeface="Tahoma"/>
                <a:cs typeface="Tahoma"/>
                <a:sym typeface="Tahoma"/>
              </a:rPr>
              <a:t>Image Credit :ESA</a:t>
            </a:r>
            <a:endParaRPr sz="1000">
              <a:solidFill>
                <a:schemeClr val="dk1"/>
              </a:solidFill>
              <a:latin typeface="Tahoma"/>
              <a:ea typeface="Tahoma"/>
              <a:cs typeface="Tahoma"/>
              <a:sym typeface="Tahoma"/>
            </a:endParaRPr>
          </a:p>
        </p:txBody>
      </p:sp>
      <p:sp>
        <p:nvSpPr>
          <p:cNvPr id="413" name="Google Shape;413;p46"/>
          <p:cNvSpPr txBox="1"/>
          <p:nvPr/>
        </p:nvSpPr>
        <p:spPr>
          <a:xfrm>
            <a:off x="5986650" y="2905775"/>
            <a:ext cx="3000000" cy="17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highlight>
                  <a:schemeClr val="lt1"/>
                </a:highlight>
                <a:latin typeface="Tahoma"/>
                <a:ea typeface="Tahoma"/>
                <a:cs typeface="Tahoma"/>
                <a:sym typeface="Tahoma"/>
              </a:rPr>
              <a:t>ARIEL telescope (2029)</a:t>
            </a:r>
            <a:r>
              <a:rPr lang="en" sz="1800">
                <a:solidFill>
                  <a:schemeClr val="dk1"/>
                </a:solidFill>
                <a:highlight>
                  <a:schemeClr val="lt1"/>
                </a:highlight>
                <a:latin typeface="Tahoma"/>
                <a:ea typeface="Tahoma"/>
                <a:cs typeface="Tahoma"/>
                <a:sym typeface="Tahoma"/>
              </a:rPr>
              <a:t> </a:t>
            </a:r>
            <a:endParaRPr sz="1800">
              <a:solidFill>
                <a:schemeClr val="dk1"/>
              </a:solidFill>
              <a:highlight>
                <a:schemeClr val="lt1"/>
              </a:highlight>
              <a:latin typeface="Tahoma"/>
              <a:ea typeface="Tahoma"/>
              <a:cs typeface="Tahoma"/>
              <a:sym typeface="Tahoma"/>
            </a:endParaRPr>
          </a:p>
          <a:p>
            <a:pPr indent="-317500" lvl="0" marL="457200" rtl="0" algn="ctr">
              <a:spcBef>
                <a:spcPts val="0"/>
              </a:spcBef>
              <a:spcAft>
                <a:spcPts val="0"/>
              </a:spcAft>
              <a:buClr>
                <a:schemeClr val="dk1"/>
              </a:buClr>
              <a:buSzPts val="1400"/>
              <a:buFont typeface="Tahoma"/>
              <a:buChar char="➔"/>
            </a:pPr>
            <a:r>
              <a:rPr lang="en">
                <a:solidFill>
                  <a:schemeClr val="dk1"/>
                </a:solidFill>
                <a:highlight>
                  <a:schemeClr val="lt1"/>
                </a:highlight>
                <a:latin typeface="Tahoma"/>
                <a:ea typeface="Tahoma"/>
                <a:cs typeface="Tahoma"/>
                <a:sym typeface="Tahoma"/>
              </a:rPr>
              <a:t>Will exclusively </a:t>
            </a:r>
            <a:r>
              <a:rPr b="1" lang="en">
                <a:solidFill>
                  <a:srgbClr val="CC0000"/>
                </a:solidFill>
                <a:highlight>
                  <a:schemeClr val="lt1"/>
                </a:highlight>
                <a:latin typeface="Tahoma"/>
                <a:ea typeface="Tahoma"/>
                <a:cs typeface="Tahoma"/>
                <a:sym typeface="Tahoma"/>
              </a:rPr>
              <a:t>characterize exoplanet atmospheres</a:t>
            </a:r>
            <a:endParaRPr b="1">
              <a:solidFill>
                <a:srgbClr val="CC0000"/>
              </a:solidFill>
              <a:highlight>
                <a:schemeClr val="lt1"/>
              </a:highlight>
              <a:latin typeface="Tahoma"/>
              <a:ea typeface="Tahoma"/>
              <a:cs typeface="Tahoma"/>
              <a:sym typeface="Tahoma"/>
            </a:endParaRPr>
          </a:p>
          <a:p>
            <a:pPr indent="0" lvl="0" marL="0" rtl="0" algn="ctr">
              <a:spcBef>
                <a:spcPts val="0"/>
              </a:spcBef>
              <a:spcAft>
                <a:spcPts val="0"/>
              </a:spcAft>
              <a:buNone/>
            </a:pPr>
            <a:r>
              <a:t/>
            </a:r>
            <a:endParaRPr b="1">
              <a:solidFill>
                <a:schemeClr val="dk1"/>
              </a:solidFill>
              <a:highlight>
                <a:schemeClr val="lt1"/>
              </a:highlight>
              <a:latin typeface="Tahoma"/>
              <a:ea typeface="Tahoma"/>
              <a:cs typeface="Tahoma"/>
              <a:sym typeface="Tahoma"/>
            </a:endParaRPr>
          </a:p>
          <a:p>
            <a:pPr indent="-317500" lvl="0" marL="457200" rtl="0" algn="l">
              <a:spcBef>
                <a:spcPts val="0"/>
              </a:spcBef>
              <a:spcAft>
                <a:spcPts val="0"/>
              </a:spcAft>
              <a:buClr>
                <a:schemeClr val="dk1"/>
              </a:buClr>
              <a:buSzPts val="1400"/>
              <a:buFont typeface="Tahoma"/>
              <a:buChar char="➔"/>
            </a:pPr>
            <a:r>
              <a:rPr lang="en">
                <a:solidFill>
                  <a:schemeClr val="dk1"/>
                </a:solidFill>
                <a:highlight>
                  <a:schemeClr val="lt1"/>
                </a:highlight>
                <a:latin typeface="Tahoma"/>
                <a:ea typeface="Tahoma"/>
                <a:cs typeface="Tahoma"/>
                <a:sym typeface="Tahoma"/>
              </a:rPr>
              <a:t>Greatly </a:t>
            </a:r>
            <a:r>
              <a:rPr b="1" lang="en">
                <a:solidFill>
                  <a:srgbClr val="CC0000"/>
                </a:solidFill>
                <a:highlight>
                  <a:schemeClr val="lt1"/>
                </a:highlight>
                <a:latin typeface="Tahoma"/>
                <a:ea typeface="Tahoma"/>
                <a:cs typeface="Tahoma"/>
                <a:sym typeface="Tahoma"/>
              </a:rPr>
              <a:t>increase the number</a:t>
            </a:r>
            <a:r>
              <a:rPr lang="en">
                <a:solidFill>
                  <a:schemeClr val="dk1"/>
                </a:solidFill>
                <a:highlight>
                  <a:schemeClr val="lt1"/>
                </a:highlight>
                <a:latin typeface="Tahoma"/>
                <a:ea typeface="Tahoma"/>
                <a:cs typeface="Tahoma"/>
                <a:sym typeface="Tahoma"/>
              </a:rPr>
              <a:t> of Exoplanet </a:t>
            </a:r>
            <a:r>
              <a:rPr b="1" lang="en">
                <a:solidFill>
                  <a:srgbClr val="CC0000"/>
                </a:solidFill>
                <a:highlight>
                  <a:schemeClr val="lt1"/>
                </a:highlight>
                <a:latin typeface="Tahoma"/>
                <a:ea typeface="Tahoma"/>
                <a:cs typeface="Tahoma"/>
                <a:sym typeface="Tahoma"/>
              </a:rPr>
              <a:t>Phase Curves</a:t>
            </a:r>
            <a:endParaRPr b="1">
              <a:solidFill>
                <a:srgbClr val="CC0000"/>
              </a:solidFill>
              <a:highlight>
                <a:schemeClr val="lt1"/>
              </a:highlight>
              <a:latin typeface="Tahoma"/>
              <a:ea typeface="Tahoma"/>
              <a:cs typeface="Tahoma"/>
              <a:sym typeface="Tahoma"/>
            </a:endParaRPr>
          </a:p>
        </p:txBody>
      </p:sp>
      <p:grpSp>
        <p:nvGrpSpPr>
          <p:cNvPr id="414" name="Google Shape;414;p46"/>
          <p:cNvGrpSpPr/>
          <p:nvPr/>
        </p:nvGrpSpPr>
        <p:grpSpPr>
          <a:xfrm>
            <a:off x="5898719" y="2683365"/>
            <a:ext cx="3175880" cy="2041601"/>
            <a:chOff x="110200" y="1436800"/>
            <a:chExt cx="3078000" cy="1753200"/>
          </a:xfrm>
        </p:grpSpPr>
        <p:sp>
          <p:nvSpPr>
            <p:cNvPr id="415" name="Google Shape;415;p46"/>
            <p:cNvSpPr/>
            <p:nvPr/>
          </p:nvSpPr>
          <p:spPr>
            <a:xfrm>
              <a:off x="110200" y="1436800"/>
              <a:ext cx="3078000" cy="1753200"/>
            </a:xfrm>
            <a:prstGeom prst="roundRect">
              <a:avLst>
                <a:gd fmla="val 16667" name="adj"/>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6"/>
            <p:cNvSpPr txBox="1"/>
            <p:nvPr/>
          </p:nvSpPr>
          <p:spPr>
            <a:xfrm>
              <a:off x="169300" y="1562937"/>
              <a:ext cx="2959800" cy="153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chemeClr val="lt1"/>
                  </a:solidFill>
                  <a:latin typeface="Tahoma"/>
                  <a:ea typeface="Tahoma"/>
                  <a:cs typeface="Tahoma"/>
                  <a:sym typeface="Tahoma"/>
                </a:rPr>
                <a:t>Results can be used to help </a:t>
              </a:r>
              <a:r>
                <a:rPr i="1" lang="en" sz="2600">
                  <a:solidFill>
                    <a:schemeClr val="lt1"/>
                  </a:solidFill>
                  <a:latin typeface="Tahoma"/>
                  <a:ea typeface="Tahoma"/>
                  <a:cs typeface="Tahoma"/>
                  <a:sym typeface="Tahoma"/>
                </a:rPr>
                <a:t>guide </a:t>
              </a:r>
              <a:r>
                <a:rPr lang="en" sz="2600">
                  <a:solidFill>
                    <a:schemeClr val="lt1"/>
                  </a:solidFill>
                  <a:latin typeface="Tahoma"/>
                  <a:ea typeface="Tahoma"/>
                  <a:cs typeface="Tahoma"/>
                  <a:sym typeface="Tahoma"/>
                </a:rPr>
                <a:t>science of ESA’s </a:t>
              </a:r>
              <a:r>
                <a:rPr b="1" lang="en" sz="2600">
                  <a:solidFill>
                    <a:schemeClr val="lt1"/>
                  </a:solidFill>
                  <a:latin typeface="Tahoma"/>
                  <a:ea typeface="Tahoma"/>
                  <a:cs typeface="Tahoma"/>
                  <a:sym typeface="Tahoma"/>
                </a:rPr>
                <a:t>ARIEL</a:t>
              </a:r>
              <a:r>
                <a:rPr lang="en" sz="2600">
                  <a:solidFill>
                    <a:schemeClr val="lt1"/>
                  </a:solidFill>
                  <a:latin typeface="Tahoma"/>
                  <a:ea typeface="Tahoma"/>
                  <a:cs typeface="Tahoma"/>
                  <a:sym typeface="Tahoma"/>
                </a:rPr>
                <a:t> Mission</a:t>
              </a:r>
              <a:endParaRPr b="1" sz="2600">
                <a:solidFill>
                  <a:schemeClr val="lt1"/>
                </a:solidFill>
                <a:latin typeface="Tahoma"/>
                <a:ea typeface="Tahoma"/>
                <a:cs typeface="Tahoma"/>
                <a:sym typeface="Tahoma"/>
              </a:endParaRPr>
            </a:p>
          </p:txBody>
        </p:sp>
      </p:grpSp>
      <p:sp>
        <p:nvSpPr>
          <p:cNvPr id="417" name="Google Shape;417;p46"/>
          <p:cNvSpPr txBox="1"/>
          <p:nvPr/>
        </p:nvSpPr>
        <p:spPr>
          <a:xfrm>
            <a:off x="3600923" y="4843475"/>
            <a:ext cx="275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Tahoma"/>
                <a:ea typeface="Tahoma"/>
                <a:cs typeface="Tahoma"/>
                <a:sym typeface="Tahoma"/>
              </a:rPr>
              <a:t>Ariel added by Cheryl Wang</a:t>
            </a:r>
            <a:endParaRPr sz="1000">
              <a:solidFill>
                <a:schemeClr val="dk1"/>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1" name="Shape 421"/>
        <p:cNvGrpSpPr/>
        <p:nvPr/>
      </p:nvGrpSpPr>
      <p:grpSpPr>
        <a:xfrm>
          <a:off x="0" y="0"/>
          <a:ext cx="0" cy="0"/>
          <a:chOff x="0" y="0"/>
          <a:chExt cx="0" cy="0"/>
        </a:xfrm>
      </p:grpSpPr>
      <p:pic>
        <p:nvPicPr>
          <p:cNvPr id="422" name="Google Shape;422;p47"/>
          <p:cNvPicPr preferRelativeResize="0"/>
          <p:nvPr/>
        </p:nvPicPr>
        <p:blipFill>
          <a:blip r:embed="rId3">
            <a:alphaModFix/>
          </a:blip>
          <a:stretch>
            <a:fillRect/>
          </a:stretch>
        </p:blipFill>
        <p:spPr>
          <a:xfrm>
            <a:off x="-34775" y="418200"/>
            <a:ext cx="9450600" cy="4725300"/>
          </a:xfrm>
          <a:prstGeom prst="rect">
            <a:avLst/>
          </a:prstGeom>
          <a:noFill/>
          <a:ln>
            <a:noFill/>
          </a:ln>
        </p:spPr>
      </p:pic>
      <p:sp>
        <p:nvSpPr>
          <p:cNvPr id="423" name="Google Shape;423;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424" name="Google Shape;424;p47"/>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5" name="Google Shape;425;p47"/>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426" name="Google Shape;426;p47"/>
          <p:cNvPicPr preferRelativeResize="0"/>
          <p:nvPr/>
        </p:nvPicPr>
        <p:blipFill rotWithShape="1">
          <a:blip r:embed="rId4">
            <a:alphaModFix/>
          </a:blip>
          <a:srcRect b="0" l="0" r="0" t="0"/>
          <a:stretch/>
        </p:blipFill>
        <p:spPr>
          <a:xfrm>
            <a:off x="8817827" y="70586"/>
            <a:ext cx="274410" cy="347582"/>
          </a:xfrm>
          <a:prstGeom prst="rect">
            <a:avLst/>
          </a:prstGeom>
          <a:noFill/>
          <a:ln>
            <a:noFill/>
          </a:ln>
        </p:spPr>
      </p:pic>
      <p:grpSp>
        <p:nvGrpSpPr>
          <p:cNvPr id="427" name="Google Shape;427;p47"/>
          <p:cNvGrpSpPr/>
          <p:nvPr/>
        </p:nvGrpSpPr>
        <p:grpSpPr>
          <a:xfrm>
            <a:off x="93575" y="687016"/>
            <a:ext cx="2740343" cy="2022316"/>
            <a:chOff x="28949" y="-2928346"/>
            <a:chExt cx="3078000" cy="1753200"/>
          </a:xfrm>
        </p:grpSpPr>
        <p:sp>
          <p:nvSpPr>
            <p:cNvPr id="428" name="Google Shape;428;p47"/>
            <p:cNvSpPr/>
            <p:nvPr/>
          </p:nvSpPr>
          <p:spPr>
            <a:xfrm>
              <a:off x="28949" y="-2928346"/>
              <a:ext cx="3078000" cy="1753200"/>
            </a:xfrm>
            <a:prstGeom prst="roundRect">
              <a:avLst>
                <a:gd fmla="val 16667" name="adj"/>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7"/>
            <p:cNvSpPr txBox="1"/>
            <p:nvPr/>
          </p:nvSpPr>
          <p:spPr>
            <a:xfrm>
              <a:off x="88049" y="-2680612"/>
              <a:ext cx="2959800" cy="133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Tahoma"/>
                  <a:ea typeface="Tahoma"/>
                  <a:cs typeface="Tahoma"/>
                  <a:sym typeface="Tahoma"/>
                </a:rPr>
                <a:t>Future Work: </a:t>
              </a:r>
              <a:endParaRPr b="1" sz="2000">
                <a:solidFill>
                  <a:schemeClr val="lt1"/>
                </a:solidFill>
                <a:latin typeface="Tahoma"/>
                <a:ea typeface="Tahoma"/>
                <a:cs typeface="Tahoma"/>
                <a:sym typeface="Tahoma"/>
              </a:endParaRPr>
            </a:p>
            <a:p>
              <a:pPr indent="0" lvl="0" marL="0" rtl="0" algn="ctr">
                <a:spcBef>
                  <a:spcPts val="0"/>
                </a:spcBef>
                <a:spcAft>
                  <a:spcPts val="0"/>
                </a:spcAft>
                <a:buNone/>
              </a:pPr>
              <a:r>
                <a:rPr b="1" lang="en" sz="1700">
                  <a:solidFill>
                    <a:schemeClr val="lt1"/>
                  </a:solidFill>
                  <a:latin typeface="Tahoma"/>
                  <a:ea typeface="Tahoma"/>
                  <a:cs typeface="Tahoma"/>
                  <a:sym typeface="Tahoma"/>
                </a:rPr>
                <a:t>-Characterize more Exoplanets</a:t>
              </a:r>
              <a:endParaRPr b="1" sz="1700">
                <a:solidFill>
                  <a:schemeClr val="lt1"/>
                </a:solidFill>
                <a:latin typeface="Tahoma"/>
                <a:ea typeface="Tahoma"/>
                <a:cs typeface="Tahoma"/>
                <a:sym typeface="Tahoma"/>
              </a:endParaRPr>
            </a:p>
            <a:p>
              <a:pPr indent="0" lvl="0" marL="0" rtl="0" algn="ctr">
                <a:spcBef>
                  <a:spcPts val="0"/>
                </a:spcBef>
                <a:spcAft>
                  <a:spcPts val="0"/>
                </a:spcAft>
                <a:buClr>
                  <a:schemeClr val="dk1"/>
                </a:buClr>
                <a:buSzPts val="1100"/>
                <a:buFont typeface="Arial"/>
                <a:buNone/>
              </a:pPr>
              <a:r>
                <a:rPr b="1" lang="en" sz="1700">
                  <a:solidFill>
                    <a:schemeClr val="lt1"/>
                  </a:solidFill>
                  <a:latin typeface="Tahoma"/>
                  <a:ea typeface="Tahoma"/>
                  <a:cs typeface="Tahoma"/>
                  <a:sym typeface="Tahoma"/>
                </a:rPr>
                <a:t>-Build data pipeline for ARIEL</a:t>
              </a:r>
              <a:endParaRPr b="1" sz="1700">
                <a:solidFill>
                  <a:schemeClr val="lt1"/>
                </a:solidFill>
                <a:latin typeface="Tahoma"/>
                <a:ea typeface="Tahoma"/>
                <a:cs typeface="Tahoma"/>
                <a:sym typeface="Tahoma"/>
              </a:endParaRPr>
            </a:p>
          </p:txBody>
        </p:sp>
      </p:grpSp>
      <p:sp>
        <p:nvSpPr>
          <p:cNvPr id="430" name="Google Shape;430;p47"/>
          <p:cNvSpPr txBox="1"/>
          <p:nvPr/>
        </p:nvSpPr>
        <p:spPr>
          <a:xfrm>
            <a:off x="5109525" y="4274663"/>
            <a:ext cx="3708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Tahoma"/>
                <a:ea typeface="Tahoma"/>
                <a:cs typeface="Tahoma"/>
                <a:sym typeface="Tahoma"/>
              </a:rPr>
              <a:t>Thanks for Listening!</a:t>
            </a:r>
            <a:endParaRPr b="1" sz="1700">
              <a:solidFill>
                <a:schemeClr val="lt1"/>
              </a:solidFill>
              <a:latin typeface="Tahoma"/>
              <a:ea typeface="Tahoma"/>
              <a:cs typeface="Tahoma"/>
              <a:sym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pic>
        <p:nvPicPr>
          <p:cNvPr id="170" name="Google Shape;170;p31"/>
          <p:cNvPicPr preferRelativeResize="0"/>
          <p:nvPr/>
        </p:nvPicPr>
        <p:blipFill>
          <a:blip r:embed="rId3">
            <a:alphaModFix/>
          </a:blip>
          <a:stretch>
            <a:fillRect/>
          </a:stretch>
        </p:blipFill>
        <p:spPr>
          <a:xfrm>
            <a:off x="369050" y="1043351"/>
            <a:ext cx="8243999" cy="4186400"/>
          </a:xfrm>
          <a:prstGeom prst="rect">
            <a:avLst/>
          </a:prstGeom>
          <a:noFill/>
          <a:ln>
            <a:noFill/>
          </a:ln>
        </p:spPr>
      </p:pic>
      <p:sp>
        <p:nvSpPr>
          <p:cNvPr id="171" name="Google Shape;171;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172" name="Google Shape;172;p31"/>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3" name="Google Shape;173;p31"/>
          <p:cNvSpPr txBox="1"/>
          <p:nvPr/>
        </p:nvSpPr>
        <p:spPr>
          <a:xfrm>
            <a:off x="310259" y="70586"/>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174" name="Google Shape;174;p31"/>
          <p:cNvPicPr preferRelativeResize="0"/>
          <p:nvPr/>
        </p:nvPicPr>
        <p:blipFill rotWithShape="1">
          <a:blip r:embed="rId4">
            <a:alphaModFix/>
          </a:blip>
          <a:srcRect b="0" l="0" r="0" t="0"/>
          <a:stretch/>
        </p:blipFill>
        <p:spPr>
          <a:xfrm>
            <a:off x="8817827" y="70586"/>
            <a:ext cx="274410" cy="347582"/>
          </a:xfrm>
          <a:prstGeom prst="rect">
            <a:avLst/>
          </a:prstGeom>
          <a:noFill/>
          <a:ln>
            <a:noFill/>
          </a:ln>
        </p:spPr>
      </p:pic>
      <p:sp>
        <p:nvSpPr>
          <p:cNvPr id="175" name="Google Shape;175;p31"/>
          <p:cNvSpPr txBox="1"/>
          <p:nvPr/>
        </p:nvSpPr>
        <p:spPr>
          <a:xfrm>
            <a:off x="6740978" y="4958775"/>
            <a:ext cx="23511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Tahoma"/>
                <a:ea typeface="Tahoma"/>
                <a:cs typeface="Tahoma"/>
                <a:sym typeface="Tahoma"/>
              </a:rPr>
              <a:t>Image Credit: NASA,ESA, G.Bacon (STScI)</a:t>
            </a:r>
            <a:endParaRPr sz="500">
              <a:solidFill>
                <a:schemeClr val="lt1"/>
              </a:solidFill>
              <a:latin typeface="Tahoma"/>
              <a:ea typeface="Tahoma"/>
              <a:cs typeface="Tahoma"/>
              <a:sym typeface="Tahoma"/>
            </a:endParaRPr>
          </a:p>
        </p:txBody>
      </p:sp>
      <p:sp>
        <p:nvSpPr>
          <p:cNvPr id="176" name="Google Shape;176;p31"/>
          <p:cNvSpPr txBox="1"/>
          <p:nvPr/>
        </p:nvSpPr>
        <p:spPr>
          <a:xfrm>
            <a:off x="0" y="0"/>
            <a:ext cx="2250000" cy="985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p:txBody>
      </p:sp>
      <p:sp>
        <p:nvSpPr>
          <p:cNvPr id="177" name="Google Shape;177;p31"/>
          <p:cNvSpPr txBox="1"/>
          <p:nvPr>
            <p:ph type="title"/>
          </p:nvPr>
        </p:nvSpPr>
        <p:spPr>
          <a:xfrm>
            <a:off x="-4" y="580238"/>
            <a:ext cx="78867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None/>
            </a:pPr>
            <a:r>
              <a:rPr b="1" lang="en" sz="3000">
                <a:latin typeface="Tahoma"/>
                <a:ea typeface="Tahoma"/>
                <a:cs typeface="Tahoma"/>
                <a:sym typeface="Tahoma"/>
              </a:rPr>
              <a:t>Over 5000 confirmed Exoplanets</a:t>
            </a:r>
            <a:endParaRPr b="1" sz="3000">
              <a:latin typeface="Tahoma"/>
              <a:ea typeface="Tahoma"/>
              <a:cs typeface="Tahoma"/>
              <a:sym typeface="Tahoma"/>
            </a:endParaRPr>
          </a:p>
        </p:txBody>
      </p:sp>
      <p:pic>
        <p:nvPicPr>
          <p:cNvPr id="178" name="Google Shape;178;p31"/>
          <p:cNvPicPr preferRelativeResize="0"/>
          <p:nvPr/>
        </p:nvPicPr>
        <p:blipFill>
          <a:blip r:embed="rId5">
            <a:alphaModFix/>
          </a:blip>
          <a:stretch>
            <a:fillRect/>
          </a:stretch>
        </p:blipFill>
        <p:spPr>
          <a:xfrm>
            <a:off x="5193488" y="2062748"/>
            <a:ext cx="365875" cy="363055"/>
          </a:xfrm>
          <a:prstGeom prst="rect">
            <a:avLst/>
          </a:prstGeom>
          <a:noFill/>
          <a:ln>
            <a:noFill/>
          </a:ln>
        </p:spPr>
      </p:pic>
      <p:pic>
        <p:nvPicPr>
          <p:cNvPr id="179" name="Google Shape;179;p31"/>
          <p:cNvPicPr preferRelativeResize="0"/>
          <p:nvPr/>
        </p:nvPicPr>
        <p:blipFill>
          <a:blip r:embed="rId6">
            <a:alphaModFix/>
          </a:blip>
          <a:stretch>
            <a:fillRect/>
          </a:stretch>
        </p:blipFill>
        <p:spPr>
          <a:xfrm>
            <a:off x="4332500" y="3278537"/>
            <a:ext cx="365875" cy="365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2"/>
          <p:cNvPicPr preferRelativeResize="0"/>
          <p:nvPr/>
        </p:nvPicPr>
        <p:blipFill>
          <a:blip r:embed="rId3">
            <a:alphaModFix/>
          </a:blip>
          <a:stretch>
            <a:fillRect/>
          </a:stretch>
        </p:blipFill>
        <p:spPr>
          <a:xfrm>
            <a:off x="369050" y="1043351"/>
            <a:ext cx="8243999" cy="4186400"/>
          </a:xfrm>
          <a:prstGeom prst="rect">
            <a:avLst/>
          </a:prstGeom>
          <a:noFill/>
          <a:ln>
            <a:noFill/>
          </a:ln>
        </p:spPr>
      </p:pic>
      <p:sp>
        <p:nvSpPr>
          <p:cNvPr id="185" name="Google Shape;185;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186" name="Google Shape;186;p32"/>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 name="Google Shape;187;p32"/>
          <p:cNvSpPr txBox="1"/>
          <p:nvPr/>
        </p:nvSpPr>
        <p:spPr>
          <a:xfrm>
            <a:off x="310259" y="70586"/>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188" name="Google Shape;188;p32"/>
          <p:cNvPicPr preferRelativeResize="0"/>
          <p:nvPr/>
        </p:nvPicPr>
        <p:blipFill rotWithShape="1">
          <a:blip r:embed="rId4">
            <a:alphaModFix/>
          </a:blip>
          <a:srcRect b="0" l="0" r="0" t="0"/>
          <a:stretch/>
        </p:blipFill>
        <p:spPr>
          <a:xfrm>
            <a:off x="8817827" y="70586"/>
            <a:ext cx="274410" cy="347582"/>
          </a:xfrm>
          <a:prstGeom prst="rect">
            <a:avLst/>
          </a:prstGeom>
          <a:noFill/>
          <a:ln>
            <a:noFill/>
          </a:ln>
        </p:spPr>
      </p:pic>
      <p:sp>
        <p:nvSpPr>
          <p:cNvPr id="189" name="Google Shape;189;p32"/>
          <p:cNvSpPr txBox="1"/>
          <p:nvPr/>
        </p:nvSpPr>
        <p:spPr>
          <a:xfrm>
            <a:off x="6740978" y="4958775"/>
            <a:ext cx="23511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Tahoma"/>
                <a:ea typeface="Tahoma"/>
                <a:cs typeface="Tahoma"/>
                <a:sym typeface="Tahoma"/>
              </a:rPr>
              <a:t>Image Credit: NASA,ESA, G.Bacon (STScI)</a:t>
            </a:r>
            <a:endParaRPr sz="500">
              <a:solidFill>
                <a:schemeClr val="lt1"/>
              </a:solidFill>
              <a:latin typeface="Tahoma"/>
              <a:ea typeface="Tahoma"/>
              <a:cs typeface="Tahoma"/>
              <a:sym typeface="Tahoma"/>
            </a:endParaRPr>
          </a:p>
        </p:txBody>
      </p:sp>
      <p:sp>
        <p:nvSpPr>
          <p:cNvPr id="190" name="Google Shape;190;p32"/>
          <p:cNvSpPr txBox="1"/>
          <p:nvPr/>
        </p:nvSpPr>
        <p:spPr>
          <a:xfrm>
            <a:off x="0" y="0"/>
            <a:ext cx="2250000" cy="985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p:txBody>
      </p:sp>
      <p:sp>
        <p:nvSpPr>
          <p:cNvPr id="191" name="Google Shape;191;p32"/>
          <p:cNvSpPr txBox="1"/>
          <p:nvPr>
            <p:ph type="title"/>
          </p:nvPr>
        </p:nvSpPr>
        <p:spPr>
          <a:xfrm>
            <a:off x="-4" y="580238"/>
            <a:ext cx="78867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None/>
            </a:pPr>
            <a:r>
              <a:rPr b="1" lang="en" sz="3000">
                <a:latin typeface="Tahoma"/>
                <a:ea typeface="Tahoma"/>
                <a:cs typeface="Tahoma"/>
                <a:sym typeface="Tahoma"/>
              </a:rPr>
              <a:t>Exoplanets I look at: </a:t>
            </a:r>
            <a:r>
              <a:rPr b="1" lang="en" sz="3000">
                <a:solidFill>
                  <a:srgbClr val="CC0000"/>
                </a:solidFill>
                <a:latin typeface="Tahoma"/>
                <a:ea typeface="Tahoma"/>
                <a:cs typeface="Tahoma"/>
                <a:sym typeface="Tahoma"/>
              </a:rPr>
              <a:t>Hot Jupiters</a:t>
            </a:r>
            <a:endParaRPr b="1" sz="3000">
              <a:solidFill>
                <a:srgbClr val="CC0000"/>
              </a:solidFill>
              <a:latin typeface="Tahoma"/>
              <a:ea typeface="Tahoma"/>
              <a:cs typeface="Tahoma"/>
              <a:sym typeface="Tahoma"/>
            </a:endParaRPr>
          </a:p>
        </p:txBody>
      </p:sp>
      <p:sp>
        <p:nvSpPr>
          <p:cNvPr id="192" name="Google Shape;192;p32"/>
          <p:cNvSpPr/>
          <p:nvPr/>
        </p:nvSpPr>
        <p:spPr>
          <a:xfrm>
            <a:off x="1747775" y="1496800"/>
            <a:ext cx="1818300" cy="1339500"/>
          </a:xfrm>
          <a:prstGeom prst="roundRect">
            <a:avLst>
              <a:gd fmla="val 16667" name="adj"/>
            </a:avLst>
          </a:prstGeom>
          <a:noFill/>
          <a:ln cap="flat" cmpd="sng" w="762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1"/>
              </a:highlight>
            </a:endParaRPr>
          </a:p>
        </p:txBody>
      </p:sp>
      <p:sp>
        <p:nvSpPr>
          <p:cNvPr id="193" name="Google Shape;193;p32"/>
          <p:cNvSpPr/>
          <p:nvPr/>
        </p:nvSpPr>
        <p:spPr>
          <a:xfrm>
            <a:off x="3701550" y="1144250"/>
            <a:ext cx="4813800" cy="3653400"/>
          </a:xfrm>
          <a:prstGeom prst="rect">
            <a:avLst/>
          </a:prstGeom>
          <a:solidFill>
            <a:schemeClr val="lt1"/>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2"/>
          <p:cNvSpPr txBox="1"/>
          <p:nvPr/>
        </p:nvSpPr>
        <p:spPr>
          <a:xfrm>
            <a:off x="1488125" y="4397450"/>
            <a:ext cx="199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Orbital Period [Days]</a:t>
            </a:r>
            <a:endParaRPr/>
          </a:p>
        </p:txBody>
      </p:sp>
      <p:sp>
        <p:nvSpPr>
          <p:cNvPr id="195" name="Google Shape;195;p32"/>
          <p:cNvSpPr txBox="1"/>
          <p:nvPr/>
        </p:nvSpPr>
        <p:spPr>
          <a:xfrm>
            <a:off x="3612025" y="3455402"/>
            <a:ext cx="43245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Tahoma"/>
              <a:ea typeface="Tahoma"/>
              <a:cs typeface="Tahoma"/>
              <a:sym typeface="Tahoma"/>
            </a:endParaRPr>
          </a:p>
          <a:p>
            <a:pPr indent="0" lvl="0" marL="0" rtl="0" algn="ctr">
              <a:spcBef>
                <a:spcPts val="0"/>
              </a:spcBef>
              <a:spcAft>
                <a:spcPts val="0"/>
              </a:spcAft>
              <a:buNone/>
            </a:pPr>
            <a:r>
              <a:rPr b="1" lang="en" sz="2400">
                <a:solidFill>
                  <a:srgbClr val="CC0000"/>
                </a:solidFill>
                <a:latin typeface="Tahoma"/>
                <a:ea typeface="Tahoma"/>
                <a:cs typeface="Tahoma"/>
                <a:sym typeface="Tahoma"/>
              </a:rPr>
              <a:t>Better Signal</a:t>
            </a:r>
            <a:endParaRPr b="1" sz="2400">
              <a:solidFill>
                <a:srgbClr val="CC0000"/>
              </a:solidFill>
              <a:latin typeface="Tahoma"/>
              <a:ea typeface="Tahoma"/>
              <a:cs typeface="Tahoma"/>
              <a:sym typeface="Tahoma"/>
            </a:endParaRPr>
          </a:p>
          <a:p>
            <a:pPr indent="0" lvl="0" marL="0" rtl="0" algn="ctr">
              <a:spcBef>
                <a:spcPts val="0"/>
              </a:spcBef>
              <a:spcAft>
                <a:spcPts val="0"/>
              </a:spcAft>
              <a:buNone/>
            </a:pPr>
            <a:r>
              <a:rPr b="1" lang="en" sz="1700">
                <a:solidFill>
                  <a:srgbClr val="CC0000"/>
                </a:solidFill>
                <a:latin typeface="Tahoma"/>
                <a:ea typeface="Tahoma"/>
                <a:cs typeface="Tahoma"/>
                <a:sym typeface="Tahoma"/>
              </a:rPr>
              <a:t>(and thus easier to characterize)</a:t>
            </a:r>
            <a:endParaRPr b="1" sz="1700">
              <a:solidFill>
                <a:srgbClr val="CC0000"/>
              </a:solidFill>
              <a:latin typeface="Tahoma"/>
              <a:ea typeface="Tahoma"/>
              <a:cs typeface="Tahoma"/>
              <a:sym typeface="Tahoma"/>
            </a:endParaRPr>
          </a:p>
          <a:p>
            <a:pPr indent="457200" lvl="0" marL="1371600" rtl="0" algn="l">
              <a:spcBef>
                <a:spcPts val="0"/>
              </a:spcBef>
              <a:spcAft>
                <a:spcPts val="0"/>
              </a:spcAft>
              <a:buNone/>
            </a:pPr>
            <a:r>
              <a:t/>
            </a:r>
            <a:endParaRPr b="1" sz="1800">
              <a:latin typeface="Tahoma"/>
              <a:ea typeface="Tahoma"/>
              <a:cs typeface="Tahoma"/>
              <a:sym typeface="Tahoma"/>
            </a:endParaRPr>
          </a:p>
        </p:txBody>
      </p:sp>
      <p:pic>
        <p:nvPicPr>
          <p:cNvPr id="196" name="Google Shape;196;p32"/>
          <p:cNvPicPr preferRelativeResize="0"/>
          <p:nvPr/>
        </p:nvPicPr>
        <p:blipFill rotWithShape="1">
          <a:blip r:embed="rId5">
            <a:alphaModFix/>
          </a:blip>
          <a:srcRect b="19872" l="19640" r="16592" t="17139"/>
          <a:stretch/>
        </p:blipFill>
        <p:spPr>
          <a:xfrm>
            <a:off x="7171013" y="985200"/>
            <a:ext cx="1648675" cy="1628650"/>
          </a:xfrm>
          <a:prstGeom prst="rect">
            <a:avLst/>
          </a:prstGeom>
          <a:noFill/>
          <a:ln>
            <a:noFill/>
          </a:ln>
        </p:spPr>
      </p:pic>
      <p:pic>
        <p:nvPicPr>
          <p:cNvPr id="197" name="Google Shape;197;p32"/>
          <p:cNvPicPr preferRelativeResize="0"/>
          <p:nvPr/>
        </p:nvPicPr>
        <p:blipFill>
          <a:blip r:embed="rId6">
            <a:alphaModFix/>
          </a:blip>
          <a:stretch>
            <a:fillRect/>
          </a:stretch>
        </p:blipFill>
        <p:spPr>
          <a:xfrm>
            <a:off x="6827850" y="2503775"/>
            <a:ext cx="2177350" cy="2041279"/>
          </a:xfrm>
          <a:prstGeom prst="rect">
            <a:avLst/>
          </a:prstGeom>
          <a:noFill/>
          <a:ln>
            <a:noFill/>
          </a:ln>
        </p:spPr>
      </p:pic>
      <p:sp>
        <p:nvSpPr>
          <p:cNvPr id="198" name="Google Shape;198;p32"/>
          <p:cNvSpPr txBox="1"/>
          <p:nvPr/>
        </p:nvSpPr>
        <p:spPr>
          <a:xfrm>
            <a:off x="4749825" y="1077625"/>
            <a:ext cx="1818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i="1" lang="en" sz="2200">
                <a:solidFill>
                  <a:schemeClr val="dk1"/>
                </a:solidFill>
                <a:latin typeface="Tahoma"/>
                <a:ea typeface="Tahoma"/>
                <a:cs typeface="Tahoma"/>
                <a:sym typeface="Tahoma"/>
              </a:rPr>
              <a:t>Why?</a:t>
            </a:r>
            <a:endParaRPr/>
          </a:p>
        </p:txBody>
      </p:sp>
      <p:sp>
        <p:nvSpPr>
          <p:cNvPr id="199" name="Google Shape;199;p32"/>
          <p:cNvSpPr txBox="1"/>
          <p:nvPr/>
        </p:nvSpPr>
        <p:spPr>
          <a:xfrm>
            <a:off x="4339125" y="1691450"/>
            <a:ext cx="26397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Tahoma"/>
                <a:ea typeface="Tahoma"/>
                <a:cs typeface="Tahoma"/>
                <a:sym typeface="Tahoma"/>
              </a:rPr>
              <a:t>Big and Massive Planets</a:t>
            </a:r>
            <a:endParaRPr b="1" sz="1800">
              <a:solidFill>
                <a:schemeClr val="dk1"/>
              </a:solidFill>
              <a:latin typeface="Tahoma"/>
              <a:ea typeface="Tahoma"/>
              <a:cs typeface="Tahoma"/>
              <a:sym typeface="Tahoma"/>
            </a:endParaRPr>
          </a:p>
          <a:p>
            <a:pPr indent="0" lvl="0" marL="0" rtl="0" algn="ctr">
              <a:spcBef>
                <a:spcPts val="0"/>
              </a:spcBef>
              <a:spcAft>
                <a:spcPts val="0"/>
              </a:spcAft>
              <a:buNone/>
            </a:pPr>
            <a:r>
              <a:t/>
            </a:r>
            <a:endParaRPr b="1" sz="1800">
              <a:solidFill>
                <a:schemeClr val="dk1"/>
              </a:solidFill>
              <a:latin typeface="Tahoma"/>
              <a:ea typeface="Tahoma"/>
              <a:cs typeface="Tahoma"/>
              <a:sym typeface="Tahoma"/>
            </a:endParaRPr>
          </a:p>
          <a:p>
            <a:pPr indent="0" lvl="0" marL="0" rtl="0" algn="ctr">
              <a:spcBef>
                <a:spcPts val="0"/>
              </a:spcBef>
              <a:spcAft>
                <a:spcPts val="0"/>
              </a:spcAft>
              <a:buClr>
                <a:schemeClr val="dk1"/>
              </a:buClr>
              <a:buSzPts val="1100"/>
              <a:buFont typeface="Arial"/>
              <a:buNone/>
            </a:pPr>
            <a:r>
              <a:rPr b="1" lang="en" sz="1800">
                <a:solidFill>
                  <a:schemeClr val="dk1"/>
                </a:solidFill>
                <a:latin typeface="Tahoma"/>
                <a:ea typeface="Tahoma"/>
                <a:cs typeface="Tahoma"/>
                <a:sym typeface="Tahoma"/>
              </a:rPr>
              <a:t>+</a:t>
            </a:r>
            <a:endParaRPr b="1" sz="1800">
              <a:solidFill>
                <a:schemeClr val="dk1"/>
              </a:solidFill>
              <a:latin typeface="Tahoma"/>
              <a:ea typeface="Tahoma"/>
              <a:cs typeface="Tahoma"/>
              <a:sym typeface="Tahoma"/>
            </a:endParaRPr>
          </a:p>
        </p:txBody>
      </p:sp>
      <p:sp>
        <p:nvSpPr>
          <p:cNvPr id="200" name="Google Shape;200;p32"/>
          <p:cNvSpPr txBox="1"/>
          <p:nvPr/>
        </p:nvSpPr>
        <p:spPr>
          <a:xfrm>
            <a:off x="4419675" y="2926363"/>
            <a:ext cx="2478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800">
                <a:solidFill>
                  <a:schemeClr val="dk1"/>
                </a:solidFill>
                <a:latin typeface="Tahoma"/>
                <a:ea typeface="Tahoma"/>
                <a:cs typeface="Tahoma"/>
                <a:sym typeface="Tahoma"/>
              </a:rPr>
              <a:t>Closer to their Star	</a:t>
            </a:r>
            <a:endParaRPr b="1" sz="1800">
              <a:solidFill>
                <a:schemeClr val="dk1"/>
              </a:solidFill>
              <a:latin typeface="Tahoma"/>
              <a:ea typeface="Tahoma"/>
              <a:cs typeface="Tahoma"/>
              <a:sym typeface="Tahoma"/>
            </a:endParaRPr>
          </a:p>
          <a:p>
            <a:pPr indent="0" lvl="0" marL="0" rtl="0" algn="ctr">
              <a:spcBef>
                <a:spcPts val="0"/>
              </a:spcBef>
              <a:spcAft>
                <a:spcPts val="0"/>
              </a:spcAft>
              <a:buClr>
                <a:schemeClr val="dk1"/>
              </a:buClr>
              <a:buSzPts val="1100"/>
              <a:buFont typeface="Arial"/>
              <a:buNone/>
            </a:pPr>
            <a:r>
              <a:rPr b="1" lang="en" sz="1800">
                <a:solidFill>
                  <a:schemeClr val="dk1"/>
                </a:solidFill>
                <a:latin typeface="Tahoma"/>
                <a:ea typeface="Tahoma"/>
                <a:cs typeface="Tahoma"/>
                <a:sym typeface="Tahoma"/>
              </a:rPr>
              <a:t>=</a:t>
            </a:r>
            <a:endParaRPr/>
          </a:p>
        </p:txBody>
      </p:sp>
      <p:pic>
        <p:nvPicPr>
          <p:cNvPr id="201" name="Google Shape;201;p32"/>
          <p:cNvPicPr preferRelativeResize="0"/>
          <p:nvPr/>
        </p:nvPicPr>
        <p:blipFill>
          <a:blip r:embed="rId7">
            <a:alphaModFix/>
          </a:blip>
          <a:stretch>
            <a:fillRect/>
          </a:stretch>
        </p:blipFill>
        <p:spPr>
          <a:xfrm>
            <a:off x="7379563" y="859975"/>
            <a:ext cx="1231600" cy="1546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5" name="Shape 205"/>
        <p:cNvGrpSpPr/>
        <p:nvPr/>
      </p:nvGrpSpPr>
      <p:grpSpPr>
        <a:xfrm>
          <a:off x="0" y="0"/>
          <a:ext cx="0" cy="0"/>
          <a:chOff x="0" y="0"/>
          <a:chExt cx="0" cy="0"/>
        </a:xfrm>
      </p:grpSpPr>
      <p:pic>
        <p:nvPicPr>
          <p:cNvPr id="206" name="Google Shape;206;p33"/>
          <p:cNvPicPr preferRelativeResize="0"/>
          <p:nvPr/>
        </p:nvPicPr>
        <p:blipFill>
          <a:blip r:embed="rId3">
            <a:alphaModFix/>
          </a:blip>
          <a:stretch>
            <a:fillRect/>
          </a:stretch>
        </p:blipFill>
        <p:spPr>
          <a:xfrm>
            <a:off x="-189350" y="325875"/>
            <a:ext cx="10178176" cy="4927950"/>
          </a:xfrm>
          <a:prstGeom prst="rect">
            <a:avLst/>
          </a:prstGeom>
          <a:noFill/>
          <a:ln>
            <a:noFill/>
          </a:ln>
        </p:spPr>
      </p:pic>
      <p:sp>
        <p:nvSpPr>
          <p:cNvPr id="207" name="Google Shape;207;p33"/>
          <p:cNvSpPr txBox="1"/>
          <p:nvPr>
            <p:ph type="title"/>
          </p:nvPr>
        </p:nvSpPr>
        <p:spPr>
          <a:xfrm>
            <a:off x="85821" y="469357"/>
            <a:ext cx="78867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3000">
                <a:solidFill>
                  <a:schemeClr val="lt1"/>
                </a:solidFill>
                <a:latin typeface="Tahoma"/>
                <a:ea typeface="Tahoma"/>
                <a:cs typeface="Tahoma"/>
                <a:sym typeface="Tahoma"/>
              </a:rPr>
              <a:t>Phase Curves</a:t>
            </a:r>
            <a:endParaRPr b="1" sz="3000">
              <a:solidFill>
                <a:schemeClr val="lt1"/>
              </a:solidFill>
              <a:latin typeface="Tahoma"/>
              <a:ea typeface="Tahoma"/>
              <a:cs typeface="Tahoma"/>
              <a:sym typeface="Tahoma"/>
            </a:endParaRPr>
          </a:p>
        </p:txBody>
      </p:sp>
      <p:sp>
        <p:nvSpPr>
          <p:cNvPr id="208" name="Google Shape;208;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209" name="Google Shape;209;p33"/>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 name="Google Shape;210;p33"/>
          <p:cNvSpPr txBox="1"/>
          <p:nvPr/>
        </p:nvSpPr>
        <p:spPr>
          <a:xfrm>
            <a:off x="310259" y="70586"/>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211" name="Google Shape;211;p33"/>
          <p:cNvPicPr preferRelativeResize="0"/>
          <p:nvPr/>
        </p:nvPicPr>
        <p:blipFill rotWithShape="1">
          <a:blip r:embed="rId4">
            <a:alphaModFix/>
          </a:blip>
          <a:srcRect b="0" l="0" r="0" t="0"/>
          <a:stretch/>
        </p:blipFill>
        <p:spPr>
          <a:xfrm>
            <a:off x="8817827" y="70586"/>
            <a:ext cx="274410" cy="347582"/>
          </a:xfrm>
          <a:prstGeom prst="rect">
            <a:avLst/>
          </a:prstGeom>
          <a:noFill/>
          <a:ln>
            <a:noFill/>
          </a:ln>
        </p:spPr>
      </p:pic>
      <p:sp>
        <p:nvSpPr>
          <p:cNvPr id="212" name="Google Shape;212;p33"/>
          <p:cNvSpPr txBox="1"/>
          <p:nvPr/>
        </p:nvSpPr>
        <p:spPr>
          <a:xfrm>
            <a:off x="5299706" y="4866525"/>
            <a:ext cx="2744700" cy="277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latin typeface="Calibri"/>
                <a:ea typeface="Calibri"/>
                <a:cs typeface="Calibri"/>
                <a:sym typeface="Calibri"/>
              </a:rPr>
              <a:t>Image Credit: NASA, ESA, CSA, Dani Player (STScI)</a:t>
            </a:r>
            <a:endParaRPr sz="9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4"/>
          <p:cNvSpPr txBox="1"/>
          <p:nvPr>
            <p:ph type="title"/>
          </p:nvPr>
        </p:nvSpPr>
        <p:spPr>
          <a:xfrm>
            <a:off x="130446" y="625563"/>
            <a:ext cx="78867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3000">
                <a:latin typeface="Tahoma"/>
                <a:ea typeface="Tahoma"/>
                <a:cs typeface="Tahoma"/>
                <a:sym typeface="Tahoma"/>
              </a:rPr>
              <a:t>Phase Curves</a:t>
            </a:r>
            <a:endParaRPr b="1" sz="3000">
              <a:latin typeface="Tahoma"/>
              <a:ea typeface="Tahoma"/>
              <a:cs typeface="Tahoma"/>
              <a:sym typeface="Tahoma"/>
            </a:endParaRPr>
          </a:p>
        </p:txBody>
      </p:sp>
      <p:sp>
        <p:nvSpPr>
          <p:cNvPr id="218" name="Google Shape;218;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219" name="Google Shape;219;p34"/>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0" name="Google Shape;220;p34"/>
          <p:cNvSpPr txBox="1"/>
          <p:nvPr/>
        </p:nvSpPr>
        <p:spPr>
          <a:xfrm>
            <a:off x="310259" y="70586"/>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221" name="Google Shape;221;p34"/>
          <p:cNvPicPr preferRelativeResize="0"/>
          <p:nvPr/>
        </p:nvPicPr>
        <p:blipFill rotWithShape="1">
          <a:blip r:embed="rId3">
            <a:alphaModFix/>
          </a:blip>
          <a:srcRect b="0" l="0" r="0" t="0"/>
          <a:stretch/>
        </p:blipFill>
        <p:spPr>
          <a:xfrm>
            <a:off x="8817827" y="70586"/>
            <a:ext cx="274410" cy="347582"/>
          </a:xfrm>
          <a:prstGeom prst="rect">
            <a:avLst/>
          </a:prstGeom>
          <a:noFill/>
          <a:ln>
            <a:noFill/>
          </a:ln>
        </p:spPr>
      </p:pic>
      <p:pic>
        <p:nvPicPr>
          <p:cNvPr id="222" name="Google Shape;222;p34"/>
          <p:cNvPicPr preferRelativeResize="0"/>
          <p:nvPr/>
        </p:nvPicPr>
        <p:blipFill>
          <a:blip r:embed="rId4">
            <a:alphaModFix/>
          </a:blip>
          <a:stretch>
            <a:fillRect/>
          </a:stretch>
        </p:blipFill>
        <p:spPr>
          <a:xfrm>
            <a:off x="3550744" y="756037"/>
            <a:ext cx="5464334" cy="4011226"/>
          </a:xfrm>
          <a:prstGeom prst="rect">
            <a:avLst/>
          </a:prstGeom>
          <a:noFill/>
          <a:ln>
            <a:noFill/>
          </a:ln>
        </p:spPr>
      </p:pic>
      <p:sp>
        <p:nvSpPr>
          <p:cNvPr id="223" name="Google Shape;223;p34"/>
          <p:cNvSpPr txBox="1"/>
          <p:nvPr/>
        </p:nvSpPr>
        <p:spPr>
          <a:xfrm>
            <a:off x="197063" y="1497713"/>
            <a:ext cx="3675300" cy="3424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800">
                <a:latin typeface="Tahoma"/>
                <a:ea typeface="Tahoma"/>
                <a:cs typeface="Tahoma"/>
                <a:sym typeface="Tahoma"/>
              </a:rPr>
              <a:t>What can we get?:</a:t>
            </a:r>
            <a:endParaRPr sz="1800">
              <a:latin typeface="Tahoma"/>
              <a:ea typeface="Tahoma"/>
              <a:cs typeface="Tahoma"/>
              <a:sym typeface="Tahoma"/>
            </a:endParaRPr>
          </a:p>
          <a:p>
            <a:pPr indent="0" lvl="0" marL="0" rtl="0" algn="l">
              <a:spcBef>
                <a:spcPts val="0"/>
              </a:spcBef>
              <a:spcAft>
                <a:spcPts val="0"/>
              </a:spcAft>
              <a:buNone/>
            </a:pPr>
            <a:r>
              <a:t/>
            </a:r>
            <a:endParaRPr sz="1800">
              <a:latin typeface="Tahoma"/>
              <a:ea typeface="Tahoma"/>
              <a:cs typeface="Tahoma"/>
              <a:sym typeface="Tahoma"/>
            </a:endParaRPr>
          </a:p>
          <a:p>
            <a:pPr indent="-260350" lvl="0" marL="342900" rtl="0" algn="l">
              <a:lnSpc>
                <a:spcPct val="150000"/>
              </a:lnSpc>
              <a:spcBef>
                <a:spcPts val="800"/>
              </a:spcBef>
              <a:spcAft>
                <a:spcPts val="0"/>
              </a:spcAft>
              <a:buSzPts val="1500"/>
              <a:buFont typeface="Tahoma"/>
              <a:buAutoNum type="arabicPeriod"/>
            </a:pPr>
            <a:r>
              <a:rPr b="1" lang="en" sz="1500">
                <a:latin typeface="Tahoma"/>
                <a:ea typeface="Tahoma"/>
                <a:cs typeface="Tahoma"/>
                <a:sym typeface="Tahoma"/>
              </a:rPr>
              <a:t>Eclipse Depth</a:t>
            </a:r>
            <a:endParaRPr b="1" sz="1500">
              <a:latin typeface="Tahoma"/>
              <a:ea typeface="Tahoma"/>
              <a:cs typeface="Tahoma"/>
              <a:sym typeface="Tahoma"/>
            </a:endParaRPr>
          </a:p>
          <a:p>
            <a:pPr indent="-241300" lvl="0" marL="685800" rtl="0" algn="l">
              <a:lnSpc>
                <a:spcPct val="150000"/>
              </a:lnSpc>
              <a:spcBef>
                <a:spcPts val="0"/>
              </a:spcBef>
              <a:spcAft>
                <a:spcPts val="0"/>
              </a:spcAft>
              <a:buSzPts val="1200"/>
              <a:buFont typeface="Tahoma"/>
              <a:buChar char="➔"/>
            </a:pPr>
            <a:r>
              <a:rPr i="1" lang="en" sz="1200">
                <a:latin typeface="Tahoma"/>
                <a:ea typeface="Tahoma"/>
                <a:cs typeface="Tahoma"/>
                <a:sym typeface="Tahoma"/>
              </a:rPr>
              <a:t>How bright the dayside is</a:t>
            </a:r>
            <a:endParaRPr i="1" sz="1200">
              <a:latin typeface="Tahoma"/>
              <a:ea typeface="Tahoma"/>
              <a:cs typeface="Tahoma"/>
              <a:sym typeface="Tahoma"/>
            </a:endParaRPr>
          </a:p>
          <a:p>
            <a:pPr indent="-260350" lvl="0" marL="342900" rtl="0" algn="l">
              <a:lnSpc>
                <a:spcPct val="150000"/>
              </a:lnSpc>
              <a:spcBef>
                <a:spcPts val="800"/>
              </a:spcBef>
              <a:spcAft>
                <a:spcPts val="0"/>
              </a:spcAft>
              <a:buSzPts val="1500"/>
              <a:buFont typeface="Tahoma"/>
              <a:buAutoNum type="arabicPeriod"/>
            </a:pPr>
            <a:r>
              <a:rPr b="1" lang="en" sz="1500">
                <a:latin typeface="Tahoma"/>
                <a:ea typeface="Tahoma"/>
                <a:cs typeface="Tahoma"/>
                <a:sym typeface="Tahoma"/>
              </a:rPr>
              <a:t>Phase Curve Offset</a:t>
            </a:r>
            <a:endParaRPr b="1" sz="1500">
              <a:latin typeface="Tahoma"/>
              <a:ea typeface="Tahoma"/>
              <a:cs typeface="Tahoma"/>
              <a:sym typeface="Tahoma"/>
            </a:endParaRPr>
          </a:p>
          <a:p>
            <a:pPr indent="-241300" lvl="0" marL="685800" rtl="0" algn="l">
              <a:lnSpc>
                <a:spcPct val="150000"/>
              </a:lnSpc>
              <a:spcBef>
                <a:spcPts val="0"/>
              </a:spcBef>
              <a:spcAft>
                <a:spcPts val="0"/>
              </a:spcAft>
              <a:buSzPts val="1200"/>
              <a:buFont typeface="Tahoma"/>
              <a:buChar char="➔"/>
            </a:pPr>
            <a:r>
              <a:rPr i="1" lang="en" sz="1200">
                <a:latin typeface="Tahoma"/>
                <a:ea typeface="Tahoma"/>
                <a:cs typeface="Tahoma"/>
                <a:sym typeface="Tahoma"/>
              </a:rPr>
              <a:t>Location of brightest spot</a:t>
            </a:r>
            <a:endParaRPr i="1" sz="1200">
              <a:latin typeface="Tahoma"/>
              <a:ea typeface="Tahoma"/>
              <a:cs typeface="Tahoma"/>
              <a:sym typeface="Tahoma"/>
            </a:endParaRPr>
          </a:p>
          <a:p>
            <a:pPr indent="-260350" lvl="0" marL="342900" rtl="0" algn="l">
              <a:lnSpc>
                <a:spcPct val="150000"/>
              </a:lnSpc>
              <a:spcBef>
                <a:spcPts val="800"/>
              </a:spcBef>
              <a:spcAft>
                <a:spcPts val="0"/>
              </a:spcAft>
              <a:buClr>
                <a:schemeClr val="dk1"/>
              </a:buClr>
              <a:buSzPts val="1500"/>
              <a:buFont typeface="Tahoma"/>
              <a:buAutoNum type="arabicPeriod"/>
            </a:pPr>
            <a:r>
              <a:rPr b="1" lang="en" sz="1500">
                <a:solidFill>
                  <a:schemeClr val="dk1"/>
                </a:solidFill>
                <a:latin typeface="Tahoma"/>
                <a:ea typeface="Tahoma"/>
                <a:cs typeface="Tahoma"/>
                <a:sym typeface="Tahoma"/>
              </a:rPr>
              <a:t>Phase Curve Relative Amplitude</a:t>
            </a:r>
            <a:endParaRPr b="1" sz="1500">
              <a:solidFill>
                <a:schemeClr val="dk1"/>
              </a:solidFill>
              <a:latin typeface="Tahoma"/>
              <a:ea typeface="Tahoma"/>
              <a:cs typeface="Tahoma"/>
              <a:sym typeface="Tahoma"/>
            </a:endParaRPr>
          </a:p>
          <a:p>
            <a:pPr indent="-241300" lvl="0" marL="685800" rtl="0" algn="l">
              <a:lnSpc>
                <a:spcPct val="150000"/>
              </a:lnSpc>
              <a:spcBef>
                <a:spcPts val="0"/>
              </a:spcBef>
              <a:spcAft>
                <a:spcPts val="0"/>
              </a:spcAft>
              <a:buSzPts val="1200"/>
              <a:buFont typeface="Tahoma"/>
              <a:buChar char="➔"/>
            </a:pPr>
            <a:r>
              <a:rPr i="1" lang="en" sz="1200">
                <a:latin typeface="Tahoma"/>
                <a:ea typeface="Tahoma"/>
                <a:cs typeface="Tahoma"/>
                <a:sym typeface="Tahoma"/>
              </a:rPr>
              <a:t>Contrast between brightest and dimmest longitudinal locations</a:t>
            </a:r>
            <a:endParaRPr i="1" sz="1200">
              <a:latin typeface="Tahoma"/>
              <a:ea typeface="Tahoma"/>
              <a:cs typeface="Tahoma"/>
              <a:sym typeface="Tahoma"/>
            </a:endParaRPr>
          </a:p>
          <a:p>
            <a:pPr indent="0" lvl="0" marL="0" rtl="0" algn="l">
              <a:spcBef>
                <a:spcPts val="0"/>
              </a:spcBef>
              <a:spcAft>
                <a:spcPts val="0"/>
              </a:spcAft>
              <a:buNone/>
            </a:pPr>
            <a:r>
              <a:t/>
            </a:r>
            <a:endParaRPr sz="1800">
              <a:latin typeface="Tahoma"/>
              <a:ea typeface="Tahoma"/>
              <a:cs typeface="Tahoma"/>
              <a:sym typeface="Tahoma"/>
            </a:endParaRPr>
          </a:p>
        </p:txBody>
      </p:sp>
      <p:sp>
        <p:nvSpPr>
          <p:cNvPr id="224" name="Google Shape;224;p34"/>
          <p:cNvSpPr txBox="1"/>
          <p:nvPr/>
        </p:nvSpPr>
        <p:spPr>
          <a:xfrm>
            <a:off x="5409544" y="4643250"/>
            <a:ext cx="2749200" cy="507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Tahoma"/>
                <a:ea typeface="Tahoma"/>
                <a:cs typeface="Tahoma"/>
                <a:sym typeface="Tahoma"/>
              </a:rPr>
              <a:t>Image from: Parmentier, V., &amp; Crossfield, I.J. (2018). Which makes use of phase curve from Knutson, H.A.(2012).</a:t>
            </a:r>
            <a:endParaRPr sz="800">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5"/>
          <p:cNvSpPr txBox="1"/>
          <p:nvPr>
            <p:ph type="title"/>
          </p:nvPr>
        </p:nvSpPr>
        <p:spPr>
          <a:xfrm>
            <a:off x="2" y="382863"/>
            <a:ext cx="78867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2300">
                <a:latin typeface="Tahoma"/>
                <a:ea typeface="Tahoma"/>
                <a:cs typeface="Tahoma"/>
                <a:sym typeface="Tahoma"/>
              </a:rPr>
              <a:t>Previous Observations</a:t>
            </a:r>
            <a:endParaRPr b="1" sz="2300">
              <a:latin typeface="Tahoma"/>
              <a:ea typeface="Tahoma"/>
              <a:cs typeface="Tahoma"/>
              <a:sym typeface="Tahoma"/>
            </a:endParaRPr>
          </a:p>
        </p:txBody>
      </p:sp>
      <p:sp>
        <p:nvSpPr>
          <p:cNvPr id="230" name="Google Shape;230;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231" name="Google Shape;231;p35"/>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2" name="Google Shape;232;p35"/>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233" name="Google Shape;233;p35"/>
          <p:cNvPicPr preferRelativeResize="0"/>
          <p:nvPr/>
        </p:nvPicPr>
        <p:blipFill rotWithShape="1">
          <a:blip r:embed="rId3">
            <a:alphaModFix/>
          </a:blip>
          <a:srcRect b="0" l="0" r="0" t="0"/>
          <a:stretch/>
        </p:blipFill>
        <p:spPr>
          <a:xfrm>
            <a:off x="8817827" y="70586"/>
            <a:ext cx="274410" cy="347582"/>
          </a:xfrm>
          <a:prstGeom prst="rect">
            <a:avLst/>
          </a:prstGeom>
          <a:noFill/>
          <a:ln>
            <a:noFill/>
          </a:ln>
        </p:spPr>
      </p:pic>
      <p:pic>
        <p:nvPicPr>
          <p:cNvPr id="234" name="Google Shape;234;p35"/>
          <p:cNvPicPr preferRelativeResize="0"/>
          <p:nvPr/>
        </p:nvPicPr>
        <p:blipFill rotWithShape="1">
          <a:blip r:embed="rId4">
            <a:alphaModFix/>
          </a:blip>
          <a:srcRect b="6092" l="9" r="9" t="6364"/>
          <a:stretch/>
        </p:blipFill>
        <p:spPr>
          <a:xfrm>
            <a:off x="-76200" y="859725"/>
            <a:ext cx="7596698" cy="4274600"/>
          </a:xfrm>
          <a:prstGeom prst="rect">
            <a:avLst/>
          </a:prstGeom>
          <a:noFill/>
          <a:ln>
            <a:noFill/>
          </a:ln>
        </p:spPr>
      </p:pic>
      <p:sp>
        <p:nvSpPr>
          <p:cNvPr id="235" name="Google Shape;235;p35"/>
          <p:cNvSpPr txBox="1"/>
          <p:nvPr/>
        </p:nvSpPr>
        <p:spPr>
          <a:xfrm>
            <a:off x="6798881" y="1607344"/>
            <a:ext cx="2293500" cy="2632200"/>
          </a:xfrm>
          <a:prstGeom prst="rect">
            <a:avLst/>
          </a:prstGeom>
          <a:noFill/>
          <a:ln>
            <a:noFill/>
          </a:ln>
        </p:spPr>
        <p:txBody>
          <a:bodyPr anchorCtr="0" anchor="t" bIns="68575" lIns="68575" spcFirstLastPara="1" rIns="68575" wrap="square" tIns="68575">
            <a:spAutoFit/>
          </a:bodyPr>
          <a:lstStyle/>
          <a:p>
            <a:pPr indent="-260350" lvl="0" marL="342900" rtl="0" algn="l">
              <a:spcBef>
                <a:spcPts val="0"/>
              </a:spcBef>
              <a:spcAft>
                <a:spcPts val="0"/>
              </a:spcAft>
              <a:buSzPts val="1500"/>
              <a:buFont typeface="Tahoma"/>
              <a:buChar char="➔"/>
            </a:pPr>
            <a:r>
              <a:rPr lang="en" sz="1500">
                <a:latin typeface="Tahoma"/>
                <a:ea typeface="Tahoma"/>
                <a:cs typeface="Tahoma"/>
                <a:sym typeface="Tahoma"/>
              </a:rPr>
              <a:t>Most observations done with </a:t>
            </a:r>
            <a:r>
              <a:rPr b="1" lang="en" sz="1500">
                <a:solidFill>
                  <a:srgbClr val="CC0000"/>
                </a:solidFill>
                <a:latin typeface="Tahoma"/>
                <a:ea typeface="Tahoma"/>
                <a:cs typeface="Tahoma"/>
                <a:sym typeface="Tahoma"/>
              </a:rPr>
              <a:t>photometry</a:t>
            </a:r>
            <a:r>
              <a:rPr lang="en" sz="1500">
                <a:solidFill>
                  <a:srgbClr val="CC0000"/>
                </a:solidFill>
                <a:latin typeface="Tahoma"/>
                <a:ea typeface="Tahoma"/>
                <a:cs typeface="Tahoma"/>
                <a:sym typeface="Tahoma"/>
              </a:rPr>
              <a:t> </a:t>
            </a:r>
            <a:r>
              <a:rPr lang="en" sz="1500">
                <a:latin typeface="Tahoma"/>
                <a:ea typeface="Tahoma"/>
                <a:cs typeface="Tahoma"/>
                <a:sym typeface="Tahoma"/>
              </a:rPr>
              <a:t>(ex. Spitzer)</a:t>
            </a:r>
            <a:endParaRPr sz="1500">
              <a:latin typeface="Tahoma"/>
              <a:ea typeface="Tahoma"/>
              <a:cs typeface="Tahoma"/>
              <a:sym typeface="Tahoma"/>
            </a:endParaRPr>
          </a:p>
          <a:p>
            <a:pPr indent="0" lvl="0" marL="342900" rtl="0" algn="l">
              <a:spcBef>
                <a:spcPts val="0"/>
              </a:spcBef>
              <a:spcAft>
                <a:spcPts val="0"/>
              </a:spcAft>
              <a:buNone/>
            </a:pPr>
            <a:r>
              <a:t/>
            </a:r>
            <a:endParaRPr sz="1500">
              <a:latin typeface="Tahoma"/>
              <a:ea typeface="Tahoma"/>
              <a:cs typeface="Tahoma"/>
              <a:sym typeface="Tahoma"/>
            </a:endParaRPr>
          </a:p>
          <a:p>
            <a:pPr indent="0" lvl="0" marL="342900" rtl="0" algn="l">
              <a:spcBef>
                <a:spcPts val="0"/>
              </a:spcBef>
              <a:spcAft>
                <a:spcPts val="0"/>
              </a:spcAft>
              <a:buNone/>
            </a:pPr>
            <a:r>
              <a:t/>
            </a:r>
            <a:endParaRPr sz="1500">
              <a:latin typeface="Tahoma"/>
              <a:ea typeface="Tahoma"/>
              <a:cs typeface="Tahoma"/>
              <a:sym typeface="Tahoma"/>
            </a:endParaRPr>
          </a:p>
          <a:p>
            <a:pPr indent="-260350" lvl="0" marL="342900" rtl="0" algn="l">
              <a:spcBef>
                <a:spcPts val="0"/>
              </a:spcBef>
              <a:spcAft>
                <a:spcPts val="0"/>
              </a:spcAft>
              <a:buSzPts val="1500"/>
              <a:buFont typeface="Tahoma"/>
              <a:buChar char="➔"/>
            </a:pPr>
            <a:r>
              <a:rPr lang="en" sz="1500">
                <a:latin typeface="Tahoma"/>
                <a:ea typeface="Tahoma"/>
                <a:cs typeface="Tahoma"/>
                <a:sym typeface="Tahoma"/>
              </a:rPr>
              <a:t>Handful of</a:t>
            </a:r>
            <a:r>
              <a:rPr b="1" lang="en" sz="1500">
                <a:latin typeface="Tahoma"/>
                <a:ea typeface="Tahoma"/>
                <a:cs typeface="Tahoma"/>
                <a:sym typeface="Tahoma"/>
              </a:rPr>
              <a:t> </a:t>
            </a:r>
            <a:r>
              <a:rPr lang="en" sz="1500">
                <a:latin typeface="Tahoma"/>
                <a:ea typeface="Tahoma"/>
                <a:cs typeface="Tahoma"/>
                <a:sym typeface="Tahoma"/>
              </a:rPr>
              <a:t>planets observed with </a:t>
            </a:r>
            <a:r>
              <a:rPr b="1" lang="en" sz="1500">
                <a:solidFill>
                  <a:srgbClr val="CC0000"/>
                </a:solidFill>
                <a:latin typeface="Tahoma"/>
                <a:ea typeface="Tahoma"/>
                <a:cs typeface="Tahoma"/>
                <a:sym typeface="Tahoma"/>
              </a:rPr>
              <a:t>spectroscopic phase curves</a:t>
            </a:r>
            <a:endParaRPr b="1" sz="1500">
              <a:solidFill>
                <a:srgbClr val="CC0000"/>
              </a:solidFill>
              <a:latin typeface="Tahoma"/>
              <a:ea typeface="Tahoma"/>
              <a:cs typeface="Tahoma"/>
              <a:sym typeface="Tahoma"/>
            </a:endParaRPr>
          </a:p>
          <a:p>
            <a:pPr indent="0" lvl="0" marL="685800" rtl="0" algn="l">
              <a:spcBef>
                <a:spcPts val="0"/>
              </a:spcBef>
              <a:spcAft>
                <a:spcPts val="0"/>
              </a:spcAft>
              <a:buNone/>
            </a:pPr>
            <a:r>
              <a:t/>
            </a:r>
            <a:endParaRPr sz="1200">
              <a:solidFill>
                <a:schemeClr val="dk1"/>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0" st="0"/>
                                            </p:txEl>
                                          </p:spTgt>
                                        </p:tgtEl>
                                        <p:attrNameLst>
                                          <p:attrName>style.visibility</p:attrName>
                                        </p:attrNameLst>
                                      </p:cBhvr>
                                      <p:to>
                                        <p:strVal val="visible"/>
                                      </p:to>
                                    </p:set>
                                    <p:animEffect filter="fade" transition="in">
                                      <p:cBhvr>
                                        <p:cTn dur="1000"/>
                                        <p:tgtEl>
                                          <p:spTgt spid="2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1" st="1"/>
                                            </p:txEl>
                                          </p:spTgt>
                                        </p:tgtEl>
                                        <p:attrNameLst>
                                          <p:attrName>style.visibility</p:attrName>
                                        </p:attrNameLst>
                                      </p:cBhvr>
                                      <p:to>
                                        <p:strVal val="visible"/>
                                      </p:to>
                                    </p:set>
                                    <p:animEffect filter="fade" transition="in">
                                      <p:cBhvr>
                                        <p:cTn dur="1000"/>
                                        <p:tgtEl>
                                          <p:spTgt spid="2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2" st="2"/>
                                            </p:txEl>
                                          </p:spTgt>
                                        </p:tgtEl>
                                        <p:attrNameLst>
                                          <p:attrName>style.visibility</p:attrName>
                                        </p:attrNameLst>
                                      </p:cBhvr>
                                      <p:to>
                                        <p:strVal val="visible"/>
                                      </p:to>
                                    </p:set>
                                    <p:animEffect filter="fade" transition="in">
                                      <p:cBhvr>
                                        <p:cTn dur="1000"/>
                                        <p:tgtEl>
                                          <p:spTgt spid="2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3" st="3"/>
                                            </p:txEl>
                                          </p:spTgt>
                                        </p:tgtEl>
                                        <p:attrNameLst>
                                          <p:attrName>style.visibility</p:attrName>
                                        </p:attrNameLst>
                                      </p:cBhvr>
                                      <p:to>
                                        <p:strVal val="visible"/>
                                      </p:to>
                                    </p:set>
                                    <p:animEffect filter="fade" transition="in">
                                      <p:cBhvr>
                                        <p:cTn dur="1000"/>
                                        <p:tgtEl>
                                          <p:spTgt spid="23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4" st="4"/>
                                            </p:txEl>
                                          </p:spTgt>
                                        </p:tgtEl>
                                        <p:attrNameLst>
                                          <p:attrName>style.visibility</p:attrName>
                                        </p:attrNameLst>
                                      </p:cBhvr>
                                      <p:to>
                                        <p:strVal val="visible"/>
                                      </p:to>
                                    </p:set>
                                    <p:animEffect filter="fade" transition="in">
                                      <p:cBhvr>
                                        <p:cTn dur="1000"/>
                                        <p:tgtEl>
                                          <p:spTgt spid="23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241" name="Google Shape;241;p36"/>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2" name="Google Shape;242;p36"/>
          <p:cNvSpPr txBox="1"/>
          <p:nvPr/>
        </p:nvSpPr>
        <p:spPr>
          <a:xfrm>
            <a:off x="310259" y="70586"/>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243" name="Google Shape;243;p36"/>
          <p:cNvPicPr preferRelativeResize="0"/>
          <p:nvPr/>
        </p:nvPicPr>
        <p:blipFill rotWithShape="1">
          <a:blip r:embed="rId3">
            <a:alphaModFix/>
          </a:blip>
          <a:srcRect b="0" l="0" r="0" t="0"/>
          <a:stretch/>
        </p:blipFill>
        <p:spPr>
          <a:xfrm>
            <a:off x="8817827" y="70586"/>
            <a:ext cx="274410" cy="347582"/>
          </a:xfrm>
          <a:prstGeom prst="rect">
            <a:avLst/>
          </a:prstGeom>
          <a:noFill/>
          <a:ln>
            <a:noFill/>
          </a:ln>
        </p:spPr>
      </p:pic>
      <p:sp>
        <p:nvSpPr>
          <p:cNvPr id="244" name="Google Shape;244;p36"/>
          <p:cNvSpPr txBox="1"/>
          <p:nvPr/>
        </p:nvSpPr>
        <p:spPr>
          <a:xfrm>
            <a:off x="1659300" y="638841"/>
            <a:ext cx="5527500" cy="1446900"/>
          </a:xfrm>
          <a:prstGeom prst="rect">
            <a:avLst/>
          </a:prstGeom>
          <a:solidFill>
            <a:srgbClr val="F4CCCC"/>
          </a:solidFill>
          <a:ln cap="flat" cmpd="sng" w="76200">
            <a:solidFill>
              <a:srgbClr val="CC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b="1" lang="en" sz="2600">
                <a:solidFill>
                  <a:schemeClr val="dk1"/>
                </a:solidFill>
                <a:latin typeface="Tahoma"/>
                <a:ea typeface="Tahoma"/>
                <a:cs typeface="Tahoma"/>
                <a:sym typeface="Tahoma"/>
              </a:rPr>
              <a:t>Spectroscopic Phase Curve </a:t>
            </a:r>
            <a:endParaRPr b="1" sz="2600">
              <a:solidFill>
                <a:schemeClr val="dk1"/>
              </a:solidFill>
              <a:latin typeface="Tahoma"/>
              <a:ea typeface="Tahoma"/>
              <a:cs typeface="Tahoma"/>
              <a:sym typeface="Tahoma"/>
            </a:endParaRPr>
          </a:p>
          <a:p>
            <a:pPr indent="0" lvl="0" marL="0" rtl="0" algn="ctr">
              <a:spcBef>
                <a:spcPts val="0"/>
              </a:spcBef>
              <a:spcAft>
                <a:spcPts val="0"/>
              </a:spcAft>
              <a:buNone/>
            </a:pPr>
            <a:r>
              <a:rPr b="1" lang="en" sz="2600">
                <a:solidFill>
                  <a:schemeClr val="dk1"/>
                </a:solidFill>
                <a:latin typeface="Tahoma"/>
                <a:ea typeface="Tahoma"/>
                <a:cs typeface="Tahoma"/>
                <a:sym typeface="Tahoma"/>
              </a:rPr>
              <a:t>in Infrared</a:t>
            </a:r>
            <a:endParaRPr b="1" sz="1400">
              <a:solidFill>
                <a:schemeClr val="dk1"/>
              </a:solidFill>
              <a:latin typeface="Tahoma"/>
              <a:ea typeface="Tahoma"/>
              <a:cs typeface="Tahoma"/>
              <a:sym typeface="Tahoma"/>
            </a:endParaRPr>
          </a:p>
          <a:p>
            <a:pPr indent="-234950" lvl="0" marL="13716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Higher Signal-to-noise</a:t>
            </a:r>
            <a:endParaRPr i="1" sz="1100">
              <a:solidFill>
                <a:schemeClr val="dk1"/>
              </a:solidFill>
              <a:latin typeface="Tahoma"/>
              <a:ea typeface="Tahoma"/>
              <a:cs typeface="Tahoma"/>
              <a:sym typeface="Tahoma"/>
            </a:endParaRPr>
          </a:p>
          <a:p>
            <a:pPr indent="-234950" lvl="0" marL="13716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Better coverage of blackbody of the planet</a:t>
            </a:r>
            <a:endParaRPr i="1" sz="1100">
              <a:solidFill>
                <a:schemeClr val="dk1"/>
              </a:solidFill>
              <a:latin typeface="Tahoma"/>
              <a:ea typeface="Tahoma"/>
              <a:cs typeface="Tahoma"/>
              <a:sym typeface="Tahoma"/>
            </a:endParaRPr>
          </a:p>
          <a:p>
            <a:pPr indent="-234950" lvl="0" marL="13716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Probe layers of atmosphere</a:t>
            </a:r>
            <a:endParaRPr i="1" sz="1100">
              <a:solidFill>
                <a:schemeClr val="dk1"/>
              </a:solidFill>
              <a:latin typeface="Tahoma"/>
              <a:ea typeface="Tahoma"/>
              <a:cs typeface="Tahoma"/>
              <a:sym typeface="Tahoma"/>
            </a:endParaRPr>
          </a:p>
        </p:txBody>
      </p:sp>
      <p:sp>
        <p:nvSpPr>
          <p:cNvPr id="245" name="Google Shape;245;p36"/>
          <p:cNvSpPr/>
          <p:nvPr/>
        </p:nvSpPr>
        <p:spPr>
          <a:xfrm rot="1948060">
            <a:off x="2402519" y="2053850"/>
            <a:ext cx="374425" cy="913962"/>
          </a:xfrm>
          <a:prstGeom prst="downArrow">
            <a:avLst>
              <a:gd fmla="val 50000" name="adj1"/>
              <a:gd fmla="val 52649" name="adj2"/>
            </a:avLst>
          </a:prstGeom>
          <a:gradFill>
            <a:gsLst>
              <a:gs pos="0">
                <a:srgbClr val="DBD4EB"/>
              </a:gs>
              <a:gs pos="100000">
                <a:srgbClr val="9180BB"/>
              </a:gs>
            </a:gsLst>
            <a:lin ang="5400012" scaled="0"/>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6" name="Google Shape;246;p36"/>
          <p:cNvSpPr txBox="1"/>
          <p:nvPr/>
        </p:nvSpPr>
        <p:spPr>
          <a:xfrm>
            <a:off x="146325" y="2956400"/>
            <a:ext cx="2778900" cy="2078100"/>
          </a:xfrm>
          <a:prstGeom prst="rect">
            <a:avLst/>
          </a:prstGeom>
          <a:solidFill>
            <a:srgbClr val="D9D2E9"/>
          </a:solidFill>
          <a:ln cap="flat" cmpd="sng" w="76200">
            <a:solidFill>
              <a:srgbClr val="9900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b="1" lang="en" sz="1700">
                <a:solidFill>
                  <a:schemeClr val="dk1"/>
                </a:solidFill>
                <a:latin typeface="Tahoma"/>
                <a:ea typeface="Tahoma"/>
                <a:cs typeface="Tahoma"/>
                <a:sym typeface="Tahoma"/>
              </a:rPr>
              <a:t>Temperature-Pressure Profile</a:t>
            </a:r>
            <a:endParaRPr b="1" sz="17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Better constrained</a:t>
            </a:r>
            <a:endParaRPr i="1" sz="1100">
              <a:solidFill>
                <a:schemeClr val="dk1"/>
              </a:solidFill>
              <a:latin typeface="Tahoma"/>
              <a:ea typeface="Tahoma"/>
              <a:cs typeface="Tahoma"/>
              <a:sym typeface="Tahoma"/>
            </a:endParaRPr>
          </a:p>
          <a:p>
            <a:pPr indent="0" lvl="0" marL="685800" rtl="0" algn="l">
              <a:spcBef>
                <a:spcPts val="0"/>
              </a:spcBef>
              <a:spcAft>
                <a:spcPts val="0"/>
              </a:spcAft>
              <a:buNone/>
            </a:pPr>
            <a:r>
              <a:t/>
            </a:r>
            <a:endParaRPr i="1" sz="1100">
              <a:solidFill>
                <a:schemeClr val="dk1"/>
              </a:solidFill>
              <a:latin typeface="Tahoma"/>
              <a:ea typeface="Tahoma"/>
              <a:cs typeface="Tahoma"/>
              <a:sym typeface="Tahoma"/>
            </a:endParaRPr>
          </a:p>
          <a:p>
            <a:pPr indent="0" lvl="0" marL="685800" rtl="0" algn="l">
              <a:spcBef>
                <a:spcPts val="0"/>
              </a:spcBef>
              <a:spcAft>
                <a:spcPts val="0"/>
              </a:spcAft>
              <a:buNone/>
            </a:pPr>
            <a:r>
              <a:t/>
            </a:r>
            <a:endParaRPr i="1" sz="11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1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p:txBody>
      </p:sp>
      <p:sp>
        <p:nvSpPr>
          <p:cNvPr id="247" name="Google Shape;247;p36"/>
          <p:cNvSpPr txBox="1"/>
          <p:nvPr/>
        </p:nvSpPr>
        <p:spPr>
          <a:xfrm>
            <a:off x="3095650" y="2956400"/>
            <a:ext cx="2934600" cy="2078100"/>
          </a:xfrm>
          <a:prstGeom prst="rect">
            <a:avLst/>
          </a:prstGeom>
          <a:solidFill>
            <a:srgbClr val="D9EAD3"/>
          </a:solidFill>
          <a:ln cap="flat" cmpd="sng" w="76200">
            <a:solidFill>
              <a:srgbClr val="00FF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b="1" lang="en" sz="1700">
                <a:solidFill>
                  <a:schemeClr val="dk1"/>
                </a:solidFill>
                <a:latin typeface="Tahoma"/>
                <a:ea typeface="Tahoma"/>
                <a:cs typeface="Tahoma"/>
                <a:sym typeface="Tahoma"/>
              </a:rPr>
              <a:t>Molecular Composition/detection</a:t>
            </a:r>
            <a:endParaRPr b="1" sz="17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Detect new molecules</a:t>
            </a:r>
            <a:endParaRPr i="1" sz="11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Longitudinal abundance</a:t>
            </a:r>
            <a:endParaRPr i="1" sz="1100">
              <a:solidFill>
                <a:schemeClr val="dk1"/>
              </a:solidFill>
              <a:latin typeface="Tahoma"/>
              <a:ea typeface="Tahoma"/>
              <a:cs typeface="Tahoma"/>
              <a:sym typeface="Tahoma"/>
            </a:endParaRPr>
          </a:p>
          <a:p>
            <a:pPr indent="0" lvl="0" marL="685800" rtl="0" algn="l">
              <a:spcBef>
                <a:spcPts val="0"/>
              </a:spcBef>
              <a:spcAft>
                <a:spcPts val="0"/>
              </a:spcAft>
              <a:buNone/>
            </a:pPr>
            <a:r>
              <a:t/>
            </a:r>
            <a:endParaRPr i="1" sz="11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1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p:txBody>
      </p:sp>
      <p:sp>
        <p:nvSpPr>
          <p:cNvPr id="248" name="Google Shape;248;p36"/>
          <p:cNvSpPr txBox="1"/>
          <p:nvPr/>
        </p:nvSpPr>
        <p:spPr>
          <a:xfrm>
            <a:off x="6209300" y="2956400"/>
            <a:ext cx="2778900" cy="2078100"/>
          </a:xfrm>
          <a:prstGeom prst="rect">
            <a:avLst/>
          </a:prstGeom>
          <a:solidFill>
            <a:srgbClr val="C9DAF8"/>
          </a:solidFill>
          <a:ln cap="flat" cmpd="sng" w="76200">
            <a:solidFill>
              <a:srgbClr val="4A86E8"/>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b="1" lang="en" sz="1700">
                <a:solidFill>
                  <a:schemeClr val="dk1"/>
                </a:solidFill>
                <a:latin typeface="Tahoma"/>
                <a:ea typeface="Tahoma"/>
                <a:cs typeface="Tahoma"/>
                <a:sym typeface="Tahoma"/>
              </a:rPr>
              <a:t>Energy Balance/ Heat Transfer Models</a:t>
            </a:r>
            <a:endParaRPr b="1" sz="17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Cloud map</a:t>
            </a:r>
            <a:endParaRPr i="1" sz="11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Wind patterns</a:t>
            </a:r>
            <a:endParaRPr i="1" sz="1100">
              <a:solidFill>
                <a:schemeClr val="dk1"/>
              </a:solidFill>
              <a:latin typeface="Tahoma"/>
              <a:ea typeface="Tahoma"/>
              <a:cs typeface="Tahoma"/>
              <a:sym typeface="Tahoma"/>
            </a:endParaRPr>
          </a:p>
          <a:p>
            <a:pPr indent="0" lvl="0" marL="685800" rtl="0" algn="l">
              <a:spcBef>
                <a:spcPts val="0"/>
              </a:spcBef>
              <a:spcAft>
                <a:spcPts val="0"/>
              </a:spcAft>
              <a:buNone/>
            </a:pPr>
            <a:r>
              <a:t/>
            </a:r>
            <a:endParaRPr i="1" sz="11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1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p:txBody>
      </p:sp>
      <p:sp>
        <p:nvSpPr>
          <p:cNvPr id="249" name="Google Shape;249;p36"/>
          <p:cNvSpPr/>
          <p:nvPr/>
        </p:nvSpPr>
        <p:spPr>
          <a:xfrm>
            <a:off x="4236000" y="2099306"/>
            <a:ext cx="374100" cy="811200"/>
          </a:xfrm>
          <a:prstGeom prst="downArrow">
            <a:avLst>
              <a:gd fmla="val 50000" name="adj1"/>
              <a:gd fmla="val 52649" name="adj2"/>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 name="Google Shape;250;p36"/>
          <p:cNvSpPr/>
          <p:nvPr/>
        </p:nvSpPr>
        <p:spPr>
          <a:xfrm rot="-1971729">
            <a:off x="6192365" y="2026760"/>
            <a:ext cx="374295" cy="950058"/>
          </a:xfrm>
          <a:prstGeom prst="downArrow">
            <a:avLst>
              <a:gd fmla="val 46594" name="adj1"/>
              <a:gd fmla="val 52649" name="adj2"/>
            </a:avLst>
          </a:prstGeom>
          <a:gradFill>
            <a:gsLst>
              <a:gs pos="0">
                <a:srgbClr val="D4E5F5"/>
              </a:gs>
              <a:gs pos="100000">
                <a:srgbClr val="70A4D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51" name="Google Shape;251;p36"/>
          <p:cNvPicPr preferRelativeResize="0"/>
          <p:nvPr/>
        </p:nvPicPr>
        <p:blipFill>
          <a:blip r:embed="rId4">
            <a:alphaModFix/>
          </a:blip>
          <a:stretch>
            <a:fillRect/>
          </a:stretch>
        </p:blipFill>
        <p:spPr>
          <a:xfrm>
            <a:off x="461450" y="3701450"/>
            <a:ext cx="2176150" cy="1099276"/>
          </a:xfrm>
          <a:prstGeom prst="rect">
            <a:avLst/>
          </a:prstGeom>
          <a:noFill/>
          <a:ln>
            <a:noFill/>
          </a:ln>
        </p:spPr>
      </p:pic>
      <p:pic>
        <p:nvPicPr>
          <p:cNvPr id="252" name="Google Shape;252;p36"/>
          <p:cNvPicPr preferRelativeResize="0"/>
          <p:nvPr/>
        </p:nvPicPr>
        <p:blipFill>
          <a:blip r:embed="rId5">
            <a:alphaModFix/>
          </a:blip>
          <a:stretch>
            <a:fillRect/>
          </a:stretch>
        </p:blipFill>
        <p:spPr>
          <a:xfrm>
            <a:off x="3685741" y="3913294"/>
            <a:ext cx="1822734" cy="1002376"/>
          </a:xfrm>
          <a:prstGeom prst="rect">
            <a:avLst/>
          </a:prstGeom>
          <a:noFill/>
          <a:ln>
            <a:noFill/>
          </a:ln>
        </p:spPr>
      </p:pic>
      <p:cxnSp>
        <p:nvCxnSpPr>
          <p:cNvPr id="253" name="Google Shape;253;p36"/>
          <p:cNvCxnSpPr/>
          <p:nvPr/>
        </p:nvCxnSpPr>
        <p:spPr>
          <a:xfrm flipH="1" rot="10800000">
            <a:off x="6615600" y="4138931"/>
            <a:ext cx="541800" cy="206700"/>
          </a:xfrm>
          <a:prstGeom prst="curvedConnector3">
            <a:avLst>
              <a:gd fmla="val 45467" name="adj1"/>
            </a:avLst>
          </a:prstGeom>
          <a:noFill/>
          <a:ln cap="flat" cmpd="sng" w="38100">
            <a:solidFill>
              <a:schemeClr val="dk2"/>
            </a:solidFill>
            <a:prstDash val="solid"/>
            <a:round/>
            <a:headEnd len="med" w="med" type="none"/>
            <a:tailEnd len="med" w="med" type="none"/>
          </a:ln>
        </p:spPr>
      </p:cxnSp>
      <p:cxnSp>
        <p:nvCxnSpPr>
          <p:cNvPr id="254" name="Google Shape;254;p36"/>
          <p:cNvCxnSpPr/>
          <p:nvPr/>
        </p:nvCxnSpPr>
        <p:spPr>
          <a:xfrm flipH="1" rot="10800000">
            <a:off x="6556631" y="4311113"/>
            <a:ext cx="541800" cy="206700"/>
          </a:xfrm>
          <a:prstGeom prst="curvedConnector3">
            <a:avLst>
              <a:gd fmla="val 45467" name="adj1"/>
            </a:avLst>
          </a:prstGeom>
          <a:noFill/>
          <a:ln cap="flat" cmpd="sng" w="38100">
            <a:solidFill>
              <a:schemeClr val="dk2"/>
            </a:solidFill>
            <a:prstDash val="solid"/>
            <a:round/>
            <a:headEnd len="med" w="med" type="none"/>
            <a:tailEnd len="med" w="med" type="none"/>
          </a:ln>
        </p:spPr>
      </p:cxnSp>
      <p:cxnSp>
        <p:nvCxnSpPr>
          <p:cNvPr id="255" name="Google Shape;255;p36"/>
          <p:cNvCxnSpPr/>
          <p:nvPr/>
        </p:nvCxnSpPr>
        <p:spPr>
          <a:xfrm flipH="1" rot="10800000">
            <a:off x="6615600" y="4479019"/>
            <a:ext cx="541800" cy="206700"/>
          </a:xfrm>
          <a:prstGeom prst="curvedConnector3">
            <a:avLst>
              <a:gd fmla="val 45467" name="adj1"/>
            </a:avLst>
          </a:prstGeom>
          <a:noFill/>
          <a:ln cap="flat" cmpd="sng" w="38100">
            <a:solidFill>
              <a:schemeClr val="dk2"/>
            </a:solidFill>
            <a:prstDash val="solid"/>
            <a:round/>
            <a:headEnd len="med" w="med" type="none"/>
            <a:tailEnd len="med" w="med" type="none"/>
          </a:ln>
        </p:spPr>
      </p:cxnSp>
      <p:sp>
        <p:nvSpPr>
          <p:cNvPr id="256" name="Google Shape;256;p36"/>
          <p:cNvSpPr/>
          <p:nvPr/>
        </p:nvSpPr>
        <p:spPr>
          <a:xfrm>
            <a:off x="6965569" y="3867825"/>
            <a:ext cx="1332180" cy="748872"/>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7" name="Google Shape;257;p36"/>
          <p:cNvSpPr txBox="1"/>
          <p:nvPr/>
        </p:nvSpPr>
        <p:spPr>
          <a:xfrm>
            <a:off x="1503038" y="4778025"/>
            <a:ext cx="16233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Tahoma"/>
                <a:ea typeface="Tahoma"/>
                <a:cs typeface="Tahoma"/>
                <a:sym typeface="Tahoma"/>
              </a:rPr>
              <a:t>Mikal-Evans, T. et al. (2022)</a:t>
            </a:r>
            <a:endParaRPr sz="800">
              <a:latin typeface="Tahoma"/>
              <a:ea typeface="Tahoma"/>
              <a:cs typeface="Tahoma"/>
              <a:sym typeface="Tahoma"/>
            </a:endParaRPr>
          </a:p>
        </p:txBody>
      </p:sp>
      <p:sp>
        <p:nvSpPr>
          <p:cNvPr id="258" name="Google Shape;258;p36"/>
          <p:cNvSpPr txBox="1"/>
          <p:nvPr/>
        </p:nvSpPr>
        <p:spPr>
          <a:xfrm>
            <a:off x="4648331" y="4800713"/>
            <a:ext cx="16233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Tahoma"/>
                <a:ea typeface="Tahoma"/>
                <a:cs typeface="Tahoma"/>
                <a:sym typeface="Tahoma"/>
              </a:rPr>
              <a:t>Mikal-Evans, T. et al. (202</a:t>
            </a:r>
            <a:r>
              <a:rPr lang="en" sz="800">
                <a:latin typeface="Tahoma"/>
                <a:ea typeface="Tahoma"/>
                <a:cs typeface="Tahoma"/>
                <a:sym typeface="Tahoma"/>
              </a:rPr>
              <a:t>2</a:t>
            </a:r>
            <a:r>
              <a:rPr lang="en" sz="800">
                <a:latin typeface="Tahoma"/>
                <a:ea typeface="Tahoma"/>
                <a:cs typeface="Tahoma"/>
                <a:sym typeface="Tahoma"/>
              </a:rPr>
              <a:t>)</a:t>
            </a:r>
            <a:endParaRPr sz="800">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220225" y="551675"/>
            <a:ext cx="8209800" cy="5118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30434"/>
              <a:buFont typeface="Verdana"/>
              <a:buNone/>
            </a:pPr>
            <a:r>
              <a:rPr b="1" lang="en" sz="2300">
                <a:latin typeface="Tahoma"/>
                <a:ea typeface="Tahoma"/>
                <a:cs typeface="Tahoma"/>
                <a:sym typeface="Tahoma"/>
              </a:rPr>
              <a:t>Traditional Spectral Retrieval - </a:t>
            </a:r>
            <a:r>
              <a:rPr b="1" lang="en" sz="2300">
                <a:latin typeface="Tahoma"/>
                <a:ea typeface="Tahoma"/>
                <a:cs typeface="Tahoma"/>
                <a:sym typeface="Tahoma"/>
              </a:rPr>
              <a:t>Disk Integrated Spectra</a:t>
            </a:r>
            <a:endParaRPr b="1" sz="2300">
              <a:latin typeface="Tahoma"/>
              <a:ea typeface="Tahoma"/>
              <a:cs typeface="Tahoma"/>
              <a:sym typeface="Tahoma"/>
            </a:endParaRPr>
          </a:p>
        </p:txBody>
      </p:sp>
      <p:sp>
        <p:nvSpPr>
          <p:cNvPr id="264" name="Google Shape;264;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265" name="Google Shape;265;p37"/>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6" name="Google Shape;266;p37"/>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267" name="Google Shape;267;p37"/>
          <p:cNvPicPr preferRelativeResize="0"/>
          <p:nvPr/>
        </p:nvPicPr>
        <p:blipFill rotWithShape="1">
          <a:blip r:embed="rId3">
            <a:alphaModFix/>
          </a:blip>
          <a:srcRect b="0" l="0" r="0" t="0"/>
          <a:stretch/>
        </p:blipFill>
        <p:spPr>
          <a:xfrm>
            <a:off x="8817827" y="70586"/>
            <a:ext cx="274410" cy="347582"/>
          </a:xfrm>
          <a:prstGeom prst="rect">
            <a:avLst/>
          </a:prstGeom>
          <a:noFill/>
          <a:ln>
            <a:noFill/>
          </a:ln>
        </p:spPr>
      </p:pic>
      <p:sp>
        <p:nvSpPr>
          <p:cNvPr id="268" name="Google Shape;268;p37"/>
          <p:cNvSpPr txBox="1"/>
          <p:nvPr/>
        </p:nvSpPr>
        <p:spPr>
          <a:xfrm>
            <a:off x="-61825" y="2172225"/>
            <a:ext cx="3736800" cy="1723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Tahoma"/>
              <a:buChar char="➔"/>
            </a:pPr>
            <a:r>
              <a:rPr lang="en" sz="2000">
                <a:latin typeface="Tahoma"/>
                <a:ea typeface="Tahoma"/>
                <a:cs typeface="Tahoma"/>
                <a:sym typeface="Tahoma"/>
              </a:rPr>
              <a:t>Past observations fit using </a:t>
            </a:r>
            <a:r>
              <a:rPr b="1" lang="en" sz="2000">
                <a:latin typeface="Tahoma"/>
                <a:ea typeface="Tahoma"/>
                <a:cs typeface="Tahoma"/>
                <a:sym typeface="Tahoma"/>
              </a:rPr>
              <a:t>1D</a:t>
            </a:r>
            <a:r>
              <a:rPr lang="en" sz="2000">
                <a:latin typeface="Tahoma"/>
                <a:ea typeface="Tahoma"/>
                <a:cs typeface="Tahoma"/>
                <a:sym typeface="Tahoma"/>
              </a:rPr>
              <a:t> codes assuming planet’s atmosphere is </a:t>
            </a:r>
            <a:r>
              <a:rPr b="1" lang="en" sz="2000">
                <a:solidFill>
                  <a:srgbClr val="CC0000"/>
                </a:solidFill>
                <a:latin typeface="Tahoma"/>
                <a:ea typeface="Tahoma"/>
                <a:cs typeface="Tahoma"/>
                <a:sym typeface="Tahoma"/>
              </a:rPr>
              <a:t>uniformly symmetric</a:t>
            </a:r>
            <a:r>
              <a:rPr lang="en" sz="2000">
                <a:solidFill>
                  <a:srgbClr val="CC0000"/>
                </a:solidFill>
                <a:latin typeface="Tahoma"/>
                <a:ea typeface="Tahoma"/>
                <a:cs typeface="Tahoma"/>
                <a:sym typeface="Tahoma"/>
              </a:rPr>
              <a:t> </a:t>
            </a:r>
            <a:r>
              <a:rPr lang="en" sz="2000">
                <a:latin typeface="Tahoma"/>
                <a:ea typeface="Tahoma"/>
                <a:cs typeface="Tahoma"/>
                <a:sym typeface="Tahoma"/>
              </a:rPr>
              <a:t>or a </a:t>
            </a:r>
            <a:r>
              <a:rPr b="1" lang="en" sz="2000">
                <a:latin typeface="Tahoma"/>
                <a:ea typeface="Tahoma"/>
                <a:cs typeface="Tahoma"/>
                <a:sym typeface="Tahoma"/>
              </a:rPr>
              <a:t>‘spherical cow’</a:t>
            </a:r>
            <a:r>
              <a:rPr lang="en" sz="2000">
                <a:latin typeface="Tahoma"/>
                <a:ea typeface="Tahoma"/>
                <a:cs typeface="Tahoma"/>
                <a:sym typeface="Tahoma"/>
              </a:rPr>
              <a:t> model</a:t>
            </a:r>
            <a:endParaRPr sz="2000">
              <a:latin typeface="Tahoma"/>
              <a:ea typeface="Tahoma"/>
              <a:cs typeface="Tahoma"/>
              <a:sym typeface="Tahoma"/>
            </a:endParaRPr>
          </a:p>
        </p:txBody>
      </p:sp>
      <p:pic>
        <p:nvPicPr>
          <p:cNvPr id="269" name="Google Shape;269;p37"/>
          <p:cNvPicPr preferRelativeResize="0"/>
          <p:nvPr/>
        </p:nvPicPr>
        <p:blipFill>
          <a:blip r:embed="rId4">
            <a:alphaModFix/>
          </a:blip>
          <a:stretch>
            <a:fillRect/>
          </a:stretch>
        </p:blipFill>
        <p:spPr>
          <a:xfrm>
            <a:off x="3598783" y="1357125"/>
            <a:ext cx="5540467" cy="3116513"/>
          </a:xfrm>
          <a:prstGeom prst="rect">
            <a:avLst/>
          </a:prstGeom>
          <a:noFill/>
          <a:ln>
            <a:noFill/>
          </a:ln>
        </p:spPr>
      </p:pic>
      <p:sp>
        <p:nvSpPr>
          <p:cNvPr id="270" name="Google Shape;270;p37"/>
          <p:cNvSpPr txBox="1"/>
          <p:nvPr/>
        </p:nvSpPr>
        <p:spPr>
          <a:xfrm>
            <a:off x="3435875" y="4473650"/>
            <a:ext cx="2627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Tahoma"/>
                <a:ea typeface="Tahoma"/>
                <a:cs typeface="Tahoma"/>
                <a:sym typeface="Tahoma"/>
              </a:rPr>
              <a:t>Pro</a:t>
            </a:r>
            <a:r>
              <a:rPr lang="en" sz="1600">
                <a:latin typeface="Tahoma"/>
                <a:ea typeface="Tahoma"/>
                <a:cs typeface="Tahoma"/>
                <a:sym typeface="Tahoma"/>
              </a:rPr>
              <a:t>:</a:t>
            </a:r>
            <a:endParaRPr sz="1600">
              <a:latin typeface="Tahoma"/>
              <a:ea typeface="Tahoma"/>
              <a:cs typeface="Tahoma"/>
              <a:sym typeface="Tahoma"/>
            </a:endParaRPr>
          </a:p>
          <a:p>
            <a:pPr indent="-330200" lvl="0" marL="457200" rtl="0" algn="l">
              <a:spcBef>
                <a:spcPts val="0"/>
              </a:spcBef>
              <a:spcAft>
                <a:spcPts val="0"/>
              </a:spcAft>
              <a:buSzPts val="1600"/>
              <a:buFont typeface="Tahoma"/>
              <a:buChar char="➔"/>
            </a:pPr>
            <a:r>
              <a:rPr lang="en" sz="1600">
                <a:latin typeface="Tahoma"/>
                <a:ea typeface="Tahoma"/>
                <a:cs typeface="Tahoma"/>
                <a:sym typeface="Tahoma"/>
              </a:rPr>
              <a:t>Easy </a:t>
            </a:r>
            <a:r>
              <a:rPr lang="en" sz="1600">
                <a:latin typeface="Tahoma"/>
                <a:ea typeface="Tahoma"/>
                <a:cs typeface="Tahoma"/>
                <a:sym typeface="Tahoma"/>
              </a:rPr>
              <a:t>simplified</a:t>
            </a:r>
            <a:r>
              <a:rPr lang="en" sz="1600">
                <a:latin typeface="Tahoma"/>
                <a:ea typeface="Tahoma"/>
                <a:cs typeface="Tahoma"/>
                <a:sym typeface="Tahoma"/>
              </a:rPr>
              <a:t> model</a:t>
            </a:r>
            <a:endParaRPr sz="1600">
              <a:latin typeface="Tahoma"/>
              <a:ea typeface="Tahoma"/>
              <a:cs typeface="Tahoma"/>
              <a:sym typeface="Tahoma"/>
            </a:endParaRPr>
          </a:p>
        </p:txBody>
      </p:sp>
      <p:sp>
        <p:nvSpPr>
          <p:cNvPr id="271" name="Google Shape;271;p37"/>
          <p:cNvSpPr txBox="1"/>
          <p:nvPr/>
        </p:nvSpPr>
        <p:spPr>
          <a:xfrm>
            <a:off x="5951350" y="4473650"/>
            <a:ext cx="2627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Tahoma"/>
                <a:ea typeface="Tahoma"/>
                <a:cs typeface="Tahoma"/>
                <a:sym typeface="Tahoma"/>
              </a:rPr>
              <a:t>Con</a:t>
            </a:r>
            <a:r>
              <a:rPr lang="en" sz="1600">
                <a:latin typeface="Tahoma"/>
                <a:ea typeface="Tahoma"/>
                <a:cs typeface="Tahoma"/>
                <a:sym typeface="Tahoma"/>
              </a:rPr>
              <a:t>:</a:t>
            </a:r>
            <a:endParaRPr sz="1600">
              <a:latin typeface="Tahoma"/>
              <a:ea typeface="Tahoma"/>
              <a:cs typeface="Tahoma"/>
              <a:sym typeface="Tahoma"/>
            </a:endParaRPr>
          </a:p>
          <a:p>
            <a:pPr indent="-330200" lvl="0" marL="457200" rtl="0" algn="l">
              <a:spcBef>
                <a:spcPts val="0"/>
              </a:spcBef>
              <a:spcAft>
                <a:spcPts val="0"/>
              </a:spcAft>
              <a:buSzPts val="1600"/>
              <a:buFont typeface="Tahoma"/>
              <a:buChar char="➔"/>
            </a:pPr>
            <a:r>
              <a:rPr lang="en" sz="1600">
                <a:latin typeface="Tahoma"/>
                <a:ea typeface="Tahoma"/>
                <a:cs typeface="Tahoma"/>
                <a:sym typeface="Tahoma"/>
              </a:rPr>
              <a:t>…not exactly right </a:t>
            </a:r>
            <a:endParaRPr sz="1600">
              <a:latin typeface="Tahoma"/>
              <a:ea typeface="Tahoma"/>
              <a:cs typeface="Tahoma"/>
              <a:sym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ph type="title"/>
          </p:nvPr>
        </p:nvSpPr>
        <p:spPr>
          <a:xfrm>
            <a:off x="220225" y="475475"/>
            <a:ext cx="82098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b="1" lang="en" sz="2300">
                <a:latin typeface="Tahoma"/>
                <a:ea typeface="Tahoma"/>
                <a:cs typeface="Tahoma"/>
                <a:sym typeface="Tahoma"/>
              </a:rPr>
              <a:t>1D Spectral Retrieval Example</a:t>
            </a:r>
            <a:endParaRPr b="1" sz="2300">
              <a:latin typeface="Tahoma"/>
              <a:ea typeface="Tahoma"/>
              <a:cs typeface="Tahoma"/>
              <a:sym typeface="Tahoma"/>
            </a:endParaRPr>
          </a:p>
        </p:txBody>
      </p:sp>
      <p:sp>
        <p:nvSpPr>
          <p:cNvPr id="277" name="Google Shape;277;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278" name="Google Shape;278;p38"/>
          <p:cNvSpPr/>
          <p:nvPr/>
        </p:nvSpPr>
        <p:spPr>
          <a:xfrm>
            <a:off x="-4762" y="0"/>
            <a:ext cx="9144000" cy="418200"/>
          </a:xfrm>
          <a:prstGeom prst="rect">
            <a:avLst/>
          </a:prstGeom>
          <a:solidFill>
            <a:srgbClr val="CC0000"/>
          </a:solidFill>
          <a:ln>
            <a:noFill/>
          </a:ln>
          <a:effectLst>
            <a:outerShdw blurRad="50800" rotWithShape="0" algn="t" dir="5400000" dist="38100">
              <a:srgbClr val="000000">
                <a:alpha val="40000"/>
              </a:srgbClr>
            </a:outerShdw>
            <a:reflection blurRad="0" dir="0" dist="0" endA="300" endPos="35000" fadeDir="5400012" kx="0" rotWithShape="0" algn="bl" stA="52000" stPos="0" sy="-100000" ky="0"/>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9" name="Google Shape;279;p38"/>
          <p:cNvSpPr txBox="1"/>
          <p:nvPr/>
        </p:nvSpPr>
        <p:spPr>
          <a:xfrm>
            <a:off x="310240" y="105882"/>
            <a:ext cx="851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400">
              <a:solidFill>
                <a:schemeClr val="lt1"/>
              </a:solidFill>
              <a:latin typeface="Verdana"/>
              <a:ea typeface="Verdana"/>
              <a:cs typeface="Verdana"/>
              <a:sym typeface="Verdana"/>
            </a:endParaRPr>
          </a:p>
        </p:txBody>
      </p:sp>
      <p:pic>
        <p:nvPicPr>
          <p:cNvPr descr="A picture containing text, sign&#10;&#10;Description automatically generated" id="280" name="Google Shape;280;p38"/>
          <p:cNvPicPr preferRelativeResize="0"/>
          <p:nvPr/>
        </p:nvPicPr>
        <p:blipFill rotWithShape="1">
          <a:blip r:embed="rId3">
            <a:alphaModFix/>
          </a:blip>
          <a:srcRect b="0" l="0" r="0" t="0"/>
          <a:stretch/>
        </p:blipFill>
        <p:spPr>
          <a:xfrm>
            <a:off x="8817827" y="70586"/>
            <a:ext cx="274410" cy="347582"/>
          </a:xfrm>
          <a:prstGeom prst="rect">
            <a:avLst/>
          </a:prstGeom>
          <a:noFill/>
          <a:ln>
            <a:noFill/>
          </a:ln>
        </p:spPr>
      </p:pic>
      <p:sp>
        <p:nvSpPr>
          <p:cNvPr id="281" name="Google Shape;281;p38"/>
          <p:cNvSpPr txBox="1"/>
          <p:nvPr/>
        </p:nvSpPr>
        <p:spPr>
          <a:xfrm>
            <a:off x="-107000" y="2265526"/>
            <a:ext cx="24861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Tahoma"/>
              <a:buChar char="➔"/>
            </a:pPr>
            <a:r>
              <a:rPr lang="en" sz="1800">
                <a:latin typeface="Tahoma"/>
                <a:ea typeface="Tahoma"/>
                <a:cs typeface="Tahoma"/>
                <a:sym typeface="Tahoma"/>
              </a:rPr>
              <a:t>Spectrum is </a:t>
            </a:r>
            <a:r>
              <a:rPr b="1" lang="en" sz="1800">
                <a:solidFill>
                  <a:srgbClr val="CC0000"/>
                </a:solidFill>
                <a:latin typeface="Tahoma"/>
                <a:ea typeface="Tahoma"/>
                <a:cs typeface="Tahoma"/>
                <a:sym typeface="Tahoma"/>
              </a:rPr>
              <a:t>longitudinally</a:t>
            </a:r>
            <a:r>
              <a:rPr lang="en" sz="1800">
                <a:latin typeface="Tahoma"/>
                <a:ea typeface="Tahoma"/>
                <a:cs typeface="Tahoma"/>
                <a:sym typeface="Tahoma"/>
              </a:rPr>
              <a:t> varying!</a:t>
            </a:r>
            <a:endParaRPr sz="1800">
              <a:latin typeface="Tahoma"/>
              <a:ea typeface="Tahoma"/>
              <a:cs typeface="Tahoma"/>
              <a:sym typeface="Tahoma"/>
            </a:endParaRPr>
          </a:p>
        </p:txBody>
      </p:sp>
      <p:pic>
        <p:nvPicPr>
          <p:cNvPr id="282" name="Google Shape;282;p38"/>
          <p:cNvPicPr preferRelativeResize="0"/>
          <p:nvPr/>
        </p:nvPicPr>
        <p:blipFill rotWithShape="1">
          <a:blip r:embed="rId4">
            <a:alphaModFix/>
          </a:blip>
          <a:srcRect b="10" l="0" r="0" t="0"/>
          <a:stretch/>
        </p:blipFill>
        <p:spPr>
          <a:xfrm>
            <a:off x="2063775" y="1063475"/>
            <a:ext cx="7075476" cy="3509802"/>
          </a:xfrm>
          <a:prstGeom prst="rect">
            <a:avLst/>
          </a:prstGeom>
          <a:noFill/>
          <a:ln>
            <a:noFill/>
          </a:ln>
        </p:spPr>
      </p:pic>
      <p:sp>
        <p:nvSpPr>
          <p:cNvPr id="283" name="Google Shape;283;p38"/>
          <p:cNvSpPr txBox="1"/>
          <p:nvPr/>
        </p:nvSpPr>
        <p:spPr>
          <a:xfrm>
            <a:off x="6954525" y="4559600"/>
            <a:ext cx="163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Tahoma"/>
                <a:ea typeface="Tahoma"/>
                <a:cs typeface="Tahoma"/>
                <a:sym typeface="Tahoma"/>
              </a:rPr>
              <a:t>Stevenson et al. (2017)</a:t>
            </a:r>
            <a:endParaRPr sz="1100">
              <a:latin typeface="Tahoma"/>
              <a:ea typeface="Tahoma"/>
              <a:cs typeface="Tahoma"/>
              <a:sym typeface="Tahom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