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48" r:id="rId4"/>
  </p:sldMasterIdLst>
  <p:notesMasterIdLst>
    <p:notesMasterId r:id="rId5"/>
  </p:notesMasterIdLst>
  <p:sldIdLst>
    <p:sldId id="256" r:id="rId6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http://customooxmlschemas.google.com/">
      <go:slidesCustomData xmlns:go="http://customooxmlschemas.google.com/" r:id="rId7" roundtripDataSignature="AMtx7mgrsyGfU/DS8/5zlWKuA7MQvmw/F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customschemas.google.com/relationships/presentationmetadata" Target="meta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29845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29845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29845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29845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29845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29845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29845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29845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52" name="Google Shape;52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3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2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2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4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5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6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6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8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8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0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10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10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10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2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" name="Google Shape;7;p2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Arial"/>
              <a:buChar char="●"/>
              <a:defRPr b="0" i="0" sz="18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●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○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Arial"/>
              <a:buChar char="■"/>
              <a:defRPr b="0" i="0" sz="14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Google Shape;8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000"/>
              <a:buFont typeface="Arial"/>
              <a:buNone/>
              <a:defRPr b="0" i="0" sz="1000" u="none" cap="none" strike="noStrik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3.png"/><Relationship Id="rId4" Type="http://schemas.openxmlformats.org/officeDocument/2006/relationships/image" Target="../media/image2.png"/><Relationship Id="rId5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474139" y="1455725"/>
            <a:ext cx="3694086" cy="2795913"/>
          </a:xfrm>
          <a:prstGeom prst="rect">
            <a:avLst/>
          </a:prstGeom>
          <a:noFill/>
          <a:ln>
            <a:noFill/>
          </a:ln>
        </p:spPr>
      </p:pic>
      <p:pic>
        <p:nvPicPr>
          <p:cNvPr id="55" name="Google Shape;55;p1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4316050" y="1455725"/>
            <a:ext cx="3625574" cy="2795926"/>
          </a:xfrm>
          <a:prstGeom prst="rect">
            <a:avLst/>
          </a:prstGeom>
          <a:noFill/>
          <a:ln>
            <a:noFill/>
          </a:ln>
        </p:spPr>
      </p:pic>
      <p:sp>
        <p:nvSpPr>
          <p:cNvPr id="56" name="Google Shape;56;p1"/>
          <p:cNvSpPr txBox="1"/>
          <p:nvPr/>
        </p:nvSpPr>
        <p:spPr>
          <a:xfrm>
            <a:off x="1065700" y="152075"/>
            <a:ext cx="7002000" cy="87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1" i="0" lang="fr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Effet du recyclage atmosphérique sur l’accrétion de gaz des mini-Neptunes</a:t>
            </a:r>
            <a:endParaRPr b="1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fr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Vincent Savignac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500"/>
              <a:buFont typeface="Arial"/>
              <a:buNone/>
            </a:pPr>
            <a:r>
              <a:rPr b="0" i="0" lang="fr" sz="15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Université McGill</a:t>
            </a:r>
            <a:endParaRPr b="0" i="0" sz="15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 txBox="1"/>
          <p:nvPr/>
        </p:nvSpPr>
        <p:spPr>
          <a:xfrm>
            <a:off x="302575" y="1057850"/>
            <a:ext cx="8235600" cy="369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f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But:</a:t>
            </a:r>
            <a:r>
              <a:rPr b="0" i="0" lang="f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Déterminer si le recyclage atmosphérique peut expliquer les minces atmosphères des mini-Neptunes</a:t>
            </a:r>
            <a:r>
              <a:rPr lang="fr" sz="1200"/>
              <a:t>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 txBox="1"/>
          <p:nvPr/>
        </p:nvSpPr>
        <p:spPr>
          <a:xfrm>
            <a:off x="402475" y="4322100"/>
            <a:ext cx="8135700" cy="554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b="1" i="0" lang="f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Conclusion:</a:t>
            </a:r>
            <a:r>
              <a:rPr b="0" i="0" lang="f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Réduction considérable de la masse finale des mini-Neptunes à courte distance orbitale. 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rPr lang="fr" sz="1200"/>
              <a:t>                      </a:t>
            </a:r>
            <a:r>
              <a:rPr b="0" i="0" lang="fr" sz="1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Masse finale toutefois trop élevée pour expliquer les observations.</a:t>
            </a:r>
            <a:endParaRPr b="0" i="0" sz="1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59" name="Google Shape;59;p1"/>
          <p:cNvPicPr preferRelativeResize="0"/>
          <p:nvPr/>
        </p:nvPicPr>
        <p:blipFill rotWithShape="1">
          <a:blip r:embed="rId5">
            <a:alphaModFix/>
          </a:blip>
          <a:srcRect b="26124" l="25215" r="21764" t="27225"/>
          <a:stretch/>
        </p:blipFill>
        <p:spPr>
          <a:xfrm>
            <a:off x="7488325" y="2483500"/>
            <a:ext cx="316800" cy="151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