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1" r:id="rId3"/>
    <p:sldId id="285" r:id="rId4"/>
    <p:sldId id="263" r:id="rId5"/>
    <p:sldId id="288" r:id="rId6"/>
    <p:sldId id="264" r:id="rId7"/>
    <p:sldId id="266" r:id="rId8"/>
    <p:sldId id="292" r:id="rId9"/>
    <p:sldId id="293" r:id="rId10"/>
    <p:sldId id="294" r:id="rId11"/>
    <p:sldId id="295" r:id="rId12"/>
    <p:sldId id="296" r:id="rId13"/>
    <p:sldId id="297" r:id="rId14"/>
    <p:sldId id="268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660"/>
    <a:srgbClr val="DAE3F3"/>
    <a:srgbClr val="EFA0DA"/>
    <a:srgbClr val="B376A0"/>
    <a:srgbClr val="FF7171"/>
    <a:srgbClr val="FF5601"/>
    <a:srgbClr val="FF3F00"/>
    <a:srgbClr val="C00000"/>
    <a:srgbClr val="E4E4E4"/>
    <a:srgbClr val="0A1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4" autoAdjust="0"/>
    <p:restoredTop sz="78223" autoAdjust="0"/>
  </p:normalViewPr>
  <p:slideViewPr>
    <p:cSldViewPr snapToGrid="0">
      <p:cViewPr varScale="1">
        <p:scale>
          <a:sx n="59" d="100"/>
          <a:sy n="59" d="100"/>
        </p:scale>
        <p:origin x="21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A90E3-F236-4207-B8D5-BF7C2900587F}" type="datetimeFigureOut">
              <a:rPr lang="en-CA" smtClean="0"/>
              <a:t>2023-05-09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929EC-B6B1-402B-86C5-35BD17DD46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770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423B5-F75E-4740-9C53-EF366512182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938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929EC-B6B1-402B-86C5-35BD17DD46D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408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929EC-B6B1-402B-86C5-35BD17DD46D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8069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929EC-B6B1-402B-86C5-35BD17DD46D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2380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Encore une fois, voici la comparaison pour nos deux amas </a:t>
            </a:r>
            <a:r>
              <a:rPr lang="fr-C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charactéristiques</a:t>
            </a:r>
            <a:r>
              <a:rPr lang="fr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commenter.</a:t>
            </a:r>
          </a:p>
          <a:p>
            <a:r>
              <a:rPr lang="fr-CA" sz="1800" dirty="0">
                <a:effectLst/>
                <a:latin typeface="Times New Roman" panose="02020603050405020304" pitchFamily="18" charset="0"/>
              </a:rPr>
              <a:t>- Les métriques ne sont pas toujours en accord!!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929EC-B6B1-402B-86C5-35BD17DD46D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0146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929EC-B6B1-402B-86C5-35BD17DD46D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8207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423B5-F75E-4740-9C53-EF366512182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591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929EC-B6B1-402B-86C5-35BD17DD46D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887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929EC-B6B1-402B-86C5-35BD17DD46D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2706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929EC-B6B1-402B-86C5-35BD17DD46D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8710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929EC-B6B1-402B-86C5-35BD17DD46D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6643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929EC-B6B1-402B-86C5-35BD17DD46D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2663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929EC-B6B1-402B-86C5-35BD17DD46D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6394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929EC-B6B1-402B-86C5-35BD17DD46D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530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929EC-B6B1-402B-86C5-35BD17DD46D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460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FCD5-FBF1-3DD7-4A56-B76ADFEA3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D7DD6-72D5-14EF-F10A-8EB2FC192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CF73F-0C5B-53BC-E9B2-13B74257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EC16-98D6-4328-B504-EAD97CFBE380}" type="datetime1">
              <a:rPr lang="en-CA" smtClean="0"/>
              <a:t>2023-05-09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BBEBE-5AFD-DFA3-FC92-14188B8B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6DC5C-B39A-FBCB-C581-CEE31601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F6FA-946A-4D84-A1B6-A99468C67C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519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968B-BFBF-D94E-A978-4DB1A424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54E5E-226E-6575-E186-8A69808E3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6B266-906C-5CA6-6A21-58FB6F8D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3E5C-EAA0-4F88-8749-48F9D67951B9}" type="datetime1">
              <a:rPr lang="en-CA" smtClean="0"/>
              <a:t>2023-05-09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F33A5-2E01-8266-FFA9-E2BB8883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9D450-3EF0-1ABE-854D-37F952D7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F6FA-946A-4D84-A1B6-A99468C67C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870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AA55A2-93B2-75F6-7AE4-EC76521A8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8073D-F334-DE74-017E-90501827F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E5D26-F31E-2A46-A433-0AC3DEB6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4B23-EDB1-4D56-84EF-43EE71959339}" type="datetime1">
              <a:rPr lang="en-CA" smtClean="0"/>
              <a:t>2023-05-09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B1F9B-E6D5-AE9A-D4C2-3B24E478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9AB8E-22F0-5810-387F-6EE8A6BE0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F6FA-946A-4D84-A1B6-A99468C67C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960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0E437-F649-6CC8-0F3D-23B291D97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D96F1-CB28-0041-5BC9-827BA6D96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DCAD4-B10A-8A96-9C7E-20C97900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DFA4-5121-445A-8623-212BF2E37105}" type="datetime1">
              <a:rPr lang="en-CA" smtClean="0"/>
              <a:t>2023-05-09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6FD1B-1A40-D915-DD14-F0AA4FD7F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77736-D147-DF28-1055-C37B0BB48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F6FA-946A-4D84-A1B6-A99468C67C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9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24EB-AD80-38C2-0D3D-70DBF50A2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A1957-CF16-66DB-F265-8F5FE13A7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9E3D8-0FC4-70EA-A3DC-1DFF73E5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8F1F-8E19-48EE-A54D-D96DCE343FF6}" type="datetime1">
              <a:rPr lang="en-CA" smtClean="0"/>
              <a:t>2023-05-09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54833-7D0A-17ED-D0CE-88FEED67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3FAB5-4931-9CFE-8F43-BA5695011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F6FA-946A-4D84-A1B6-A99468C67C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639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D4A0F-51D0-8C7E-C6EA-BEB7EF8CB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99F10-5100-294A-0A29-3DA9CABB2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1CD51-8BE4-BF45-7944-5B163C648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B029A-9F5A-6976-A48B-3511AE24C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DC7D-8B94-4444-A440-FC0F330CDF3E}" type="datetime1">
              <a:rPr lang="en-CA" smtClean="0"/>
              <a:t>2023-05-09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B0DF5-DDEF-D632-D665-E59E785F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DAD18-0032-87B9-E8B3-CE38CA76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F6FA-946A-4D84-A1B6-A99468C67C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51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E9A54-54DB-B0E8-C99B-79E8A0DAF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524C5-1D15-943C-F12C-B5ED2F34E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5661C-05BE-1725-BDCD-30E95DD06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097F52-5527-96AD-10FD-2B7B4EF59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1E7C4-3143-C5DF-3975-A914BD346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6A22F0-D26E-7B8A-D12C-A7C47E7A0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196B-A9CF-40B7-B350-89D11FA3E2AE}" type="datetime1">
              <a:rPr lang="en-CA" smtClean="0"/>
              <a:t>2023-05-09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E853A-74E6-22FF-868F-65689DE1D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C4E45-B0E2-1DDD-8311-C8E72DAF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F6FA-946A-4D84-A1B6-A99468C67C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328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0ED2-266C-8E06-B573-B1EAE69F4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32DAAF-039E-9E74-70F0-FA8C6A68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6B9E-2122-44BE-B341-327709934AEC}" type="datetime1">
              <a:rPr lang="en-CA" smtClean="0"/>
              <a:t>2023-05-09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6495C-1835-52E7-7D7E-A587F0AB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0B242-45D5-53E9-6B47-ED160034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F6FA-946A-4D84-A1B6-A99468C67C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925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4EF069-C856-8847-5B26-4596028A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609E-3492-4DD1-956C-111BE68721B4}" type="datetime1">
              <a:rPr lang="en-CA" smtClean="0"/>
              <a:t>2023-05-09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3DB61-53EF-8E02-F6CF-6511DA8D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A2A9A-BD93-90D5-EC23-E41EF6ED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F6FA-946A-4D84-A1B6-A99468C67C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496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71FC-A31A-CAB2-9DB1-3CEEBE75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458CC-A722-C063-459C-F8575F64E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49EC7-C4B9-16BD-CE33-04A476C47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4A4DC-5836-4B60-1B1A-76740CDE6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DEAC-907C-4877-A0CE-43FBADF3E9CB}" type="datetime1">
              <a:rPr lang="en-CA" smtClean="0"/>
              <a:t>2023-05-09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50654-D88D-121F-D9B6-5CE76AE73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6E287-8AE6-41FC-86D5-B910AD5CE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F6FA-946A-4D84-A1B6-A99468C67C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746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BDA0-0937-0C88-0B21-EB4957ECF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0B605-E02A-6DA8-D7DD-DA5F5C6D51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B73FD-3E2C-2CD3-BABC-5D27CB9D0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2808B-FE56-AEA5-7888-30E0CFBE2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8456-FCF6-4223-8CD5-E0A91D38C6E4}" type="datetime1">
              <a:rPr lang="en-CA" smtClean="0"/>
              <a:t>2023-05-09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C84C8-E7F5-3CAB-2A19-EF9CF4E2B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02E19-F872-E17A-F380-F7C003AD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F6FA-946A-4D84-A1B6-A99468C67C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89781-D50D-CFEB-AD94-59DD68CF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0974F-1B26-70A5-9806-46A6DA88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1D9A2-CA39-42EA-1B47-4AC4877827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25A05-94AE-4193-8095-7DD84778D7A1}" type="datetime1">
              <a:rPr lang="en-CA" smtClean="0"/>
              <a:t>2023-05-09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57CBF-9AB4-2015-7802-E0E9D657D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21406-CAD9-A18F-EB21-9B77B135A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BF6FA-946A-4D84-A1B6-A99468C67C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895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DA7AD-7B59-4673-8463-4C181E64E3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 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92D5B-C239-4440-BA7E-C73CB59566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2" descr="Star Space Wallpapers - Top Free Star Space Backgrounds - WallpaperAccess">
            <a:extLst>
              <a:ext uri="{FF2B5EF4-FFF2-40B4-BE49-F238E27FC236}">
                <a16:creationId xmlns:a16="http://schemas.microsoft.com/office/drawing/2014/main" id="{9664715B-3135-4273-AAE2-6D5E9B589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440A5A-9807-4218-8700-A409C498774B}"/>
              </a:ext>
            </a:extLst>
          </p:cNvPr>
          <p:cNvSpPr/>
          <p:nvPr/>
        </p:nvSpPr>
        <p:spPr>
          <a:xfrm>
            <a:off x="-13652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40A2D5-A38E-487D-8EA2-F6EC9909857E}"/>
              </a:ext>
            </a:extLst>
          </p:cNvPr>
          <p:cNvSpPr txBox="1"/>
          <p:nvPr/>
        </p:nvSpPr>
        <p:spPr>
          <a:xfrm>
            <a:off x="467281" y="461338"/>
            <a:ext cx="11230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Classifier les amas de galaxies avec des méthodes d’apprentissage automatique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BE734-04CB-4F73-8D6A-DDDEB029B3A6}"/>
              </a:ext>
            </a:extLst>
          </p:cNvPr>
          <p:cNvSpPr txBox="1"/>
          <p:nvPr/>
        </p:nvSpPr>
        <p:spPr>
          <a:xfrm>
            <a:off x="1287702" y="3478630"/>
            <a:ext cx="99837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Maria Sadikov </a:t>
            </a:r>
            <a:br>
              <a:rPr lang="fr-CA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fr-CA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CA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Étudiante à la maîtrise à l’Université de Montréal</a:t>
            </a:r>
          </a:p>
          <a:p>
            <a:pPr algn="ctr"/>
            <a:r>
              <a:rPr lang="fr-CA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Supervisée par Julie </a:t>
            </a:r>
            <a:r>
              <a:rPr lang="fr-CA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Hlavacek-Larrondo</a:t>
            </a:r>
            <a:r>
              <a:rPr lang="fr-CA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et Laurence Perreault-Levasseur</a:t>
            </a:r>
          </a:p>
        </p:txBody>
      </p:sp>
      <p:pic>
        <p:nvPicPr>
          <p:cNvPr id="8" name="Picture 2" descr="Plateforme de microscopie électronique de l&amp;#39;université de Montréal (Copy)">
            <a:extLst>
              <a:ext uri="{FF2B5EF4-FFF2-40B4-BE49-F238E27FC236}">
                <a16:creationId xmlns:a16="http://schemas.microsoft.com/office/drawing/2014/main" id="{5A248B7A-8EEE-4287-B72B-33747DE4F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978" b="20773"/>
          <a:stretch/>
        </p:blipFill>
        <p:spPr bwMode="auto">
          <a:xfrm>
            <a:off x="10218168" y="5889637"/>
            <a:ext cx="1769611" cy="94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12EF67D-9CAA-4585-9680-000EDEF6D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536" y="6114289"/>
            <a:ext cx="1182448" cy="52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X-TRA">
            <a:extLst>
              <a:ext uri="{FF2B5EF4-FFF2-40B4-BE49-F238E27FC236}">
                <a16:creationId xmlns:a16="http://schemas.microsoft.com/office/drawing/2014/main" id="{8A8A5B75-6A1F-4A36-B0B9-25FC8FC8A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6" y="5840658"/>
            <a:ext cx="967454" cy="94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ogos - Fonds de recherche du Québec - FRQ">
            <a:extLst>
              <a:ext uri="{FF2B5EF4-FFF2-40B4-BE49-F238E27FC236}">
                <a16:creationId xmlns:a16="http://schemas.microsoft.com/office/drawing/2014/main" id="{CEFFA7E9-7F96-45CD-A945-914E51CBA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61" y="5920542"/>
            <a:ext cx="2206307" cy="94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VADO | Institut de valorisation des données">
            <a:extLst>
              <a:ext uri="{FF2B5EF4-FFF2-40B4-BE49-F238E27FC236}">
                <a16:creationId xmlns:a16="http://schemas.microsoft.com/office/drawing/2014/main" id="{5A3C2130-BBBC-4581-A9C5-F2CD8BC23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11" y="5937085"/>
            <a:ext cx="2104394" cy="70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7D90D0-D246-3CEF-2E50-0E0CC3F1FD46}"/>
              </a:ext>
            </a:extLst>
          </p:cNvPr>
          <p:cNvSpPr txBox="1"/>
          <p:nvPr/>
        </p:nvSpPr>
        <p:spPr>
          <a:xfrm>
            <a:off x="4693140" y="5225376"/>
            <a:ext cx="23267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2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mai 2023</a:t>
            </a:r>
            <a:endParaRPr lang="en-CA" sz="22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46DA3511-5C80-D544-A87C-1B41A63428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83" y="6048792"/>
            <a:ext cx="3429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01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ar Space Wallpapers - Top Free Star Space Backgrounds - WallpaperAccess">
            <a:extLst>
              <a:ext uri="{FF2B5EF4-FFF2-40B4-BE49-F238E27FC236}">
                <a16:creationId xmlns:a16="http://schemas.microsoft.com/office/drawing/2014/main" id="{3D6C6ED9-3522-0C3B-5465-91DC9316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456CA-416C-6691-168F-4A49424F266E}"/>
              </a:ext>
            </a:extLst>
          </p:cNvPr>
          <p:cNvSpPr/>
          <p:nvPr/>
        </p:nvSpPr>
        <p:spPr>
          <a:xfrm>
            <a:off x="-13652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36D14-AB97-E486-E054-5C77378D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Classification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metrics</a:t>
            </a:r>
            <a:endParaRPr lang="en-CA" dirty="0">
              <a:solidFill>
                <a:schemeClr val="bg1">
                  <a:lumMod val="9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B927CB5C-C122-DC92-31E1-0AC52575F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119" y="6336950"/>
            <a:ext cx="2743200" cy="365125"/>
          </a:xfrm>
        </p:spPr>
        <p:txBody>
          <a:bodyPr/>
          <a:lstStyle/>
          <a:p>
            <a:r>
              <a:rPr lang="fr-CA" sz="3000" dirty="0">
                <a:solidFill>
                  <a:srgbClr val="FF5601"/>
                </a:solidFill>
                <a:latin typeface="Berlin Sans FB" panose="020E0602020502020306" pitchFamily="34" charset="0"/>
              </a:rPr>
              <a:t>9</a:t>
            </a:r>
            <a:endParaRPr lang="en-CA" sz="3000" dirty="0">
              <a:solidFill>
                <a:srgbClr val="FF5601"/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14C454-40EB-B34F-96A3-308287FDE24D}"/>
              </a:ext>
            </a:extLst>
          </p:cNvPr>
          <p:cNvSpPr txBox="1">
            <a:spLocks/>
          </p:cNvSpPr>
          <p:nvPr/>
        </p:nvSpPr>
        <p:spPr>
          <a:xfrm>
            <a:off x="436330" y="20986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Central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cooling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time</a:t>
            </a:r>
          </a:p>
          <a:p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Central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electron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density</a:t>
            </a:r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Central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entropy</a:t>
            </a:r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Concentration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parameter</a:t>
            </a:r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D9D8281-3E33-554D-B70D-4BC8FA7E20C6}"/>
              </a:ext>
            </a:extLst>
          </p:cNvPr>
          <p:cNvSpPr/>
          <p:nvPr/>
        </p:nvSpPr>
        <p:spPr>
          <a:xfrm>
            <a:off x="422677" y="2903493"/>
            <a:ext cx="4241063" cy="885870"/>
          </a:xfrm>
          <a:prstGeom prst="roundRect">
            <a:avLst/>
          </a:prstGeom>
          <a:noFill/>
          <a:ln w="76200">
            <a:solidFill>
              <a:srgbClr val="BA0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line, plot, diagram, screenshot&#10;&#10;Description automatically generated">
            <a:extLst>
              <a:ext uri="{FF2B5EF4-FFF2-40B4-BE49-F238E27FC236}">
                <a16:creationId xmlns:a16="http://schemas.microsoft.com/office/drawing/2014/main" id="{F750E3D0-2174-1545-B7A0-2346AD77B6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6" r="36344" b="-1137"/>
          <a:stretch/>
        </p:blipFill>
        <p:spPr>
          <a:xfrm>
            <a:off x="5694130" y="427781"/>
            <a:ext cx="5895890" cy="590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7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ar Space Wallpapers - Top Free Star Space Backgrounds - WallpaperAccess">
            <a:extLst>
              <a:ext uri="{FF2B5EF4-FFF2-40B4-BE49-F238E27FC236}">
                <a16:creationId xmlns:a16="http://schemas.microsoft.com/office/drawing/2014/main" id="{3D6C6ED9-3522-0C3B-5465-91DC9316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456CA-416C-6691-168F-4A49424F266E}"/>
              </a:ext>
            </a:extLst>
          </p:cNvPr>
          <p:cNvSpPr/>
          <p:nvPr/>
        </p:nvSpPr>
        <p:spPr>
          <a:xfrm>
            <a:off x="-13652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36D14-AB97-E486-E054-5C77378D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Classification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metrics</a:t>
            </a:r>
            <a:endParaRPr lang="en-CA" dirty="0">
              <a:solidFill>
                <a:schemeClr val="bg1">
                  <a:lumMod val="9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B927CB5C-C122-DC92-31E1-0AC52575F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119" y="6336950"/>
            <a:ext cx="2743200" cy="365125"/>
          </a:xfrm>
        </p:spPr>
        <p:txBody>
          <a:bodyPr/>
          <a:lstStyle/>
          <a:p>
            <a:r>
              <a:rPr lang="fr-CA" sz="3000" dirty="0">
                <a:solidFill>
                  <a:srgbClr val="FF5601"/>
                </a:solidFill>
                <a:latin typeface="Berlin Sans FB" panose="020E0602020502020306" pitchFamily="34" charset="0"/>
              </a:rPr>
              <a:t>10</a:t>
            </a:r>
            <a:endParaRPr lang="en-CA" sz="3000" dirty="0">
              <a:solidFill>
                <a:srgbClr val="FF5601"/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14C454-40EB-B34F-96A3-308287FDE24D}"/>
              </a:ext>
            </a:extLst>
          </p:cNvPr>
          <p:cNvSpPr txBox="1">
            <a:spLocks/>
          </p:cNvSpPr>
          <p:nvPr/>
        </p:nvSpPr>
        <p:spPr>
          <a:xfrm>
            <a:off x="436330" y="20986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Central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cooling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time</a:t>
            </a:r>
          </a:p>
          <a:p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Central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electron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density</a:t>
            </a:r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Central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entropy</a:t>
            </a:r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Concentration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parameter</a:t>
            </a:r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D9D8281-3E33-554D-B70D-4BC8FA7E20C6}"/>
              </a:ext>
            </a:extLst>
          </p:cNvPr>
          <p:cNvSpPr/>
          <p:nvPr/>
        </p:nvSpPr>
        <p:spPr>
          <a:xfrm>
            <a:off x="298692" y="3899446"/>
            <a:ext cx="3312413" cy="967021"/>
          </a:xfrm>
          <a:prstGeom prst="roundRect">
            <a:avLst/>
          </a:prstGeom>
          <a:noFill/>
          <a:ln w="76200">
            <a:solidFill>
              <a:srgbClr val="BA0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22323B0-BCAE-4140-A295-BF0909FA4492}"/>
              </a:ext>
            </a:extLst>
          </p:cNvPr>
          <p:cNvSpPr txBox="1">
            <a:spLocks/>
          </p:cNvSpPr>
          <p:nvPr/>
        </p:nvSpPr>
        <p:spPr>
          <a:xfrm>
            <a:off x="8942395" y="227435"/>
            <a:ext cx="4019069" cy="12957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k</a:t>
            </a:r>
            <a:r>
              <a:rPr lang="fr-CA" baseline="-25000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B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T</a:t>
            </a:r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b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</a:b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n</a:t>
            </a:r>
            <a:r>
              <a:rPr lang="fr-CA" baseline="-250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e</a:t>
            </a:r>
            <a:r>
              <a:rPr lang="fr-CA" baseline="300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2/3</a:t>
            </a:r>
            <a:endParaRPr lang="fr-CA" sz="3000" baseline="30000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BB7AAE6-80CB-FA47-9688-9AF5D9A886E3}"/>
              </a:ext>
            </a:extLst>
          </p:cNvPr>
          <p:cNvSpPr txBox="1">
            <a:spLocks/>
          </p:cNvSpPr>
          <p:nvPr/>
        </p:nvSpPr>
        <p:spPr>
          <a:xfrm>
            <a:off x="8251414" y="639248"/>
            <a:ext cx="1354657" cy="80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K=</a:t>
            </a:r>
            <a:endParaRPr lang="fr-CA" sz="3000" baseline="-25000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571707-3926-E44E-9692-85F1D5BFD03F}"/>
              </a:ext>
            </a:extLst>
          </p:cNvPr>
          <p:cNvCxnSpPr>
            <a:cxnSpLocks/>
          </p:cNvCxnSpPr>
          <p:nvPr/>
        </p:nvCxnSpPr>
        <p:spPr>
          <a:xfrm>
            <a:off x="8942395" y="875310"/>
            <a:ext cx="85278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line, plot, diagram, screenshot&#10;&#10;Description automatically generated">
            <a:extLst>
              <a:ext uri="{FF2B5EF4-FFF2-40B4-BE49-F238E27FC236}">
                <a16:creationId xmlns:a16="http://schemas.microsoft.com/office/drawing/2014/main" id="{7B6EE057-DD24-6B49-8B77-E173EADBFA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9" r="8610" b="-9318"/>
          <a:stretch/>
        </p:blipFill>
        <p:spPr>
          <a:xfrm>
            <a:off x="5694130" y="967166"/>
            <a:ext cx="5987601" cy="644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8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ar Space Wallpapers - Top Free Star Space Backgrounds - WallpaperAccess">
            <a:extLst>
              <a:ext uri="{FF2B5EF4-FFF2-40B4-BE49-F238E27FC236}">
                <a16:creationId xmlns:a16="http://schemas.microsoft.com/office/drawing/2014/main" id="{3D6C6ED9-3522-0C3B-5465-91DC9316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456CA-416C-6691-168F-4A49424F266E}"/>
              </a:ext>
            </a:extLst>
          </p:cNvPr>
          <p:cNvSpPr/>
          <p:nvPr/>
        </p:nvSpPr>
        <p:spPr>
          <a:xfrm>
            <a:off x="-13652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36D14-AB97-E486-E054-5C77378D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Classification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metrics</a:t>
            </a:r>
            <a:endParaRPr lang="en-CA" dirty="0">
              <a:solidFill>
                <a:schemeClr val="bg1">
                  <a:lumMod val="9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B927CB5C-C122-DC92-31E1-0AC52575F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119" y="6336950"/>
            <a:ext cx="2743200" cy="365125"/>
          </a:xfrm>
        </p:spPr>
        <p:txBody>
          <a:bodyPr/>
          <a:lstStyle/>
          <a:p>
            <a:r>
              <a:rPr lang="fr-CA" sz="3000" dirty="0">
                <a:solidFill>
                  <a:srgbClr val="FF5601"/>
                </a:solidFill>
                <a:latin typeface="Berlin Sans FB" panose="020E0602020502020306" pitchFamily="34" charset="0"/>
              </a:rPr>
              <a:t>11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14C454-40EB-B34F-96A3-308287FDE24D}"/>
              </a:ext>
            </a:extLst>
          </p:cNvPr>
          <p:cNvSpPr txBox="1">
            <a:spLocks/>
          </p:cNvSpPr>
          <p:nvPr/>
        </p:nvSpPr>
        <p:spPr>
          <a:xfrm>
            <a:off x="436330" y="20986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Central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cooling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time</a:t>
            </a:r>
          </a:p>
          <a:p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Central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electron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density</a:t>
            </a:r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Central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entropy</a:t>
            </a:r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Concentration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parameter</a:t>
            </a:r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D9D8281-3E33-554D-B70D-4BC8FA7E20C6}"/>
              </a:ext>
            </a:extLst>
          </p:cNvPr>
          <p:cNvSpPr/>
          <p:nvPr/>
        </p:nvSpPr>
        <p:spPr>
          <a:xfrm>
            <a:off x="422677" y="4887275"/>
            <a:ext cx="4304305" cy="971083"/>
          </a:xfrm>
          <a:prstGeom prst="roundRect">
            <a:avLst/>
          </a:prstGeom>
          <a:noFill/>
          <a:ln w="76200">
            <a:solidFill>
              <a:srgbClr val="BA0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screenshot, circle, colorfulness, astronomy&#10;&#10;Description automatically generated">
            <a:extLst>
              <a:ext uri="{FF2B5EF4-FFF2-40B4-BE49-F238E27FC236}">
                <a16:creationId xmlns:a16="http://schemas.microsoft.com/office/drawing/2014/main" id="{F60CE8A5-8FB0-2B40-BB7C-DDBD8338BE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t="9440" r="9185"/>
          <a:stretch/>
        </p:blipFill>
        <p:spPr>
          <a:xfrm>
            <a:off x="6307809" y="1516504"/>
            <a:ext cx="5181825" cy="577211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F376B3-F15A-4C41-8B98-59759A7D8714}"/>
              </a:ext>
            </a:extLst>
          </p:cNvPr>
          <p:cNvSpPr txBox="1">
            <a:spLocks/>
          </p:cNvSpPr>
          <p:nvPr/>
        </p:nvSpPr>
        <p:spPr>
          <a:xfrm>
            <a:off x="7779269" y="472899"/>
            <a:ext cx="4019069" cy="1295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CSB (&lt;40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kpc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)</a:t>
            </a: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CSB (&lt;400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kpc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6025C14-6D08-0448-BC54-7130FE18113B}"/>
              </a:ext>
            </a:extLst>
          </p:cNvPr>
          <p:cNvSpPr txBox="1">
            <a:spLocks/>
          </p:cNvSpPr>
          <p:nvPr/>
        </p:nvSpPr>
        <p:spPr>
          <a:xfrm>
            <a:off x="6902240" y="717786"/>
            <a:ext cx="1354657" cy="80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30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⍺ =</a:t>
            </a:r>
            <a:endParaRPr lang="fr-CA" sz="3000" baseline="-25000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18DEB5-434A-0B4C-A062-45EF1CEC39F6}"/>
              </a:ext>
            </a:extLst>
          </p:cNvPr>
          <p:cNvCxnSpPr>
            <a:cxnSpLocks/>
          </p:cNvCxnSpPr>
          <p:nvPr/>
        </p:nvCxnSpPr>
        <p:spPr>
          <a:xfrm>
            <a:off x="7779269" y="955720"/>
            <a:ext cx="25435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582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ar Space Wallpapers - Top Free Star Space Backgrounds - WallpaperAccess">
            <a:extLst>
              <a:ext uri="{FF2B5EF4-FFF2-40B4-BE49-F238E27FC236}">
                <a16:creationId xmlns:a16="http://schemas.microsoft.com/office/drawing/2014/main" id="{3D6C6ED9-3522-0C3B-5465-91DC9316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456CA-416C-6691-168F-4A49424F266E}"/>
              </a:ext>
            </a:extLst>
          </p:cNvPr>
          <p:cNvSpPr/>
          <p:nvPr/>
        </p:nvSpPr>
        <p:spPr>
          <a:xfrm>
            <a:off x="-13652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36D14-AB97-E486-E054-5C77378D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Classification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metrics</a:t>
            </a:r>
            <a:endParaRPr lang="en-CA" dirty="0">
              <a:solidFill>
                <a:schemeClr val="bg1">
                  <a:lumMod val="9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B927CB5C-C122-DC92-31E1-0AC52575F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119" y="6336950"/>
            <a:ext cx="2743200" cy="365125"/>
          </a:xfrm>
        </p:spPr>
        <p:txBody>
          <a:bodyPr/>
          <a:lstStyle/>
          <a:p>
            <a:r>
              <a:rPr lang="fr-CA" sz="3000" dirty="0">
                <a:solidFill>
                  <a:srgbClr val="FF5601"/>
                </a:solidFill>
                <a:latin typeface="Berlin Sans FB" panose="020E0602020502020306" pitchFamily="34" charset="0"/>
              </a:rPr>
              <a:t>12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4036D3-4530-114B-89E8-F2991CD768DB}"/>
              </a:ext>
            </a:extLst>
          </p:cNvPr>
          <p:cNvSpPr txBox="1">
            <a:spLocks/>
          </p:cNvSpPr>
          <p:nvPr/>
        </p:nvSpPr>
        <p:spPr>
          <a:xfrm>
            <a:off x="7779269" y="472899"/>
            <a:ext cx="4019069" cy="1295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CSB (&lt;40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kpc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)</a:t>
            </a: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CSB (&lt;400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kpc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60BD2C-C049-1E46-8370-8F0F70AC638B}"/>
              </a:ext>
            </a:extLst>
          </p:cNvPr>
          <p:cNvSpPr txBox="1">
            <a:spLocks/>
          </p:cNvSpPr>
          <p:nvPr/>
        </p:nvSpPr>
        <p:spPr>
          <a:xfrm>
            <a:off x="6902240" y="717786"/>
            <a:ext cx="1354657" cy="80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30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⍺ =</a:t>
            </a:r>
            <a:endParaRPr lang="fr-CA" sz="3000" baseline="-25000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AB2054-44DA-364F-A2F4-FAEF13746FD1}"/>
              </a:ext>
            </a:extLst>
          </p:cNvPr>
          <p:cNvCxnSpPr>
            <a:cxnSpLocks/>
          </p:cNvCxnSpPr>
          <p:nvPr/>
        </p:nvCxnSpPr>
        <p:spPr>
          <a:xfrm>
            <a:off x="7779269" y="955720"/>
            <a:ext cx="25435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screenshot, circle, colorfulness, astronomy&#10;&#10;Description automatically generated">
            <a:extLst>
              <a:ext uri="{FF2B5EF4-FFF2-40B4-BE49-F238E27FC236}">
                <a16:creationId xmlns:a16="http://schemas.microsoft.com/office/drawing/2014/main" id="{F60CE8A5-8FB0-2B40-BB7C-DDBD8338BE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10777" r="8213"/>
          <a:stretch/>
        </p:blipFill>
        <p:spPr>
          <a:xfrm>
            <a:off x="6346508" y="1601724"/>
            <a:ext cx="5205024" cy="5686899"/>
          </a:xfrm>
          <a:prstGeom prst="rect">
            <a:avLst/>
          </a:prstGeom>
        </p:spPr>
      </p:pic>
      <p:pic>
        <p:nvPicPr>
          <p:cNvPr id="6" name="Picture 5" descr="A picture containing screenshot, colorfulness, circle, space&#10;&#10;Description automatically generated">
            <a:extLst>
              <a:ext uri="{FF2B5EF4-FFF2-40B4-BE49-F238E27FC236}">
                <a16:creationId xmlns:a16="http://schemas.microsoft.com/office/drawing/2014/main" id="{BA6CDAEA-6891-D845-8FBF-259AB59C7D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04" y="914812"/>
            <a:ext cx="6373812" cy="6373812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DD09EF2-D130-F148-A552-D3D870C2F943}"/>
              </a:ext>
            </a:extLst>
          </p:cNvPr>
          <p:cNvSpPr txBox="1">
            <a:spLocks/>
          </p:cNvSpPr>
          <p:nvPr/>
        </p:nvSpPr>
        <p:spPr>
          <a:xfrm>
            <a:off x="5986428" y="5999073"/>
            <a:ext cx="2962592" cy="95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Cool-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core</a:t>
            </a: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DEEB58-907B-7646-A946-98CCE2D8D50D}"/>
              </a:ext>
            </a:extLst>
          </p:cNvPr>
          <p:cNvSpPr txBox="1">
            <a:spLocks/>
          </p:cNvSpPr>
          <p:nvPr/>
        </p:nvSpPr>
        <p:spPr>
          <a:xfrm>
            <a:off x="421324" y="6022975"/>
            <a:ext cx="2962592" cy="95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Non cool-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core</a:t>
            </a: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21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ar Space Wallpapers - Top Free Star Space Backgrounds - WallpaperAccess">
            <a:extLst>
              <a:ext uri="{FF2B5EF4-FFF2-40B4-BE49-F238E27FC236}">
                <a16:creationId xmlns:a16="http://schemas.microsoft.com/office/drawing/2014/main" id="{3D6C6ED9-3522-0C3B-5465-91DC9316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456CA-416C-6691-168F-4A49424F266E}"/>
              </a:ext>
            </a:extLst>
          </p:cNvPr>
          <p:cNvSpPr/>
          <p:nvPr/>
        </p:nvSpPr>
        <p:spPr>
          <a:xfrm>
            <a:off x="0" y="21979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4BA4367-DA04-E747-9A1D-280B0F1DF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16" y="-21979"/>
            <a:ext cx="10515600" cy="1325563"/>
          </a:xfrm>
        </p:spPr>
        <p:txBody>
          <a:bodyPr/>
          <a:lstStyle/>
          <a:p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Neural network: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ResNet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</a:t>
            </a:r>
            <a:r>
              <a:rPr lang="fr-CA" dirty="0">
                <a:solidFill>
                  <a:schemeClr val="bg1">
                    <a:lumMod val="95000"/>
                    <a:alpha val="30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(for </a:t>
            </a:r>
            <a:r>
              <a:rPr lang="fr-CA" dirty="0" err="1">
                <a:solidFill>
                  <a:schemeClr val="bg1">
                    <a:lumMod val="95000"/>
                    <a:alpha val="30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now</a:t>
            </a:r>
            <a:r>
              <a:rPr lang="fr-CA" dirty="0">
                <a:solidFill>
                  <a:schemeClr val="bg1">
                    <a:lumMod val="95000"/>
                    <a:alpha val="30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)</a:t>
            </a:r>
            <a:endParaRPr lang="en-CA" dirty="0">
              <a:solidFill>
                <a:schemeClr val="bg1">
                  <a:lumMod val="95000"/>
                  <a:alpha val="30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0C77635-3EF6-B977-4645-B5EE19BE6903}"/>
              </a:ext>
            </a:extLst>
          </p:cNvPr>
          <p:cNvSpPr/>
          <p:nvPr/>
        </p:nvSpPr>
        <p:spPr>
          <a:xfrm>
            <a:off x="10025496" y="2551865"/>
            <a:ext cx="943284" cy="273388"/>
          </a:xfrm>
          <a:prstGeom prst="rightArrow">
            <a:avLst/>
          </a:prstGeom>
          <a:solidFill>
            <a:srgbClr val="BA0660"/>
          </a:solidFill>
          <a:ln>
            <a:solidFill>
              <a:srgbClr val="BA0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 descr="A picture containing colorfulness, purple, screenshot&#10;&#10;Description automatically generated">
            <a:extLst>
              <a:ext uri="{FF2B5EF4-FFF2-40B4-BE49-F238E27FC236}">
                <a16:creationId xmlns:a16="http://schemas.microsoft.com/office/drawing/2014/main" id="{E0DEDF6B-BE74-714D-AB92-04EA342EF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01" y="2385516"/>
            <a:ext cx="2272129" cy="2272129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02B4AFA6-CBDF-46EE-5450-AC8DD47D8199}"/>
              </a:ext>
            </a:extLst>
          </p:cNvPr>
          <p:cNvSpPr/>
          <p:nvPr/>
        </p:nvSpPr>
        <p:spPr>
          <a:xfrm>
            <a:off x="1918914" y="3562236"/>
            <a:ext cx="459608" cy="172698"/>
          </a:xfrm>
          <a:prstGeom prst="rightArrow">
            <a:avLst/>
          </a:prstGeom>
          <a:solidFill>
            <a:srgbClr val="BA0660"/>
          </a:solidFill>
          <a:ln>
            <a:solidFill>
              <a:srgbClr val="BA0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74E06B5-7093-AFE8-C36E-87C56795EF16}"/>
              </a:ext>
            </a:extLst>
          </p:cNvPr>
          <p:cNvSpPr/>
          <p:nvPr/>
        </p:nvSpPr>
        <p:spPr>
          <a:xfrm rot="16200000">
            <a:off x="1449969" y="3424033"/>
            <a:ext cx="2317480" cy="321759"/>
          </a:xfrm>
          <a:prstGeom prst="roundRect">
            <a:avLst>
              <a:gd name="adj" fmla="val 2112"/>
            </a:avLst>
          </a:prstGeom>
          <a:solidFill>
            <a:srgbClr val="DAE3F3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E1FA753-76B8-FDFD-6CB1-B642E1239A73}"/>
              </a:ext>
            </a:extLst>
          </p:cNvPr>
          <p:cNvSpPr txBox="1">
            <a:spLocks/>
          </p:cNvSpPr>
          <p:nvPr/>
        </p:nvSpPr>
        <p:spPr>
          <a:xfrm rot="16200000">
            <a:off x="1773255" y="2954048"/>
            <a:ext cx="2703091" cy="132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2000" dirty="0">
                <a:solidFill>
                  <a:schemeClr val="accent1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Conv</a:t>
            </a:r>
          </a:p>
        </p:txBody>
      </p:sp>
      <p:sp>
        <p:nvSpPr>
          <p:cNvPr id="22" name="Slide Number Placeholder 11">
            <a:extLst>
              <a:ext uri="{FF2B5EF4-FFF2-40B4-BE49-F238E27FC236}">
                <a16:creationId xmlns:a16="http://schemas.microsoft.com/office/drawing/2014/main" id="{FFD9E226-B0E6-C013-DFF8-7A73083F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119" y="6336950"/>
            <a:ext cx="2743200" cy="365125"/>
          </a:xfrm>
        </p:spPr>
        <p:txBody>
          <a:bodyPr/>
          <a:lstStyle/>
          <a:p>
            <a:r>
              <a:rPr lang="fr-CA" sz="3000" dirty="0">
                <a:solidFill>
                  <a:srgbClr val="FF5601"/>
                </a:solidFill>
                <a:latin typeface="Berlin Sans FB" panose="020E0602020502020306" pitchFamily="34" charset="0"/>
              </a:rPr>
              <a:t>13</a:t>
            </a:r>
            <a:endParaRPr lang="en-CA" sz="3000" dirty="0">
              <a:solidFill>
                <a:srgbClr val="FF5601"/>
              </a:solidFill>
              <a:latin typeface="Berlin Sans FB" panose="020E0602020502020306" pitchFamily="34" charset="0"/>
            </a:endParaRPr>
          </a:p>
        </p:txBody>
      </p:sp>
      <p:sp>
        <p:nvSpPr>
          <p:cNvPr id="76" name="Rectangle: Rounded Corners 15">
            <a:extLst>
              <a:ext uri="{FF2B5EF4-FFF2-40B4-BE49-F238E27FC236}">
                <a16:creationId xmlns:a16="http://schemas.microsoft.com/office/drawing/2014/main" id="{BE01D728-F090-C343-B8C9-27DB25D71569}"/>
              </a:ext>
            </a:extLst>
          </p:cNvPr>
          <p:cNvSpPr/>
          <p:nvPr/>
        </p:nvSpPr>
        <p:spPr>
          <a:xfrm rot="16200000">
            <a:off x="1842170" y="3421184"/>
            <a:ext cx="2317480" cy="321759"/>
          </a:xfrm>
          <a:prstGeom prst="roundRect">
            <a:avLst>
              <a:gd name="adj" fmla="val 2112"/>
            </a:avLst>
          </a:prstGeom>
          <a:solidFill>
            <a:srgbClr val="DAE3F3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U-Turn Arrow 35">
            <a:extLst>
              <a:ext uri="{FF2B5EF4-FFF2-40B4-BE49-F238E27FC236}">
                <a16:creationId xmlns:a16="http://schemas.microsoft.com/office/drawing/2014/main" id="{63DCCB3A-7ABF-374C-A06A-92E3678C8AED}"/>
              </a:ext>
            </a:extLst>
          </p:cNvPr>
          <p:cNvSpPr/>
          <p:nvPr/>
        </p:nvSpPr>
        <p:spPr>
          <a:xfrm>
            <a:off x="2065627" y="1873302"/>
            <a:ext cx="2435688" cy="1731439"/>
          </a:xfrm>
          <a:prstGeom prst="uturnArrow">
            <a:avLst>
              <a:gd name="adj1" fmla="val 7377"/>
              <a:gd name="adj2" fmla="val 6750"/>
              <a:gd name="adj3" fmla="val 10886"/>
              <a:gd name="adj4" fmla="val 17096"/>
              <a:gd name="adj5" fmla="val 86471"/>
            </a:avLst>
          </a:prstGeom>
          <a:solidFill>
            <a:srgbClr val="BA0660"/>
          </a:solidFill>
          <a:ln>
            <a:solidFill>
              <a:srgbClr val="BA0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8" name="Graphic 37" descr="Badge Follow outline">
            <a:extLst>
              <a:ext uri="{FF2B5EF4-FFF2-40B4-BE49-F238E27FC236}">
                <a16:creationId xmlns:a16="http://schemas.microsoft.com/office/drawing/2014/main" id="{FDCBB515-BBF9-444C-A6C8-B125EBD12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82574" y="3462917"/>
            <a:ext cx="466936" cy="466936"/>
          </a:xfrm>
          <a:prstGeom prst="rect">
            <a:avLst/>
          </a:prstGeom>
        </p:spPr>
      </p:pic>
      <p:sp>
        <p:nvSpPr>
          <p:cNvPr id="40" name="Arrow: Right 14">
            <a:extLst>
              <a:ext uri="{FF2B5EF4-FFF2-40B4-BE49-F238E27FC236}">
                <a16:creationId xmlns:a16="http://schemas.microsoft.com/office/drawing/2014/main" id="{EB398B95-5639-0A40-ABE6-34E2598F6C11}"/>
              </a:ext>
            </a:extLst>
          </p:cNvPr>
          <p:cNvSpPr/>
          <p:nvPr/>
        </p:nvSpPr>
        <p:spPr>
          <a:xfrm>
            <a:off x="4013134" y="3614203"/>
            <a:ext cx="175200" cy="164364"/>
          </a:xfrm>
          <a:prstGeom prst="rightArrow">
            <a:avLst/>
          </a:prstGeom>
          <a:solidFill>
            <a:srgbClr val="BA0660"/>
          </a:solidFill>
          <a:ln>
            <a:solidFill>
              <a:srgbClr val="BA0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Arrow: Right 14">
            <a:extLst>
              <a:ext uri="{FF2B5EF4-FFF2-40B4-BE49-F238E27FC236}">
                <a16:creationId xmlns:a16="http://schemas.microsoft.com/office/drawing/2014/main" id="{63F28FDC-1F00-D745-949D-0960AE261A34}"/>
              </a:ext>
            </a:extLst>
          </p:cNvPr>
          <p:cNvSpPr/>
          <p:nvPr/>
        </p:nvSpPr>
        <p:spPr>
          <a:xfrm>
            <a:off x="8328342" y="3573547"/>
            <a:ext cx="459608" cy="172698"/>
          </a:xfrm>
          <a:prstGeom prst="rightArrow">
            <a:avLst/>
          </a:prstGeom>
          <a:solidFill>
            <a:srgbClr val="BA0660"/>
          </a:solidFill>
          <a:ln>
            <a:solidFill>
              <a:srgbClr val="BA0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F26DFCE3-46FA-434C-86EE-122440F5ACE7}"/>
              </a:ext>
            </a:extLst>
          </p:cNvPr>
          <p:cNvSpPr txBox="1">
            <a:spLocks/>
          </p:cNvSpPr>
          <p:nvPr/>
        </p:nvSpPr>
        <p:spPr>
          <a:xfrm>
            <a:off x="7318209" y="3039817"/>
            <a:ext cx="984960" cy="10030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7000" dirty="0">
                <a:solidFill>
                  <a:srgbClr val="BA0660"/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</p:txBody>
      </p:sp>
      <p:sp>
        <p:nvSpPr>
          <p:cNvPr id="70" name="Rectangle: Rounded Corners 15">
            <a:extLst>
              <a:ext uri="{FF2B5EF4-FFF2-40B4-BE49-F238E27FC236}">
                <a16:creationId xmlns:a16="http://schemas.microsoft.com/office/drawing/2014/main" id="{A7E47CDA-454B-1247-B0ED-ADBCE3668586}"/>
              </a:ext>
            </a:extLst>
          </p:cNvPr>
          <p:cNvSpPr/>
          <p:nvPr/>
        </p:nvSpPr>
        <p:spPr>
          <a:xfrm rot="16200000">
            <a:off x="7950805" y="3325915"/>
            <a:ext cx="2272128" cy="391333"/>
          </a:xfrm>
          <a:prstGeom prst="roundRect">
            <a:avLst>
              <a:gd name="adj" fmla="val 2112"/>
            </a:avLst>
          </a:prstGeom>
          <a:solidFill>
            <a:srgbClr val="DAE3F3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4017D199-E860-244B-8859-9180B299A1B8}"/>
              </a:ext>
            </a:extLst>
          </p:cNvPr>
          <p:cNvSpPr txBox="1">
            <a:spLocks/>
          </p:cNvSpPr>
          <p:nvPr/>
        </p:nvSpPr>
        <p:spPr>
          <a:xfrm rot="16200000">
            <a:off x="8215928" y="2887410"/>
            <a:ext cx="2703091" cy="132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2000" dirty="0">
                <a:solidFill>
                  <a:schemeClr val="accent1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POOL</a:t>
            </a:r>
          </a:p>
        </p:txBody>
      </p:sp>
      <p:sp>
        <p:nvSpPr>
          <p:cNvPr id="72" name="Rectangle: Rounded Corners 15">
            <a:extLst>
              <a:ext uri="{FF2B5EF4-FFF2-40B4-BE49-F238E27FC236}">
                <a16:creationId xmlns:a16="http://schemas.microsoft.com/office/drawing/2014/main" id="{74C50C47-18F2-954F-B834-BC8AF2BAE7C0}"/>
              </a:ext>
            </a:extLst>
          </p:cNvPr>
          <p:cNvSpPr/>
          <p:nvPr/>
        </p:nvSpPr>
        <p:spPr>
          <a:xfrm rot="16200000">
            <a:off x="8477517" y="3351897"/>
            <a:ext cx="2272128" cy="391333"/>
          </a:xfrm>
          <a:prstGeom prst="roundRect">
            <a:avLst>
              <a:gd name="adj" fmla="val 2112"/>
            </a:avLst>
          </a:prstGeom>
          <a:solidFill>
            <a:srgbClr val="DAE3F3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F9783895-F760-C341-A496-3D50B15C060B}"/>
              </a:ext>
            </a:extLst>
          </p:cNvPr>
          <p:cNvSpPr txBox="1">
            <a:spLocks/>
          </p:cNvSpPr>
          <p:nvPr/>
        </p:nvSpPr>
        <p:spPr>
          <a:xfrm rot="16200000">
            <a:off x="8742640" y="2913392"/>
            <a:ext cx="2703091" cy="132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2000" dirty="0">
                <a:solidFill>
                  <a:schemeClr val="accent1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FC </a:t>
            </a:r>
            <a:r>
              <a:rPr lang="fr-CA" sz="2000" dirty="0" err="1">
                <a:solidFill>
                  <a:schemeClr val="accent1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layers</a:t>
            </a:r>
            <a:endParaRPr lang="fr-CA" sz="2000" dirty="0">
              <a:solidFill>
                <a:schemeClr val="accent1"/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A813EC7-36CA-2B49-ADD6-CC040B3DA94C}"/>
              </a:ext>
            </a:extLst>
          </p:cNvPr>
          <p:cNvSpPr txBox="1">
            <a:spLocks/>
          </p:cNvSpPr>
          <p:nvPr/>
        </p:nvSpPr>
        <p:spPr>
          <a:xfrm rot="16200000">
            <a:off x="2160351" y="2932068"/>
            <a:ext cx="2703091" cy="132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2000" dirty="0">
                <a:solidFill>
                  <a:schemeClr val="accent1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Batch </a:t>
            </a:r>
            <a:r>
              <a:rPr lang="fr-CA" sz="2000" dirty="0" err="1">
                <a:solidFill>
                  <a:schemeClr val="accent1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Norm</a:t>
            </a:r>
            <a:endParaRPr lang="fr-CA" sz="2000" dirty="0">
              <a:solidFill>
                <a:schemeClr val="accent1"/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sp>
        <p:nvSpPr>
          <p:cNvPr id="77" name="Rectangle: Rounded Corners 15">
            <a:extLst>
              <a:ext uri="{FF2B5EF4-FFF2-40B4-BE49-F238E27FC236}">
                <a16:creationId xmlns:a16="http://schemas.microsoft.com/office/drawing/2014/main" id="{4A4406CA-7674-EA40-BD66-10D8325DF0AA}"/>
              </a:ext>
            </a:extLst>
          </p:cNvPr>
          <p:cNvSpPr/>
          <p:nvPr/>
        </p:nvSpPr>
        <p:spPr>
          <a:xfrm rot="16200000">
            <a:off x="2238679" y="3418900"/>
            <a:ext cx="2317480" cy="321759"/>
          </a:xfrm>
          <a:prstGeom prst="roundRect">
            <a:avLst>
              <a:gd name="adj" fmla="val 2112"/>
            </a:avLst>
          </a:prstGeom>
          <a:solidFill>
            <a:srgbClr val="DAE3F3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022D3C9-6CD2-9848-9E9D-39CFB6AD0C55}"/>
              </a:ext>
            </a:extLst>
          </p:cNvPr>
          <p:cNvSpPr txBox="1">
            <a:spLocks/>
          </p:cNvSpPr>
          <p:nvPr/>
        </p:nvSpPr>
        <p:spPr>
          <a:xfrm rot="16200000">
            <a:off x="2549321" y="2987233"/>
            <a:ext cx="2703091" cy="132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2000" dirty="0">
                <a:solidFill>
                  <a:schemeClr val="accent1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Conv</a:t>
            </a:r>
          </a:p>
        </p:txBody>
      </p:sp>
      <p:sp>
        <p:nvSpPr>
          <p:cNvPr id="78" name="Rectangle: Rounded Corners 15">
            <a:extLst>
              <a:ext uri="{FF2B5EF4-FFF2-40B4-BE49-F238E27FC236}">
                <a16:creationId xmlns:a16="http://schemas.microsoft.com/office/drawing/2014/main" id="{E6B98C48-AF3B-804B-9200-C474491F4208}"/>
              </a:ext>
            </a:extLst>
          </p:cNvPr>
          <p:cNvSpPr/>
          <p:nvPr/>
        </p:nvSpPr>
        <p:spPr>
          <a:xfrm rot="16200000">
            <a:off x="2650323" y="3432799"/>
            <a:ext cx="2317480" cy="321759"/>
          </a:xfrm>
          <a:prstGeom prst="roundRect">
            <a:avLst>
              <a:gd name="adj" fmla="val 2112"/>
            </a:avLst>
          </a:prstGeom>
          <a:solidFill>
            <a:srgbClr val="DAE3F3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597810F-BC0A-8144-9F83-233102827421}"/>
              </a:ext>
            </a:extLst>
          </p:cNvPr>
          <p:cNvSpPr txBox="1">
            <a:spLocks/>
          </p:cNvSpPr>
          <p:nvPr/>
        </p:nvSpPr>
        <p:spPr>
          <a:xfrm rot="16200000">
            <a:off x="2938119" y="2985492"/>
            <a:ext cx="2703091" cy="132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2000" dirty="0">
                <a:solidFill>
                  <a:schemeClr val="accent1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Batch </a:t>
            </a:r>
            <a:r>
              <a:rPr lang="fr-CA" sz="2000" dirty="0" err="1">
                <a:solidFill>
                  <a:schemeClr val="accent1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Norm</a:t>
            </a:r>
            <a:endParaRPr lang="fr-CA" sz="2000" dirty="0">
              <a:solidFill>
                <a:schemeClr val="accent1"/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sp>
        <p:nvSpPr>
          <p:cNvPr id="79" name="Arrow: Right 14">
            <a:extLst>
              <a:ext uri="{FF2B5EF4-FFF2-40B4-BE49-F238E27FC236}">
                <a16:creationId xmlns:a16="http://schemas.microsoft.com/office/drawing/2014/main" id="{D3B83145-1978-EB4F-8B7F-44B1114BCD11}"/>
              </a:ext>
            </a:extLst>
          </p:cNvPr>
          <p:cNvSpPr/>
          <p:nvPr/>
        </p:nvSpPr>
        <p:spPr>
          <a:xfrm>
            <a:off x="4639943" y="3623506"/>
            <a:ext cx="335064" cy="155061"/>
          </a:xfrm>
          <a:prstGeom prst="rightArrow">
            <a:avLst/>
          </a:prstGeom>
          <a:solidFill>
            <a:srgbClr val="BA0660"/>
          </a:solidFill>
          <a:ln>
            <a:solidFill>
              <a:srgbClr val="BA0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Rectangle: Rounded Corners 15">
            <a:extLst>
              <a:ext uri="{FF2B5EF4-FFF2-40B4-BE49-F238E27FC236}">
                <a16:creationId xmlns:a16="http://schemas.microsoft.com/office/drawing/2014/main" id="{D68CD9DB-449D-1046-B525-DE04754C024B}"/>
              </a:ext>
            </a:extLst>
          </p:cNvPr>
          <p:cNvSpPr/>
          <p:nvPr/>
        </p:nvSpPr>
        <p:spPr>
          <a:xfrm rot="16200000">
            <a:off x="4084242" y="3442150"/>
            <a:ext cx="2317480" cy="321759"/>
          </a:xfrm>
          <a:prstGeom prst="roundRect">
            <a:avLst>
              <a:gd name="adj" fmla="val 2112"/>
            </a:avLst>
          </a:prstGeom>
          <a:solidFill>
            <a:srgbClr val="DAE3F3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B40FA654-2692-9C43-8ABB-2A201D0E198C}"/>
              </a:ext>
            </a:extLst>
          </p:cNvPr>
          <p:cNvSpPr txBox="1">
            <a:spLocks/>
          </p:cNvSpPr>
          <p:nvPr/>
        </p:nvSpPr>
        <p:spPr>
          <a:xfrm rot="16200000">
            <a:off x="4371945" y="2878415"/>
            <a:ext cx="2703091" cy="132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2000" dirty="0">
                <a:solidFill>
                  <a:schemeClr val="accent1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Conv</a:t>
            </a:r>
          </a:p>
        </p:txBody>
      </p:sp>
      <p:sp>
        <p:nvSpPr>
          <p:cNvPr id="82" name="Rectangle: Rounded Corners 15">
            <a:extLst>
              <a:ext uri="{FF2B5EF4-FFF2-40B4-BE49-F238E27FC236}">
                <a16:creationId xmlns:a16="http://schemas.microsoft.com/office/drawing/2014/main" id="{BDC68E1E-C362-ED46-B504-F21AAC090B3B}"/>
              </a:ext>
            </a:extLst>
          </p:cNvPr>
          <p:cNvSpPr/>
          <p:nvPr/>
        </p:nvSpPr>
        <p:spPr>
          <a:xfrm rot="16200000">
            <a:off x="4476443" y="3439301"/>
            <a:ext cx="2317480" cy="321759"/>
          </a:xfrm>
          <a:prstGeom prst="roundRect">
            <a:avLst>
              <a:gd name="adj" fmla="val 2112"/>
            </a:avLst>
          </a:prstGeom>
          <a:solidFill>
            <a:srgbClr val="DAE3F3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U-Turn Arrow 82">
            <a:extLst>
              <a:ext uri="{FF2B5EF4-FFF2-40B4-BE49-F238E27FC236}">
                <a16:creationId xmlns:a16="http://schemas.microsoft.com/office/drawing/2014/main" id="{16E69739-AFA6-5842-A251-FDF964B4698C}"/>
              </a:ext>
            </a:extLst>
          </p:cNvPr>
          <p:cNvSpPr/>
          <p:nvPr/>
        </p:nvSpPr>
        <p:spPr>
          <a:xfrm>
            <a:off x="4699900" y="1891419"/>
            <a:ext cx="2435688" cy="1731439"/>
          </a:xfrm>
          <a:prstGeom prst="uturnArrow">
            <a:avLst>
              <a:gd name="adj1" fmla="val 7377"/>
              <a:gd name="adj2" fmla="val 6750"/>
              <a:gd name="adj3" fmla="val 10886"/>
              <a:gd name="adj4" fmla="val 17096"/>
              <a:gd name="adj5" fmla="val 86471"/>
            </a:avLst>
          </a:prstGeom>
          <a:solidFill>
            <a:srgbClr val="BA0660"/>
          </a:solidFill>
          <a:ln>
            <a:solidFill>
              <a:srgbClr val="BA0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4" name="Graphic 83" descr="Badge Follow outline">
            <a:extLst>
              <a:ext uri="{FF2B5EF4-FFF2-40B4-BE49-F238E27FC236}">
                <a16:creationId xmlns:a16="http://schemas.microsoft.com/office/drawing/2014/main" id="{F9DEC44B-0F1C-F747-A875-F2576A3BD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86837" y="3411369"/>
            <a:ext cx="466936" cy="466936"/>
          </a:xfrm>
          <a:prstGeom prst="rect">
            <a:avLst/>
          </a:prstGeom>
        </p:spPr>
      </p:pic>
      <p:sp>
        <p:nvSpPr>
          <p:cNvPr id="85" name="Arrow: Right 14">
            <a:extLst>
              <a:ext uri="{FF2B5EF4-FFF2-40B4-BE49-F238E27FC236}">
                <a16:creationId xmlns:a16="http://schemas.microsoft.com/office/drawing/2014/main" id="{6C83AF41-23AE-954C-81E2-53092A0FFABD}"/>
              </a:ext>
            </a:extLst>
          </p:cNvPr>
          <p:cNvSpPr/>
          <p:nvPr/>
        </p:nvSpPr>
        <p:spPr>
          <a:xfrm>
            <a:off x="6644437" y="3540676"/>
            <a:ext cx="175200" cy="164364"/>
          </a:xfrm>
          <a:prstGeom prst="rightArrow">
            <a:avLst/>
          </a:prstGeom>
          <a:solidFill>
            <a:srgbClr val="BA0660"/>
          </a:solidFill>
          <a:ln>
            <a:solidFill>
              <a:srgbClr val="BA0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E45C18D3-B807-7442-9BB5-8A30586FA74A}"/>
              </a:ext>
            </a:extLst>
          </p:cNvPr>
          <p:cNvSpPr txBox="1">
            <a:spLocks/>
          </p:cNvSpPr>
          <p:nvPr/>
        </p:nvSpPr>
        <p:spPr>
          <a:xfrm rot="16200000">
            <a:off x="4787086" y="2962703"/>
            <a:ext cx="2703091" cy="132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2000" dirty="0">
                <a:solidFill>
                  <a:schemeClr val="accent1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Batch </a:t>
            </a:r>
            <a:r>
              <a:rPr lang="fr-CA" sz="2000" dirty="0" err="1">
                <a:solidFill>
                  <a:schemeClr val="accent1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Norm</a:t>
            </a:r>
            <a:endParaRPr lang="fr-CA" sz="2000" dirty="0">
              <a:solidFill>
                <a:schemeClr val="accent1"/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sp>
        <p:nvSpPr>
          <p:cNvPr id="87" name="Rectangle: Rounded Corners 15">
            <a:extLst>
              <a:ext uri="{FF2B5EF4-FFF2-40B4-BE49-F238E27FC236}">
                <a16:creationId xmlns:a16="http://schemas.microsoft.com/office/drawing/2014/main" id="{ADDB3ED1-6D95-FE41-BEFF-EE04914BA9F8}"/>
              </a:ext>
            </a:extLst>
          </p:cNvPr>
          <p:cNvSpPr/>
          <p:nvPr/>
        </p:nvSpPr>
        <p:spPr>
          <a:xfrm rot="16200000">
            <a:off x="4872952" y="3437017"/>
            <a:ext cx="2317480" cy="321759"/>
          </a:xfrm>
          <a:prstGeom prst="roundRect">
            <a:avLst>
              <a:gd name="adj" fmla="val 2112"/>
            </a:avLst>
          </a:prstGeom>
          <a:solidFill>
            <a:srgbClr val="DAE3F3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1E1E31C5-372E-8D4A-A716-CD8718D7A812}"/>
              </a:ext>
            </a:extLst>
          </p:cNvPr>
          <p:cNvSpPr txBox="1">
            <a:spLocks/>
          </p:cNvSpPr>
          <p:nvPr/>
        </p:nvSpPr>
        <p:spPr>
          <a:xfrm rot="16200000">
            <a:off x="5183594" y="3005350"/>
            <a:ext cx="2703091" cy="132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2000" dirty="0">
                <a:solidFill>
                  <a:schemeClr val="accent1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Conv</a:t>
            </a:r>
          </a:p>
        </p:txBody>
      </p:sp>
      <p:sp>
        <p:nvSpPr>
          <p:cNvPr id="89" name="Rectangle: Rounded Corners 15">
            <a:extLst>
              <a:ext uri="{FF2B5EF4-FFF2-40B4-BE49-F238E27FC236}">
                <a16:creationId xmlns:a16="http://schemas.microsoft.com/office/drawing/2014/main" id="{769F3B56-EDD9-FB4E-A834-8A234A3CA8D2}"/>
              </a:ext>
            </a:extLst>
          </p:cNvPr>
          <p:cNvSpPr/>
          <p:nvPr/>
        </p:nvSpPr>
        <p:spPr>
          <a:xfrm rot="16200000">
            <a:off x="5284596" y="3450916"/>
            <a:ext cx="2317480" cy="321759"/>
          </a:xfrm>
          <a:prstGeom prst="roundRect">
            <a:avLst>
              <a:gd name="adj" fmla="val 2112"/>
            </a:avLst>
          </a:prstGeom>
          <a:solidFill>
            <a:srgbClr val="DAE3F3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A5122409-473F-8F4D-A40C-79582DECC101}"/>
              </a:ext>
            </a:extLst>
          </p:cNvPr>
          <p:cNvSpPr txBox="1">
            <a:spLocks/>
          </p:cNvSpPr>
          <p:nvPr/>
        </p:nvSpPr>
        <p:spPr>
          <a:xfrm rot="16200000">
            <a:off x="5572392" y="3003609"/>
            <a:ext cx="2703091" cy="132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2000" dirty="0">
                <a:solidFill>
                  <a:schemeClr val="accent1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Batch </a:t>
            </a:r>
            <a:r>
              <a:rPr lang="fr-CA" sz="2000" dirty="0" err="1">
                <a:solidFill>
                  <a:schemeClr val="accent1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Norm</a:t>
            </a:r>
            <a:endParaRPr lang="fr-CA" sz="2000" dirty="0">
              <a:solidFill>
                <a:schemeClr val="accent1"/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sp>
        <p:nvSpPr>
          <p:cNvPr id="91" name="Arrow: Right 13">
            <a:extLst>
              <a:ext uri="{FF2B5EF4-FFF2-40B4-BE49-F238E27FC236}">
                <a16:creationId xmlns:a16="http://schemas.microsoft.com/office/drawing/2014/main" id="{509762B0-3AC5-FA4B-B3BC-4A8303EAE48D}"/>
              </a:ext>
            </a:extLst>
          </p:cNvPr>
          <p:cNvSpPr/>
          <p:nvPr/>
        </p:nvSpPr>
        <p:spPr>
          <a:xfrm>
            <a:off x="10030928" y="3108676"/>
            <a:ext cx="943284" cy="273388"/>
          </a:xfrm>
          <a:prstGeom prst="rightArrow">
            <a:avLst/>
          </a:prstGeom>
          <a:solidFill>
            <a:srgbClr val="BA0660"/>
          </a:solidFill>
          <a:ln>
            <a:solidFill>
              <a:srgbClr val="BA0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2" name="Arrow: Right 13">
            <a:extLst>
              <a:ext uri="{FF2B5EF4-FFF2-40B4-BE49-F238E27FC236}">
                <a16:creationId xmlns:a16="http://schemas.microsoft.com/office/drawing/2014/main" id="{5A79FC9B-D339-6547-A74F-8B6F1A603004}"/>
              </a:ext>
            </a:extLst>
          </p:cNvPr>
          <p:cNvSpPr/>
          <p:nvPr/>
        </p:nvSpPr>
        <p:spPr>
          <a:xfrm>
            <a:off x="10030928" y="3690702"/>
            <a:ext cx="943284" cy="273388"/>
          </a:xfrm>
          <a:prstGeom prst="rightArrow">
            <a:avLst/>
          </a:prstGeom>
          <a:solidFill>
            <a:srgbClr val="BA0660"/>
          </a:solidFill>
          <a:ln>
            <a:solidFill>
              <a:srgbClr val="BA0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3" name="Arrow: Right 13">
            <a:extLst>
              <a:ext uri="{FF2B5EF4-FFF2-40B4-BE49-F238E27FC236}">
                <a16:creationId xmlns:a16="http://schemas.microsoft.com/office/drawing/2014/main" id="{FE57EEE9-F7AD-6B43-B3D5-0F6BA17AB302}"/>
              </a:ext>
            </a:extLst>
          </p:cNvPr>
          <p:cNvSpPr/>
          <p:nvPr/>
        </p:nvSpPr>
        <p:spPr>
          <a:xfrm>
            <a:off x="10056641" y="4194150"/>
            <a:ext cx="943284" cy="273388"/>
          </a:xfrm>
          <a:prstGeom prst="rightArrow">
            <a:avLst/>
          </a:prstGeom>
          <a:solidFill>
            <a:srgbClr val="BA0660"/>
          </a:solidFill>
          <a:ln>
            <a:solidFill>
              <a:srgbClr val="BA0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4B71E768-8FA2-564C-B281-EEA77D8FC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21" y="4521751"/>
            <a:ext cx="2128284" cy="5773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Input: image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42B0766D-3140-1440-BBAC-D10BE7FAC34B}"/>
              </a:ext>
            </a:extLst>
          </p:cNvPr>
          <p:cNvSpPr txBox="1">
            <a:spLocks/>
          </p:cNvSpPr>
          <p:nvPr/>
        </p:nvSpPr>
        <p:spPr>
          <a:xfrm>
            <a:off x="11096670" y="2462484"/>
            <a:ext cx="938744" cy="57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b="1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CCT</a:t>
            </a: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C2CDB53F-B1A5-D042-8788-AF6740BE3E4D}"/>
              </a:ext>
            </a:extLst>
          </p:cNvPr>
          <p:cNvSpPr txBox="1">
            <a:spLocks/>
          </p:cNvSpPr>
          <p:nvPr/>
        </p:nvSpPr>
        <p:spPr>
          <a:xfrm>
            <a:off x="11071544" y="3060773"/>
            <a:ext cx="938744" cy="57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b="1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n</a:t>
            </a:r>
            <a:r>
              <a:rPr lang="fr-CA" b="1" baseline="-250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e</a:t>
            </a: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A289E2C8-1050-494C-9A17-933B0D6E6EDC}"/>
              </a:ext>
            </a:extLst>
          </p:cNvPr>
          <p:cNvSpPr txBox="1">
            <a:spLocks/>
          </p:cNvSpPr>
          <p:nvPr/>
        </p:nvSpPr>
        <p:spPr>
          <a:xfrm>
            <a:off x="11114734" y="3644915"/>
            <a:ext cx="938744" cy="57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b="1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K</a:t>
            </a:r>
            <a:r>
              <a:rPr lang="fr-CA" b="1" baseline="-250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577569F9-9147-CC48-BC3F-E9D7FE8C1FDB}"/>
              </a:ext>
            </a:extLst>
          </p:cNvPr>
          <p:cNvSpPr txBox="1">
            <a:spLocks/>
          </p:cNvSpPr>
          <p:nvPr/>
        </p:nvSpPr>
        <p:spPr>
          <a:xfrm>
            <a:off x="11100855" y="4193203"/>
            <a:ext cx="938744" cy="57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b="1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⍺</a:t>
            </a:r>
          </a:p>
        </p:txBody>
      </p:sp>
    </p:spTree>
    <p:extLst>
      <p:ext uri="{BB962C8B-B14F-4D97-AF65-F5344CB8AC3E}">
        <p14:creationId xmlns:p14="http://schemas.microsoft.com/office/powerpoint/2010/main" val="1197301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DA7AD-7B59-4673-8463-4C181E64E3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92D5B-C239-4440-BA7E-C73CB59566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2" descr="Star Space Wallpapers - Top Free Star Space Backgrounds - WallpaperAccess">
            <a:extLst>
              <a:ext uri="{FF2B5EF4-FFF2-40B4-BE49-F238E27FC236}">
                <a16:creationId xmlns:a16="http://schemas.microsoft.com/office/drawing/2014/main" id="{9664715B-3135-4273-AAE2-6D5E9B589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440A5A-9807-4218-8700-A409C498774B}"/>
              </a:ext>
            </a:extLst>
          </p:cNvPr>
          <p:cNvSpPr/>
          <p:nvPr/>
        </p:nvSpPr>
        <p:spPr>
          <a:xfrm>
            <a:off x="-13652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FE15C51-58CC-1BA6-6F39-3D2853C4622D}"/>
              </a:ext>
            </a:extLst>
          </p:cNvPr>
          <p:cNvSpPr txBox="1">
            <a:spLocks/>
          </p:cNvSpPr>
          <p:nvPr/>
        </p:nvSpPr>
        <p:spPr>
          <a:xfrm>
            <a:off x="978171" y="2272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Merci!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43C019-2437-4C01-0ABA-4684FEB21B0D}"/>
              </a:ext>
            </a:extLst>
          </p:cNvPr>
          <p:cNvSpPr txBox="1"/>
          <p:nvPr/>
        </p:nvSpPr>
        <p:spPr>
          <a:xfrm>
            <a:off x="7683645" y="5409771"/>
            <a:ext cx="50690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chemeClr val="bg1"/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contact: maria.sadikov@umontral.ca</a:t>
            </a:r>
            <a:endParaRPr lang="fr-CA" sz="2000" dirty="0">
              <a:solidFill>
                <a:schemeClr val="bg1"/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</p:txBody>
      </p:sp>
      <p:pic>
        <p:nvPicPr>
          <p:cNvPr id="16" name="Picture 2" descr="Plateforme de microscopie électronique de l&amp;#39;université de Montréal (Copy)">
            <a:extLst>
              <a:ext uri="{FF2B5EF4-FFF2-40B4-BE49-F238E27FC236}">
                <a16:creationId xmlns:a16="http://schemas.microsoft.com/office/drawing/2014/main" id="{CA1B8989-D56B-B54A-BE69-FBC98A65C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978" b="20773"/>
          <a:stretch/>
        </p:blipFill>
        <p:spPr bwMode="auto">
          <a:xfrm>
            <a:off x="10218168" y="5889637"/>
            <a:ext cx="1769611" cy="94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133559F1-FF28-0D4F-9790-D6E0850B3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536" y="6114289"/>
            <a:ext cx="1182448" cy="52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X-TRA">
            <a:extLst>
              <a:ext uri="{FF2B5EF4-FFF2-40B4-BE49-F238E27FC236}">
                <a16:creationId xmlns:a16="http://schemas.microsoft.com/office/drawing/2014/main" id="{5C8FDE5D-4C3F-D34D-984E-22F304600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6" y="5840658"/>
            <a:ext cx="967454" cy="94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ogos - Fonds de recherche du Québec - FRQ">
            <a:extLst>
              <a:ext uri="{FF2B5EF4-FFF2-40B4-BE49-F238E27FC236}">
                <a16:creationId xmlns:a16="http://schemas.microsoft.com/office/drawing/2014/main" id="{BCB5A51B-DCD2-374F-9132-760DB5DF3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61" y="5920542"/>
            <a:ext cx="2206307" cy="94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VADO | Institut de valorisation des données">
            <a:extLst>
              <a:ext uri="{FF2B5EF4-FFF2-40B4-BE49-F238E27FC236}">
                <a16:creationId xmlns:a16="http://schemas.microsoft.com/office/drawing/2014/main" id="{2F42273B-1121-044E-95EE-CB9ACA19C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11" y="5937085"/>
            <a:ext cx="2104394" cy="70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C9CA974-47CC-0243-8CF0-0031F58FA3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83" y="6048792"/>
            <a:ext cx="3429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3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ar Space Wallpapers - Top Free Star Space Backgrounds - WallpaperAccess">
            <a:extLst>
              <a:ext uri="{FF2B5EF4-FFF2-40B4-BE49-F238E27FC236}">
                <a16:creationId xmlns:a16="http://schemas.microsoft.com/office/drawing/2014/main" id="{3D6C6ED9-3522-0C3B-5465-91DC9316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456CA-416C-6691-168F-4A49424F266E}"/>
              </a:ext>
            </a:extLst>
          </p:cNvPr>
          <p:cNvSpPr/>
          <p:nvPr/>
        </p:nvSpPr>
        <p:spPr>
          <a:xfrm>
            <a:off x="-1588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36D14-AB97-E486-E054-5C77378D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Galaxy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clusters</a:t>
            </a:r>
            <a:endParaRPr lang="en-CA" dirty="0">
              <a:solidFill>
                <a:schemeClr val="bg1">
                  <a:lumMod val="9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Galaxy - Wikipedia">
            <a:extLst>
              <a:ext uri="{FF2B5EF4-FFF2-40B4-BE49-F238E27FC236}">
                <a16:creationId xmlns:a16="http://schemas.microsoft.com/office/drawing/2014/main" id="{C7F75A95-95F8-8E0C-98E1-CED23C994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72"/>
          <a:stretch/>
        </p:blipFill>
        <p:spPr bwMode="auto">
          <a:xfrm>
            <a:off x="404774" y="1554413"/>
            <a:ext cx="2541073" cy="25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D41871-328D-310A-B86C-88BBB2B2A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13" y="4224328"/>
            <a:ext cx="2574000" cy="75395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CA" sz="30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Galaxies</a:t>
            </a:r>
          </a:p>
          <a:p>
            <a:pPr marL="0" indent="0" algn="ctr">
              <a:buNone/>
            </a:pPr>
            <a:r>
              <a:rPr lang="fr-CA" sz="26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(3% of mass)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39EC01F-6FE3-DBA2-081A-2DA96527E249}"/>
              </a:ext>
            </a:extLst>
          </p:cNvPr>
          <p:cNvSpPr txBox="1">
            <a:spLocks/>
          </p:cNvSpPr>
          <p:nvPr/>
        </p:nvSpPr>
        <p:spPr>
          <a:xfrm>
            <a:off x="7820977" y="4693285"/>
            <a:ext cx="3994410" cy="1637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2900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Supermassive</a:t>
            </a:r>
            <a:r>
              <a:rPr lang="fr-CA" sz="29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black </a:t>
            </a:r>
            <a:r>
              <a:rPr lang="fr-CA" sz="2900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hole</a:t>
            </a:r>
            <a:endParaRPr lang="fr-CA" sz="2900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A" sz="20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(</a:t>
            </a:r>
            <a:r>
              <a:rPr lang="fr-CA" sz="2000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negligeable</a:t>
            </a:r>
            <a:r>
              <a:rPr lang="fr-CA" sz="20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mass)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59DDC2-FD52-8FF3-645B-6448B9ED91BD}"/>
              </a:ext>
            </a:extLst>
          </p:cNvPr>
          <p:cNvSpPr txBox="1">
            <a:spLocks/>
          </p:cNvSpPr>
          <p:nvPr/>
        </p:nvSpPr>
        <p:spPr>
          <a:xfrm>
            <a:off x="7555229" y="2742276"/>
            <a:ext cx="1358900" cy="89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50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+</a:t>
            </a:r>
          </a:p>
        </p:txBody>
      </p:sp>
      <p:pic>
        <p:nvPicPr>
          <p:cNvPr id="3076" name="Picture 4" descr="Image illustrative de l’article M87*">
            <a:extLst>
              <a:ext uri="{FF2B5EF4-FFF2-40B4-BE49-F238E27FC236}">
                <a16:creationId xmlns:a16="http://schemas.microsoft.com/office/drawing/2014/main" id="{061B4E56-4DDA-6544-2D66-05FFC5F15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8" t="16301" r="28788" b="20147"/>
          <a:stretch/>
        </p:blipFill>
        <p:spPr bwMode="auto">
          <a:xfrm>
            <a:off x="8234679" y="1690688"/>
            <a:ext cx="3119121" cy="262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7E90F6A-5C24-A96B-EFB8-790CCAA3A197}"/>
              </a:ext>
            </a:extLst>
          </p:cNvPr>
          <p:cNvSpPr txBox="1">
            <a:spLocks/>
          </p:cNvSpPr>
          <p:nvPr/>
        </p:nvSpPr>
        <p:spPr>
          <a:xfrm>
            <a:off x="4972763" y="1836895"/>
            <a:ext cx="1358900" cy="89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50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E49C607-C793-5E5E-E157-2DF7F0F284DF}"/>
              </a:ext>
            </a:extLst>
          </p:cNvPr>
          <p:cNvSpPr txBox="1">
            <a:spLocks/>
          </p:cNvSpPr>
          <p:nvPr/>
        </p:nvSpPr>
        <p:spPr>
          <a:xfrm>
            <a:off x="5522633" y="1874410"/>
            <a:ext cx="2712046" cy="117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3000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Dark</a:t>
            </a:r>
            <a:r>
              <a:rPr lang="fr-CA" sz="30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</a:t>
            </a:r>
            <a:r>
              <a:rPr lang="fr-CA" sz="3000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matter</a:t>
            </a:r>
            <a:endParaRPr lang="fr-CA" sz="3000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22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(84% of mass)</a:t>
            </a:r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2C0136AF-D738-D380-E48E-34C52B10E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119" y="6336950"/>
            <a:ext cx="2743200" cy="365125"/>
          </a:xfrm>
        </p:spPr>
        <p:txBody>
          <a:bodyPr/>
          <a:lstStyle/>
          <a:p>
            <a:r>
              <a:rPr lang="fr-CA" sz="3000" dirty="0">
                <a:solidFill>
                  <a:srgbClr val="FF5601"/>
                </a:solidFill>
                <a:latin typeface="Berlin Sans FB" panose="020E0602020502020306" pitchFamily="34" charset="0"/>
              </a:rPr>
              <a:t>2</a:t>
            </a:r>
            <a:endParaRPr lang="en-CA" sz="3000" dirty="0">
              <a:solidFill>
                <a:srgbClr val="FF5601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C318F8-7BB3-A144-D75D-F69725A61F82}"/>
              </a:ext>
            </a:extLst>
          </p:cNvPr>
          <p:cNvSpPr txBox="1"/>
          <p:nvPr/>
        </p:nvSpPr>
        <p:spPr>
          <a:xfrm>
            <a:off x="8581452" y="6536830"/>
            <a:ext cx="48341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300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  <a:ea typeface="Cambria" panose="02040503050406030204" pitchFamily="18" charset="0"/>
              </a:rPr>
              <a:t>Image: EHT Collaboration</a:t>
            </a:r>
            <a:endParaRPr lang="en-CA" sz="1300" dirty="0">
              <a:solidFill>
                <a:schemeClr val="bg1">
                  <a:lumMod val="65000"/>
                </a:schemeClr>
              </a:solidFill>
              <a:latin typeface="Bahnschrift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F1CC6-00FD-5779-0114-CB54D4ACC5BD}"/>
              </a:ext>
            </a:extLst>
          </p:cNvPr>
          <p:cNvSpPr txBox="1"/>
          <p:nvPr/>
        </p:nvSpPr>
        <p:spPr>
          <a:xfrm>
            <a:off x="713387" y="6571573"/>
            <a:ext cx="48341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300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  <a:ea typeface="Cambria" panose="02040503050406030204" pitchFamily="18" charset="0"/>
              </a:rPr>
              <a:t>Image: NASA, ESA, Adam G Riess</a:t>
            </a:r>
            <a:endParaRPr lang="en-CA" sz="1300" dirty="0">
              <a:solidFill>
                <a:schemeClr val="bg1">
                  <a:lumMod val="65000"/>
                </a:schemeClr>
              </a:solidFill>
              <a:latin typeface="Bahnschrift" panose="020B0502040204020203" pitchFamily="34" charset="0"/>
              <a:ea typeface="Cambria" panose="02040503050406030204" pitchFamily="18" charset="0"/>
            </a:endParaRPr>
          </a:p>
        </p:txBody>
      </p:sp>
      <p:pic>
        <p:nvPicPr>
          <p:cNvPr id="22" name="Picture 6" descr="Cloud Drawing PNG Free Images with Transparent Background - (1,708 Free  Downloads)">
            <a:extLst>
              <a:ext uri="{FF2B5EF4-FFF2-40B4-BE49-F238E27FC236}">
                <a16:creationId xmlns:a16="http://schemas.microsoft.com/office/drawing/2014/main" id="{BB7BD7B2-19A2-DD43-9E21-321A4B6A9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857" y="3620334"/>
            <a:ext cx="3728760" cy="167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8FB41BD-5F7A-9646-8177-F6A20C10B392}"/>
              </a:ext>
            </a:extLst>
          </p:cNvPr>
          <p:cNvSpPr txBox="1">
            <a:spLocks/>
          </p:cNvSpPr>
          <p:nvPr/>
        </p:nvSpPr>
        <p:spPr>
          <a:xfrm>
            <a:off x="4125458" y="4143251"/>
            <a:ext cx="2316713" cy="1162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Intra-cluster medium (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Gas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fr-CA" sz="22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(13% of mass)</a:t>
            </a:r>
          </a:p>
          <a:p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2D7E0C2-5D6A-78AF-856C-6926E7E6C8B9}"/>
              </a:ext>
            </a:extLst>
          </p:cNvPr>
          <p:cNvSpPr txBox="1">
            <a:spLocks/>
          </p:cNvSpPr>
          <p:nvPr/>
        </p:nvSpPr>
        <p:spPr>
          <a:xfrm>
            <a:off x="3613863" y="3552211"/>
            <a:ext cx="1358900" cy="89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50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9945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ar Space Wallpapers - Top Free Star Space Backgrounds - WallpaperAccess">
            <a:extLst>
              <a:ext uri="{FF2B5EF4-FFF2-40B4-BE49-F238E27FC236}">
                <a16:creationId xmlns:a16="http://schemas.microsoft.com/office/drawing/2014/main" id="{3D6C6ED9-3522-0C3B-5465-91DC9316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456CA-416C-6691-168F-4A49424F266E}"/>
              </a:ext>
            </a:extLst>
          </p:cNvPr>
          <p:cNvSpPr/>
          <p:nvPr/>
        </p:nvSpPr>
        <p:spPr>
          <a:xfrm>
            <a:off x="-1588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36D14-AB97-E486-E054-5C77378D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>
                <a:solidFill>
                  <a:schemeClr val="bg1">
                    <a:lumMod val="95000"/>
                    <a:alpha val="10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Galaxy</a:t>
            </a:r>
            <a:r>
              <a:rPr lang="fr-CA" dirty="0">
                <a:solidFill>
                  <a:schemeClr val="bg1">
                    <a:lumMod val="95000"/>
                    <a:alpha val="10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clusters</a:t>
            </a:r>
            <a:endParaRPr lang="en-CA" dirty="0">
              <a:solidFill>
                <a:schemeClr val="bg1">
                  <a:lumMod val="95000"/>
                  <a:alpha val="10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Galaxy - Wikipedia">
            <a:extLst>
              <a:ext uri="{FF2B5EF4-FFF2-40B4-BE49-F238E27FC236}">
                <a16:creationId xmlns:a16="http://schemas.microsoft.com/office/drawing/2014/main" id="{C7F75A95-95F8-8E0C-98E1-CED23C994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72"/>
          <a:stretch/>
        </p:blipFill>
        <p:spPr bwMode="auto">
          <a:xfrm>
            <a:off x="404774" y="1554413"/>
            <a:ext cx="2541073" cy="25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D41871-328D-310A-B86C-88BBB2B2A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13" y="4224328"/>
            <a:ext cx="2574000" cy="75395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CA" sz="3000" dirty="0">
                <a:solidFill>
                  <a:schemeClr val="bg1">
                    <a:lumMod val="85000"/>
                    <a:alpha val="10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Galaxies</a:t>
            </a:r>
          </a:p>
          <a:p>
            <a:pPr marL="0" indent="0" algn="ctr">
              <a:buNone/>
            </a:pPr>
            <a:r>
              <a:rPr lang="fr-CA" sz="2600" dirty="0">
                <a:solidFill>
                  <a:schemeClr val="bg1">
                    <a:lumMod val="85000"/>
                    <a:alpha val="10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(3% of mass)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39EC01F-6FE3-DBA2-081A-2DA96527E249}"/>
              </a:ext>
            </a:extLst>
          </p:cNvPr>
          <p:cNvSpPr txBox="1">
            <a:spLocks/>
          </p:cNvSpPr>
          <p:nvPr/>
        </p:nvSpPr>
        <p:spPr>
          <a:xfrm>
            <a:off x="7820977" y="4693285"/>
            <a:ext cx="3994410" cy="1637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2900" dirty="0" err="1">
                <a:solidFill>
                  <a:schemeClr val="bg1">
                    <a:lumMod val="85000"/>
                    <a:alpha val="10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Supermassive</a:t>
            </a:r>
            <a:r>
              <a:rPr lang="fr-CA" sz="2900" dirty="0">
                <a:solidFill>
                  <a:schemeClr val="bg1">
                    <a:lumMod val="85000"/>
                    <a:alpha val="10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black </a:t>
            </a:r>
            <a:r>
              <a:rPr lang="fr-CA" sz="2900" dirty="0" err="1">
                <a:solidFill>
                  <a:schemeClr val="bg1">
                    <a:lumMod val="85000"/>
                    <a:alpha val="10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hole</a:t>
            </a:r>
            <a:endParaRPr lang="fr-CA" sz="2900" dirty="0">
              <a:solidFill>
                <a:schemeClr val="bg1">
                  <a:lumMod val="85000"/>
                  <a:alpha val="10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A" sz="2000" dirty="0">
                <a:solidFill>
                  <a:schemeClr val="bg1">
                    <a:lumMod val="85000"/>
                    <a:alpha val="10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(</a:t>
            </a:r>
            <a:r>
              <a:rPr lang="fr-CA" sz="2000" dirty="0" err="1">
                <a:solidFill>
                  <a:schemeClr val="bg1">
                    <a:lumMod val="85000"/>
                    <a:alpha val="10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negligeable</a:t>
            </a:r>
            <a:r>
              <a:rPr lang="fr-CA" sz="2000" dirty="0">
                <a:solidFill>
                  <a:schemeClr val="bg1">
                    <a:lumMod val="85000"/>
                    <a:alpha val="10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mass)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59DDC2-FD52-8FF3-645B-6448B9ED91BD}"/>
              </a:ext>
            </a:extLst>
          </p:cNvPr>
          <p:cNvSpPr txBox="1">
            <a:spLocks/>
          </p:cNvSpPr>
          <p:nvPr/>
        </p:nvSpPr>
        <p:spPr>
          <a:xfrm>
            <a:off x="7555229" y="2742276"/>
            <a:ext cx="1358900" cy="89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5000" dirty="0">
                <a:solidFill>
                  <a:schemeClr val="bg1">
                    <a:lumMod val="85000"/>
                    <a:alpha val="24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+</a:t>
            </a:r>
          </a:p>
        </p:txBody>
      </p:sp>
      <p:pic>
        <p:nvPicPr>
          <p:cNvPr id="3076" name="Picture 4" descr="Image illustrative de l’article M87*">
            <a:extLst>
              <a:ext uri="{FF2B5EF4-FFF2-40B4-BE49-F238E27FC236}">
                <a16:creationId xmlns:a16="http://schemas.microsoft.com/office/drawing/2014/main" id="{061B4E56-4DDA-6544-2D66-05FFC5F15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8" t="16301" r="28788" b="20147"/>
          <a:stretch/>
        </p:blipFill>
        <p:spPr bwMode="auto">
          <a:xfrm>
            <a:off x="8234679" y="1690688"/>
            <a:ext cx="3119121" cy="262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7E90F6A-5C24-A96B-EFB8-790CCAA3A197}"/>
              </a:ext>
            </a:extLst>
          </p:cNvPr>
          <p:cNvSpPr txBox="1">
            <a:spLocks/>
          </p:cNvSpPr>
          <p:nvPr/>
        </p:nvSpPr>
        <p:spPr>
          <a:xfrm>
            <a:off x="4972763" y="1836895"/>
            <a:ext cx="1358900" cy="89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5000" dirty="0">
                <a:solidFill>
                  <a:schemeClr val="bg1">
                    <a:lumMod val="85000"/>
                    <a:alpha val="24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E49C607-C793-5E5E-E157-2DF7F0F284DF}"/>
              </a:ext>
            </a:extLst>
          </p:cNvPr>
          <p:cNvSpPr txBox="1">
            <a:spLocks/>
          </p:cNvSpPr>
          <p:nvPr/>
        </p:nvSpPr>
        <p:spPr>
          <a:xfrm>
            <a:off x="5522633" y="1874410"/>
            <a:ext cx="2712046" cy="117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3000" dirty="0" err="1">
                <a:solidFill>
                  <a:schemeClr val="bg1">
                    <a:lumMod val="85000"/>
                    <a:alpha val="10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Dark</a:t>
            </a:r>
            <a:r>
              <a:rPr lang="fr-CA" sz="3000" dirty="0">
                <a:solidFill>
                  <a:schemeClr val="bg1">
                    <a:lumMod val="85000"/>
                    <a:alpha val="10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</a:t>
            </a:r>
            <a:r>
              <a:rPr lang="fr-CA" sz="3000" dirty="0" err="1">
                <a:solidFill>
                  <a:schemeClr val="bg1">
                    <a:lumMod val="85000"/>
                    <a:alpha val="10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matter</a:t>
            </a:r>
            <a:endParaRPr lang="fr-CA" sz="3000" dirty="0">
              <a:solidFill>
                <a:schemeClr val="bg1">
                  <a:lumMod val="85000"/>
                  <a:alpha val="10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2200" dirty="0">
                <a:solidFill>
                  <a:schemeClr val="bg1">
                    <a:lumMod val="85000"/>
                    <a:alpha val="10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(84% of mass)</a:t>
            </a:r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2C0136AF-D738-D380-E48E-34C52B10E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119" y="6336950"/>
            <a:ext cx="2743200" cy="365125"/>
          </a:xfrm>
        </p:spPr>
        <p:txBody>
          <a:bodyPr/>
          <a:lstStyle/>
          <a:p>
            <a:r>
              <a:rPr lang="fr-CA" sz="3000" dirty="0">
                <a:solidFill>
                  <a:srgbClr val="FF5601"/>
                </a:solidFill>
                <a:latin typeface="Berlin Sans FB" panose="020E0602020502020306" pitchFamily="34" charset="0"/>
              </a:rPr>
              <a:t>2</a:t>
            </a:r>
            <a:endParaRPr lang="en-CA" sz="3000" dirty="0">
              <a:solidFill>
                <a:srgbClr val="FF560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9" name="Picture 6" descr="Cloud Drawing PNG Free Images with Transparent Background - (1,708 Free  Downloads)">
            <a:extLst>
              <a:ext uri="{FF2B5EF4-FFF2-40B4-BE49-F238E27FC236}">
                <a16:creationId xmlns:a16="http://schemas.microsoft.com/office/drawing/2014/main" id="{9CB1341B-36DF-2147-BCE8-03BC816CA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857" y="3620334"/>
            <a:ext cx="3728760" cy="167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9534A60-383E-8243-B05B-D5C1B1FAABB0}"/>
              </a:ext>
            </a:extLst>
          </p:cNvPr>
          <p:cNvSpPr txBox="1">
            <a:spLocks/>
          </p:cNvSpPr>
          <p:nvPr/>
        </p:nvSpPr>
        <p:spPr>
          <a:xfrm>
            <a:off x="3613863" y="3552211"/>
            <a:ext cx="1358900" cy="89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5000" dirty="0">
                <a:solidFill>
                  <a:schemeClr val="bg1">
                    <a:lumMod val="85000"/>
                    <a:alpha val="24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AC91357-60C9-DC48-BE1C-5D8394BB91A5}"/>
              </a:ext>
            </a:extLst>
          </p:cNvPr>
          <p:cNvCxnSpPr>
            <a:cxnSpLocks/>
          </p:cNvCxnSpPr>
          <p:nvPr/>
        </p:nvCxnSpPr>
        <p:spPr>
          <a:xfrm flipV="1">
            <a:off x="5405252" y="3090932"/>
            <a:ext cx="0" cy="47638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1FF4015-336A-FC4E-858D-9495904C367B}"/>
              </a:ext>
            </a:extLst>
          </p:cNvPr>
          <p:cNvCxnSpPr>
            <a:cxnSpLocks/>
          </p:cNvCxnSpPr>
          <p:nvPr/>
        </p:nvCxnSpPr>
        <p:spPr>
          <a:xfrm>
            <a:off x="5924720" y="5364490"/>
            <a:ext cx="163019" cy="48485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3FC048C-F469-4B45-8ADE-9EEA8DF672D0}"/>
              </a:ext>
            </a:extLst>
          </p:cNvPr>
          <p:cNvCxnSpPr>
            <a:cxnSpLocks/>
          </p:cNvCxnSpPr>
          <p:nvPr/>
        </p:nvCxnSpPr>
        <p:spPr>
          <a:xfrm flipH="1" flipV="1">
            <a:off x="3052802" y="4075288"/>
            <a:ext cx="509078" cy="24334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F1983E5-1527-6D4E-B7F3-8028259A7EAE}"/>
              </a:ext>
            </a:extLst>
          </p:cNvPr>
          <p:cNvCxnSpPr>
            <a:cxnSpLocks/>
          </p:cNvCxnSpPr>
          <p:nvPr/>
        </p:nvCxnSpPr>
        <p:spPr>
          <a:xfrm flipH="1" flipV="1">
            <a:off x="4494750" y="3251921"/>
            <a:ext cx="254519" cy="41096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D95A47-CB27-CA4A-A811-3CB5132CD20C}"/>
              </a:ext>
            </a:extLst>
          </p:cNvPr>
          <p:cNvCxnSpPr>
            <a:cxnSpLocks/>
          </p:cNvCxnSpPr>
          <p:nvPr/>
        </p:nvCxnSpPr>
        <p:spPr>
          <a:xfrm flipH="1" flipV="1">
            <a:off x="3771670" y="3662887"/>
            <a:ext cx="421008" cy="27090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A76356E-59CC-B048-8611-6C87D542E715}"/>
              </a:ext>
            </a:extLst>
          </p:cNvPr>
          <p:cNvCxnSpPr>
            <a:cxnSpLocks/>
          </p:cNvCxnSpPr>
          <p:nvPr/>
        </p:nvCxnSpPr>
        <p:spPr>
          <a:xfrm flipV="1">
            <a:off x="6819796" y="3592821"/>
            <a:ext cx="424705" cy="30973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0EBCDAF-974F-5C44-AD81-8EE00D252FAC}"/>
              </a:ext>
            </a:extLst>
          </p:cNvPr>
          <p:cNvCxnSpPr>
            <a:cxnSpLocks/>
          </p:cNvCxnSpPr>
          <p:nvPr/>
        </p:nvCxnSpPr>
        <p:spPr>
          <a:xfrm>
            <a:off x="6427752" y="5249199"/>
            <a:ext cx="404265" cy="46526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E128394-E0FD-9741-83D4-FF86F85FDE5C}"/>
              </a:ext>
            </a:extLst>
          </p:cNvPr>
          <p:cNvCxnSpPr>
            <a:cxnSpLocks/>
          </p:cNvCxnSpPr>
          <p:nvPr/>
        </p:nvCxnSpPr>
        <p:spPr>
          <a:xfrm flipH="1">
            <a:off x="5345719" y="5314770"/>
            <a:ext cx="25250" cy="54499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0EF3AF-616D-314E-8FEB-2F669D872D9B}"/>
              </a:ext>
            </a:extLst>
          </p:cNvPr>
          <p:cNvCxnSpPr>
            <a:cxnSpLocks/>
          </p:cNvCxnSpPr>
          <p:nvPr/>
        </p:nvCxnSpPr>
        <p:spPr>
          <a:xfrm flipH="1">
            <a:off x="3771670" y="5088757"/>
            <a:ext cx="421008" cy="33117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DBF1A4A-B610-7147-A6DB-06A5D547CAC2}"/>
              </a:ext>
            </a:extLst>
          </p:cNvPr>
          <p:cNvCxnSpPr>
            <a:cxnSpLocks/>
          </p:cNvCxnSpPr>
          <p:nvPr/>
        </p:nvCxnSpPr>
        <p:spPr>
          <a:xfrm flipH="1">
            <a:off x="4628385" y="5362530"/>
            <a:ext cx="120334" cy="52664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9BA968A-B687-D741-AF79-B3597C31CE1B}"/>
              </a:ext>
            </a:extLst>
          </p:cNvPr>
          <p:cNvCxnSpPr>
            <a:cxnSpLocks/>
          </p:cNvCxnSpPr>
          <p:nvPr/>
        </p:nvCxnSpPr>
        <p:spPr>
          <a:xfrm flipV="1">
            <a:off x="7244501" y="4426446"/>
            <a:ext cx="524592" cy="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B30204-3D9C-0548-8300-02191AFCA163}"/>
              </a:ext>
            </a:extLst>
          </p:cNvPr>
          <p:cNvCxnSpPr>
            <a:cxnSpLocks/>
          </p:cNvCxnSpPr>
          <p:nvPr/>
        </p:nvCxnSpPr>
        <p:spPr>
          <a:xfrm flipV="1">
            <a:off x="6087739" y="3165307"/>
            <a:ext cx="354432" cy="42751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4083E6A-7E55-3141-BB32-C1FADD3AECC2}"/>
              </a:ext>
            </a:extLst>
          </p:cNvPr>
          <p:cNvCxnSpPr>
            <a:cxnSpLocks/>
          </p:cNvCxnSpPr>
          <p:nvPr/>
        </p:nvCxnSpPr>
        <p:spPr>
          <a:xfrm>
            <a:off x="7048610" y="4978223"/>
            <a:ext cx="533853" cy="38846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" descr="Chandra Press Room :: CXC Fact Sheet">
            <a:extLst>
              <a:ext uri="{FF2B5EF4-FFF2-40B4-BE49-F238E27FC236}">
                <a16:creationId xmlns:a16="http://schemas.microsoft.com/office/drawing/2014/main" id="{8E69558F-C29E-5C43-99C6-1B570FD84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229" y="1267015"/>
            <a:ext cx="4201407" cy="189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Arrow: Circular 11">
            <a:extLst>
              <a:ext uri="{FF2B5EF4-FFF2-40B4-BE49-F238E27FC236}">
                <a16:creationId xmlns:a16="http://schemas.microsoft.com/office/drawing/2014/main" id="{59FB20B9-02FF-8D47-9674-8DA6D6537EEA}"/>
              </a:ext>
            </a:extLst>
          </p:cNvPr>
          <p:cNvSpPr/>
          <p:nvPr/>
        </p:nvSpPr>
        <p:spPr>
          <a:xfrm rot="9219790" flipH="1" flipV="1">
            <a:off x="5888111" y="1608118"/>
            <a:ext cx="3436937" cy="3157869"/>
          </a:xfrm>
          <a:prstGeom prst="circularArrow">
            <a:avLst>
              <a:gd name="adj1" fmla="val 903"/>
              <a:gd name="adj2" fmla="val 354034"/>
              <a:gd name="adj3" fmla="val 20379816"/>
              <a:gd name="adj4" fmla="val 12798647"/>
              <a:gd name="adj5" fmla="val 25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4D543E1-F12A-9548-BCE9-63EB7B1B2078}"/>
              </a:ext>
            </a:extLst>
          </p:cNvPr>
          <p:cNvCxnSpPr>
            <a:cxnSpLocks/>
          </p:cNvCxnSpPr>
          <p:nvPr/>
        </p:nvCxnSpPr>
        <p:spPr>
          <a:xfrm flipH="1">
            <a:off x="3052802" y="4915008"/>
            <a:ext cx="351913" cy="12643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208C3E9-55A4-2544-A4C6-0DE5187EBA6A}"/>
              </a:ext>
            </a:extLst>
          </p:cNvPr>
          <p:cNvSpPr txBox="1">
            <a:spLocks/>
          </p:cNvSpPr>
          <p:nvPr/>
        </p:nvSpPr>
        <p:spPr>
          <a:xfrm>
            <a:off x="4125458" y="4143251"/>
            <a:ext cx="2316713" cy="1162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dirty="0">
                <a:solidFill>
                  <a:schemeClr val="bg1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Intra-cluster medium (</a:t>
            </a:r>
            <a:r>
              <a:rPr lang="fr-CA" dirty="0" err="1">
                <a:solidFill>
                  <a:schemeClr val="bg1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Gas</a:t>
            </a:r>
            <a:r>
              <a:rPr lang="fr-CA" dirty="0">
                <a:solidFill>
                  <a:schemeClr val="bg1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fr-CA" sz="2200" dirty="0">
                <a:solidFill>
                  <a:schemeClr val="bg1">
                    <a:lumMod val="85000"/>
                    <a:alpha val="1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(13% of mass)</a:t>
            </a:r>
          </a:p>
          <a:p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82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ar Space Wallpapers - Top Free Star Space Backgrounds - WallpaperAccess">
            <a:extLst>
              <a:ext uri="{FF2B5EF4-FFF2-40B4-BE49-F238E27FC236}">
                <a16:creationId xmlns:a16="http://schemas.microsoft.com/office/drawing/2014/main" id="{3D6C6ED9-3522-0C3B-5465-91DC9316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456CA-416C-6691-168F-4A49424F266E}"/>
              </a:ext>
            </a:extLst>
          </p:cNvPr>
          <p:cNvSpPr/>
          <p:nvPr/>
        </p:nvSpPr>
        <p:spPr>
          <a:xfrm>
            <a:off x="-1588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36D14-AB97-E486-E054-5C77378D2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65" y="175057"/>
            <a:ext cx="6590153" cy="1325563"/>
          </a:xfrm>
        </p:spPr>
        <p:txBody>
          <a:bodyPr>
            <a:normAutofit/>
          </a:bodyPr>
          <a:lstStyle/>
          <a:p>
            <a:r>
              <a:rPr lang="fr-CA" sz="4000" dirty="0" err="1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Galaxy</a:t>
            </a:r>
            <a:r>
              <a:rPr lang="fr-CA" sz="40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cluster classification</a:t>
            </a:r>
            <a:endParaRPr lang="en-CA" sz="4000" dirty="0">
              <a:solidFill>
                <a:schemeClr val="bg1">
                  <a:lumMod val="9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E8AA8-1066-81F2-E3B2-1631B0519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078" y="1700250"/>
            <a:ext cx="4292600" cy="1083781"/>
          </a:xfrm>
        </p:spPr>
        <p:txBody>
          <a:bodyPr/>
          <a:lstStyle/>
          <a:p>
            <a:pPr marL="0" indent="0">
              <a:buNone/>
            </a:pPr>
            <a:r>
              <a:rPr lang="fr-CA" sz="35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Cool </a:t>
            </a:r>
            <a:r>
              <a:rPr lang="fr-CA" sz="3500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core</a:t>
            </a:r>
            <a:r>
              <a:rPr lang="fr-CA" sz="35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cluster</a:t>
            </a:r>
          </a:p>
          <a:p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7F97D3-1F7D-9680-4FD0-34C5908846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" r="47244"/>
          <a:stretch/>
        </p:blipFill>
        <p:spPr>
          <a:xfrm>
            <a:off x="2123360" y="2819022"/>
            <a:ext cx="2438781" cy="2435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BE4373-9923-4EF6-4225-5995703431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439351" y="2768518"/>
            <a:ext cx="2438781" cy="24353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9B9D9E7-BA4F-F17E-CFF8-28A0A13EB5B0}"/>
              </a:ext>
            </a:extLst>
          </p:cNvPr>
          <p:cNvSpPr txBox="1"/>
          <p:nvPr/>
        </p:nvSpPr>
        <p:spPr>
          <a:xfrm rot="2355267">
            <a:off x="1949187" y="4782614"/>
            <a:ext cx="14401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solidFill>
                  <a:schemeClr val="bg1"/>
                </a:solidFill>
                <a:latin typeface="+mj-lt"/>
              </a:rPr>
              <a:t>Distance (</a:t>
            </a:r>
            <a:r>
              <a:rPr lang="fr-CA" sz="900" dirty="0" err="1">
                <a:solidFill>
                  <a:schemeClr val="bg1"/>
                </a:solidFill>
                <a:latin typeface="+mj-lt"/>
              </a:rPr>
              <a:t>kpc</a:t>
            </a:r>
            <a:r>
              <a:rPr lang="fr-CA" sz="900" dirty="0">
                <a:solidFill>
                  <a:schemeClr val="bg1"/>
                </a:solidFill>
                <a:latin typeface="+mj-lt"/>
              </a:rPr>
              <a:t>)</a:t>
            </a:r>
            <a:endParaRPr lang="en-CA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014C64-551E-F376-48F9-CE2DDA17F5D9}"/>
              </a:ext>
            </a:extLst>
          </p:cNvPr>
          <p:cNvSpPr txBox="1"/>
          <p:nvPr/>
        </p:nvSpPr>
        <p:spPr>
          <a:xfrm rot="16200000">
            <a:off x="681194" y="2935674"/>
            <a:ext cx="27208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solidFill>
                  <a:schemeClr val="bg1"/>
                </a:solidFill>
                <a:latin typeface="+mj-lt"/>
              </a:rPr>
              <a:t>Brillance de surface (</a:t>
            </a:r>
            <a:r>
              <a:rPr lang="fr-CA" sz="9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γ</a:t>
            </a:r>
            <a:r>
              <a:rPr lang="fr-CA" sz="900" dirty="0">
                <a:solidFill>
                  <a:schemeClr val="bg1"/>
                </a:solidFill>
                <a:latin typeface="+mj-lt"/>
              </a:rPr>
              <a:t> s</a:t>
            </a:r>
            <a:r>
              <a:rPr lang="fr-CA" sz="900" baseline="30000" dirty="0">
                <a:solidFill>
                  <a:schemeClr val="bg1"/>
                </a:solidFill>
                <a:latin typeface="+mj-lt"/>
              </a:rPr>
              <a:t>-1</a:t>
            </a:r>
            <a:r>
              <a:rPr lang="fr-CA" sz="900" dirty="0">
                <a:solidFill>
                  <a:schemeClr val="bg1"/>
                </a:solidFill>
                <a:latin typeface="+mj-lt"/>
              </a:rPr>
              <a:t> arcmin</a:t>
            </a:r>
            <a:r>
              <a:rPr lang="fr-CA" sz="900" baseline="30000" dirty="0">
                <a:solidFill>
                  <a:schemeClr val="bg1"/>
                </a:solidFill>
                <a:latin typeface="+mj-lt"/>
              </a:rPr>
              <a:t>-2</a:t>
            </a:r>
            <a:r>
              <a:rPr lang="fr-CA" sz="900" dirty="0">
                <a:solidFill>
                  <a:schemeClr val="bg1"/>
                </a:solidFill>
                <a:latin typeface="+mj-lt"/>
              </a:rPr>
              <a:t>)</a:t>
            </a:r>
            <a:endParaRPr lang="en-CA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7669E5-6CD2-74BE-88A9-1985ABC4E0C6}"/>
              </a:ext>
            </a:extLst>
          </p:cNvPr>
          <p:cNvSpPr txBox="1"/>
          <p:nvPr/>
        </p:nvSpPr>
        <p:spPr>
          <a:xfrm rot="20695629">
            <a:off x="3367423" y="4709270"/>
            <a:ext cx="908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solidFill>
                  <a:schemeClr val="bg1"/>
                </a:solidFill>
                <a:latin typeface="+mj-lt"/>
              </a:rPr>
              <a:t>Distance (</a:t>
            </a:r>
            <a:r>
              <a:rPr lang="fr-CA" sz="900" dirty="0" err="1">
                <a:solidFill>
                  <a:schemeClr val="bg1"/>
                </a:solidFill>
                <a:latin typeface="+mj-lt"/>
              </a:rPr>
              <a:t>kpc</a:t>
            </a:r>
            <a:r>
              <a:rPr lang="fr-CA" sz="900" dirty="0">
                <a:solidFill>
                  <a:schemeClr val="bg1"/>
                </a:solidFill>
                <a:latin typeface="+mj-lt"/>
              </a:rPr>
              <a:t>)</a:t>
            </a:r>
            <a:endParaRPr lang="en-CA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A19DFA-A7B3-881A-E3E2-8E7D9FD39C7B}"/>
              </a:ext>
            </a:extLst>
          </p:cNvPr>
          <p:cNvSpPr txBox="1"/>
          <p:nvPr/>
        </p:nvSpPr>
        <p:spPr>
          <a:xfrm rot="2355267">
            <a:off x="7392180" y="4681228"/>
            <a:ext cx="14401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solidFill>
                  <a:schemeClr val="bg1"/>
                </a:solidFill>
                <a:latin typeface="+mj-lt"/>
              </a:rPr>
              <a:t>Distance (</a:t>
            </a:r>
            <a:r>
              <a:rPr lang="fr-CA" sz="900" dirty="0" err="1">
                <a:solidFill>
                  <a:schemeClr val="bg1"/>
                </a:solidFill>
                <a:latin typeface="+mj-lt"/>
              </a:rPr>
              <a:t>kpc</a:t>
            </a:r>
            <a:r>
              <a:rPr lang="fr-CA" sz="900" dirty="0">
                <a:solidFill>
                  <a:schemeClr val="bg1"/>
                </a:solidFill>
                <a:latin typeface="+mj-lt"/>
              </a:rPr>
              <a:t>)</a:t>
            </a:r>
            <a:endParaRPr lang="en-CA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63A445-8CB0-6BD5-1272-F994120487C8}"/>
              </a:ext>
            </a:extLst>
          </p:cNvPr>
          <p:cNvSpPr txBox="1"/>
          <p:nvPr/>
        </p:nvSpPr>
        <p:spPr>
          <a:xfrm rot="16200000">
            <a:off x="6194365" y="2820676"/>
            <a:ext cx="27208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solidFill>
                  <a:schemeClr val="bg1"/>
                </a:solidFill>
                <a:latin typeface="+mj-lt"/>
              </a:rPr>
              <a:t>Brillance de surface (</a:t>
            </a:r>
            <a:r>
              <a:rPr lang="fr-CA" sz="9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γ</a:t>
            </a:r>
            <a:r>
              <a:rPr lang="fr-CA" sz="900" dirty="0">
                <a:solidFill>
                  <a:schemeClr val="bg1"/>
                </a:solidFill>
                <a:latin typeface="+mj-lt"/>
              </a:rPr>
              <a:t> s</a:t>
            </a:r>
            <a:r>
              <a:rPr lang="fr-CA" sz="900" baseline="30000" dirty="0">
                <a:solidFill>
                  <a:schemeClr val="bg1"/>
                </a:solidFill>
                <a:latin typeface="+mj-lt"/>
              </a:rPr>
              <a:t>-1</a:t>
            </a:r>
            <a:r>
              <a:rPr lang="fr-CA" sz="900" dirty="0">
                <a:solidFill>
                  <a:schemeClr val="bg1"/>
                </a:solidFill>
                <a:latin typeface="+mj-lt"/>
              </a:rPr>
              <a:t> arcmin</a:t>
            </a:r>
            <a:r>
              <a:rPr lang="fr-CA" sz="900" baseline="30000" dirty="0">
                <a:solidFill>
                  <a:schemeClr val="bg1"/>
                </a:solidFill>
                <a:latin typeface="+mj-lt"/>
              </a:rPr>
              <a:t>-2</a:t>
            </a:r>
            <a:r>
              <a:rPr lang="fr-CA" sz="900" dirty="0">
                <a:solidFill>
                  <a:schemeClr val="bg1"/>
                </a:solidFill>
                <a:latin typeface="+mj-lt"/>
              </a:rPr>
              <a:t>)</a:t>
            </a:r>
            <a:endParaRPr lang="en-CA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540B70-E828-889B-B7C5-137BC473AD10}"/>
              </a:ext>
            </a:extLst>
          </p:cNvPr>
          <p:cNvSpPr txBox="1"/>
          <p:nvPr/>
        </p:nvSpPr>
        <p:spPr>
          <a:xfrm rot="20695629">
            <a:off x="8810416" y="4607884"/>
            <a:ext cx="908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solidFill>
                  <a:schemeClr val="bg1"/>
                </a:solidFill>
                <a:latin typeface="+mj-lt"/>
              </a:rPr>
              <a:t>Distance (</a:t>
            </a:r>
            <a:r>
              <a:rPr lang="fr-CA" sz="900" dirty="0" err="1">
                <a:solidFill>
                  <a:schemeClr val="bg1"/>
                </a:solidFill>
                <a:latin typeface="+mj-lt"/>
              </a:rPr>
              <a:t>kpc</a:t>
            </a:r>
            <a:r>
              <a:rPr lang="fr-CA" sz="900" dirty="0">
                <a:solidFill>
                  <a:schemeClr val="bg1"/>
                </a:solidFill>
                <a:latin typeface="+mj-lt"/>
              </a:rPr>
              <a:t>)</a:t>
            </a:r>
            <a:endParaRPr lang="en-CA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57B08F-BD51-EFED-0D24-77FED58C2AB6}"/>
              </a:ext>
            </a:extLst>
          </p:cNvPr>
          <p:cNvSpPr txBox="1">
            <a:spLocks/>
          </p:cNvSpPr>
          <p:nvPr/>
        </p:nvSpPr>
        <p:spPr>
          <a:xfrm>
            <a:off x="1001606" y="5473247"/>
            <a:ext cx="4292600" cy="1083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Peaked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X-ray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emission</a:t>
            </a:r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254110-FA2F-CEE7-6508-85A25806618E}"/>
              </a:ext>
            </a:extLst>
          </p:cNvPr>
          <p:cNvSpPr txBox="1">
            <a:spLocks/>
          </p:cNvSpPr>
          <p:nvPr/>
        </p:nvSpPr>
        <p:spPr>
          <a:xfrm>
            <a:off x="6667422" y="5429594"/>
            <a:ext cx="5294206" cy="1083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Uniform X-ray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emission</a:t>
            </a:r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27E5E4DD-6E96-528F-F9BE-52EF2733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119" y="6336950"/>
            <a:ext cx="2743200" cy="365125"/>
          </a:xfrm>
        </p:spPr>
        <p:txBody>
          <a:bodyPr/>
          <a:lstStyle/>
          <a:p>
            <a:r>
              <a:rPr lang="fr-CA" sz="3000" dirty="0">
                <a:solidFill>
                  <a:srgbClr val="FF5601"/>
                </a:solidFill>
                <a:latin typeface="Berlin Sans FB" panose="020E0602020502020306" pitchFamily="34" charset="0"/>
              </a:rPr>
              <a:t>3</a:t>
            </a:r>
            <a:endParaRPr lang="en-CA" sz="3000" dirty="0">
              <a:solidFill>
                <a:srgbClr val="FF5601"/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913B60-0517-889D-D414-593DA6A17D5C}"/>
              </a:ext>
            </a:extLst>
          </p:cNvPr>
          <p:cNvSpPr txBox="1"/>
          <p:nvPr/>
        </p:nvSpPr>
        <p:spPr>
          <a:xfrm>
            <a:off x="1831720" y="6530621"/>
            <a:ext cx="48341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300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  <a:ea typeface="Cambria" panose="02040503050406030204" pitchFamily="18" charset="0"/>
              </a:rPr>
              <a:t>Images: Million &amp; Allen</a:t>
            </a:r>
            <a:endParaRPr lang="en-CA" sz="1300" dirty="0">
              <a:solidFill>
                <a:schemeClr val="bg1">
                  <a:lumMod val="65000"/>
                </a:schemeClr>
              </a:solidFill>
              <a:latin typeface="Bahnschrift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22CD6AD-9C75-1C4F-8160-D85BB4C2D9EE}"/>
              </a:ext>
            </a:extLst>
          </p:cNvPr>
          <p:cNvSpPr txBox="1">
            <a:spLocks/>
          </p:cNvSpPr>
          <p:nvPr/>
        </p:nvSpPr>
        <p:spPr>
          <a:xfrm>
            <a:off x="7144718" y="1708310"/>
            <a:ext cx="4599368" cy="1083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35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Non cool </a:t>
            </a:r>
            <a:r>
              <a:rPr lang="fr-CA" sz="3500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core</a:t>
            </a:r>
            <a:r>
              <a:rPr lang="fr-CA" sz="35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cluster</a:t>
            </a:r>
          </a:p>
          <a:p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67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ar Space Wallpapers - Top Free Star Space Backgrounds - WallpaperAccess">
            <a:extLst>
              <a:ext uri="{FF2B5EF4-FFF2-40B4-BE49-F238E27FC236}">
                <a16:creationId xmlns:a16="http://schemas.microsoft.com/office/drawing/2014/main" id="{3D6C6ED9-3522-0C3B-5465-91DC9316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456CA-416C-6691-168F-4A49424F266E}"/>
              </a:ext>
            </a:extLst>
          </p:cNvPr>
          <p:cNvSpPr/>
          <p:nvPr/>
        </p:nvSpPr>
        <p:spPr>
          <a:xfrm>
            <a:off x="-1588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36D14-AB97-E486-E054-5C77378D2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65" y="175057"/>
            <a:ext cx="6590153" cy="1325563"/>
          </a:xfrm>
        </p:spPr>
        <p:txBody>
          <a:bodyPr>
            <a:normAutofit/>
          </a:bodyPr>
          <a:lstStyle/>
          <a:p>
            <a:r>
              <a:rPr lang="fr-CA" sz="4000" dirty="0" err="1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Galaxy</a:t>
            </a:r>
            <a:r>
              <a:rPr lang="fr-CA" sz="40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cluster classification</a:t>
            </a:r>
            <a:endParaRPr lang="en-CA" sz="4000" dirty="0">
              <a:solidFill>
                <a:schemeClr val="bg1">
                  <a:lumMod val="9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27E5E4DD-6E96-528F-F9BE-52EF2733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119" y="6336950"/>
            <a:ext cx="2743200" cy="365125"/>
          </a:xfrm>
        </p:spPr>
        <p:txBody>
          <a:bodyPr/>
          <a:lstStyle/>
          <a:p>
            <a:r>
              <a:rPr lang="fr-CA" sz="3000" dirty="0">
                <a:solidFill>
                  <a:srgbClr val="FF5601"/>
                </a:solidFill>
                <a:latin typeface="Berlin Sans FB" panose="020E0602020502020306" pitchFamily="34" charset="0"/>
              </a:rPr>
              <a:t>4</a:t>
            </a:r>
            <a:endParaRPr lang="en-CA" sz="3000" dirty="0">
              <a:solidFill>
                <a:srgbClr val="FF560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6" name="Picture 2" descr="AGN outflows &amp; feedback">
            <a:extLst>
              <a:ext uri="{FF2B5EF4-FFF2-40B4-BE49-F238E27FC236}">
                <a16:creationId xmlns:a16="http://schemas.microsoft.com/office/drawing/2014/main" id="{1907B158-D252-FD4E-A8A7-286A06A9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02" y="2637020"/>
            <a:ext cx="6420665" cy="36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58B675D-5615-034D-8682-3472E06E398E}"/>
              </a:ext>
            </a:extLst>
          </p:cNvPr>
          <p:cNvSpPr txBox="1"/>
          <p:nvPr/>
        </p:nvSpPr>
        <p:spPr>
          <a:xfrm>
            <a:off x="7011066" y="6542494"/>
            <a:ext cx="48341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300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  <a:ea typeface="Cambria" panose="02040503050406030204" pitchFamily="18" charset="0"/>
              </a:rPr>
              <a:t>Image: Nature</a:t>
            </a:r>
            <a:endParaRPr lang="en-CA" sz="1300" dirty="0">
              <a:solidFill>
                <a:schemeClr val="bg1">
                  <a:lumMod val="65000"/>
                </a:schemeClr>
              </a:solidFill>
              <a:latin typeface="Bahnschrift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DB3E6CB-006B-E442-84AA-58CF09C12104}"/>
              </a:ext>
            </a:extLst>
          </p:cNvPr>
          <p:cNvSpPr txBox="1">
            <a:spLocks/>
          </p:cNvSpPr>
          <p:nvPr/>
        </p:nvSpPr>
        <p:spPr>
          <a:xfrm>
            <a:off x="1232078" y="1700250"/>
            <a:ext cx="10613102" cy="172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5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Cool </a:t>
            </a:r>
            <a:r>
              <a:rPr lang="fr-CA" sz="3500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core</a:t>
            </a:r>
            <a:r>
              <a:rPr lang="fr-CA" sz="35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cluster: </a:t>
            </a:r>
            <a:r>
              <a:rPr lang="fr-CA" sz="25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the </a:t>
            </a:r>
            <a:r>
              <a:rPr lang="fr-CA" sz="2500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gas</a:t>
            </a:r>
            <a:r>
              <a:rPr lang="fr-CA" sz="25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</a:t>
            </a:r>
            <a:r>
              <a:rPr lang="fr-CA" sz="2500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gets</a:t>
            </a:r>
            <a:r>
              <a:rPr lang="fr-CA" sz="25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</a:t>
            </a:r>
            <a:r>
              <a:rPr lang="fr-CA" sz="2500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heated</a:t>
            </a:r>
            <a:r>
              <a:rPr lang="fr-CA" sz="25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by the SMBH </a:t>
            </a:r>
            <a:r>
              <a:rPr lang="fr-CA" sz="2500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through</a:t>
            </a:r>
            <a:r>
              <a:rPr lang="fr-CA" sz="25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AGN feedback</a:t>
            </a:r>
          </a:p>
          <a:p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57B08F-BD51-EFED-0D24-77FED58C2AB6}"/>
              </a:ext>
            </a:extLst>
          </p:cNvPr>
          <p:cNvSpPr txBox="1">
            <a:spLocks/>
          </p:cNvSpPr>
          <p:nvPr/>
        </p:nvSpPr>
        <p:spPr>
          <a:xfrm>
            <a:off x="209681" y="4784799"/>
            <a:ext cx="2684268" cy="180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accretion</a:t>
            </a:r>
            <a:r>
              <a:rPr lang="fr-C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</a:t>
            </a:r>
            <a:r>
              <a:rPr lang="fr-CA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disk</a:t>
            </a:r>
            <a:r>
              <a:rPr lang="fr-C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</a:t>
            </a:r>
            <a:r>
              <a:rPr lang="fr-CA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around</a:t>
            </a:r>
            <a:r>
              <a:rPr lang="fr-C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black </a:t>
            </a:r>
            <a:r>
              <a:rPr lang="fr-CA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hole</a:t>
            </a:r>
            <a:endParaRPr lang="fr-CA" sz="2400" dirty="0">
              <a:solidFill>
                <a:schemeClr val="accent1">
                  <a:lumMod val="40000"/>
                  <a:lumOff val="60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1EBDE3C-0DB3-0540-9E00-5E2219C6257F}"/>
              </a:ext>
            </a:extLst>
          </p:cNvPr>
          <p:cNvSpPr txBox="1">
            <a:spLocks/>
          </p:cNvSpPr>
          <p:nvPr/>
        </p:nvSpPr>
        <p:spPr>
          <a:xfrm>
            <a:off x="9506144" y="3353322"/>
            <a:ext cx="2339036" cy="180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400" dirty="0" err="1">
                <a:solidFill>
                  <a:srgbClr val="EFA0DA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relativistic</a:t>
            </a:r>
            <a:r>
              <a:rPr lang="fr-CA" sz="2400" dirty="0">
                <a:solidFill>
                  <a:srgbClr val="EFA0DA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jets (</a:t>
            </a:r>
            <a:r>
              <a:rPr lang="fr-CA" sz="2400" dirty="0" err="1">
                <a:solidFill>
                  <a:srgbClr val="EFA0DA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transfer</a:t>
            </a:r>
            <a:r>
              <a:rPr lang="fr-CA" sz="2400" dirty="0">
                <a:solidFill>
                  <a:srgbClr val="EFA0DA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</a:t>
            </a:r>
            <a:r>
              <a:rPr lang="fr-CA" sz="2400" dirty="0" err="1">
                <a:solidFill>
                  <a:srgbClr val="EFA0DA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energy</a:t>
            </a:r>
            <a:r>
              <a:rPr lang="fr-CA" sz="2400" dirty="0">
                <a:solidFill>
                  <a:srgbClr val="EFA0DA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to the ICM)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08D1C59-A870-0543-9B66-5D271BD35418}"/>
              </a:ext>
            </a:extLst>
          </p:cNvPr>
          <p:cNvSpPr/>
          <p:nvPr/>
        </p:nvSpPr>
        <p:spPr>
          <a:xfrm>
            <a:off x="2665708" y="4990454"/>
            <a:ext cx="1813302" cy="1672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5AA0B70E-FC42-D546-9696-C332A914E2ED}"/>
              </a:ext>
            </a:extLst>
          </p:cNvPr>
          <p:cNvSpPr/>
          <p:nvPr/>
        </p:nvSpPr>
        <p:spPr>
          <a:xfrm rot="8356743">
            <a:off x="7779755" y="4419229"/>
            <a:ext cx="1813302" cy="167296"/>
          </a:xfrm>
          <a:prstGeom prst="rightArrow">
            <a:avLst/>
          </a:prstGeom>
          <a:solidFill>
            <a:srgbClr val="EFA0DA"/>
          </a:solidFill>
          <a:ln>
            <a:solidFill>
              <a:srgbClr val="B37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9477C560-3E20-A640-9B91-337EE407F4EC}"/>
              </a:ext>
            </a:extLst>
          </p:cNvPr>
          <p:cNvSpPr/>
          <p:nvPr/>
        </p:nvSpPr>
        <p:spPr>
          <a:xfrm rot="11446475">
            <a:off x="5371343" y="3226483"/>
            <a:ext cx="4041180" cy="156262"/>
          </a:xfrm>
          <a:prstGeom prst="rightArrow">
            <a:avLst/>
          </a:prstGeom>
          <a:solidFill>
            <a:srgbClr val="EFA0DA">
              <a:alpha val="90588"/>
            </a:srgbClr>
          </a:solidFill>
          <a:ln>
            <a:solidFill>
              <a:srgbClr val="B37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73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ar Space Wallpapers - Top Free Star Space Backgrounds - WallpaperAccess">
            <a:extLst>
              <a:ext uri="{FF2B5EF4-FFF2-40B4-BE49-F238E27FC236}">
                <a16:creationId xmlns:a16="http://schemas.microsoft.com/office/drawing/2014/main" id="{3D6C6ED9-3522-0C3B-5465-91DC9316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456CA-416C-6691-168F-4A49424F266E}"/>
              </a:ext>
            </a:extLst>
          </p:cNvPr>
          <p:cNvSpPr/>
          <p:nvPr/>
        </p:nvSpPr>
        <p:spPr>
          <a:xfrm>
            <a:off x="-13652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36D14-AB97-E486-E054-5C77378D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Galaxy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cluster classification</a:t>
            </a:r>
            <a:endParaRPr lang="en-CA" dirty="0">
              <a:solidFill>
                <a:schemeClr val="bg1">
                  <a:lumMod val="9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E8AA8-1066-81F2-E3B2-1631B0519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32" y="1770525"/>
            <a:ext cx="6856753" cy="4366803"/>
          </a:xfrm>
        </p:spPr>
        <p:txBody>
          <a:bodyPr>
            <a:normAutofit/>
          </a:bodyPr>
          <a:lstStyle/>
          <a:p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Traditionnal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methods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are time-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consuming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&amp;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biased</a:t>
            </a:r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Future X-ray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surveys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(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such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as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eROSITA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)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will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provide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very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large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amounts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of data!</a:t>
            </a:r>
            <a:b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</a:br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  <a:cs typeface="Calibri" panose="020F0502020204030204" pitchFamily="34" charset="0"/>
              </a:rPr>
              <a:t>We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  <a:cs typeface="Calibri" panose="020F0502020204030204" pitchFamily="34" charset="0"/>
              </a:rPr>
              <a:t>need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  <a:cs typeface="Calibri" panose="020F0502020204030204" pitchFamily="34" charset="0"/>
              </a:rPr>
              <a:t> a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  <a:cs typeface="Calibri" panose="020F0502020204030204" pitchFamily="34" charset="0"/>
              </a:rPr>
              <a:t>fast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  <a:cs typeface="Calibri" panose="020F0502020204030204" pitchFamily="34" charset="0"/>
              </a:rPr>
              <a:t> &amp; efficient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  <a:cs typeface="Calibri" panose="020F0502020204030204" pitchFamily="34" charset="0"/>
              </a:rPr>
              <a:t>method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  <a:cs typeface="Calibri" panose="020F0502020204030204" pitchFamily="34" charset="0"/>
              </a:rPr>
              <a:t> of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  <a:cs typeface="Calibri" panose="020F0502020204030204" pitchFamily="34" charset="0"/>
              </a:rPr>
              <a:t>analyzing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  <a:cs typeface="Calibri" panose="020F0502020204030204" pitchFamily="34" charset="0"/>
              </a:rPr>
              <a:t>it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  <a:cs typeface="Calibri" panose="020F0502020204030204" pitchFamily="34" charset="0"/>
              </a:rPr>
              <a:t>           machine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  <a:cs typeface="Calibri" panose="020F0502020204030204" pitchFamily="34" charset="0"/>
              </a:rPr>
              <a:t>learning</a:t>
            </a:r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Headshot photo">
            <a:extLst>
              <a:ext uri="{FF2B5EF4-FFF2-40B4-BE49-F238E27FC236}">
                <a16:creationId xmlns:a16="http://schemas.microsoft.com/office/drawing/2014/main" id="{605B30B8-87AC-88C9-D7B6-07FD14359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177" y="1451382"/>
            <a:ext cx="2661838" cy="197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FC5916-56DC-5517-933D-A540C83088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1652" y="2577879"/>
            <a:ext cx="1618777" cy="1977618"/>
          </a:xfrm>
          <a:prstGeom prst="rect">
            <a:avLst/>
          </a:prstGeom>
        </p:spPr>
      </p:pic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3B9D3F7D-4F5B-7CD0-C3E3-59F3169DF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119" y="6336950"/>
            <a:ext cx="2743200" cy="365125"/>
          </a:xfrm>
        </p:spPr>
        <p:txBody>
          <a:bodyPr/>
          <a:lstStyle/>
          <a:p>
            <a:r>
              <a:rPr lang="fr-CA" sz="3000" dirty="0">
                <a:solidFill>
                  <a:srgbClr val="FF5601"/>
                </a:solidFill>
                <a:latin typeface="Berlin Sans FB" panose="020E0602020502020306" pitchFamily="34" charset="0"/>
              </a:rPr>
              <a:t>5</a:t>
            </a:r>
            <a:endParaRPr lang="en-CA" sz="3000" dirty="0">
              <a:solidFill>
                <a:srgbClr val="FF560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B2C545-22A0-263D-62A8-42FF003AEC3A}"/>
              </a:ext>
            </a:extLst>
          </p:cNvPr>
          <p:cNvSpPr txBox="1"/>
          <p:nvPr/>
        </p:nvSpPr>
        <p:spPr>
          <a:xfrm>
            <a:off x="7641652" y="6532002"/>
            <a:ext cx="48341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300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  <a:ea typeface="Cambria" panose="02040503050406030204" pitchFamily="18" charset="0"/>
              </a:rPr>
              <a:t>Image: </a:t>
            </a:r>
            <a:r>
              <a:rPr lang="fr-CA" sz="1300" dirty="0" err="1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  <a:ea typeface="Cambria" panose="02040503050406030204" pitchFamily="18" charset="0"/>
              </a:rPr>
              <a:t>eROSITA</a:t>
            </a:r>
            <a:r>
              <a:rPr lang="fr-CA" sz="1300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  <a:ea typeface="Cambria" panose="02040503050406030204" pitchFamily="18" charset="0"/>
              </a:rPr>
              <a:t>, Max Planck Institute</a:t>
            </a:r>
            <a:endParaRPr lang="en-CA" sz="1300" dirty="0">
              <a:solidFill>
                <a:schemeClr val="bg1">
                  <a:lumMod val="65000"/>
                </a:schemeClr>
              </a:solidFill>
              <a:latin typeface="Bahnschrift" panose="020B0502040204020203" pitchFamily="34" charset="0"/>
              <a:ea typeface="Cambria" panose="02040503050406030204" pitchFamily="18" charset="0"/>
            </a:endParaRPr>
          </a:p>
        </p:txBody>
      </p:sp>
      <p:pic>
        <p:nvPicPr>
          <p:cNvPr id="10" name="Graphic 9" descr="Arrow Right with solid fill">
            <a:extLst>
              <a:ext uri="{FF2B5EF4-FFF2-40B4-BE49-F238E27FC236}">
                <a16:creationId xmlns:a16="http://schemas.microsoft.com/office/drawing/2014/main" id="{071B2C09-651C-AB41-847F-F252899F5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20955" y="4688632"/>
            <a:ext cx="760446" cy="76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4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ar Space Wallpapers - Top Free Star Space Backgrounds - WallpaperAccess">
            <a:extLst>
              <a:ext uri="{FF2B5EF4-FFF2-40B4-BE49-F238E27FC236}">
                <a16:creationId xmlns:a16="http://schemas.microsoft.com/office/drawing/2014/main" id="{3D6C6ED9-3522-0C3B-5465-91DC9316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456CA-416C-6691-168F-4A49424F266E}"/>
              </a:ext>
            </a:extLst>
          </p:cNvPr>
          <p:cNvSpPr/>
          <p:nvPr/>
        </p:nvSpPr>
        <p:spPr>
          <a:xfrm>
            <a:off x="-13652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36D14-AB97-E486-E054-5C77378D2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0306"/>
            <a:ext cx="10515600" cy="1325563"/>
          </a:xfrm>
        </p:spPr>
        <p:txBody>
          <a:bodyPr/>
          <a:lstStyle/>
          <a:p>
            <a:pPr algn="ctr"/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Data</a:t>
            </a:r>
            <a:endParaRPr lang="en-CA" dirty="0">
              <a:solidFill>
                <a:schemeClr val="bg1">
                  <a:lumMod val="9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E4AED6-D867-78C7-77F2-73229C32BB63}"/>
              </a:ext>
            </a:extLst>
          </p:cNvPr>
          <p:cNvSpPr/>
          <p:nvPr/>
        </p:nvSpPr>
        <p:spPr>
          <a:xfrm>
            <a:off x="383816" y="255826"/>
            <a:ext cx="3271020" cy="2293353"/>
          </a:xfrm>
          <a:prstGeom prst="ellipse">
            <a:avLst/>
          </a:prstGeom>
          <a:solidFill>
            <a:srgbClr val="BA0660">
              <a:alpha val="74902"/>
            </a:srgbClr>
          </a:solidFill>
          <a:ln w="57150">
            <a:solidFill>
              <a:srgbClr val="BA0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E8AA8-1066-81F2-E3B2-1631B0519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22" y="525238"/>
            <a:ext cx="2962592" cy="2069719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Cosmological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hydrodynamical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 simulations (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Illustris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 TNG)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6F467A-07D3-4275-2AEC-77DAA64121E0}"/>
              </a:ext>
            </a:extLst>
          </p:cNvPr>
          <p:cNvSpPr/>
          <p:nvPr/>
        </p:nvSpPr>
        <p:spPr>
          <a:xfrm>
            <a:off x="2500630" y="2975631"/>
            <a:ext cx="2371859" cy="1591407"/>
          </a:xfrm>
          <a:prstGeom prst="ellipse">
            <a:avLst/>
          </a:prstGeom>
          <a:solidFill>
            <a:srgbClr val="BA0660">
              <a:alpha val="74902"/>
            </a:srgbClr>
          </a:solidFill>
          <a:ln w="57150">
            <a:solidFill>
              <a:srgbClr val="BA0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2BA7DC-145A-8DB1-0CBE-674C51562BB7}"/>
              </a:ext>
            </a:extLst>
          </p:cNvPr>
          <p:cNvSpPr txBox="1">
            <a:spLocks/>
          </p:cNvSpPr>
          <p:nvPr/>
        </p:nvSpPr>
        <p:spPr>
          <a:xfrm>
            <a:off x="2693593" y="3378924"/>
            <a:ext cx="2069560" cy="10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ICM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physical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properties</a:t>
            </a: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B63880-4E0F-B172-F188-3DFA866BCE50}"/>
              </a:ext>
            </a:extLst>
          </p:cNvPr>
          <p:cNvSpPr/>
          <p:nvPr/>
        </p:nvSpPr>
        <p:spPr>
          <a:xfrm>
            <a:off x="6301345" y="3930993"/>
            <a:ext cx="2611342" cy="2069720"/>
          </a:xfrm>
          <a:prstGeom prst="ellipse">
            <a:avLst/>
          </a:prstGeom>
          <a:solidFill>
            <a:srgbClr val="BA0660">
              <a:alpha val="74902"/>
            </a:srgbClr>
          </a:solidFill>
          <a:ln w="57150">
            <a:solidFill>
              <a:srgbClr val="BA0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E91C62-DE1E-F4BD-174B-BEE7288A07D0}"/>
              </a:ext>
            </a:extLst>
          </p:cNvPr>
          <p:cNvSpPr txBox="1">
            <a:spLocks/>
          </p:cNvSpPr>
          <p:nvPr/>
        </p:nvSpPr>
        <p:spPr>
          <a:xfrm>
            <a:off x="6420233" y="4519754"/>
            <a:ext cx="2373566" cy="206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Simulated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Xray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 images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CE9BE5-4453-790E-EC92-0CA0C904FEFC}"/>
              </a:ext>
            </a:extLst>
          </p:cNvPr>
          <p:cNvSpPr/>
          <p:nvPr/>
        </p:nvSpPr>
        <p:spPr>
          <a:xfrm>
            <a:off x="497619" y="4642949"/>
            <a:ext cx="2371859" cy="1340295"/>
          </a:xfrm>
          <a:prstGeom prst="ellipse">
            <a:avLst/>
          </a:prstGeom>
          <a:solidFill>
            <a:srgbClr val="BA0660">
              <a:alpha val="74902"/>
            </a:srgbClr>
          </a:solidFill>
          <a:ln w="57150">
            <a:solidFill>
              <a:srgbClr val="BA0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6F9EEE5-49AE-1C98-D8BE-E46CD16F8B8D}"/>
              </a:ext>
            </a:extLst>
          </p:cNvPr>
          <p:cNvSpPr txBox="1">
            <a:spLocks/>
          </p:cNvSpPr>
          <p:nvPr/>
        </p:nvSpPr>
        <p:spPr>
          <a:xfrm>
            <a:off x="176466" y="4850646"/>
            <a:ext cx="2962592" cy="206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Metrics</a:t>
            </a:r>
            <a:br>
              <a:rPr lang="fr-CA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</a:b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(Labels)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</p:txBody>
      </p:sp>
      <p:sp>
        <p:nvSpPr>
          <p:cNvPr id="13" name="Arrow: Circular 12">
            <a:extLst>
              <a:ext uri="{FF2B5EF4-FFF2-40B4-BE49-F238E27FC236}">
                <a16:creationId xmlns:a16="http://schemas.microsoft.com/office/drawing/2014/main" id="{F0BE2DB1-9140-09B7-F43B-521428CF0164}"/>
              </a:ext>
            </a:extLst>
          </p:cNvPr>
          <p:cNvSpPr/>
          <p:nvPr/>
        </p:nvSpPr>
        <p:spPr>
          <a:xfrm rot="20962087">
            <a:off x="2529938" y="2005066"/>
            <a:ext cx="1773861" cy="1876086"/>
          </a:xfrm>
          <a:prstGeom prst="circularArrow">
            <a:avLst>
              <a:gd name="adj1" fmla="val 6812"/>
              <a:gd name="adj2" fmla="val 1142319"/>
              <a:gd name="adj3" fmla="val 20471367"/>
              <a:gd name="adj4" fmla="val 17271321"/>
              <a:gd name="adj5" fmla="val 987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5" name="Arrow: Circular 14">
            <a:extLst>
              <a:ext uri="{FF2B5EF4-FFF2-40B4-BE49-F238E27FC236}">
                <a16:creationId xmlns:a16="http://schemas.microsoft.com/office/drawing/2014/main" id="{EFA54CA5-1F6F-954A-EBEC-33C4BC8833BD}"/>
              </a:ext>
            </a:extLst>
          </p:cNvPr>
          <p:cNvSpPr/>
          <p:nvPr/>
        </p:nvSpPr>
        <p:spPr>
          <a:xfrm rot="10800000" flipV="1">
            <a:off x="1389096" y="3576170"/>
            <a:ext cx="1575952" cy="1666772"/>
          </a:xfrm>
          <a:prstGeom prst="circularArrow">
            <a:avLst>
              <a:gd name="adj1" fmla="val 6812"/>
              <a:gd name="adj2" fmla="val 1142319"/>
              <a:gd name="adj3" fmla="val 20471367"/>
              <a:gd name="adj4" fmla="val 17271321"/>
              <a:gd name="adj5" fmla="val 987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9" name="Arrow: Circular 18">
            <a:extLst>
              <a:ext uri="{FF2B5EF4-FFF2-40B4-BE49-F238E27FC236}">
                <a16:creationId xmlns:a16="http://schemas.microsoft.com/office/drawing/2014/main" id="{D998A6FD-1A47-D300-F06D-9DF620A46FF9}"/>
              </a:ext>
            </a:extLst>
          </p:cNvPr>
          <p:cNvSpPr/>
          <p:nvPr/>
        </p:nvSpPr>
        <p:spPr>
          <a:xfrm rot="4604050" flipV="1">
            <a:off x="4787213" y="3059073"/>
            <a:ext cx="1575952" cy="1666772"/>
          </a:xfrm>
          <a:prstGeom prst="circularArrow">
            <a:avLst>
              <a:gd name="adj1" fmla="val 6812"/>
              <a:gd name="adj2" fmla="val 1142319"/>
              <a:gd name="adj3" fmla="val 20471367"/>
              <a:gd name="adj4" fmla="val 17271321"/>
              <a:gd name="adj5" fmla="val 987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1" name="Slide Number Placeholder 11">
            <a:extLst>
              <a:ext uri="{FF2B5EF4-FFF2-40B4-BE49-F238E27FC236}">
                <a16:creationId xmlns:a16="http://schemas.microsoft.com/office/drawing/2014/main" id="{1A524C2D-7589-F004-1010-9227704B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119" y="6336950"/>
            <a:ext cx="2743200" cy="365125"/>
          </a:xfrm>
        </p:spPr>
        <p:txBody>
          <a:bodyPr/>
          <a:lstStyle/>
          <a:p>
            <a:r>
              <a:rPr lang="fr-CA" sz="3000" dirty="0">
                <a:solidFill>
                  <a:srgbClr val="FF5601"/>
                </a:solidFill>
                <a:latin typeface="Berlin Sans FB" panose="020E0602020502020306" pitchFamily="34" charset="0"/>
              </a:rPr>
              <a:t>6</a:t>
            </a:r>
            <a:endParaRPr lang="en-CA" sz="3000" dirty="0">
              <a:solidFill>
                <a:srgbClr val="FF560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32" name="Picture 31" descr="A picture containing colorfulness, purple, screenshot&#10;&#10;Description automatically generated">
            <a:extLst>
              <a:ext uri="{FF2B5EF4-FFF2-40B4-BE49-F238E27FC236}">
                <a16:creationId xmlns:a16="http://schemas.microsoft.com/office/drawing/2014/main" id="{2AE286E2-9318-AE46-B6A8-A96C83FA5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338" y="1647074"/>
            <a:ext cx="2160000" cy="2160000"/>
          </a:xfrm>
          <a:prstGeom prst="rect">
            <a:avLst/>
          </a:prstGeom>
        </p:spPr>
      </p:pic>
      <p:pic>
        <p:nvPicPr>
          <p:cNvPr id="34" name="Picture 33" descr="A picture containing colorfulness, space, screenshot, universe&#10;&#10;Description automatically generated">
            <a:extLst>
              <a:ext uri="{FF2B5EF4-FFF2-40B4-BE49-F238E27FC236}">
                <a16:creationId xmlns:a16="http://schemas.microsoft.com/office/drawing/2014/main" id="{256CE80B-6F4F-974C-BDB1-2E8F6D7BBF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592" y="-52638"/>
            <a:ext cx="2160000" cy="2160000"/>
          </a:xfrm>
          <a:prstGeom prst="rect">
            <a:avLst/>
          </a:prstGeom>
        </p:spPr>
      </p:pic>
      <p:pic>
        <p:nvPicPr>
          <p:cNvPr id="36" name="Picture 35" descr="A picture containing colorfulness, screenshot, purple, space&#10;&#10;Description automatically generated">
            <a:extLst>
              <a:ext uri="{FF2B5EF4-FFF2-40B4-BE49-F238E27FC236}">
                <a16:creationId xmlns:a16="http://schemas.microsoft.com/office/drawing/2014/main" id="{C7AC6103-6340-D942-809D-D8C899033D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348" y="1632269"/>
            <a:ext cx="2160000" cy="2160000"/>
          </a:xfrm>
          <a:prstGeom prst="rect">
            <a:avLst/>
          </a:prstGeom>
        </p:spPr>
      </p:pic>
      <p:pic>
        <p:nvPicPr>
          <p:cNvPr id="38" name="Picture 37" descr="A picture containing colorfulness, purple, screenshot, astronomical object&#10;&#10;Description automatically generated">
            <a:extLst>
              <a:ext uri="{FF2B5EF4-FFF2-40B4-BE49-F238E27FC236}">
                <a16:creationId xmlns:a16="http://schemas.microsoft.com/office/drawing/2014/main" id="{2DD31214-FDC7-3640-A517-B975364941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45" y="-52638"/>
            <a:ext cx="2160000" cy="2160000"/>
          </a:xfrm>
          <a:prstGeom prst="rect">
            <a:avLst/>
          </a:prstGeom>
        </p:spPr>
      </p:pic>
      <p:pic>
        <p:nvPicPr>
          <p:cNvPr id="40" name="Picture 39" descr="A picture containing colorfulness, screenshot, purple, space&#10;&#10;Description automatically generated">
            <a:extLst>
              <a:ext uri="{FF2B5EF4-FFF2-40B4-BE49-F238E27FC236}">
                <a16:creationId xmlns:a16="http://schemas.microsoft.com/office/drawing/2014/main" id="{19232226-1825-C04E-8601-DF8EC5F7D6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820" y="164707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5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ar Space Wallpapers - Top Free Star Space Backgrounds - WallpaperAccess">
            <a:extLst>
              <a:ext uri="{FF2B5EF4-FFF2-40B4-BE49-F238E27FC236}">
                <a16:creationId xmlns:a16="http://schemas.microsoft.com/office/drawing/2014/main" id="{3D6C6ED9-3522-0C3B-5465-91DC9316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456CA-416C-6691-168F-4A49424F266E}"/>
              </a:ext>
            </a:extLst>
          </p:cNvPr>
          <p:cNvSpPr/>
          <p:nvPr/>
        </p:nvSpPr>
        <p:spPr>
          <a:xfrm>
            <a:off x="-13652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36D14-AB97-E486-E054-5C77378D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Classification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metrics</a:t>
            </a:r>
            <a:endParaRPr lang="en-CA" dirty="0">
              <a:solidFill>
                <a:schemeClr val="bg1">
                  <a:lumMod val="9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B927CB5C-C122-DC92-31E1-0AC52575F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119" y="6336950"/>
            <a:ext cx="2743200" cy="365125"/>
          </a:xfrm>
        </p:spPr>
        <p:txBody>
          <a:bodyPr/>
          <a:lstStyle/>
          <a:p>
            <a:r>
              <a:rPr lang="fr-CA" sz="3000" dirty="0">
                <a:solidFill>
                  <a:srgbClr val="FF5601"/>
                </a:solidFill>
                <a:latin typeface="Berlin Sans FB" panose="020E0602020502020306" pitchFamily="34" charset="0"/>
              </a:rPr>
              <a:t>7</a:t>
            </a:r>
            <a:endParaRPr lang="en-CA" sz="3000" dirty="0">
              <a:solidFill>
                <a:srgbClr val="FF5601"/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3B61305-1F6A-8A4E-A203-921850AF5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30" y="2098675"/>
            <a:ext cx="10515600" cy="4351338"/>
          </a:xfrm>
        </p:spPr>
        <p:txBody>
          <a:bodyPr/>
          <a:lstStyle/>
          <a:p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Central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cooling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time</a:t>
            </a:r>
          </a:p>
          <a:p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Central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electron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density</a:t>
            </a:r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Central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entropy</a:t>
            </a:r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Concentration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parameter</a:t>
            </a:r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pic>
        <p:nvPicPr>
          <p:cNvPr id="6" name="Picture 5" descr="A picture containing purple, colorfulness, screenshot, violet&#10;&#10;Description automatically generated">
            <a:extLst>
              <a:ext uri="{FF2B5EF4-FFF2-40B4-BE49-F238E27FC236}">
                <a16:creationId xmlns:a16="http://schemas.microsoft.com/office/drawing/2014/main" id="{0DC28CA8-8095-6E4E-9E96-9F6C86471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565" y="2634184"/>
            <a:ext cx="4631803" cy="4631803"/>
          </a:xfrm>
          <a:prstGeom prst="rect">
            <a:avLst/>
          </a:prstGeom>
        </p:spPr>
      </p:pic>
      <p:pic>
        <p:nvPicPr>
          <p:cNvPr id="8" name="Picture 7" descr="A picture containing colorfulness, astronomical object, space&#10;&#10;Description automatically generated">
            <a:extLst>
              <a:ext uri="{FF2B5EF4-FFF2-40B4-BE49-F238E27FC236}">
                <a16:creationId xmlns:a16="http://schemas.microsoft.com/office/drawing/2014/main" id="{75252891-86C0-7E46-AA90-7A2D66F77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14" y="-185511"/>
            <a:ext cx="4631803" cy="463180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734C97F-C89D-9E43-BF79-43DF63E191C7}"/>
              </a:ext>
            </a:extLst>
          </p:cNvPr>
          <p:cNvSpPr txBox="1">
            <a:spLocks/>
          </p:cNvSpPr>
          <p:nvPr/>
        </p:nvSpPr>
        <p:spPr>
          <a:xfrm>
            <a:off x="5982791" y="6176963"/>
            <a:ext cx="2962592" cy="95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Cool-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core</a:t>
            </a: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0D5BFF6-62B1-6347-ADE6-DCCEF9474DA0}"/>
              </a:ext>
            </a:extLst>
          </p:cNvPr>
          <p:cNvSpPr txBox="1">
            <a:spLocks/>
          </p:cNvSpPr>
          <p:nvPr/>
        </p:nvSpPr>
        <p:spPr>
          <a:xfrm>
            <a:off x="9375498" y="3276250"/>
            <a:ext cx="2962592" cy="95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Non cool-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  <a:ea typeface="Cambria" panose="02040503050406030204" pitchFamily="18" charset="0"/>
              </a:rPr>
              <a:t>core</a:t>
            </a: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6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ar Space Wallpapers - Top Free Star Space Backgrounds - WallpaperAccess">
            <a:extLst>
              <a:ext uri="{FF2B5EF4-FFF2-40B4-BE49-F238E27FC236}">
                <a16:creationId xmlns:a16="http://schemas.microsoft.com/office/drawing/2014/main" id="{3D6C6ED9-3522-0C3B-5465-91DC9316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456CA-416C-6691-168F-4A49424F266E}"/>
              </a:ext>
            </a:extLst>
          </p:cNvPr>
          <p:cNvSpPr/>
          <p:nvPr/>
        </p:nvSpPr>
        <p:spPr>
          <a:xfrm>
            <a:off x="-13652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36D14-AB97-E486-E054-5C77378D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Classification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metrics</a:t>
            </a:r>
            <a:endParaRPr lang="en-CA" dirty="0">
              <a:solidFill>
                <a:schemeClr val="bg1">
                  <a:lumMod val="9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B927CB5C-C122-DC92-31E1-0AC52575F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119" y="6336950"/>
            <a:ext cx="2743200" cy="365125"/>
          </a:xfrm>
        </p:spPr>
        <p:txBody>
          <a:bodyPr/>
          <a:lstStyle/>
          <a:p>
            <a:r>
              <a:rPr lang="fr-CA" sz="3000" dirty="0">
                <a:solidFill>
                  <a:srgbClr val="FF5601"/>
                </a:solidFill>
                <a:latin typeface="Berlin Sans FB" panose="020E0602020502020306" pitchFamily="34" charset="0"/>
              </a:rPr>
              <a:t>8</a:t>
            </a:r>
            <a:endParaRPr lang="en-CA" sz="3000" dirty="0">
              <a:solidFill>
                <a:srgbClr val="FF5601"/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14C454-40EB-B34F-96A3-308287FDE24D}"/>
              </a:ext>
            </a:extLst>
          </p:cNvPr>
          <p:cNvSpPr txBox="1">
            <a:spLocks/>
          </p:cNvSpPr>
          <p:nvPr/>
        </p:nvSpPr>
        <p:spPr>
          <a:xfrm>
            <a:off x="436330" y="20986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Central </a:t>
            </a:r>
            <a:r>
              <a:rPr lang="fr-CA" dirty="0" err="1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cooling</a:t>
            </a: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time</a:t>
            </a:r>
          </a:p>
          <a:p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Central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electron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density</a:t>
            </a:r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Central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entropy</a:t>
            </a:r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Concentration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parameter</a:t>
            </a:r>
            <a:endParaRPr lang="fr-CA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D9D8281-3E33-554D-B70D-4BC8FA7E20C6}"/>
              </a:ext>
            </a:extLst>
          </p:cNvPr>
          <p:cNvSpPr/>
          <p:nvPr/>
        </p:nvSpPr>
        <p:spPr>
          <a:xfrm>
            <a:off x="436330" y="1903825"/>
            <a:ext cx="3810206" cy="885870"/>
          </a:xfrm>
          <a:prstGeom prst="roundRect">
            <a:avLst/>
          </a:prstGeom>
          <a:noFill/>
          <a:ln w="76200">
            <a:solidFill>
              <a:srgbClr val="BA0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21E0A06-5FBB-504D-A103-AB5443B4981D}"/>
              </a:ext>
            </a:extLst>
          </p:cNvPr>
          <p:cNvSpPr txBox="1">
            <a:spLocks/>
          </p:cNvSpPr>
          <p:nvPr/>
        </p:nvSpPr>
        <p:spPr>
          <a:xfrm>
            <a:off x="8601184" y="407987"/>
            <a:ext cx="4019069" cy="1295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3(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n</a:t>
            </a:r>
            <a:r>
              <a:rPr lang="fr-CA" baseline="-25000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e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+n</a:t>
            </a:r>
            <a:r>
              <a:rPr lang="fr-CA" baseline="-25000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p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)kT</a:t>
            </a:r>
            <a:b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</a:br>
            <a:r>
              <a:rPr lang="fr-CA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2 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n</a:t>
            </a:r>
            <a:r>
              <a:rPr lang="fr-CA" baseline="-25000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e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n</a:t>
            </a:r>
            <a:r>
              <a:rPr lang="fr-CA" baseline="-25000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H</a:t>
            </a:r>
            <a:r>
              <a:rPr lang="fr-CA" sz="40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ᴧ</a:t>
            </a:r>
            <a:r>
              <a:rPr lang="fr-CA" sz="30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(T,Z)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C836E1B-AB7F-6F4E-B13A-C3C21C2A4D1F}"/>
              </a:ext>
            </a:extLst>
          </p:cNvPr>
          <p:cNvSpPr txBox="1">
            <a:spLocks/>
          </p:cNvSpPr>
          <p:nvPr/>
        </p:nvSpPr>
        <p:spPr>
          <a:xfrm>
            <a:off x="7618213" y="527493"/>
            <a:ext cx="1354657" cy="80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t</a:t>
            </a:r>
            <a:r>
              <a:rPr lang="fr-CA" baseline="-25000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cool</a:t>
            </a:r>
            <a:r>
              <a:rPr lang="fr-CA" baseline="-250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 = </a:t>
            </a:r>
            <a:endParaRPr lang="fr-CA" sz="3000" baseline="-25000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A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FC0535-399C-5E41-85C1-A16E1A3A0394}"/>
              </a:ext>
            </a:extLst>
          </p:cNvPr>
          <p:cNvCxnSpPr/>
          <p:nvPr/>
        </p:nvCxnSpPr>
        <p:spPr>
          <a:xfrm>
            <a:off x="8601184" y="930481"/>
            <a:ext cx="200953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line, plot, diagram, screenshot&#10;&#10;Description automatically generated">
            <a:extLst>
              <a:ext uri="{FF2B5EF4-FFF2-40B4-BE49-F238E27FC236}">
                <a16:creationId xmlns:a16="http://schemas.microsoft.com/office/drawing/2014/main" id="{CA74FA76-EAF9-C546-9077-D2D46BFFDD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2805" r="63812" b="1590"/>
          <a:stretch/>
        </p:blipFill>
        <p:spPr>
          <a:xfrm>
            <a:off x="5634990" y="1252715"/>
            <a:ext cx="5751682" cy="544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76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6963</TotalTime>
  <Words>483</Words>
  <Application>Microsoft Macintosh PowerPoint</Application>
  <PresentationFormat>Widescreen</PresentationFormat>
  <Paragraphs>164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Avenir Book</vt:lpstr>
      <vt:lpstr>Bahnschrift</vt:lpstr>
      <vt:lpstr>Berlin Sans FB</vt:lpstr>
      <vt:lpstr>Calibri</vt:lpstr>
      <vt:lpstr>Calibri Light</vt:lpstr>
      <vt:lpstr>Cambria</vt:lpstr>
      <vt:lpstr>Times New Roman</vt:lpstr>
      <vt:lpstr>Office Theme</vt:lpstr>
      <vt:lpstr> </vt:lpstr>
      <vt:lpstr>Galaxy clusters</vt:lpstr>
      <vt:lpstr>Galaxy clusters</vt:lpstr>
      <vt:lpstr>Galaxy cluster classification</vt:lpstr>
      <vt:lpstr>Galaxy cluster classification</vt:lpstr>
      <vt:lpstr>Galaxy cluster classification</vt:lpstr>
      <vt:lpstr>Data</vt:lpstr>
      <vt:lpstr>Classification metrics</vt:lpstr>
      <vt:lpstr>Classification metrics</vt:lpstr>
      <vt:lpstr>Classification metrics</vt:lpstr>
      <vt:lpstr>Classification metrics</vt:lpstr>
      <vt:lpstr>Classification metrics</vt:lpstr>
      <vt:lpstr>Classification metrics</vt:lpstr>
      <vt:lpstr>Neural network: ResNet (for now)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Sadikov</dc:creator>
  <cp:lastModifiedBy>Maria Sadikov</cp:lastModifiedBy>
  <cp:revision>32</cp:revision>
  <dcterms:created xsi:type="dcterms:W3CDTF">2022-10-19T16:06:24Z</dcterms:created>
  <dcterms:modified xsi:type="dcterms:W3CDTF">2023-05-09T22:57:58Z</dcterms:modified>
</cp:coreProperties>
</file>