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Lexend Light"/>
      <p:regular r:id="rId18"/>
      <p:bold r:id="rId19"/>
    </p:embeddedFont>
    <p:embeddedFont>
      <p:font typeface="Spectral SC"/>
      <p:regular r:id="rId20"/>
      <p:bold r:id="rId21"/>
      <p:italic r:id="rId22"/>
      <p:boldItalic r:id="rId23"/>
    </p:embeddedFont>
    <p:embeddedFont>
      <p:font typeface="Spectral SC Light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pectralSC-regular.fntdata"/><Relationship Id="rId22" Type="http://schemas.openxmlformats.org/officeDocument/2006/relationships/font" Target="fonts/SpectralSC-italic.fntdata"/><Relationship Id="rId21" Type="http://schemas.openxmlformats.org/officeDocument/2006/relationships/font" Target="fonts/SpectralSC-bold.fntdata"/><Relationship Id="rId24" Type="http://schemas.openxmlformats.org/officeDocument/2006/relationships/font" Target="fonts/SpectralSCLight-regular.fntdata"/><Relationship Id="rId23" Type="http://schemas.openxmlformats.org/officeDocument/2006/relationships/font" Target="fonts/SpectralSC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pectralSCLight-italic.fntdata"/><Relationship Id="rId25" Type="http://schemas.openxmlformats.org/officeDocument/2006/relationships/font" Target="fonts/SpectralSCLight-bold.fntdata"/><Relationship Id="rId27" Type="http://schemas.openxmlformats.org/officeDocument/2006/relationships/font" Target="fonts/SpectralSC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LexendLight-bold.fntdata"/><Relationship Id="rId18" Type="http://schemas.openxmlformats.org/officeDocument/2006/relationships/font" Target="fonts/Lexend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13d4b7a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13d4b7a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18caea99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418caea99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13d4b7a01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413d4b7a01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13d4b7a01_3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413d4b7a01_3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13d4b7a01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13d4b7a01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13d4b7a0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413d4b7a0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18caea99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18caea99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13d4b7a0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413d4b7a0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13d4b7a0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413d4b7a0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13d4b7a0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13d4b7a0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13d4b7a0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13d4b7a0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13d4b7a0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13d4b7a0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XQCqcOYM4pLm9119ToGXqNZnDAwmZfSP/view" TargetMode="External"/><Relationship Id="rId4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ici.radio-canada.ca/concours/la_preuve_par_l_image/2023/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5" Type="http://schemas.openxmlformats.org/officeDocument/2006/relationships/image" Target="../media/image11.jp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072495"/>
            <a:ext cx="9144000" cy="921599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50" y="0"/>
            <a:ext cx="9144000" cy="15516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  <a:t>NGC 6888</a:t>
            </a:r>
            <a:r>
              <a:rPr lang="fr" sz="38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  <a:t> </a:t>
            </a:r>
            <a:br>
              <a:rPr lang="fr" sz="38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</a:br>
            <a:r>
              <a:rPr lang="fr" sz="35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  <a:t>sous toutes ses coutures</a:t>
            </a:r>
            <a:endParaRPr sz="3500">
              <a:solidFill>
                <a:schemeClr val="lt1"/>
              </a:solidFill>
              <a:latin typeface="Spectral SC"/>
              <a:ea typeface="Spectral SC"/>
              <a:cs typeface="Spectral SC"/>
              <a:sym typeface="Spectral SC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50" y="4073525"/>
            <a:ext cx="9144000" cy="1070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Marianne Ruest</a:t>
            </a:r>
            <a:endParaRPr sz="2000">
              <a:solidFill>
                <a:srgbClr val="CCCC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Université Laval</a:t>
            </a:r>
            <a:endParaRPr sz="2000">
              <a:solidFill>
                <a:srgbClr val="CCCC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25" y="4124375"/>
            <a:ext cx="895076" cy="85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7175" y="3915337"/>
            <a:ext cx="1056276" cy="4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0324" y="4385649"/>
            <a:ext cx="745775" cy="5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57775" y="4538893"/>
            <a:ext cx="1145676" cy="472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/>
          <p:nvPr>
            <p:ph idx="1" type="body"/>
          </p:nvPr>
        </p:nvSpPr>
        <p:spPr>
          <a:xfrm>
            <a:off x="311700" y="718675"/>
            <a:ext cx="4784400" cy="16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838125" y="2364425"/>
            <a:ext cx="3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95" name="Google Shape;195;p22" title="Complet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type="title"/>
          </p:nvPr>
        </p:nvSpPr>
        <p:spPr>
          <a:xfrm>
            <a:off x="311700" y="88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Et pour la suite?</a:t>
            </a:r>
            <a:endParaRPr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sp>
        <p:nvSpPr>
          <p:cNvPr id="201" name="Google Shape;201;p23"/>
          <p:cNvSpPr txBox="1"/>
          <p:nvPr>
            <p:ph idx="1" type="body"/>
          </p:nvPr>
        </p:nvSpPr>
        <p:spPr>
          <a:xfrm>
            <a:off x="311700" y="718675"/>
            <a:ext cx="8520600" cy="16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Instabilité et évolution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Cinématique de la couche [OIII]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Abondances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>
            <p:ph type="title"/>
          </p:nvPr>
        </p:nvSpPr>
        <p:spPr>
          <a:xfrm>
            <a:off x="74075" y="159375"/>
            <a:ext cx="35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>
                <a:solidFill>
                  <a:srgbClr val="CC0000"/>
                </a:solidFill>
                <a:latin typeface="Lexend Light"/>
                <a:ea typeface="Lexend Light"/>
                <a:cs typeface="Lexend Light"/>
                <a:sym typeface="Lexend Light"/>
              </a:rPr>
              <a:t>La preuve par l’image</a:t>
            </a:r>
            <a:endParaRPr>
              <a:solidFill>
                <a:srgbClr val="CC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4"/>
          <p:cNvSpPr txBox="1"/>
          <p:nvPr>
            <p:ph idx="1" type="body"/>
          </p:nvPr>
        </p:nvSpPr>
        <p:spPr>
          <a:xfrm>
            <a:off x="74075" y="677250"/>
            <a:ext cx="3882000" cy="16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Concours La preuve par l'image - Prix du public | ICI Radio-Canada.ca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 Votez pour l’image 10!</a:t>
            </a:r>
            <a:endParaRPr/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6142" y="0"/>
            <a:ext cx="510331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50" y="2059725"/>
            <a:ext cx="277177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/>
        </p:nvSpPr>
        <p:spPr>
          <a:xfrm>
            <a:off x="4100875" y="159375"/>
            <a:ext cx="4774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Les étoiles se voilent pour mourir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ctrTitle"/>
          </p:nvPr>
        </p:nvSpPr>
        <p:spPr>
          <a:xfrm>
            <a:off x="150" y="0"/>
            <a:ext cx="9144000" cy="15516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  <a:t>NGC 6888</a:t>
            </a:r>
            <a:r>
              <a:rPr lang="fr" sz="38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  <a:t> </a:t>
            </a:r>
            <a:br>
              <a:rPr lang="fr" sz="38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</a:br>
            <a:r>
              <a:rPr lang="fr" sz="3500">
                <a:solidFill>
                  <a:schemeClr val="lt1"/>
                </a:solidFill>
                <a:latin typeface="Spectral SC"/>
                <a:ea typeface="Spectral SC"/>
                <a:cs typeface="Spectral SC"/>
                <a:sym typeface="Spectral SC"/>
              </a:rPr>
              <a:t>sous toutes ses coutures</a:t>
            </a:r>
            <a:endParaRPr sz="3500">
              <a:solidFill>
                <a:schemeClr val="lt1"/>
              </a:solidFill>
              <a:latin typeface="Spectral SC"/>
              <a:ea typeface="Spectral SC"/>
              <a:cs typeface="Spectral SC"/>
              <a:sym typeface="Spectral SC"/>
            </a:endParaRPr>
          </a:p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>
            <a:off x="150" y="4073525"/>
            <a:ext cx="9144000" cy="1070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Marianne Ruest</a:t>
            </a:r>
            <a:endParaRPr sz="2000">
              <a:solidFill>
                <a:srgbClr val="CCCC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Université Laval</a:t>
            </a:r>
            <a:endParaRPr sz="2000">
              <a:solidFill>
                <a:srgbClr val="CCCC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25" y="4124375"/>
            <a:ext cx="895076" cy="85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7175" y="3915337"/>
            <a:ext cx="1056276" cy="4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0324" y="4385649"/>
            <a:ext cx="745775" cy="5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7775" y="4538893"/>
            <a:ext cx="1145676" cy="47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4072495"/>
            <a:ext cx="9144000" cy="9215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88700"/>
            <a:ext cx="344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C’est quoi?</a:t>
            </a:r>
            <a:endParaRPr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311700" y="559150"/>
            <a:ext cx="4950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Bulle poussée par les vents </a:t>
            </a:r>
            <a:r>
              <a:rPr lang="fr" sz="18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Wolf-Rayet </a:t>
            </a:r>
            <a:br>
              <a:rPr lang="fr" sz="18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" sz="18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Wind-Blown Bubble</a:t>
            </a:r>
            <a:endParaRPr u="sng"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5285" r="8906" t="6200"/>
          <a:stretch/>
        </p:blipFill>
        <p:spPr>
          <a:xfrm>
            <a:off x="357675" y="3383400"/>
            <a:ext cx="3765501" cy="167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311700" y="1597175"/>
            <a:ext cx="21597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800" u="sng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 136 :</a:t>
            </a:r>
            <a:br>
              <a:rPr lang="fr" sz="1800" u="sng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= 70 kK</a:t>
            </a:r>
            <a:b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aseline="-25000"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∞</a:t>
            </a: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1600 km/s</a:t>
            </a:r>
            <a:b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dM = 10</a:t>
            </a:r>
            <a:r>
              <a:rPr baseline="30000"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-4</a:t>
            </a: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</a:t>
            </a:r>
            <a:r>
              <a:rPr baseline="-25000"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☉</a:t>
            </a: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/an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6225" y="942675"/>
            <a:ext cx="2277501" cy="24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9534" y="0"/>
            <a:ext cx="36749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63275" y="707600"/>
            <a:ext cx="4761300" cy="20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NGC 6888 par WR 136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Times New Roman"/>
              <a:buChar char="❖"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Témoigne de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l’évolution stellaire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l’enrichissement du MIS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❖"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Proximité (1900 pc)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❖"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Analyse observationnelle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89" name="Google Shape;89;p16"/>
          <p:cNvSpPr txBox="1"/>
          <p:nvPr>
            <p:ph type="title"/>
          </p:nvPr>
        </p:nvSpPr>
        <p:spPr>
          <a:xfrm>
            <a:off x="363275" y="174700"/>
            <a:ext cx="429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Pourquoi?</a:t>
            </a:r>
            <a:endParaRPr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534" y="0"/>
            <a:ext cx="36749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88700"/>
            <a:ext cx="628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Données SITELLE</a:t>
            </a:r>
            <a:endParaRPr sz="1300"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1700" y="718675"/>
            <a:ext cx="3895500" cy="13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700">
                <a:latin typeface="Times New Roman"/>
                <a:ea typeface="Times New Roman"/>
                <a:cs typeface="Times New Roman"/>
                <a:sym typeface="Times New Roman"/>
              </a:rPr>
              <a:t>IFTS</a:t>
            </a:r>
            <a:br>
              <a:rPr lang="fr" sz="17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" sz="1700">
                <a:latin typeface="Times New Roman"/>
                <a:ea typeface="Times New Roman"/>
                <a:cs typeface="Times New Roman"/>
                <a:sym typeface="Times New Roman"/>
              </a:rPr>
              <a:t>FOV = 11’ x 11’</a:t>
            </a:r>
            <a:br>
              <a:rPr lang="fr" sz="17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" sz="1700">
                <a:latin typeface="Times New Roman"/>
                <a:ea typeface="Times New Roman"/>
                <a:cs typeface="Times New Roman"/>
                <a:sym typeface="Times New Roman"/>
              </a:rPr>
              <a:t>Visible	</a:t>
            </a: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137" y="1984925"/>
            <a:ext cx="8117724" cy="30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9738" y="1242537"/>
            <a:ext cx="4825699" cy="8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860875" y="109225"/>
            <a:ext cx="769974" cy="113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5930" y="88700"/>
            <a:ext cx="48806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3140" y="109222"/>
            <a:ext cx="719975" cy="68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2476" y="109226"/>
            <a:ext cx="488075" cy="55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9534" y="0"/>
            <a:ext cx="36749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88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Avant de commencer… </a:t>
            </a:r>
            <a:endParaRPr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11700" y="718675"/>
            <a:ext cx="42960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">
                <a:latin typeface="Times New Roman"/>
                <a:ea typeface="Times New Roman"/>
                <a:cs typeface="Times New Roman"/>
                <a:sym typeface="Times New Roman"/>
              </a:rPr>
              <a:t>Densités et </a:t>
            </a:r>
            <a:r>
              <a:rPr lang="fr" u="sng">
                <a:latin typeface="Times New Roman"/>
                <a:ea typeface="Times New Roman"/>
                <a:cs typeface="Times New Roman"/>
                <a:sym typeface="Times New Roman"/>
              </a:rPr>
              <a:t>températures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225" y="1459725"/>
            <a:ext cx="6003401" cy="3383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640000" dist="114300">
              <a:srgbClr val="000000">
                <a:alpha val="50000"/>
              </a:srgbClr>
            </a:outerShdw>
          </a:effectLst>
        </p:spPr>
      </p:pic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2914175" y="2047625"/>
            <a:ext cx="1893900" cy="209700"/>
          </a:xfrm>
          <a:prstGeom prst="rect">
            <a:avLst/>
          </a:prstGeom>
          <a:noFill/>
          <a:ln cap="flat" cmpd="sng" w="9525">
            <a:solidFill>
              <a:srgbClr val="FF3D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2914175" y="2836800"/>
            <a:ext cx="1893900" cy="209700"/>
          </a:xfrm>
          <a:prstGeom prst="rect">
            <a:avLst/>
          </a:prstGeom>
          <a:noFill/>
          <a:ln cap="flat" cmpd="sng" w="9525">
            <a:solidFill>
              <a:srgbClr val="FF3D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311700" y="1048275"/>
            <a:ext cx="3000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Morphologie</a:t>
            </a:r>
            <a:endParaRPr sz="1800">
              <a:solidFill>
                <a:schemeClr val="dk2"/>
              </a:solidFill>
              <a:highlight>
                <a:srgbClr val="FFD966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Cinématique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311700" y="88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Résultats</a:t>
            </a: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: Densité et Température</a:t>
            </a:r>
            <a:endParaRPr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sp>
        <p:nvSpPr>
          <p:cNvPr id="121" name="Google Shape;12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 b="1806" l="5731" r="0" t="0"/>
          <a:stretch/>
        </p:blipFill>
        <p:spPr>
          <a:xfrm>
            <a:off x="6460250" y="88696"/>
            <a:ext cx="2481501" cy="256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8428" y="2704451"/>
            <a:ext cx="5468048" cy="24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5">
            <a:alphaModFix/>
          </a:blip>
          <a:srcRect b="35047" l="0" r="0" t="35220"/>
          <a:stretch/>
        </p:blipFill>
        <p:spPr>
          <a:xfrm>
            <a:off x="2090500" y="718683"/>
            <a:ext cx="2481500" cy="50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5">
            <a:alphaModFix/>
          </a:blip>
          <a:srcRect b="63357" l="0" r="0" t="4149"/>
          <a:stretch/>
        </p:blipFill>
        <p:spPr>
          <a:xfrm>
            <a:off x="2090487" y="1225113"/>
            <a:ext cx="2481500" cy="55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275" y="2765825"/>
            <a:ext cx="2505626" cy="218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26176" y="1701825"/>
            <a:ext cx="2326725" cy="6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/>
        </p:nvSpPr>
        <p:spPr>
          <a:xfrm>
            <a:off x="188700" y="789700"/>
            <a:ext cx="3291600" cy="1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❖"/>
            </a:pPr>
            <a:r>
              <a:rPr lang="fr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Layers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➢"/>
            </a:pPr>
            <a:r>
              <a:rPr lang="fr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Emission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➢"/>
            </a:pPr>
            <a:r>
              <a:rPr lang="fr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Asymetries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➢"/>
            </a:pPr>
            <a:r>
              <a:rPr lang="fr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Shapes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➢"/>
            </a:pPr>
            <a:r>
              <a:rPr lang="fr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Turbulences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0" r="0" t="30454"/>
          <a:stretch/>
        </p:blipFill>
        <p:spPr>
          <a:xfrm>
            <a:off x="103300" y="693075"/>
            <a:ext cx="3377001" cy="23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>
            <p:ph type="title"/>
          </p:nvPr>
        </p:nvSpPr>
        <p:spPr>
          <a:xfrm>
            <a:off x="311700" y="88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Résultats: Morphologie</a:t>
            </a:r>
            <a:endParaRPr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136" name="Google Shape;136;p20"/>
          <p:cNvGrpSpPr/>
          <p:nvPr/>
        </p:nvGrpSpPr>
        <p:grpSpPr>
          <a:xfrm>
            <a:off x="4724389" y="95675"/>
            <a:ext cx="4646400" cy="5145693"/>
            <a:chOff x="4724389" y="95675"/>
            <a:chExt cx="4646400" cy="5145693"/>
          </a:xfrm>
        </p:grpSpPr>
        <p:grpSp>
          <p:nvGrpSpPr>
            <p:cNvPr id="137" name="Google Shape;137;p20"/>
            <p:cNvGrpSpPr/>
            <p:nvPr/>
          </p:nvGrpSpPr>
          <p:grpSpPr>
            <a:xfrm>
              <a:off x="4724389" y="95675"/>
              <a:ext cx="4646400" cy="5145693"/>
              <a:chOff x="4501389" y="518113"/>
              <a:chExt cx="4646400" cy="5145693"/>
            </a:xfrm>
          </p:grpSpPr>
          <p:pic>
            <p:nvPicPr>
              <p:cNvPr id="138" name="Google Shape;138;p2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680625" y="518113"/>
                <a:ext cx="3042850" cy="46925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139;p20"/>
              <p:cNvSpPr/>
              <p:nvPr/>
            </p:nvSpPr>
            <p:spPr>
              <a:xfrm rot="3031664">
                <a:off x="4784254" y="1914844"/>
                <a:ext cx="4080668" cy="2658323"/>
              </a:xfrm>
              <a:prstGeom prst="ellipse">
                <a:avLst/>
              </a:prstGeom>
              <a:noFill/>
              <a:ln cap="flat" cmpd="sng" w="19050">
                <a:solidFill>
                  <a:srgbClr val="FF3D3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0" name="Google Shape;140;p20"/>
              <p:cNvCxnSpPr/>
              <p:nvPr/>
            </p:nvCxnSpPr>
            <p:spPr>
              <a:xfrm>
                <a:off x="5910525" y="725100"/>
                <a:ext cx="0" cy="473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stealth"/>
                <a:tailEnd len="med" w="med" type="none"/>
              </a:ln>
            </p:spPr>
          </p:cxnSp>
          <p:cxnSp>
            <p:nvCxnSpPr>
              <p:cNvPr id="141" name="Google Shape;141;p20"/>
              <p:cNvCxnSpPr/>
              <p:nvPr/>
            </p:nvCxnSpPr>
            <p:spPr>
              <a:xfrm flipH="1" rot="10800000">
                <a:off x="5910525" y="1194150"/>
                <a:ext cx="463200" cy="4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42" name="Google Shape;142;p20"/>
              <p:cNvCxnSpPr/>
              <p:nvPr/>
            </p:nvCxnSpPr>
            <p:spPr>
              <a:xfrm>
                <a:off x="7195525" y="718630"/>
                <a:ext cx="0" cy="51904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stealth"/>
                <a:tailEnd len="med" w="med" type="none"/>
              </a:ln>
            </p:spPr>
          </p:cxnSp>
          <p:cxnSp>
            <p:nvCxnSpPr>
              <p:cNvPr id="143" name="Google Shape;143;p20"/>
              <p:cNvCxnSpPr/>
              <p:nvPr/>
            </p:nvCxnSpPr>
            <p:spPr>
              <a:xfrm flipH="1" rot="8610711">
                <a:off x="7278473" y="1033171"/>
                <a:ext cx="540312" cy="4837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sp>
            <p:nvSpPr>
              <p:cNvPr id="144" name="Google Shape;144;p20"/>
              <p:cNvSpPr txBox="1"/>
              <p:nvPr/>
            </p:nvSpPr>
            <p:spPr>
              <a:xfrm>
                <a:off x="6311125" y="908975"/>
                <a:ext cx="295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x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Google Shape;145;p20"/>
              <p:cNvSpPr txBox="1"/>
              <p:nvPr/>
            </p:nvSpPr>
            <p:spPr>
              <a:xfrm>
                <a:off x="5910525" y="603175"/>
                <a:ext cx="295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y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Google Shape;146;p20"/>
              <p:cNvSpPr txBox="1"/>
              <p:nvPr/>
            </p:nvSpPr>
            <p:spPr>
              <a:xfrm>
                <a:off x="7547075" y="908975"/>
                <a:ext cx="367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x’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Google Shape;147;p20"/>
              <p:cNvSpPr txBox="1"/>
              <p:nvPr/>
            </p:nvSpPr>
            <p:spPr>
              <a:xfrm>
                <a:off x="7083875" y="572700"/>
                <a:ext cx="463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y’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8" name="Google Shape;148;p20"/>
              <p:cNvCxnSpPr>
                <a:stCxn id="139" idx="2"/>
                <a:endCxn id="139" idx="6"/>
              </p:cNvCxnSpPr>
              <p:nvPr/>
            </p:nvCxnSpPr>
            <p:spPr>
              <a:xfrm>
                <a:off x="5527539" y="1669006"/>
                <a:ext cx="2594100" cy="31500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FF5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9" name="Google Shape;149;p20"/>
              <p:cNvCxnSpPr>
                <a:stCxn id="139" idx="4"/>
                <a:endCxn id="139" idx="0"/>
              </p:cNvCxnSpPr>
              <p:nvPr/>
            </p:nvCxnSpPr>
            <p:spPr>
              <a:xfrm flipH="1" rot="10800000">
                <a:off x="5798439" y="2399206"/>
                <a:ext cx="2052300" cy="1689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BE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0" name="Google Shape;150;p20"/>
              <p:cNvCxnSpPr/>
              <p:nvPr/>
            </p:nvCxnSpPr>
            <p:spPr>
              <a:xfrm>
                <a:off x="6843225" y="3251650"/>
                <a:ext cx="1722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sp>
            <p:nvSpPr>
              <p:cNvPr id="151" name="Google Shape;151;p20"/>
              <p:cNvSpPr txBox="1"/>
              <p:nvPr/>
            </p:nvSpPr>
            <p:spPr>
              <a:xfrm>
                <a:off x="8391025" y="3189750"/>
                <a:ext cx="295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x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Google Shape;152;p20"/>
              <p:cNvSpPr txBox="1"/>
              <p:nvPr/>
            </p:nvSpPr>
            <p:spPr>
              <a:xfrm>
                <a:off x="7138725" y="2531264"/>
                <a:ext cx="274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a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Google Shape;153;p20"/>
              <p:cNvSpPr/>
              <p:nvPr/>
            </p:nvSpPr>
            <p:spPr>
              <a:xfrm>
                <a:off x="6507650" y="2928125"/>
                <a:ext cx="633900" cy="609900"/>
              </a:xfrm>
              <a:prstGeom prst="arc">
                <a:avLst>
                  <a:gd fmla="val 19425736" name="adj1"/>
                  <a:gd fmla="val 201407" name="adj2"/>
                </a:avLst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20"/>
              <p:cNvSpPr txBox="1"/>
              <p:nvPr/>
            </p:nvSpPr>
            <p:spPr>
              <a:xfrm>
                <a:off x="7054300" y="2919950"/>
                <a:ext cx="295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θ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Google Shape;155;p20"/>
              <p:cNvSpPr txBox="1"/>
              <p:nvPr/>
            </p:nvSpPr>
            <p:spPr>
              <a:xfrm>
                <a:off x="7177875" y="3911000"/>
                <a:ext cx="295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>
                    <a:solidFill>
                      <a:srgbClr val="FFFFFF"/>
                    </a:solidFill>
                  </a:rPr>
                  <a:t>b</a:t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6" name="Google Shape;156;p20"/>
            <p:cNvSpPr/>
            <p:nvPr/>
          </p:nvSpPr>
          <p:spPr>
            <a:xfrm>
              <a:off x="7250925" y="2489550"/>
              <a:ext cx="54000" cy="477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 b="16615" l="44601" r="37847" t="64569"/>
          <a:stretch/>
        </p:blipFill>
        <p:spPr>
          <a:xfrm>
            <a:off x="459983" y="3202449"/>
            <a:ext cx="1753667" cy="18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3">
            <a:alphaModFix/>
          </a:blip>
          <a:srcRect b="28035" l="78769" r="0" t="49866"/>
          <a:stretch/>
        </p:blipFill>
        <p:spPr>
          <a:xfrm>
            <a:off x="3673895" y="2684525"/>
            <a:ext cx="2256257" cy="23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2743650" y="1371775"/>
            <a:ext cx="731700" cy="744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3673875" y="2684500"/>
            <a:ext cx="2256300" cy="2367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459975" y="3202450"/>
            <a:ext cx="1753800" cy="1894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1604400" y="1847075"/>
            <a:ext cx="548700" cy="681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3" name="Google Shape;163;p20"/>
          <p:cNvCxnSpPr/>
          <p:nvPr/>
        </p:nvCxnSpPr>
        <p:spPr>
          <a:xfrm flipH="1">
            <a:off x="460050" y="2521200"/>
            <a:ext cx="1137600" cy="68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0"/>
          <p:cNvCxnSpPr/>
          <p:nvPr/>
        </p:nvCxnSpPr>
        <p:spPr>
          <a:xfrm>
            <a:off x="2153100" y="2521188"/>
            <a:ext cx="57900" cy="6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0"/>
          <p:cNvCxnSpPr/>
          <p:nvPr/>
        </p:nvCxnSpPr>
        <p:spPr>
          <a:xfrm rot="10800000">
            <a:off x="3483175" y="1371675"/>
            <a:ext cx="2442300" cy="131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20"/>
          <p:cNvCxnSpPr/>
          <p:nvPr/>
        </p:nvCxnSpPr>
        <p:spPr>
          <a:xfrm rot="10800000">
            <a:off x="2743625" y="2116625"/>
            <a:ext cx="930300" cy="2932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/>
          <p:nvPr>
            <p:ph type="title"/>
          </p:nvPr>
        </p:nvSpPr>
        <p:spPr>
          <a:xfrm>
            <a:off x="311700" y="88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>
                <a:latin typeface="Spectral SC Light"/>
                <a:ea typeface="Spectral SC Light"/>
                <a:cs typeface="Spectral SC Light"/>
                <a:sym typeface="Spectral SC Light"/>
              </a:rPr>
              <a:t>Résultats: Cinématique</a:t>
            </a:r>
            <a:endParaRPr>
              <a:latin typeface="Spectral SC Light"/>
              <a:ea typeface="Spectral SC Light"/>
              <a:cs typeface="Spectral SC Light"/>
              <a:sym typeface="Spectral SC Light"/>
            </a:endParaRPr>
          </a:p>
        </p:txBody>
      </p:sp>
      <p:sp>
        <p:nvSpPr>
          <p:cNvPr id="172" name="Google Shape;172;p21"/>
          <p:cNvSpPr txBox="1"/>
          <p:nvPr>
            <p:ph idx="1" type="body"/>
          </p:nvPr>
        </p:nvSpPr>
        <p:spPr>
          <a:xfrm>
            <a:off x="311700" y="718675"/>
            <a:ext cx="4784400" cy="16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838125" y="2364425"/>
            <a:ext cx="3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 b="5058" l="0" r="0" t="14133"/>
          <a:stretch/>
        </p:blipFill>
        <p:spPr>
          <a:xfrm>
            <a:off x="5096106" y="178650"/>
            <a:ext cx="3525543" cy="4786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1"/>
          <p:cNvGrpSpPr/>
          <p:nvPr/>
        </p:nvGrpSpPr>
        <p:grpSpPr>
          <a:xfrm>
            <a:off x="220500" y="1458100"/>
            <a:ext cx="4161926" cy="2008176"/>
            <a:chOff x="4522900" y="307400"/>
            <a:chExt cx="4161926" cy="2008176"/>
          </a:xfrm>
        </p:grpSpPr>
        <p:grpSp>
          <p:nvGrpSpPr>
            <p:cNvPr id="177" name="Google Shape;177;p21"/>
            <p:cNvGrpSpPr/>
            <p:nvPr/>
          </p:nvGrpSpPr>
          <p:grpSpPr>
            <a:xfrm>
              <a:off x="4522900" y="307400"/>
              <a:ext cx="4161926" cy="2008176"/>
              <a:chOff x="4522900" y="307400"/>
              <a:chExt cx="4161926" cy="2008176"/>
            </a:xfrm>
          </p:grpSpPr>
          <p:grpSp>
            <p:nvGrpSpPr>
              <p:cNvPr id="178" name="Google Shape;178;p21"/>
              <p:cNvGrpSpPr/>
              <p:nvPr/>
            </p:nvGrpSpPr>
            <p:grpSpPr>
              <a:xfrm>
                <a:off x="4522900" y="364775"/>
                <a:ext cx="4161926" cy="1950801"/>
                <a:chOff x="4404825" y="3040300"/>
                <a:chExt cx="4161926" cy="1950801"/>
              </a:xfrm>
            </p:grpSpPr>
            <p:pic>
              <p:nvPicPr>
                <p:cNvPr id="179" name="Google Shape;179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49768"/>
                <a:stretch/>
              </p:blipFill>
              <p:spPr>
                <a:xfrm>
                  <a:off x="4404825" y="3242500"/>
                  <a:ext cx="4161924" cy="17486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" name="Google Shape;180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1609" l="0" r="96928" t="0"/>
                <a:stretch/>
              </p:blipFill>
              <p:spPr>
                <a:xfrm>
                  <a:off x="4444150" y="3067550"/>
                  <a:ext cx="127850" cy="13364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" name="Google Shape;181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93222" l="6296" r="0" t="0"/>
                <a:stretch/>
              </p:blipFill>
              <p:spPr>
                <a:xfrm>
                  <a:off x="4666875" y="3040300"/>
                  <a:ext cx="3899876" cy="2359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2" name="Google Shape;182;p21"/>
              <p:cNvSpPr txBox="1"/>
              <p:nvPr/>
            </p:nvSpPr>
            <p:spPr>
              <a:xfrm>
                <a:off x="6720925" y="307400"/>
                <a:ext cx="3978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 sz="1100">
                    <a:latin typeface="Times New Roman"/>
                    <a:ea typeface="Times New Roman"/>
                    <a:cs typeface="Times New Roman"/>
                    <a:sym typeface="Times New Roman"/>
                  </a:rPr>
                  <a:t>Hɑ</a:t>
                </a:r>
                <a:endParaRPr sz="11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3" name="Google Shape;183;p21"/>
              <p:cNvSpPr txBox="1"/>
              <p:nvPr/>
            </p:nvSpPr>
            <p:spPr>
              <a:xfrm>
                <a:off x="5370050" y="307400"/>
                <a:ext cx="11016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 sz="1100">
                    <a:latin typeface="Times New Roman"/>
                    <a:ea typeface="Times New Roman"/>
                    <a:cs typeface="Times New Roman"/>
                    <a:sym typeface="Times New Roman"/>
                  </a:rPr>
                  <a:t>[NII]λ6583</a:t>
                </a:r>
                <a:endParaRPr sz="11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84" name="Google Shape;184;p21"/>
              <p:cNvCxnSpPr/>
              <p:nvPr/>
            </p:nvCxnSpPr>
            <p:spPr>
              <a:xfrm rot="10800000">
                <a:off x="4900850" y="1995375"/>
                <a:ext cx="316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85" name="Google Shape;185;p21"/>
              <p:cNvCxnSpPr/>
              <p:nvPr/>
            </p:nvCxnSpPr>
            <p:spPr>
              <a:xfrm>
                <a:off x="8155650" y="1995375"/>
                <a:ext cx="316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155CC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sp>
          <p:nvSpPr>
            <p:cNvPr id="186" name="Google Shape;186;p21"/>
            <p:cNvSpPr txBox="1"/>
            <p:nvPr/>
          </p:nvSpPr>
          <p:spPr>
            <a:xfrm>
              <a:off x="7368000" y="718675"/>
              <a:ext cx="883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>
                  <a:latin typeface="Times New Roman"/>
                  <a:ea typeface="Times New Roman"/>
                  <a:cs typeface="Times New Roman"/>
                  <a:sym typeface="Times New Roman"/>
                </a:rPr>
                <a:t>[NII]λ6548</a:t>
              </a:r>
              <a:endParaRPr sz="11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0004" y="-7225"/>
            <a:ext cx="39836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