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Montserrat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  <p:embeddedFont>
      <p:font typeface="Merriweather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italic.fntdata"/><Relationship Id="rId25" Type="http://schemas.openxmlformats.org/officeDocument/2006/relationships/font" Target="fonts/Montserrat-bold.fntdata"/><Relationship Id="rId28" Type="http://schemas.openxmlformats.org/officeDocument/2006/relationships/font" Target="fonts/Lato-regular.fntdata"/><Relationship Id="rId27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6.xml"/><Relationship Id="rId33" Type="http://schemas.openxmlformats.org/officeDocument/2006/relationships/font" Target="fonts/Merriweather-bold.fntdata"/><Relationship Id="rId10" Type="http://schemas.openxmlformats.org/officeDocument/2006/relationships/slide" Target="slides/slide5.xml"/><Relationship Id="rId32" Type="http://schemas.openxmlformats.org/officeDocument/2006/relationships/font" Target="fonts/Merriweather-regular.fntdata"/><Relationship Id="rId13" Type="http://schemas.openxmlformats.org/officeDocument/2006/relationships/slide" Target="slides/slide8.xml"/><Relationship Id="rId35" Type="http://schemas.openxmlformats.org/officeDocument/2006/relationships/font" Target="fonts/Merriweather-boldItalic.fntdata"/><Relationship Id="rId12" Type="http://schemas.openxmlformats.org/officeDocument/2006/relationships/slide" Target="slides/slide7.xml"/><Relationship Id="rId34" Type="http://schemas.openxmlformats.org/officeDocument/2006/relationships/font" Target="fonts/Merriweather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37729269e0_0_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37729269e0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3dfc57a7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3dfc57a7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3dfc57a73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3dfc57a73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37729269e0_0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37729269e0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37729269e0_0_9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37729269e0_0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37729269e0_0_1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37729269e0_0_1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37729269e0_0_1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37729269e0_0_1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37729269e0_0_1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37729269e0_0_1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37729269e0_0_8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37729269e0_0_8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37729269e0_0_9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37729269e0_0_9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3f2552a1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3f2552a1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3f2552a13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3f2552a13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3f2552a13a_0_1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3f2552a13a_0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37729269e0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37729269e0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3f2552a13a_0_1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3f2552a13a_0_1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3dabd142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3dabd142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37729269e0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37729269e0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hyperlink" Target="https://craq-astro.ca/activites/rencontre_craq_inscription/rencontre_craq_liste_part/rencontre_craq_resume?id=958" TargetMode="External"/><Relationship Id="rId5" Type="http://schemas.openxmlformats.org/officeDocument/2006/relationships/hyperlink" Target="https://craq-astro.ca/activites/rencontre_craq_inscription/rencontre_craq_liste_part/rencontre_craq_resume?id=958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14.png"/><Relationship Id="rId8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hyperlink" Target="https://craq-astro.ca/activites/rencontre_craq_inscription/rencontre_craq_liste_part/rencontre_craq_resume?id=958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idx="4294967295" type="ctrTitle"/>
          </p:nvPr>
        </p:nvSpPr>
        <p:spPr>
          <a:xfrm>
            <a:off x="206600" y="388125"/>
            <a:ext cx="55353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700">
                <a:uFill>
                  <a:noFill/>
                </a:uFill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Tackling the Orion Nebula with SITELLE 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700">
                <a:uFill>
                  <a:noFill/>
                </a:uFill>
                <a:latin typeface="Merriweather"/>
                <a:ea typeface="Merriweather"/>
                <a:cs typeface="Merriweather"/>
                <a:sym typeface="Merriweather"/>
                <a:hlinkClick r:id="rId5"/>
              </a:rPr>
              <a:t>a thermodynamic approach</a:t>
            </a:r>
            <a:endParaRPr b="1" sz="5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Logo_GRAUL.png" id="135" name="Google Shape;135;p13"/>
          <p:cNvPicPr preferRelativeResize="0"/>
          <p:nvPr/>
        </p:nvPicPr>
        <p:blipFill rotWithShape="1">
          <a:blip r:embed="rId6">
            <a:alphaModFix/>
          </a:blip>
          <a:srcRect b="25585" l="0" r="0" t="25585"/>
          <a:stretch/>
        </p:blipFill>
        <p:spPr>
          <a:xfrm>
            <a:off x="58672" y="4098679"/>
            <a:ext cx="2731014" cy="100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75102" y="4098704"/>
            <a:ext cx="1049700" cy="1000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aq.png" id="137" name="Google Shape;137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10229" y="4111179"/>
            <a:ext cx="2190101" cy="97516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3"/>
          <p:cNvSpPr txBox="1"/>
          <p:nvPr/>
        </p:nvSpPr>
        <p:spPr>
          <a:xfrm>
            <a:off x="6200325" y="4345725"/>
            <a:ext cx="29109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12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CRAQ Annual Meeting 2023</a:t>
            </a:r>
            <a:endParaRPr sz="1612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12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Maxime Royer Ph. D.</a:t>
            </a:r>
            <a:endParaRPr sz="1612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12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May 10 2023</a:t>
            </a:r>
            <a:endParaRPr sz="1612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50" y="95400"/>
            <a:ext cx="5079900" cy="50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50" y="95400"/>
            <a:ext cx="5079900" cy="50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3"/>
          <p:cNvSpPr/>
          <p:nvPr/>
        </p:nvSpPr>
        <p:spPr>
          <a:xfrm>
            <a:off x="2479500" y="3208425"/>
            <a:ext cx="1463700" cy="15540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8" name="Google Shape;198;p23"/>
          <p:cNvCxnSpPr/>
          <p:nvPr/>
        </p:nvCxnSpPr>
        <p:spPr>
          <a:xfrm flipH="1">
            <a:off x="3943200" y="2684025"/>
            <a:ext cx="553200" cy="52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9" name="Google Shape;199;p23"/>
          <p:cNvSpPr txBox="1"/>
          <p:nvPr/>
        </p:nvSpPr>
        <p:spPr>
          <a:xfrm>
            <a:off x="4496400" y="2283825"/>
            <a:ext cx="129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target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3750" y="152400"/>
            <a:ext cx="479650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62163"/>
            <a:ext cx="8839203" cy="161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6"/>
          <p:cNvPicPr preferRelativeResize="0"/>
          <p:nvPr/>
        </p:nvPicPr>
        <p:blipFill rotWithShape="1">
          <a:blip r:embed="rId3">
            <a:alphaModFix/>
          </a:blip>
          <a:srcRect b="3877" l="5666" r="3967" t="6789"/>
          <a:stretch/>
        </p:blipFill>
        <p:spPr>
          <a:xfrm>
            <a:off x="157025" y="800275"/>
            <a:ext cx="4301001" cy="35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 rotWithShape="1">
          <a:blip r:embed="rId4">
            <a:alphaModFix/>
          </a:blip>
          <a:srcRect b="4573" l="4601" r="4099" t="6092"/>
          <a:stretch/>
        </p:blipFill>
        <p:spPr>
          <a:xfrm>
            <a:off x="4636128" y="800275"/>
            <a:ext cx="4344921" cy="35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683325" y="4495225"/>
            <a:ext cx="324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[OII] median = 230 ± 40 electrons/cm³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5148688" y="4495225"/>
            <a:ext cx="331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[SII] m</a:t>
            </a: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edian = 415± 310 electrons/cm³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7"/>
          <p:cNvPicPr preferRelativeResize="0"/>
          <p:nvPr/>
        </p:nvPicPr>
        <p:blipFill rotWithShape="1">
          <a:blip r:embed="rId3">
            <a:alphaModFix/>
          </a:blip>
          <a:srcRect b="4952" l="5597" r="4836" t="5976"/>
          <a:stretch/>
        </p:blipFill>
        <p:spPr>
          <a:xfrm>
            <a:off x="156725" y="800550"/>
            <a:ext cx="4302000" cy="35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 rotWithShape="1">
          <a:blip r:embed="rId4">
            <a:alphaModFix/>
          </a:blip>
          <a:srcRect b="0" l="5428" r="0" t="6023"/>
          <a:stretch/>
        </p:blipFill>
        <p:spPr>
          <a:xfrm>
            <a:off x="4644825" y="800550"/>
            <a:ext cx="4302000" cy="354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 txBox="1"/>
          <p:nvPr/>
        </p:nvSpPr>
        <p:spPr>
          <a:xfrm>
            <a:off x="537425" y="4495225"/>
            <a:ext cx="354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[ClIII] m</a:t>
            </a: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edian = 3295 ± 1800 electrons/cm³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5596425" y="4495225"/>
            <a:ext cx="239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[NII] m</a:t>
            </a: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edian = 7810 ± 420 K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8"/>
          <p:cNvPicPr preferRelativeResize="0"/>
          <p:nvPr/>
        </p:nvPicPr>
        <p:blipFill rotWithShape="1">
          <a:blip r:embed="rId3">
            <a:alphaModFix/>
          </a:blip>
          <a:srcRect b="4789" l="4954" r="5125" t="6187"/>
          <a:stretch/>
        </p:blipFill>
        <p:spPr>
          <a:xfrm>
            <a:off x="4673350" y="800538"/>
            <a:ext cx="4302000" cy="354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8"/>
          <p:cNvSpPr txBox="1"/>
          <p:nvPr/>
        </p:nvSpPr>
        <p:spPr>
          <a:xfrm>
            <a:off x="263575" y="4466725"/>
            <a:ext cx="415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Median difference [SII] vs [OII] = +170 electron/cm³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4619500" y="4502350"/>
            <a:ext cx="440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Median difference [CLIII] vs [SII] = +2860 electron/cm³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3" name="Google Shape;233;p28"/>
          <p:cNvPicPr preferRelativeResize="0"/>
          <p:nvPr/>
        </p:nvPicPr>
        <p:blipFill rotWithShape="1">
          <a:blip r:embed="rId4">
            <a:alphaModFix/>
          </a:blip>
          <a:srcRect b="4011" l="5348" r="5061" t="6455"/>
          <a:stretch/>
        </p:blipFill>
        <p:spPr>
          <a:xfrm>
            <a:off x="189175" y="800550"/>
            <a:ext cx="4302000" cy="354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150" y="196875"/>
            <a:ext cx="5699700" cy="47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/>
          <p:nvPr>
            <p:ph idx="4294967295" type="ctrTitle"/>
          </p:nvPr>
        </p:nvSpPr>
        <p:spPr>
          <a:xfrm>
            <a:off x="138625" y="118950"/>
            <a:ext cx="8893500" cy="10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7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Tackling the Orion Nebula with SITELLE : a thermodynamic approach</a:t>
            </a:r>
            <a:endParaRPr sz="5800">
              <a:solidFill>
                <a:srgbClr val="FFFFFF"/>
              </a:solidFill>
            </a:endParaRPr>
          </a:p>
        </p:txBody>
      </p:sp>
      <p:pic>
        <p:nvPicPr>
          <p:cNvPr descr="Logo_GRAUL.png" id="244" name="Google Shape;244;p30"/>
          <p:cNvPicPr preferRelativeResize="0"/>
          <p:nvPr/>
        </p:nvPicPr>
        <p:blipFill rotWithShape="1">
          <a:blip r:embed="rId5">
            <a:alphaModFix/>
          </a:blip>
          <a:srcRect b="25585" l="0" r="0" t="25585"/>
          <a:stretch/>
        </p:blipFill>
        <p:spPr>
          <a:xfrm>
            <a:off x="58672" y="4098691"/>
            <a:ext cx="2731014" cy="100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75102" y="4098704"/>
            <a:ext cx="1049700" cy="1000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aq.png" id="246" name="Google Shape;246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10229" y="4111179"/>
            <a:ext cx="2190101" cy="97516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0"/>
          <p:cNvSpPr txBox="1"/>
          <p:nvPr/>
        </p:nvSpPr>
        <p:spPr>
          <a:xfrm>
            <a:off x="2789675" y="2017650"/>
            <a:ext cx="340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Questions?</a:t>
            </a: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30"/>
          <p:cNvSpPr txBox="1"/>
          <p:nvPr/>
        </p:nvSpPr>
        <p:spPr>
          <a:xfrm>
            <a:off x="6200325" y="4345725"/>
            <a:ext cx="29109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12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CRAQ Annual Meeting 2023</a:t>
            </a:r>
            <a:endParaRPr sz="1612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12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Maxime Royer </a:t>
            </a:r>
            <a:r>
              <a:rPr lang="fr-CA" sz="1612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Ph. D.</a:t>
            </a:r>
            <a:endParaRPr sz="1612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12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May 10 2023</a:t>
            </a:r>
            <a:endParaRPr sz="1612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/>
        </p:nvSpPr>
        <p:spPr>
          <a:xfrm>
            <a:off x="1928400" y="1317300"/>
            <a:ext cx="52872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135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X  ≠  Y</a:t>
            </a:r>
            <a:endParaRPr b="1" sz="135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/>
          <p:cNvPicPr preferRelativeResize="0"/>
          <p:nvPr/>
        </p:nvPicPr>
        <p:blipFill rotWithShape="1">
          <a:blip r:embed="rId3">
            <a:alphaModFix/>
          </a:blip>
          <a:srcRect b="5061" l="9057" r="13392" t="16099"/>
          <a:stretch/>
        </p:blipFill>
        <p:spPr>
          <a:xfrm>
            <a:off x="1236600" y="664337"/>
            <a:ext cx="6670800" cy="38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7"/>
          <p:cNvPicPr preferRelativeResize="0"/>
          <p:nvPr/>
        </p:nvPicPr>
        <p:blipFill rotWithShape="1">
          <a:blip r:embed="rId3">
            <a:alphaModFix/>
          </a:blip>
          <a:srcRect b="5061" l="9057" r="13392" t="16099"/>
          <a:stretch/>
        </p:blipFill>
        <p:spPr>
          <a:xfrm>
            <a:off x="1236600" y="664337"/>
            <a:ext cx="6670800" cy="38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 rotWithShape="1">
          <a:blip r:embed="rId4">
            <a:alphaModFix/>
          </a:blip>
          <a:srcRect b="25217" l="65465" r="2043" t="35751"/>
          <a:stretch/>
        </p:blipFill>
        <p:spPr>
          <a:xfrm>
            <a:off x="5157200" y="1592312"/>
            <a:ext cx="2177950" cy="19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 rotWithShape="1">
          <a:blip r:embed="rId5">
            <a:alphaModFix/>
          </a:blip>
          <a:srcRect b="0" l="35246" r="35991" t="0"/>
          <a:stretch/>
        </p:blipFill>
        <p:spPr>
          <a:xfrm>
            <a:off x="2472450" y="869113"/>
            <a:ext cx="979400" cy="34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200" y="-41786"/>
            <a:ext cx="9194199" cy="518528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/>
        </p:nvSpPr>
        <p:spPr>
          <a:xfrm>
            <a:off x="7205200" y="1249950"/>
            <a:ext cx="413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7" name="Google Shape;167;p18"/>
          <p:cNvPicPr preferRelativeResize="0"/>
          <p:nvPr/>
        </p:nvPicPr>
        <p:blipFill rotWithShape="1">
          <a:blip r:embed="rId4">
            <a:alphaModFix/>
          </a:blip>
          <a:srcRect b="16174" l="0" r="0" t="-1345"/>
          <a:stretch/>
        </p:blipFill>
        <p:spPr>
          <a:xfrm>
            <a:off x="6445950" y="3196500"/>
            <a:ext cx="2448899" cy="180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439" y="152400"/>
            <a:ext cx="497912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idx="1" type="body"/>
          </p:nvPr>
        </p:nvSpPr>
        <p:spPr>
          <a:xfrm>
            <a:off x="1297500" y="1567550"/>
            <a:ext cx="35370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025977" y="-1985477"/>
            <a:ext cx="5095096" cy="914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53" y="752144"/>
            <a:ext cx="4390749" cy="3639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750442"/>
            <a:ext cx="4390751" cy="364260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752725" y="4495225"/>
            <a:ext cx="324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[SII] </a:t>
            </a: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Median = 390 ± 210 electrons/cm³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5556425" y="4495225"/>
            <a:ext cx="242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[NII] </a:t>
            </a:r>
            <a:r>
              <a:rPr lang="fr-CA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Median = 7160 ± 570 K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