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aleway"/>
      <p:regular r:id="rId15"/>
      <p:bold r:id="rId16"/>
      <p:italic r:id="rId17"/>
      <p:boldItalic r:id="rId18"/>
    </p:embeddedFont>
    <p:embeddedFont>
      <p:font typeface="Lato"/>
      <p:regular r:id="rId19"/>
      <p:bold r:id="rId20"/>
      <p:italic r:id="rId21"/>
      <p:boldItalic r:id="rId22"/>
    </p:embeddedFont>
    <p:embeddedFont>
      <p:font typeface="Montserrat Medium"/>
      <p:regular r:id="rId23"/>
      <p:bold r:id="rId24"/>
      <p:italic r:id="rId25"/>
      <p:boldItalic r:id="rId26"/>
    </p:embeddedFont>
    <p:embeddedFont>
      <p:font typeface="Pacifico"/>
      <p:regular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.fntdata"/><Relationship Id="rId22" Type="http://schemas.openxmlformats.org/officeDocument/2006/relationships/font" Target="fonts/Lato-boldItalic.fntdata"/><Relationship Id="rId21" Type="http://schemas.openxmlformats.org/officeDocument/2006/relationships/font" Target="fonts/Lato-italic.fntdata"/><Relationship Id="rId24" Type="http://schemas.openxmlformats.org/officeDocument/2006/relationships/font" Target="fonts/MontserratMedium-bold.fntdata"/><Relationship Id="rId23" Type="http://schemas.openxmlformats.org/officeDocument/2006/relationships/font" Target="fonts/MontserratMedium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Medium-boldItalic.fntdata"/><Relationship Id="rId25" Type="http://schemas.openxmlformats.org/officeDocument/2006/relationships/font" Target="fonts/MontserratMedium-italic.fntdata"/><Relationship Id="rId27" Type="http://schemas.openxmlformats.org/officeDocument/2006/relationships/font" Target="fonts/Pacific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Raleway-regular.fntdata"/><Relationship Id="rId14" Type="http://schemas.openxmlformats.org/officeDocument/2006/relationships/slide" Target="slides/slide9.xml"/><Relationship Id="rId17" Type="http://schemas.openxmlformats.org/officeDocument/2006/relationships/font" Target="fonts/Raleway-italic.fntdata"/><Relationship Id="rId16" Type="http://schemas.openxmlformats.org/officeDocument/2006/relationships/font" Target="fonts/Raleway-bold.fntdata"/><Relationship Id="rId19" Type="http://schemas.openxmlformats.org/officeDocument/2006/relationships/font" Target="fonts/Lato-regular.fntdata"/><Relationship Id="rId18" Type="http://schemas.openxmlformats.org/officeDocument/2006/relationships/font" Target="fonts/Raleway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Lato"/>
              <a:buChar char="●"/>
            </a:pPr>
            <a:r>
              <a:rPr lang="en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Definition de lumière et ses régimes</a:t>
            </a:r>
            <a:endParaRPr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Lato"/>
              <a:buChar char="●"/>
            </a:pPr>
            <a:r>
              <a:rPr lang="en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L’importance des régimes de lumière en astronomie</a:t>
            </a:r>
            <a:endParaRPr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Lato"/>
              <a:buChar char="●"/>
            </a:pPr>
            <a:r>
              <a:rPr lang="en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Définition d’une galaxie: mentionner les trois composantes primaires + trou noir supermassif</a:t>
            </a:r>
            <a:endParaRPr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Lato"/>
              <a:buChar char="●"/>
            </a:pPr>
            <a:r>
              <a:rPr lang="en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Les structures soutenues par la gravité les plus grandes dans l’univers</a:t>
            </a:r>
            <a:endParaRPr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Lato"/>
              <a:buChar char="●"/>
            </a:pPr>
            <a:r>
              <a:rPr lang="en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100-1000 galaxies </a:t>
            </a:r>
            <a:endParaRPr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Lato"/>
              <a:buChar char="●"/>
            </a:pPr>
            <a:r>
              <a:rPr lang="en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10</a:t>
            </a:r>
            <a:r>
              <a:rPr baseline="30000" lang="en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14</a:t>
            </a:r>
            <a:r>
              <a:rPr lang="en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-10</a:t>
            </a:r>
            <a:r>
              <a:rPr baseline="30000" lang="en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15</a:t>
            </a:r>
            <a:r>
              <a:rPr lang="en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 Masses solaires</a:t>
            </a:r>
            <a:endParaRPr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Lato"/>
              <a:buChar char="●"/>
            </a:pPr>
            <a:r>
              <a:rPr lang="en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Trois Composantes:</a:t>
            </a:r>
            <a:endParaRPr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Lato"/>
              <a:buChar char="○"/>
            </a:pPr>
            <a:r>
              <a:rPr lang="en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Les Galaxies elles-mêmes -- 1%</a:t>
            </a:r>
            <a:endParaRPr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Lato"/>
              <a:buChar char="○"/>
            </a:pPr>
            <a:r>
              <a:rPr lang="en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Le milieu intra-amas - 9%</a:t>
            </a:r>
            <a:endParaRPr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Lato"/>
              <a:buChar char="○"/>
            </a:pPr>
            <a:r>
              <a:rPr lang="en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Matière sombre - 90%</a:t>
            </a:r>
            <a:endParaRPr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Lato"/>
              <a:buChar char="●"/>
            </a:pPr>
            <a:r>
              <a:rPr lang="en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Plusieurs Mpc en diamètre</a:t>
            </a:r>
            <a:endParaRPr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Lato"/>
              <a:buChar char="●"/>
            </a:pPr>
            <a:r>
              <a:rPr lang="en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Le milieu intra-amas</a:t>
            </a:r>
            <a:endParaRPr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Lato"/>
              <a:buChar char="○"/>
            </a:pPr>
            <a:r>
              <a:rPr lang="en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Gaz extrêmement chaud (10 Million Kelvin)</a:t>
            </a:r>
            <a:endParaRPr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Lato"/>
              <a:buChar char="○"/>
            </a:pPr>
            <a:r>
              <a:rPr lang="en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Observé dans les Rayon-X</a:t>
            </a:r>
            <a:endParaRPr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Lato"/>
              <a:buChar char="●"/>
            </a:pPr>
            <a:r>
              <a:rPr lang="en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L’un des amas les plus massifs dans l’univers</a:t>
            </a:r>
            <a:endParaRPr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Lato"/>
              <a:buChar char="●"/>
            </a:pPr>
            <a:r>
              <a:rPr lang="en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Localisé à z=0.01790</a:t>
            </a:r>
            <a:endParaRPr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Lato"/>
              <a:buChar char="●"/>
            </a:pPr>
            <a:r>
              <a:rPr lang="en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Plus de 1000 galaxies</a:t>
            </a:r>
            <a:endParaRPr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Lato"/>
              <a:buChar char="●"/>
            </a:pPr>
            <a:r>
              <a:rPr lang="en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BCG →  NGC 1245</a:t>
            </a:r>
            <a:endParaRPr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Lato"/>
              <a:buChar char="●"/>
            </a:pPr>
            <a:r>
              <a:rPr lang="en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L’image composite:</a:t>
            </a:r>
            <a:endParaRPr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Lato"/>
              <a:buChar char="○"/>
            </a:pPr>
            <a:r>
              <a:rPr lang="en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Bleu -- Rayons-X</a:t>
            </a:r>
            <a:endParaRPr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Lato"/>
              <a:buChar char="○"/>
            </a:pPr>
            <a:r>
              <a:rPr lang="en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Rouge -- Radio</a:t>
            </a:r>
            <a:endParaRPr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Lato"/>
              <a:buChar char="○"/>
            </a:pPr>
            <a:r>
              <a:rPr lang="en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Les autres couleurs -- Optique et Infrarouge</a:t>
            </a:r>
            <a:endParaRPr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000000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6" name="Google Shape;56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727800" y="343425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rgbClr val="000000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idx="1" type="body"/>
          </p:nvPr>
        </p:nvSpPr>
        <p:spPr>
          <a:xfrm>
            <a:off x="727650" y="1056450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4"/>
          <p:cNvSpPr txBox="1"/>
          <p:nvPr>
            <p:ph type="title"/>
          </p:nvPr>
        </p:nvSpPr>
        <p:spPr>
          <a:xfrm>
            <a:off x="727800" y="343425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2" name="Google Shape;22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" name="Google Shape;24;p5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8" name="Google Shape;28;p6"/>
          <p:cNvSpPr txBox="1"/>
          <p:nvPr>
            <p:ph idx="1" type="body"/>
          </p:nvPr>
        </p:nvSpPr>
        <p:spPr>
          <a:xfrm>
            <a:off x="727800" y="1056450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2" type="body"/>
          </p:nvPr>
        </p:nvSpPr>
        <p:spPr>
          <a:xfrm>
            <a:off x="4641904" y="1056450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" name="Google Shape;31;p6"/>
          <p:cNvSpPr txBox="1"/>
          <p:nvPr>
            <p:ph idx="3" type="title"/>
          </p:nvPr>
        </p:nvSpPr>
        <p:spPr>
          <a:xfrm>
            <a:off x="727800" y="343425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721225" y="316575"/>
            <a:ext cx="3300900" cy="13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721225" y="1698075"/>
            <a:ext cx="3300900" cy="15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38" name="Google Shape;38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" name="Google Shape;40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" name="Google Shape;44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5" name="Google Shape;45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" name="Google Shape;47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9" name="Google Shape;49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rgbClr val="00000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aleway"/>
              <a:buChar char="●"/>
              <a:defRPr b="0" i="0" sz="13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aleway"/>
              <a:buChar char="○"/>
              <a:defRPr b="0" i="0" sz="11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aleway"/>
              <a:buChar char="■"/>
              <a:defRPr b="0" i="0" sz="11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aleway"/>
              <a:buChar char="●"/>
              <a:defRPr b="0" i="0" sz="11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aleway"/>
              <a:buChar char="○"/>
              <a:defRPr b="0" i="0" sz="11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aleway"/>
              <a:buChar char="■"/>
              <a:defRPr b="0" i="0" sz="11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aleway"/>
              <a:buChar char="●"/>
              <a:defRPr b="0" i="0" sz="11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aleway"/>
              <a:buChar char="○"/>
              <a:defRPr b="0" i="0" sz="11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100"/>
              <a:buFont typeface="Raleway"/>
              <a:buChar char="■"/>
              <a:defRPr b="0" i="0" sz="11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9.png"/><Relationship Id="rId5" Type="http://schemas.openxmlformats.org/officeDocument/2006/relationships/image" Target="../media/image11.png"/><Relationship Id="rId6" Type="http://schemas.openxmlformats.org/officeDocument/2006/relationships/image" Target="../media/image3.png"/><Relationship Id="rId7" Type="http://schemas.openxmlformats.org/officeDocument/2006/relationships/image" Target="../media/image1.png"/><Relationship Id="rId8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g"/><Relationship Id="rId4" Type="http://schemas.openxmlformats.org/officeDocument/2006/relationships/image" Target="../media/image2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26.png"/><Relationship Id="rId5" Type="http://schemas.openxmlformats.org/officeDocument/2006/relationships/image" Target="../media/image7.png"/><Relationship Id="rId6" Type="http://schemas.openxmlformats.org/officeDocument/2006/relationships/image" Target="../media/image4.png"/><Relationship Id="rId7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2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Relationship Id="rId4" Type="http://schemas.openxmlformats.org/officeDocument/2006/relationships/image" Target="../media/image19.png"/><Relationship Id="rId5" Type="http://schemas.openxmlformats.org/officeDocument/2006/relationships/image" Target="../media/image24.png"/><Relationship Id="rId6" Type="http://schemas.openxmlformats.org/officeDocument/2006/relationships/image" Target="../media/image3.png"/><Relationship Id="rId7" Type="http://schemas.openxmlformats.org/officeDocument/2006/relationships/image" Target="../media/image1.png"/><Relationship Id="rId8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651750" y="443675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Un nouveau paradigme dans l’analyse de spectres en Rayons-X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636650" y="2847975"/>
            <a:ext cx="54954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Carter Rhea Ph.D Candidate</a:t>
            </a:r>
            <a:r>
              <a:rPr baseline="30000" lang="en"/>
              <a:t>1</a:t>
            </a:r>
            <a:r>
              <a:rPr lang="en"/>
              <a:t>, Julie Hlavacek-Larrondo</a:t>
            </a:r>
            <a:r>
              <a:rPr baseline="30000" lang="en"/>
              <a:t>1</a:t>
            </a:r>
            <a:r>
              <a:rPr lang="en"/>
              <a:t>, Akos Bogdan</a:t>
            </a:r>
            <a:r>
              <a:rPr baseline="30000" lang="en"/>
              <a:t>2</a:t>
            </a:r>
            <a:r>
              <a:rPr lang="en"/>
              <a:t>, &amp; Ralph Kraft</a:t>
            </a:r>
            <a:r>
              <a:rPr baseline="30000" lang="en"/>
              <a:t>2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May 10 2023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aseline="30000" lang="en" sz="1200"/>
              <a:t>1 </a:t>
            </a:r>
            <a:r>
              <a:rPr lang="en" sz="1200"/>
              <a:t>L’Université de Montréal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aseline="30000" lang="en" sz="1200"/>
              <a:t>2</a:t>
            </a:r>
            <a:r>
              <a:rPr lang="en" sz="1200"/>
              <a:t> Harvard Smithsonian Center for Astrophysics</a:t>
            </a:r>
            <a:endParaRPr sz="1200"/>
          </a:p>
        </p:txBody>
      </p:sp>
      <p:pic>
        <p:nvPicPr>
          <p:cNvPr id="69" name="Google Shape;6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13125" y="4299551"/>
            <a:ext cx="786949" cy="77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83740" y="4308298"/>
            <a:ext cx="1477535" cy="77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66298" y="4248380"/>
            <a:ext cx="1889153" cy="77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921450" y="4299545"/>
            <a:ext cx="2296666" cy="77072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pic>
        <p:nvPicPr>
          <p:cNvPr id="74" name="Google Shape;74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24600" y="4299550"/>
            <a:ext cx="1804569" cy="77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/>
              <a:t>C’est quoi une galaxie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sz="2400"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80" name="Google Shape;8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8925" y="526925"/>
            <a:ext cx="8207251" cy="46165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4"/>
          <p:cNvSpPr txBox="1"/>
          <p:nvPr/>
        </p:nvSpPr>
        <p:spPr>
          <a:xfrm>
            <a:off x="6815700" y="0"/>
            <a:ext cx="20004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Crédit à DLP à l’Université de Chicago</a:t>
            </a:r>
            <a:endParaRPr b="0" i="0" sz="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4"/>
          <p:cNvSpPr/>
          <p:nvPr/>
        </p:nvSpPr>
        <p:spPr>
          <a:xfrm>
            <a:off x="5415450" y="1253275"/>
            <a:ext cx="1579200" cy="30717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6994650" y="1253275"/>
            <a:ext cx="1642500" cy="30717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4"/>
          <p:cNvSpPr/>
          <p:nvPr/>
        </p:nvSpPr>
        <p:spPr>
          <a:xfrm>
            <a:off x="2257050" y="1253275"/>
            <a:ext cx="1579200" cy="30717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4"/>
          <p:cNvSpPr/>
          <p:nvPr/>
        </p:nvSpPr>
        <p:spPr>
          <a:xfrm>
            <a:off x="614550" y="1253275"/>
            <a:ext cx="1642500" cy="30717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4"/>
          <p:cNvSpPr/>
          <p:nvPr/>
        </p:nvSpPr>
        <p:spPr>
          <a:xfrm>
            <a:off x="3836250" y="1253275"/>
            <a:ext cx="1579200" cy="30717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2813" y="409900"/>
            <a:ext cx="5918377" cy="47335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3" name="Google Shape;93;p15"/>
          <p:cNvSpPr txBox="1"/>
          <p:nvPr>
            <p:ph type="title"/>
          </p:nvPr>
        </p:nvSpPr>
        <p:spPr>
          <a:xfrm>
            <a:off x="0" y="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Amas de galaxies</a:t>
            </a:r>
            <a:endParaRPr/>
          </a:p>
        </p:txBody>
      </p:sp>
      <p:sp>
        <p:nvSpPr>
          <p:cNvPr id="94" name="Google Shape;94;p15"/>
          <p:cNvSpPr txBox="1"/>
          <p:nvPr/>
        </p:nvSpPr>
        <p:spPr>
          <a:xfrm>
            <a:off x="666475" y="1079400"/>
            <a:ext cx="4172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5" name="Google Shape;95;p15"/>
          <p:cNvSpPr/>
          <p:nvPr/>
        </p:nvSpPr>
        <p:spPr>
          <a:xfrm>
            <a:off x="1789350" y="731675"/>
            <a:ext cx="4158300" cy="41439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5"/>
          <p:cNvSpPr/>
          <p:nvPr/>
        </p:nvSpPr>
        <p:spPr>
          <a:xfrm>
            <a:off x="5947650" y="731675"/>
            <a:ext cx="1463700" cy="13914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5"/>
          <p:cNvSpPr/>
          <p:nvPr/>
        </p:nvSpPr>
        <p:spPr>
          <a:xfrm>
            <a:off x="5947650" y="3514475"/>
            <a:ext cx="1463700" cy="13914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0250" y="0"/>
            <a:ext cx="51435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6"/>
          <p:cNvSpPr txBox="1"/>
          <p:nvPr/>
        </p:nvSpPr>
        <p:spPr>
          <a:xfrm>
            <a:off x="7272300" y="4656600"/>
            <a:ext cx="18717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Crédit: Gendron-Marsolais et al.; NRAO/AUI/NSF; NASA; SDSS</a:t>
            </a:r>
            <a:endParaRPr b="0" i="0" sz="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6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Comment observer un amas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/>
          </a:p>
        </p:txBody>
      </p:sp>
      <p:grpSp>
        <p:nvGrpSpPr>
          <p:cNvPr id="105" name="Google Shape;105;p16"/>
          <p:cNvGrpSpPr/>
          <p:nvPr/>
        </p:nvGrpSpPr>
        <p:grpSpPr>
          <a:xfrm>
            <a:off x="108838" y="1731400"/>
            <a:ext cx="1830051" cy="1460181"/>
            <a:chOff x="108838" y="1731400"/>
            <a:chExt cx="1830051" cy="1460181"/>
          </a:xfrm>
        </p:grpSpPr>
        <p:pic>
          <p:nvPicPr>
            <p:cNvPr id="106" name="Google Shape;106;p1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8838" y="2180581"/>
              <a:ext cx="1830051" cy="1011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7" name="Google Shape;107;p16"/>
            <p:cNvSpPr txBox="1"/>
            <p:nvPr/>
          </p:nvSpPr>
          <p:spPr>
            <a:xfrm>
              <a:off x="578375" y="1731400"/>
              <a:ext cx="891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1" lang="en" sz="1400" u="none" cap="none" strike="noStrik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Chandra</a:t>
              </a:r>
              <a:endParaRPr b="0" i="1" sz="14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108" name="Google Shape;108;p16"/>
          <p:cNvGrpSpPr/>
          <p:nvPr/>
        </p:nvGrpSpPr>
        <p:grpSpPr>
          <a:xfrm>
            <a:off x="1253175" y="2108125"/>
            <a:ext cx="3187650" cy="579600"/>
            <a:chOff x="1253175" y="2108125"/>
            <a:chExt cx="3187650" cy="579600"/>
          </a:xfrm>
        </p:grpSpPr>
        <p:sp>
          <p:nvSpPr>
            <p:cNvPr id="109" name="Google Shape;109;p16"/>
            <p:cNvSpPr/>
            <p:nvPr/>
          </p:nvSpPr>
          <p:spPr>
            <a:xfrm>
              <a:off x="4201725" y="2108125"/>
              <a:ext cx="239100" cy="239100"/>
            </a:xfrm>
            <a:prstGeom prst="rect">
              <a:avLst/>
            </a:prstGeom>
            <a:noFill/>
            <a:ln cap="flat" cmpd="sng" w="381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0" name="Google Shape;110;p16"/>
            <p:cNvCxnSpPr>
              <a:endCxn id="109" idx="0"/>
            </p:cNvCxnSpPr>
            <p:nvPr/>
          </p:nvCxnSpPr>
          <p:spPr>
            <a:xfrm flipH="1" rot="10800000">
              <a:off x="1253175" y="2108125"/>
              <a:ext cx="3068100" cy="572400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1" name="Google Shape;111;p16"/>
            <p:cNvCxnSpPr>
              <a:endCxn id="109" idx="2"/>
            </p:cNvCxnSpPr>
            <p:nvPr/>
          </p:nvCxnSpPr>
          <p:spPr>
            <a:xfrm flipH="1" rot="10800000">
              <a:off x="1282275" y="2347225"/>
              <a:ext cx="3039000" cy="340500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12" name="Google Shape;112;p16"/>
          <p:cNvSpPr txBox="1"/>
          <p:nvPr/>
        </p:nvSpPr>
        <p:spPr>
          <a:xfrm>
            <a:off x="6268250" y="4625350"/>
            <a:ext cx="834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1" lang="en" sz="16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Persée</a:t>
            </a:r>
            <a:endParaRPr b="1" i="1" sz="16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8" name="Google Shape;11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9476" y="126425"/>
            <a:ext cx="7825060" cy="489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50" y="1467075"/>
            <a:ext cx="3141176" cy="1963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/>
          <p:nvPr>
            <p:ph type="title"/>
          </p:nvPr>
        </p:nvSpPr>
        <p:spPr>
          <a:xfrm>
            <a:off x="727800" y="343425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Qu’est-ce qu’on observe?</a:t>
            </a:r>
            <a:endParaRPr/>
          </a:p>
        </p:txBody>
      </p:sp>
      <p:sp>
        <p:nvSpPr>
          <p:cNvPr id="125" name="Google Shape;125;p18"/>
          <p:cNvSpPr txBox="1"/>
          <p:nvPr/>
        </p:nvSpPr>
        <p:spPr>
          <a:xfrm>
            <a:off x="7275000" y="4791100"/>
            <a:ext cx="1533600" cy="3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Kaastra &amp; Bleeker 2016 ApJ</a:t>
            </a:r>
            <a:endParaRPr b="0" i="0" sz="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7" name="Google Shape;12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50088" y="2066256"/>
            <a:ext cx="1830051" cy="101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02538" y="2573275"/>
            <a:ext cx="334425" cy="11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8"/>
          <p:cNvPicPr preferRelativeResize="0"/>
          <p:nvPr/>
        </p:nvPicPr>
        <p:blipFill rotWithShape="1">
          <a:blip r:embed="rId6">
            <a:alphaModFix/>
          </a:blip>
          <a:srcRect b="43964" l="36334" r="60740" t="41844"/>
          <a:stretch/>
        </p:blipFill>
        <p:spPr>
          <a:xfrm>
            <a:off x="5480150" y="2397225"/>
            <a:ext cx="332076" cy="349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" name="Google Shape;130;p18"/>
          <p:cNvGrpSpPr/>
          <p:nvPr/>
        </p:nvGrpSpPr>
        <p:grpSpPr>
          <a:xfrm>
            <a:off x="1023650" y="4018750"/>
            <a:ext cx="6608375" cy="800400"/>
            <a:chOff x="1023650" y="4018750"/>
            <a:chExt cx="6608375" cy="800400"/>
          </a:xfrm>
        </p:grpSpPr>
        <p:sp>
          <p:nvSpPr>
            <p:cNvPr id="131" name="Google Shape;131;p18"/>
            <p:cNvSpPr txBox="1"/>
            <p:nvPr/>
          </p:nvSpPr>
          <p:spPr>
            <a:xfrm>
              <a:off x="1023650" y="4018750"/>
              <a:ext cx="4422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1" i="0" lang="en" sz="4000" u="none" cap="none" strike="noStrike">
                  <a:solidFill>
                    <a:schemeClr val="accent4"/>
                  </a:solidFill>
                  <a:latin typeface="Raleway"/>
                  <a:ea typeface="Raleway"/>
                  <a:cs typeface="Raleway"/>
                  <a:sym typeface="Raleway"/>
                </a:rPr>
                <a:t>b</a:t>
              </a:r>
              <a:endParaRPr b="1" i="0" sz="4000" u="none" cap="none" strike="noStrik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32" name="Google Shape;132;p18"/>
            <p:cNvSpPr txBox="1"/>
            <p:nvPr/>
          </p:nvSpPr>
          <p:spPr>
            <a:xfrm>
              <a:off x="4344025" y="4018750"/>
              <a:ext cx="4422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1" i="0" lang="en" sz="4000" u="none" cap="none" strike="noStrike">
                  <a:solidFill>
                    <a:schemeClr val="accent4"/>
                  </a:solidFill>
                  <a:latin typeface="Raleway"/>
                  <a:ea typeface="Raleway"/>
                  <a:cs typeface="Raleway"/>
                  <a:sym typeface="Raleway"/>
                </a:rPr>
                <a:t>A</a:t>
              </a:r>
              <a:endParaRPr b="1" i="0" sz="4000" u="none" cap="none" strike="noStrik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33" name="Google Shape;133;p18"/>
            <p:cNvSpPr txBox="1"/>
            <p:nvPr/>
          </p:nvSpPr>
          <p:spPr>
            <a:xfrm>
              <a:off x="7189825" y="4018750"/>
              <a:ext cx="4422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1" i="0" lang="en" sz="4000" u="none" cap="none" strike="noStrike">
                  <a:solidFill>
                    <a:schemeClr val="accent4"/>
                  </a:solidFill>
                  <a:latin typeface="Raleway"/>
                  <a:ea typeface="Raleway"/>
                  <a:cs typeface="Raleway"/>
                  <a:sym typeface="Raleway"/>
                </a:rPr>
                <a:t>x</a:t>
              </a:r>
              <a:endParaRPr b="1" i="0" sz="4000" u="none" cap="none" strike="noStrik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pic>
          <p:nvPicPr>
            <p:cNvPr id="134" name="Google Shape;134;p1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002538" y="4359225"/>
              <a:ext cx="334425" cy="119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135;p18"/>
            <p:cNvPicPr preferRelativeResize="0"/>
            <p:nvPr/>
          </p:nvPicPr>
          <p:blipFill rotWithShape="1">
            <a:blip r:embed="rId6">
              <a:alphaModFix/>
            </a:blip>
            <a:srcRect b="43964" l="36334" r="60740" t="41844"/>
            <a:stretch/>
          </p:blipFill>
          <p:spPr>
            <a:xfrm>
              <a:off x="5480150" y="4205325"/>
              <a:ext cx="332076" cy="3490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6" name="Google Shape;136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93275" y="1444981"/>
            <a:ext cx="3312524" cy="20703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/>
          <p:nvPr>
            <p:ph type="title"/>
          </p:nvPr>
        </p:nvSpPr>
        <p:spPr>
          <a:xfrm>
            <a:off x="0" y="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Machine d’inférence récurrente</a:t>
            </a:r>
            <a:endParaRPr/>
          </a:p>
        </p:txBody>
      </p:sp>
      <p:sp>
        <p:nvSpPr>
          <p:cNvPr id="142" name="Google Shape;142;p19"/>
          <p:cNvSpPr txBox="1"/>
          <p:nvPr/>
        </p:nvSpPr>
        <p:spPr>
          <a:xfrm>
            <a:off x="320575" y="535200"/>
            <a:ext cx="80274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>
                <a:solidFill>
                  <a:srgbClr val="FF9900"/>
                </a:solidFill>
                <a:latin typeface="Raleway"/>
                <a:ea typeface="Raleway"/>
                <a:cs typeface="Raleway"/>
                <a:sym typeface="Raleway"/>
              </a:rPr>
              <a:t>Comment fonctionne-t-elle?</a:t>
            </a:r>
            <a:endParaRPr sz="1600">
              <a:solidFill>
                <a:srgbClr val="FF99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>
                <a:solidFill>
                  <a:srgbClr val="FF9900"/>
                </a:solidFill>
                <a:latin typeface="Raleway"/>
                <a:ea typeface="Raleway"/>
                <a:cs typeface="Raleway"/>
                <a:sym typeface="Raleway"/>
              </a:rPr>
              <a:t>Résoudre l’équation linéaire, </a:t>
            </a:r>
            <a:r>
              <a:rPr b="1" i="1" lang="en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Ax=b</a:t>
            </a:r>
            <a:r>
              <a:rPr lang="en" sz="1600">
                <a:solidFill>
                  <a:srgbClr val="FF9900"/>
                </a:solidFill>
                <a:latin typeface="Raleway"/>
                <a:ea typeface="Raleway"/>
                <a:cs typeface="Raleway"/>
                <a:sym typeface="Raleway"/>
              </a:rPr>
              <a:t>, en utilisant un réseau de neurones récurrent</a:t>
            </a:r>
            <a:endParaRPr sz="1600">
              <a:solidFill>
                <a:srgbClr val="FF99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1" sz="1600" u="none" cap="none" strike="noStrike">
              <a:solidFill>
                <a:srgbClr val="FF99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3" name="Google Shape;143;p1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4" name="Google Shape;144;p19"/>
          <p:cNvGrpSpPr/>
          <p:nvPr/>
        </p:nvGrpSpPr>
        <p:grpSpPr>
          <a:xfrm>
            <a:off x="1933029" y="1284541"/>
            <a:ext cx="4848456" cy="3571105"/>
            <a:chOff x="2204825" y="952050"/>
            <a:chExt cx="4439978" cy="3064800"/>
          </a:xfrm>
        </p:grpSpPr>
        <p:sp>
          <p:nvSpPr>
            <p:cNvPr id="145" name="Google Shape;145;p19"/>
            <p:cNvSpPr/>
            <p:nvPr/>
          </p:nvSpPr>
          <p:spPr>
            <a:xfrm>
              <a:off x="2227325" y="1940150"/>
              <a:ext cx="394500" cy="1077300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rgbClr val="45ADA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6" name="Google Shape;146;p19"/>
            <p:cNvGrpSpPr/>
            <p:nvPr/>
          </p:nvGrpSpPr>
          <p:grpSpPr>
            <a:xfrm>
              <a:off x="2204825" y="2648050"/>
              <a:ext cx="439800" cy="331350"/>
              <a:chOff x="2516675" y="2030250"/>
              <a:chExt cx="439800" cy="331350"/>
            </a:xfrm>
          </p:grpSpPr>
          <p:sp>
            <p:nvSpPr>
              <p:cNvPr id="147" name="Google Shape;147;p19"/>
              <p:cNvSpPr/>
              <p:nvPr/>
            </p:nvSpPr>
            <p:spPr>
              <a:xfrm>
                <a:off x="2577425" y="2068200"/>
                <a:ext cx="318300" cy="293400"/>
              </a:xfrm>
              <a:prstGeom prst="ellipse">
                <a:avLst/>
              </a:prstGeom>
              <a:solidFill>
                <a:srgbClr val="45ADA8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19"/>
              <p:cNvSpPr txBox="1"/>
              <p:nvPr/>
            </p:nvSpPr>
            <p:spPr>
              <a:xfrm>
                <a:off x="2516675" y="2030250"/>
                <a:ext cx="439800" cy="317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" sz="1200" u="none" cap="none" strike="noStrike">
                    <a:solidFill>
                      <a:srgbClr val="222A46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𝛁ℒ</a:t>
                </a:r>
                <a:endParaRPr b="0" i="0" sz="1200" u="none" cap="none" strike="noStrike">
                  <a:solidFill>
                    <a:srgbClr val="222A46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</p:grpSp>
        <p:grpSp>
          <p:nvGrpSpPr>
            <p:cNvPr id="149" name="Google Shape;149;p19"/>
            <p:cNvGrpSpPr/>
            <p:nvPr/>
          </p:nvGrpSpPr>
          <p:grpSpPr>
            <a:xfrm>
              <a:off x="2252390" y="2294103"/>
              <a:ext cx="394655" cy="352315"/>
              <a:chOff x="2577425" y="1246325"/>
              <a:chExt cx="349500" cy="323700"/>
            </a:xfrm>
          </p:grpSpPr>
          <p:sp>
            <p:nvSpPr>
              <p:cNvPr id="150" name="Google Shape;150;p19"/>
              <p:cNvSpPr/>
              <p:nvPr/>
            </p:nvSpPr>
            <p:spPr>
              <a:xfrm>
                <a:off x="2577425" y="1276625"/>
                <a:ext cx="287100" cy="293400"/>
              </a:xfrm>
              <a:prstGeom prst="ellipse">
                <a:avLst/>
              </a:prstGeom>
              <a:solidFill>
                <a:srgbClr val="45ADA8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19"/>
              <p:cNvSpPr txBox="1"/>
              <p:nvPr/>
            </p:nvSpPr>
            <p:spPr>
              <a:xfrm>
                <a:off x="2577425" y="1246325"/>
                <a:ext cx="349500" cy="27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0" i="0" lang="en" sz="1100" u="none" cap="none" strike="noStrike">
                    <a:solidFill>
                      <a:srgbClr val="222A46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h</a:t>
                </a:r>
                <a:r>
                  <a:rPr b="0" baseline="-25000" i="0" lang="en" sz="1000" u="none" cap="none" strike="noStrike">
                    <a:solidFill>
                      <a:srgbClr val="222A46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t</a:t>
                </a:r>
                <a:endParaRPr b="0" baseline="-25000" i="0" sz="1000" u="none" cap="none" strike="noStrike">
                  <a:solidFill>
                    <a:srgbClr val="222A46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</p:grpSp>
        <p:sp>
          <p:nvSpPr>
            <p:cNvPr id="152" name="Google Shape;152;p19"/>
            <p:cNvSpPr/>
            <p:nvPr/>
          </p:nvSpPr>
          <p:spPr>
            <a:xfrm>
              <a:off x="3438875" y="952050"/>
              <a:ext cx="2091000" cy="3064800"/>
            </a:xfrm>
            <a:prstGeom prst="roundRect">
              <a:avLst>
                <a:gd fmla="val 16667" name="adj"/>
              </a:avLst>
            </a:prstGeom>
            <a:solidFill>
              <a:srgbClr val="45ADA8"/>
            </a:solidFill>
            <a:ln cap="flat" cmpd="sng" w="9525">
              <a:solidFill>
                <a:srgbClr val="5479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9"/>
            <p:cNvSpPr/>
            <p:nvPr/>
          </p:nvSpPr>
          <p:spPr>
            <a:xfrm>
              <a:off x="3784175" y="1211850"/>
              <a:ext cx="1460700" cy="293400"/>
            </a:xfrm>
            <a:prstGeom prst="round2DiagRect">
              <a:avLst>
                <a:gd fmla="val 16667" name="adj1"/>
                <a:gd fmla="val 0" name="adj2"/>
              </a:avLst>
            </a:prstGeom>
            <a:solidFill>
              <a:srgbClr val="54798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9"/>
            <p:cNvSpPr txBox="1"/>
            <p:nvPr/>
          </p:nvSpPr>
          <p:spPr>
            <a:xfrm>
              <a:off x="3763750" y="1166550"/>
              <a:ext cx="1604100" cy="29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" sz="1000">
                  <a:solidFill>
                    <a:srgbClr val="E5FCC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Couche convolutive 1</a:t>
              </a:r>
              <a:endParaRPr b="0" i="0" sz="1000" u="none" cap="none" strike="noStrike">
                <a:solidFill>
                  <a:srgbClr val="E5FCC2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55" name="Google Shape;155;p19"/>
            <p:cNvSpPr/>
            <p:nvPr/>
          </p:nvSpPr>
          <p:spPr>
            <a:xfrm>
              <a:off x="3784175" y="1774800"/>
              <a:ext cx="1460700" cy="293400"/>
            </a:xfrm>
            <a:prstGeom prst="round2DiagRect">
              <a:avLst>
                <a:gd fmla="val 16667" name="adj1"/>
                <a:gd fmla="val 0" name="adj2"/>
              </a:avLst>
            </a:prstGeom>
            <a:solidFill>
              <a:srgbClr val="54798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9"/>
            <p:cNvSpPr/>
            <p:nvPr/>
          </p:nvSpPr>
          <p:spPr>
            <a:xfrm>
              <a:off x="3784175" y="2337750"/>
              <a:ext cx="1460700" cy="293400"/>
            </a:xfrm>
            <a:prstGeom prst="round2DiagRect">
              <a:avLst>
                <a:gd fmla="val 16667" name="adj1"/>
                <a:gd fmla="val 0" name="adj2"/>
              </a:avLst>
            </a:prstGeom>
            <a:solidFill>
              <a:srgbClr val="54798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9"/>
            <p:cNvSpPr/>
            <p:nvPr/>
          </p:nvSpPr>
          <p:spPr>
            <a:xfrm>
              <a:off x="3784175" y="3469175"/>
              <a:ext cx="1460700" cy="293400"/>
            </a:xfrm>
            <a:prstGeom prst="round2DiagRect">
              <a:avLst>
                <a:gd fmla="val 16667" name="adj1"/>
                <a:gd fmla="val 0" name="adj2"/>
              </a:avLst>
            </a:prstGeom>
            <a:solidFill>
              <a:srgbClr val="54798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9"/>
            <p:cNvSpPr/>
            <p:nvPr/>
          </p:nvSpPr>
          <p:spPr>
            <a:xfrm>
              <a:off x="3784175" y="2912013"/>
              <a:ext cx="1460700" cy="293400"/>
            </a:xfrm>
            <a:prstGeom prst="round2DiagRect">
              <a:avLst>
                <a:gd fmla="val 16667" name="adj1"/>
                <a:gd fmla="val 0" name="adj2"/>
              </a:avLst>
            </a:prstGeom>
            <a:solidFill>
              <a:srgbClr val="54798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9"/>
            <p:cNvSpPr txBox="1"/>
            <p:nvPr/>
          </p:nvSpPr>
          <p:spPr>
            <a:xfrm>
              <a:off x="3839950" y="1745788"/>
              <a:ext cx="1604100" cy="29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" sz="1000">
                  <a:solidFill>
                    <a:srgbClr val="E5FCC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Couche recurrente 1</a:t>
              </a:r>
              <a:endParaRPr b="0" i="0" sz="1000" u="none" cap="none" strike="noStrike">
                <a:solidFill>
                  <a:srgbClr val="E5FCC2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60" name="Google Shape;160;p19"/>
            <p:cNvSpPr txBox="1"/>
            <p:nvPr/>
          </p:nvSpPr>
          <p:spPr>
            <a:xfrm>
              <a:off x="3763750" y="2309438"/>
              <a:ext cx="1604100" cy="29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" sz="1000">
                  <a:solidFill>
                    <a:srgbClr val="E5FCC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Couche convolutive 2</a:t>
              </a:r>
              <a:endParaRPr b="0" i="0" sz="1000" u="none" cap="none" strike="noStrike">
                <a:solidFill>
                  <a:srgbClr val="E5FCC2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61" name="Google Shape;161;p19"/>
            <p:cNvSpPr txBox="1"/>
            <p:nvPr/>
          </p:nvSpPr>
          <p:spPr>
            <a:xfrm>
              <a:off x="3839950" y="2897113"/>
              <a:ext cx="1604100" cy="29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" sz="1000">
                  <a:solidFill>
                    <a:srgbClr val="E5FCC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Couche recurrente 2</a:t>
              </a:r>
              <a:endParaRPr b="0" i="0" sz="1000" u="none" cap="none" strike="noStrike">
                <a:solidFill>
                  <a:srgbClr val="E5FCC2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62" name="Google Shape;162;p19"/>
            <p:cNvSpPr txBox="1"/>
            <p:nvPr/>
          </p:nvSpPr>
          <p:spPr>
            <a:xfrm>
              <a:off x="3763750" y="3423875"/>
              <a:ext cx="1604100" cy="29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" sz="1000">
                  <a:solidFill>
                    <a:srgbClr val="E5FCC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Couche convolutive 3</a:t>
              </a:r>
              <a:endParaRPr b="0" i="0" sz="1000" u="none" cap="none" strike="noStrike">
                <a:solidFill>
                  <a:srgbClr val="E5FCC2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grpSp>
          <p:nvGrpSpPr>
            <p:cNvPr id="163" name="Google Shape;163;p19"/>
            <p:cNvGrpSpPr/>
            <p:nvPr/>
          </p:nvGrpSpPr>
          <p:grpSpPr>
            <a:xfrm>
              <a:off x="2252390" y="1936480"/>
              <a:ext cx="394660" cy="341354"/>
              <a:chOff x="2577425" y="1242807"/>
              <a:chExt cx="349504" cy="327218"/>
            </a:xfrm>
          </p:grpSpPr>
          <p:sp>
            <p:nvSpPr>
              <p:cNvPr id="164" name="Google Shape;164;p19"/>
              <p:cNvSpPr/>
              <p:nvPr/>
            </p:nvSpPr>
            <p:spPr>
              <a:xfrm>
                <a:off x="2577425" y="1276625"/>
                <a:ext cx="287100" cy="293400"/>
              </a:xfrm>
              <a:prstGeom prst="ellipse">
                <a:avLst/>
              </a:prstGeom>
              <a:solidFill>
                <a:srgbClr val="45ADA8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19"/>
              <p:cNvSpPr txBox="1"/>
              <p:nvPr/>
            </p:nvSpPr>
            <p:spPr>
              <a:xfrm>
                <a:off x="2577429" y="1242807"/>
                <a:ext cx="349500" cy="291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0" i="0" lang="en" sz="1100" u="none" cap="none" strike="noStrike">
                    <a:solidFill>
                      <a:srgbClr val="222A46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X</a:t>
                </a:r>
                <a:r>
                  <a:rPr b="0" baseline="-25000" i="0" lang="en" sz="1000" u="none" cap="none" strike="noStrike">
                    <a:solidFill>
                      <a:srgbClr val="222A46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t</a:t>
                </a:r>
                <a:endParaRPr b="0" baseline="-25000" i="0" sz="1000" u="none" cap="none" strike="noStrike">
                  <a:solidFill>
                    <a:srgbClr val="222A46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</p:grpSp>
        <p:grpSp>
          <p:nvGrpSpPr>
            <p:cNvPr id="166" name="Google Shape;166;p19"/>
            <p:cNvGrpSpPr/>
            <p:nvPr/>
          </p:nvGrpSpPr>
          <p:grpSpPr>
            <a:xfrm>
              <a:off x="6205003" y="2334806"/>
              <a:ext cx="439800" cy="303900"/>
              <a:chOff x="2501078" y="2334806"/>
              <a:chExt cx="439800" cy="303900"/>
            </a:xfrm>
          </p:grpSpPr>
          <p:sp>
            <p:nvSpPr>
              <p:cNvPr id="167" name="Google Shape;167;p19"/>
              <p:cNvSpPr/>
              <p:nvPr/>
            </p:nvSpPr>
            <p:spPr>
              <a:xfrm>
                <a:off x="2561825" y="2337750"/>
                <a:ext cx="318300" cy="293400"/>
              </a:xfrm>
              <a:prstGeom prst="ellipse">
                <a:avLst/>
              </a:prstGeom>
              <a:solidFill>
                <a:srgbClr val="45ADA8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19"/>
              <p:cNvSpPr txBox="1"/>
              <p:nvPr/>
            </p:nvSpPr>
            <p:spPr>
              <a:xfrm>
                <a:off x="2501078" y="2334806"/>
                <a:ext cx="439800" cy="30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0" i="0" lang="en" sz="1100" u="none" cap="none" strike="noStrike">
                    <a:solidFill>
                      <a:srgbClr val="222A46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∆x</a:t>
                </a:r>
                <a:r>
                  <a:rPr b="0" baseline="-25000" i="0" lang="en" sz="1100" u="none" cap="none" strike="noStrike">
                    <a:solidFill>
                      <a:srgbClr val="222A46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t</a:t>
                </a:r>
                <a:endParaRPr b="0" i="0" sz="1100" u="none" cap="none" strike="noStrike">
                  <a:solidFill>
                    <a:srgbClr val="222A46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</p:grpSp>
        <p:cxnSp>
          <p:nvCxnSpPr>
            <p:cNvPr id="169" name="Google Shape;169;p19"/>
            <p:cNvCxnSpPr>
              <a:stCxn id="145" idx="3"/>
              <a:endCxn id="152" idx="1"/>
            </p:cNvCxnSpPr>
            <p:nvPr/>
          </p:nvCxnSpPr>
          <p:spPr>
            <a:xfrm>
              <a:off x="2621825" y="2478800"/>
              <a:ext cx="817200" cy="5700"/>
            </a:xfrm>
            <a:prstGeom prst="straightConnector1">
              <a:avLst/>
            </a:prstGeom>
            <a:noFill/>
            <a:ln cap="flat" cmpd="sng" w="19050">
              <a:solidFill>
                <a:srgbClr val="45ADA8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70" name="Google Shape;170;p19"/>
            <p:cNvCxnSpPr>
              <a:stCxn id="152" idx="3"/>
              <a:endCxn id="168" idx="1"/>
            </p:cNvCxnSpPr>
            <p:nvPr/>
          </p:nvCxnSpPr>
          <p:spPr>
            <a:xfrm>
              <a:off x="5529875" y="2484450"/>
              <a:ext cx="675000" cy="2400"/>
            </a:xfrm>
            <a:prstGeom prst="straightConnector1">
              <a:avLst/>
            </a:prstGeom>
            <a:noFill/>
            <a:ln cap="flat" cmpd="sng" w="19050">
              <a:solidFill>
                <a:srgbClr val="45ADA8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sp>
        <p:nvSpPr>
          <p:cNvPr id="171" name="Google Shape;171;p19"/>
          <p:cNvSpPr txBox="1"/>
          <p:nvPr/>
        </p:nvSpPr>
        <p:spPr>
          <a:xfrm>
            <a:off x="6663325" y="4626775"/>
            <a:ext cx="2134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Putzky &amp; Welling 2017</a:t>
            </a:r>
            <a:endParaRPr b="0" i="0" sz="10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arxiv.org/abs/1706.04008</a:t>
            </a:r>
            <a:endParaRPr b="0" i="0" sz="10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2" name="Google Shape;172;p19"/>
          <p:cNvSpPr txBox="1"/>
          <p:nvPr/>
        </p:nvSpPr>
        <p:spPr>
          <a:xfrm>
            <a:off x="1743350" y="2007500"/>
            <a:ext cx="90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Entrées</a:t>
            </a:r>
            <a:endParaRPr b="1" i="0" sz="14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3" name="Google Shape;173;p19"/>
          <p:cNvSpPr txBox="1"/>
          <p:nvPr/>
        </p:nvSpPr>
        <p:spPr>
          <a:xfrm>
            <a:off x="6151375" y="2038375"/>
            <a:ext cx="90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Sortie</a:t>
            </a:r>
            <a:endParaRPr b="1" i="0" sz="14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9" name="Google Shape;179;p20"/>
          <p:cNvSpPr txBox="1"/>
          <p:nvPr>
            <p:ph type="title"/>
          </p:nvPr>
        </p:nvSpPr>
        <p:spPr>
          <a:xfrm>
            <a:off x="499200" y="343425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Applications aux Rayons-X</a:t>
            </a:r>
            <a:endParaRPr/>
          </a:p>
        </p:txBody>
      </p:sp>
      <p:pic>
        <p:nvPicPr>
          <p:cNvPr id="180" name="Google Shape;18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925" y="923200"/>
            <a:ext cx="7920152" cy="3960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1925" y="923200"/>
            <a:ext cx="7920152" cy="3960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1925" y="923200"/>
            <a:ext cx="7920152" cy="3960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1"/>
          <p:cNvSpPr txBox="1"/>
          <p:nvPr>
            <p:ph type="ctrTitle"/>
          </p:nvPr>
        </p:nvSpPr>
        <p:spPr>
          <a:xfrm>
            <a:off x="651750" y="443675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>
                <a:solidFill>
                  <a:schemeClr val="lt1"/>
                </a:solidFill>
              </a:rPr>
              <a:t>Un nouveau paradigme dans l’analyse de spectres en Rayons-X 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/>
          </a:p>
        </p:txBody>
      </p:sp>
      <p:sp>
        <p:nvSpPr>
          <p:cNvPr id="188" name="Google Shape;188;p21"/>
          <p:cNvSpPr txBox="1"/>
          <p:nvPr>
            <p:ph idx="1" type="subTitle"/>
          </p:nvPr>
        </p:nvSpPr>
        <p:spPr>
          <a:xfrm>
            <a:off x="636650" y="2847975"/>
            <a:ext cx="54954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Carter Rhea Ph.D Candidate,</a:t>
            </a:r>
            <a:r>
              <a:rPr baseline="30000" lang="en"/>
              <a:t> 1</a:t>
            </a:r>
            <a:r>
              <a:rPr lang="en"/>
              <a:t>, Julie Hlavacek-Larrondo</a:t>
            </a:r>
            <a:r>
              <a:rPr baseline="30000" lang="en"/>
              <a:t>1</a:t>
            </a:r>
            <a:r>
              <a:rPr lang="en"/>
              <a:t>, Akos Bogdan</a:t>
            </a:r>
            <a:r>
              <a:rPr baseline="30000" lang="en"/>
              <a:t>2</a:t>
            </a:r>
            <a:r>
              <a:rPr lang="en"/>
              <a:t>, &amp; Ralph Kraft</a:t>
            </a:r>
            <a:r>
              <a:rPr baseline="30000" lang="en"/>
              <a:t>2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May 10, 2023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aseline="30000" lang="en" sz="1200"/>
              <a:t>1 </a:t>
            </a:r>
            <a:r>
              <a:rPr lang="en" sz="1200"/>
              <a:t>L’Université de Montréal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aseline="30000" lang="en" sz="1200"/>
              <a:t>2</a:t>
            </a:r>
            <a:r>
              <a:rPr lang="en" sz="1200"/>
              <a:t> Harvard Smithsonian Center for Astrophysics</a:t>
            </a:r>
            <a:endParaRPr sz="1200"/>
          </a:p>
        </p:txBody>
      </p:sp>
      <p:pic>
        <p:nvPicPr>
          <p:cNvPr id="189" name="Google Shape;189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13125" y="4299551"/>
            <a:ext cx="786949" cy="77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83740" y="4308298"/>
            <a:ext cx="1477535" cy="77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1"/>
          <p:cNvSpPr txBox="1"/>
          <p:nvPr>
            <p:ph type="ctrTitle"/>
          </p:nvPr>
        </p:nvSpPr>
        <p:spPr>
          <a:xfrm>
            <a:off x="651750" y="2344950"/>
            <a:ext cx="7688100" cy="6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/>
          </a:p>
        </p:txBody>
      </p:sp>
      <p:pic>
        <p:nvPicPr>
          <p:cNvPr id="192" name="Google Shape;192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66298" y="4248380"/>
            <a:ext cx="1889153" cy="77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921450" y="4299545"/>
            <a:ext cx="2296666" cy="77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pic>
        <p:nvPicPr>
          <p:cNvPr id="195" name="Google Shape;195;p2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24600" y="4299550"/>
            <a:ext cx="1804569" cy="77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laxy Cluster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