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q7rJoK1v84rnokk1/2PhbYXy2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Hi everyone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C Piaulet, PhD in BB group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main goals of exoplanet science and One of my main research interests lies 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Remembering that revealing the diversity of outcomes of planet formation is one major goals of exoplanetary science,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Today I want to share with you the story of how the Kepler-138 system opened for us an unprecedented window into the nature of small temperate exoplanets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still have much more to learn about this type of planet than we thought we did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still lots to learn about this part of the parameter space!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future where we can turn our focus to these planets to expand our understanding of the breadth of outcomes of planet formation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density makes them even more accessible targets for transmission spectroscopy to go beyond these important but broad first brushes and dig into the details of their atmospheres and interiors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volatile-rich rather than H/He-rich planets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more planet types to be discovered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11" Type="http://schemas.openxmlformats.org/officeDocument/2006/relationships/image" Target="../media/image1.jpg"/><Relationship Id="rId10" Type="http://schemas.openxmlformats.org/officeDocument/2006/relationships/image" Target="../media/image12.jpg"/><Relationship Id="rId12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7.jpg"/><Relationship Id="rId6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10" Type="http://schemas.openxmlformats.org/officeDocument/2006/relationships/image" Target="../media/image29.png"/><Relationship Id="rId9" Type="http://schemas.openxmlformats.org/officeDocument/2006/relationships/image" Target="../media/image31.png"/><Relationship Id="rId5" Type="http://schemas.openxmlformats.org/officeDocument/2006/relationships/image" Target="../media/image16.jpg"/><Relationship Id="rId6" Type="http://schemas.openxmlformats.org/officeDocument/2006/relationships/image" Target="../media/image27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Relationship Id="rId5" Type="http://schemas.openxmlformats.org/officeDocument/2006/relationships/image" Target="../media/image20.png"/><Relationship Id="rId6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185402" y="402733"/>
            <a:ext cx="2081279" cy="2081279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he Day | 'Habitable' planet discovered orbiting distant star" id="90" name="Google Shape;90;p1"/>
          <p:cNvPicPr preferRelativeResize="0"/>
          <p:nvPr/>
        </p:nvPicPr>
        <p:blipFill rotWithShape="1">
          <a:blip r:embed="rId4">
            <a:alphaModFix amt="50000"/>
          </a:blip>
          <a:srcRect b="21987" l="39183" r="17612" t="20785"/>
          <a:stretch/>
        </p:blipFill>
        <p:spPr>
          <a:xfrm>
            <a:off x="3267962" y="1374221"/>
            <a:ext cx="1463040" cy="145347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Gas Giant | Planet Types – Exoplanet Exploration: Planets ..." id="91" name="Google Shape;91;p1"/>
          <p:cNvPicPr preferRelativeResize="0"/>
          <p:nvPr/>
        </p:nvPicPr>
        <p:blipFill rotWithShape="1">
          <a:blip r:embed="rId5">
            <a:alphaModFix amt="50000"/>
          </a:blip>
          <a:srcRect b="11205" l="31125" r="19375" t="3554"/>
          <a:stretch/>
        </p:blipFill>
        <p:spPr>
          <a:xfrm>
            <a:off x="7869717" y="172659"/>
            <a:ext cx="4136881" cy="4007168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11 Exoplanet Facts for Fun Learning - Odyssey Magazine" id="92" name="Google Shape;92;p1"/>
          <p:cNvPicPr preferRelativeResize="0"/>
          <p:nvPr/>
        </p:nvPicPr>
        <p:blipFill rotWithShape="1">
          <a:blip r:embed="rId6">
            <a:alphaModFix amt="50000"/>
          </a:blip>
          <a:srcRect b="14888" l="57111" r="8370" t="33079"/>
          <a:stretch/>
        </p:blipFill>
        <p:spPr>
          <a:xfrm>
            <a:off x="5160987" y="2530875"/>
            <a:ext cx="1316013" cy="1322485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bout Exoplanets – HelloFromEarth.net | Gliese 581d ..." id="93" name="Google Shape;93;p1"/>
          <p:cNvPicPr preferRelativeResize="0"/>
          <p:nvPr/>
        </p:nvPicPr>
        <p:blipFill rotWithShape="1">
          <a:blip r:embed="rId7">
            <a:alphaModFix amt="50000"/>
          </a:blip>
          <a:srcRect b="191" l="10909" r="-10908" t="-192"/>
          <a:stretch/>
        </p:blipFill>
        <p:spPr>
          <a:xfrm>
            <a:off x="-490580" y="2258487"/>
            <a:ext cx="4246222" cy="3189746"/>
          </a:xfrm>
          <a:prstGeom prst="ellipse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3572" y="0"/>
            <a:ext cx="2406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Image credits: NASA</a:t>
            </a:r>
            <a:endParaRPr/>
          </a:p>
        </p:txBody>
      </p:sp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45683" y="490777"/>
            <a:ext cx="11297583" cy="23496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lang="en-US" sz="6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population of small low-density water world candidates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00051" y="3483467"/>
            <a:ext cx="10058400" cy="240416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</a:pPr>
            <a:r>
              <a:rPr b="0" lang="en-US" sz="3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Caroline Piaulet (PhD student)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b="0" lang="en-US" sz="1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 of Montreal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Advisor: Björn Benneke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undertaken in collaboration with D.P. Thorngren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CRAQ Meeting, May 2023</a:t>
            </a:r>
            <a:endParaRPr/>
          </a:p>
        </p:txBody>
      </p:sp>
      <p:pic>
        <p:nvPicPr>
          <p:cNvPr descr="iREx_CMYK_bilingue.ai" id="98" name="Google Shape;98;p1"/>
          <p:cNvPicPr preferRelativeResize="0"/>
          <p:nvPr/>
        </p:nvPicPr>
        <p:blipFill rotWithShape="1">
          <a:blip r:embed="rId8">
            <a:alphaModFix/>
          </a:blip>
          <a:srcRect b="38288" l="32703" r="32833" t="38884"/>
          <a:stretch/>
        </p:blipFill>
        <p:spPr>
          <a:xfrm>
            <a:off x="35307" y="5590432"/>
            <a:ext cx="2406256" cy="1195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QNT Team Research Project 2020-2021 | MRM" id="99" name="Google Shape;99;p1"/>
          <p:cNvPicPr preferRelativeResize="0"/>
          <p:nvPr/>
        </p:nvPicPr>
        <p:blipFill rotWithShape="1">
          <a:blip r:embed="rId9">
            <a:alphaModFix/>
          </a:blip>
          <a:srcRect b="20039" l="9284" r="8836" t="20040"/>
          <a:stretch/>
        </p:blipFill>
        <p:spPr>
          <a:xfrm>
            <a:off x="8061095" y="5805922"/>
            <a:ext cx="1986666" cy="82452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Guide de marque et normes graphiques" id="100" name="Google Shape;10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07793" y="5767019"/>
            <a:ext cx="959481" cy="95948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93652" y="5718852"/>
            <a:ext cx="1420320" cy="99866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A red and white logo&#10;&#10;Description automatically generated with low confidence" id="102" name="Google Shape;102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887876" y="5637380"/>
            <a:ext cx="1203260" cy="11616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/>
          <p:nvPr>
            <p:ph type="title"/>
          </p:nvPr>
        </p:nvSpPr>
        <p:spPr>
          <a:xfrm>
            <a:off x="408301" y="-502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Take-home messages</a:t>
            </a:r>
            <a:endParaRPr/>
          </a:p>
        </p:txBody>
      </p:sp>
      <p:sp>
        <p:nvSpPr>
          <p:cNvPr id="273" name="Google Shape;273;p10"/>
          <p:cNvSpPr txBox="1"/>
          <p:nvPr>
            <p:ph idx="1" type="body"/>
          </p:nvPr>
        </p:nvSpPr>
        <p:spPr>
          <a:xfrm>
            <a:off x="727649" y="1275274"/>
            <a:ext cx="10515600" cy="501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94CC0"/>
              </a:buClr>
              <a:buSzPts val="3600"/>
              <a:buChar char="•"/>
            </a:pPr>
            <a:r>
              <a:rPr lang="en-US" sz="3600">
                <a:solidFill>
                  <a:srgbClr val="C94CC0"/>
                </a:solidFill>
              </a:rPr>
              <a:t>Small, low-density </a:t>
            </a:r>
            <a:r>
              <a:rPr lang="en-US" sz="3600"/>
              <a:t>exoplanets are keystone test cases for the ”water world” hypothesis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We identified a sub-population of discovered planets that are </a:t>
            </a:r>
            <a:r>
              <a:rPr lang="en-US" sz="3600">
                <a:solidFill>
                  <a:schemeClr val="accent6"/>
                </a:solidFill>
              </a:rPr>
              <a:t>unlikely to retain hydrogen</a:t>
            </a:r>
            <a:r>
              <a:rPr lang="en-US" sz="3600"/>
              <a:t>, and could be made </a:t>
            </a:r>
            <a:r>
              <a:rPr lang="en-US" sz="3600">
                <a:solidFill>
                  <a:srgbClr val="00B0F0"/>
                </a:solidFill>
              </a:rPr>
              <a:t>~10% water</a:t>
            </a:r>
            <a:r>
              <a:rPr lang="en-US" sz="3600"/>
              <a:t> by mass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Follow-up with JWST can allow us to </a:t>
            </a:r>
            <a:r>
              <a:rPr lang="en-US" sz="3600">
                <a:solidFill>
                  <a:srgbClr val="964CFF"/>
                </a:solidFill>
              </a:rPr>
              <a:t>identify the volatile species</a:t>
            </a:r>
            <a:r>
              <a:rPr lang="en-US" sz="3600"/>
              <a:t> by probing their atmospheres</a:t>
            </a:r>
            <a:endParaRPr/>
          </a:p>
          <a:p>
            <a:pPr indent="0" lvl="1" marL="4572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274" name="Google Shape;27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Piaulet et al. 2023 (in prep)</a:t>
            </a:r>
            <a:endParaRPr/>
          </a:p>
        </p:txBody>
      </p:sp>
      <p:sp>
        <p:nvSpPr>
          <p:cNvPr id="275" name="Google Shape;27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Additional material</a:t>
            </a:r>
            <a:endParaRPr/>
          </a:p>
        </p:txBody>
      </p:sp>
      <p:sp>
        <p:nvSpPr>
          <p:cNvPr id="283" name="Google Shape;28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Piaulet et al. 2023 (in prep)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JWST: H2/He vs. H2O atmospheres</a:t>
            </a:r>
            <a:endParaRPr/>
          </a:p>
        </p:txBody>
      </p:sp>
      <p:pic>
        <p:nvPicPr>
          <p:cNvPr id="289" name="Google Shape;28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182" y="1825625"/>
            <a:ext cx="1004763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Piaulet et al. 2023 (in prep)</a:t>
            </a:r>
            <a:endParaRPr/>
          </a:p>
        </p:txBody>
      </p:sp>
      <p:sp>
        <p:nvSpPr>
          <p:cNvPr id="291" name="Google Shape;29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Using extremes to resolve degeneracies</a:t>
            </a:r>
            <a:endParaRPr/>
          </a:p>
        </p:txBody>
      </p:sp>
      <p:sp>
        <p:nvSpPr>
          <p:cNvPr id="297" name="Google Shape;297;p13"/>
          <p:cNvSpPr txBox="1"/>
          <p:nvPr>
            <p:ph idx="1" type="body"/>
          </p:nvPr>
        </p:nvSpPr>
        <p:spPr>
          <a:xfrm>
            <a:off x="839788" y="1992515"/>
            <a:ext cx="5157787" cy="512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At the high-mass end</a:t>
            </a:r>
            <a:endParaRPr/>
          </a:p>
        </p:txBody>
      </p:sp>
      <p:sp>
        <p:nvSpPr>
          <p:cNvPr id="298" name="Google Shape;298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Hot Neptune desert planets</a:t>
            </a:r>
            <a:endParaRPr/>
          </a:p>
        </p:txBody>
      </p:sp>
      <p:sp>
        <p:nvSpPr>
          <p:cNvPr id="299" name="Google Shape;299;p13"/>
          <p:cNvSpPr txBox="1"/>
          <p:nvPr>
            <p:ph idx="3" type="body"/>
          </p:nvPr>
        </p:nvSpPr>
        <p:spPr>
          <a:xfrm>
            <a:off x="6172200" y="2032279"/>
            <a:ext cx="5183188" cy="472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At the low-mass end</a:t>
            </a:r>
            <a:endParaRPr/>
          </a:p>
        </p:txBody>
      </p:sp>
      <p:pic>
        <p:nvPicPr>
          <p:cNvPr descr="A picture containing text, screenshot&#10;&#10;Description automatically generated" id="300" name="Google Shape;300;p1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87" y="3006726"/>
            <a:ext cx="5183188" cy="338346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6096000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Low-density small planets</a:t>
            </a:r>
            <a:endParaRPr/>
          </a:p>
        </p:txBody>
      </p:sp>
      <p:pic>
        <p:nvPicPr>
          <p:cNvPr descr="A picture containing text, screenshot, line, diagram&#10;&#10;Description automatically generated" id="303" name="Google Shape;3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199" y="3006725"/>
            <a:ext cx="4404815" cy="34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2752272" y="6382369"/>
            <a:ext cx="3377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Adapted from Burt et al. (2020)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7112500" y="6399286"/>
            <a:ext cx="3639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Adapted from Piaulet et al. (2022)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1419367" y="4530506"/>
            <a:ext cx="14702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Hot Neptune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desert</a:t>
            </a:r>
            <a:endParaRPr/>
          </a:p>
        </p:txBody>
      </p:sp>
      <p:sp>
        <p:nvSpPr>
          <p:cNvPr id="307" name="Google Shape;307;p13"/>
          <p:cNvSpPr txBox="1"/>
          <p:nvPr/>
        </p:nvSpPr>
        <p:spPr>
          <a:xfrm>
            <a:off x="6964795" y="3348316"/>
            <a:ext cx="156164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Radius valley</a:t>
            </a:r>
            <a:endParaRPr/>
          </a:p>
        </p:txBody>
      </p:sp>
      <p:sp>
        <p:nvSpPr>
          <p:cNvPr id="308" name="Google Shape;308;p13"/>
          <p:cNvSpPr txBox="1"/>
          <p:nvPr/>
        </p:nvSpPr>
        <p:spPr>
          <a:xfrm>
            <a:off x="670343" y="1623183"/>
            <a:ext cx="10654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out for the keystone planets that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“should not exist”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compositions could only be rock + H/He: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 Piaulet, Piaulet et al. (published in NatAs)</a:t>
            </a:r>
            <a:endParaRPr/>
          </a:p>
        </p:txBody>
      </p:sp>
      <p:sp>
        <p:nvSpPr>
          <p:cNvPr id="314" name="Google Shape;3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5" name="Google Shape;3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800" y="755650"/>
            <a:ext cx="9550400" cy="5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Caroline Piaulet, Piaulet et al. (published in NatAs)</a:t>
            </a:r>
            <a:endParaRPr/>
          </a:p>
        </p:txBody>
      </p:sp>
      <p:sp>
        <p:nvSpPr>
          <p:cNvPr id="321" name="Google Shape;32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2" name="Google Shape;3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050" y="1035050"/>
            <a:ext cx="6311900" cy="4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Stripped Neptune mantle: TOI-824 b</a:t>
            </a:r>
            <a:endParaRPr/>
          </a:p>
        </p:txBody>
      </p:sp>
      <p:sp>
        <p:nvSpPr>
          <p:cNvPr id="328" name="Google Shape;3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screenshot, diagram, text, line&#10;&#10;Description automatically generated" id="329" name="Google Shape;329;p16"/>
          <p:cNvPicPr preferRelativeResize="0"/>
          <p:nvPr/>
        </p:nvPicPr>
        <p:blipFill rotWithShape="1">
          <a:blip r:embed="rId3">
            <a:alphaModFix/>
          </a:blip>
          <a:srcRect b="0" l="51084" r="0" t="0"/>
          <a:stretch/>
        </p:blipFill>
        <p:spPr>
          <a:xfrm>
            <a:off x="688075" y="1875354"/>
            <a:ext cx="4744863" cy="378206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104650" y="6356350"/>
            <a:ext cx="50914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Figures from Roy, Benneke, Piaulet et al. (2022)</a:t>
            </a:r>
            <a:endParaRPr/>
          </a:p>
        </p:txBody>
      </p:sp>
      <p:pic>
        <p:nvPicPr>
          <p:cNvPr descr="A picture containing text, screenshot, line, diagram&#10;&#10;Description automatically generated" id="331" name="Google Shape;3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4571" y="2282483"/>
            <a:ext cx="3253845" cy="314820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6"/>
          <p:cNvSpPr txBox="1"/>
          <p:nvPr/>
        </p:nvSpPr>
        <p:spPr>
          <a:xfrm>
            <a:off x="6608938" y="1552188"/>
            <a:ext cx="4744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Atmosphere observations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favor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metallicity / low heat redistribution  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5986892" y="2835362"/>
            <a:ext cx="963725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6728346" y="5854890"/>
            <a:ext cx="53591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hot Neptune desert planets, </a:t>
            </a: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H/He should have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been lost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but TOI-824 b is very massive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235131" y="320675"/>
            <a:ext cx="124227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Compositions are diverse in the Solar System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5553" t="0"/>
          <a:stretch/>
        </p:blipFill>
        <p:spPr>
          <a:xfrm>
            <a:off x="4885302" y="1257591"/>
            <a:ext cx="4466056" cy="279070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28604" y="6464333"/>
            <a:ext cx="56749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Image credits : Benoit Gougeon (UdeM), NASA, Kenvinsong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3824" r="0" t="0"/>
          <a:stretch/>
        </p:blipFill>
        <p:spPr>
          <a:xfrm>
            <a:off x="7561449" y="3102275"/>
            <a:ext cx="4206447" cy="32540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63782" t="25570"/>
          <a:stretch/>
        </p:blipFill>
        <p:spPr>
          <a:xfrm>
            <a:off x="216670" y="1515020"/>
            <a:ext cx="2292533" cy="265007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 b="0" l="6509" r="31775" t="0"/>
          <a:stretch/>
        </p:blipFill>
        <p:spPr>
          <a:xfrm>
            <a:off x="2794133" y="3647490"/>
            <a:ext cx="2754949" cy="27088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7158086" y="1261232"/>
            <a:ext cx="1841863" cy="51607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5198617" y="3661543"/>
            <a:ext cx="1841863" cy="2151428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816256" y="5840280"/>
            <a:ext cx="1841863" cy="51607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29075" y="4166575"/>
            <a:ext cx="747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Earth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078482" y="2918874"/>
            <a:ext cx="161935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Ganymede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Moon of Jupiter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6036677" y="3704433"/>
            <a:ext cx="909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Jupiter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8474806" y="5840280"/>
            <a:ext cx="1050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Neptune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209007" y="32067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Compositions are hard to ascertain for exoplanets</a:t>
            </a:r>
            <a:endParaRPr/>
          </a:p>
        </p:txBody>
      </p:sp>
      <p:sp>
        <p:nvSpPr>
          <p:cNvPr id="126" name="Google Shape;1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09007" y="5771575"/>
            <a:ext cx="52613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Adapted from Peterson, Benneke, Collins, Piaulet et al.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2023, Nature, accepted</a:t>
            </a:r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653170" y="1869181"/>
            <a:ext cx="4750992" cy="3876570"/>
            <a:chOff x="4897975" y="1956592"/>
            <a:chExt cx="6286500" cy="4559300"/>
          </a:xfrm>
        </p:grpSpPr>
        <p:pic>
          <p:nvPicPr>
            <p:cNvPr descr="A picture containing text, screenshot, line, parallel&#10;&#10;Description automatically generated" id="129" name="Google Shape;12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97975" y="1956592"/>
              <a:ext cx="6286500" cy="4559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"/>
            <p:cNvSpPr txBox="1"/>
            <p:nvPr/>
          </p:nvSpPr>
          <p:spPr>
            <a:xfrm>
              <a:off x="5776006" y="4202370"/>
              <a:ext cx="1007007" cy="369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1% H/He</a:t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5776022" y="3260193"/>
              <a:ext cx="1048686" cy="369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2% H/He</a:t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5711655" y="2318019"/>
              <a:ext cx="1055096" cy="3693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5% H/He</a:t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5632172" y="4537528"/>
              <a:ext cx="1034257" cy="369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10% H2O</a:t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5623005" y="3793941"/>
              <a:ext cx="1082348" cy="3693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50% H2O</a:t>
              </a:r>
              <a:endParaRPr/>
            </a:p>
          </p:txBody>
        </p:sp>
      </p:grpSp>
      <p:pic>
        <p:nvPicPr>
          <p:cNvPr descr="A picture containing text, diagram, screenshot, line&#10;&#10;Description automatically generated"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3952" y="1408853"/>
            <a:ext cx="5536700" cy="32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5965278" y="4980851"/>
            <a:ext cx="587404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K2-18 b has a hydrogen-dominated cloudy upper atmosphere...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 but is there water below the H/He layer ? (Madhusudhan+, 2020, 2021)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7214930" y="4629616"/>
            <a:ext cx="44901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Benneke, Wong, Piaulet, et al. (2019)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creenshot, line, diagram&#10;&#10;Description automatically generated"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089" y="1653314"/>
            <a:ext cx="5626511" cy="4365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4025894" y="2197277"/>
            <a:ext cx="199477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Radius valley</a:t>
            </a:r>
            <a:endParaRPr/>
          </a:p>
        </p:txBody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Using extremes to resolve degeneracies</a:t>
            </a:r>
            <a:endParaRPr/>
          </a:p>
        </p:txBody>
      </p:sp>
      <p:sp>
        <p:nvSpPr>
          <p:cNvPr id="145" name="Google Shape;14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3259200" y="6059645"/>
            <a:ext cx="5076288" cy="465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Low-density small planets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0" y="6524955"/>
            <a:ext cx="42146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Figure dapted from Piaulet et al. (2022)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679572" y="1283982"/>
            <a:ext cx="10654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out for the keystone planets that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“should not exist”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compositions could only be rock + H/He: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838199" y="365125"/>
            <a:ext cx="1081386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An emerging population...</a:t>
            </a:r>
            <a:endParaRPr/>
          </a:p>
        </p:txBody>
      </p:sp>
      <p:sp>
        <p:nvSpPr>
          <p:cNvPr id="154" name="Google Shape;15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Piaulet et al. 2023 (in prep)</a:t>
            </a:r>
            <a:endParaRPr/>
          </a:p>
        </p:txBody>
      </p:sp>
      <p:sp>
        <p:nvSpPr>
          <p:cNvPr id="155" name="Google Shape;15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>
            <a:off x="838199" y="1944341"/>
            <a:ext cx="4624645" cy="3566011"/>
            <a:chOff x="620667" y="2270741"/>
            <a:chExt cx="4624645" cy="3566011"/>
          </a:xfrm>
        </p:grpSpPr>
        <p:pic>
          <p:nvPicPr>
            <p:cNvPr descr="A picture containing text, line, diagram, parallel&#10;&#10;Description automatically generated" id="157" name="Google Shape;15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0667" y="2270741"/>
              <a:ext cx="4521200" cy="322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5"/>
            <p:cNvSpPr txBox="1"/>
            <p:nvPr/>
          </p:nvSpPr>
          <p:spPr>
            <a:xfrm>
              <a:off x="1506788" y="3315083"/>
              <a:ext cx="12586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TOI-1452 b</a:t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1506788" y="5467420"/>
              <a:ext cx="3738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Adapted from Cadieux et al. (2022)</a:t>
              </a:r>
              <a:endParaRPr/>
            </a:p>
          </p:txBody>
        </p:sp>
      </p:grpSp>
      <p:pic>
        <p:nvPicPr>
          <p:cNvPr descr="A picture containing text, screenshot, line, diagram&#10;&#10;Description automatically generated" id="160" name="Google Shape;1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774564"/>
            <a:ext cx="4713748" cy="369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8370986" y="5510352"/>
            <a:ext cx="2605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Luque and Pallé (2022)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 rot="-7824735">
            <a:off x="8475406" y="2865402"/>
            <a:ext cx="521110" cy="1829123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347303" y="-161132"/>
            <a:ext cx="1149739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 populated “wedge” for ice-rich candidates</a:t>
            </a:r>
            <a:endParaRPr/>
          </a:p>
        </p:txBody>
      </p:sp>
      <p:sp>
        <p:nvSpPr>
          <p:cNvPr id="168" name="Google Shape;16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Piaulet et al. 2023 (in prep)</a:t>
            </a:r>
            <a:endParaRPr/>
          </a:p>
        </p:txBody>
      </p:sp>
      <p:sp>
        <p:nvSpPr>
          <p:cNvPr id="169" name="Google Shape;16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screenshot, diagram, line&#10;&#10;Description automatically generated" id="170" name="Google Shape;17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4413" y="849086"/>
            <a:ext cx="5346187" cy="550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625366" y="2236896"/>
            <a:ext cx="18902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MASS REL.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EARTH-LIKE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COMPOSITION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2847240" y="1839035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6"/>
          <p:cNvCxnSpPr/>
          <p:nvPr/>
        </p:nvCxnSpPr>
        <p:spPr>
          <a:xfrm>
            <a:off x="3007701" y="2651760"/>
            <a:ext cx="0" cy="3226526"/>
          </a:xfrm>
          <a:prstGeom prst="straightConnector1">
            <a:avLst/>
          </a:prstGeom>
          <a:noFill/>
          <a:ln cap="flat" cmpd="sng" w="76200">
            <a:solidFill>
              <a:srgbClr val="F5F7F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6"/>
          <p:cNvSpPr txBox="1"/>
          <p:nvPr/>
        </p:nvSpPr>
        <p:spPr>
          <a:xfrm rot="-5400000">
            <a:off x="2122411" y="3756497"/>
            <a:ext cx="11865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LIGHTER</a:t>
            </a:r>
            <a:endParaRPr/>
          </a:p>
        </p:txBody>
      </p:sp>
      <p:cxnSp>
        <p:nvCxnSpPr>
          <p:cNvPr id="175" name="Google Shape;175;p6"/>
          <p:cNvCxnSpPr/>
          <p:nvPr/>
        </p:nvCxnSpPr>
        <p:spPr>
          <a:xfrm rot="10800000">
            <a:off x="3007701" y="849086"/>
            <a:ext cx="0" cy="910046"/>
          </a:xfrm>
          <a:prstGeom prst="straightConnector1">
            <a:avLst/>
          </a:prstGeom>
          <a:noFill/>
          <a:ln cap="flat" cmpd="sng" w="76200">
            <a:solidFill>
              <a:srgbClr val="FEF8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6" name="Google Shape;176;p6"/>
          <p:cNvSpPr txBox="1"/>
          <p:nvPr/>
        </p:nvSpPr>
        <p:spPr>
          <a:xfrm rot="-5400000">
            <a:off x="1988156" y="1104053"/>
            <a:ext cx="12218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HEAVIER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3737707" y="1040674"/>
            <a:ext cx="3958829" cy="2602987"/>
          </a:xfrm>
          <a:custGeom>
            <a:rect b="b" l="l" r="r" t="t"/>
            <a:pathLst>
              <a:path extrusionOk="0" h="2602987" w="3958829">
                <a:moveTo>
                  <a:pt x="76647" y="1885406"/>
                </a:moveTo>
                <a:cubicBezTo>
                  <a:pt x="239933" y="1905000"/>
                  <a:pt x="738499" y="1924594"/>
                  <a:pt x="1043299" y="1950720"/>
                </a:cubicBezTo>
                <a:cubicBezTo>
                  <a:pt x="1348099" y="1976846"/>
                  <a:pt x="1633304" y="2002971"/>
                  <a:pt x="1905447" y="2042160"/>
                </a:cubicBezTo>
                <a:cubicBezTo>
                  <a:pt x="2177590" y="2081349"/>
                  <a:pt x="2676156" y="2185852"/>
                  <a:pt x="2676156" y="2185852"/>
                </a:cubicBezTo>
                <a:lnTo>
                  <a:pt x="3133356" y="2264229"/>
                </a:lnTo>
                <a:cubicBezTo>
                  <a:pt x="3294464" y="2294709"/>
                  <a:pt x="3516533" y="2331721"/>
                  <a:pt x="3642807" y="2368732"/>
                </a:cubicBezTo>
                <a:cubicBezTo>
                  <a:pt x="3769081" y="2405743"/>
                  <a:pt x="3891002" y="2486297"/>
                  <a:pt x="3891002" y="2486297"/>
                </a:cubicBezTo>
                <a:cubicBezTo>
                  <a:pt x="3943254" y="2514600"/>
                  <a:pt x="3949785" y="2553789"/>
                  <a:pt x="3956316" y="2538549"/>
                </a:cubicBezTo>
                <a:cubicBezTo>
                  <a:pt x="3962847" y="2523309"/>
                  <a:pt x="3930190" y="2767148"/>
                  <a:pt x="3930190" y="2394857"/>
                </a:cubicBezTo>
                <a:cubicBezTo>
                  <a:pt x="3930190" y="2022566"/>
                  <a:pt x="3954139" y="674914"/>
                  <a:pt x="3956316" y="304800"/>
                </a:cubicBezTo>
                <a:cubicBezTo>
                  <a:pt x="3958493" y="-65314"/>
                  <a:pt x="3943253" y="204652"/>
                  <a:pt x="3943253" y="174172"/>
                </a:cubicBezTo>
                <a:cubicBezTo>
                  <a:pt x="3943253" y="143692"/>
                  <a:pt x="3954139" y="145869"/>
                  <a:pt x="3956316" y="121920"/>
                </a:cubicBezTo>
                <a:cubicBezTo>
                  <a:pt x="3958493" y="97971"/>
                  <a:pt x="3960670" y="45720"/>
                  <a:pt x="3956316" y="30480"/>
                </a:cubicBezTo>
                <a:cubicBezTo>
                  <a:pt x="3951962" y="15240"/>
                  <a:pt x="3930190" y="30480"/>
                  <a:pt x="3930190" y="30480"/>
                </a:cubicBezTo>
                <a:lnTo>
                  <a:pt x="168087" y="17417"/>
                </a:lnTo>
                <a:lnTo>
                  <a:pt x="141962" y="17417"/>
                </a:lnTo>
                <a:cubicBezTo>
                  <a:pt x="126722" y="17417"/>
                  <a:pt x="91887" y="-21772"/>
                  <a:pt x="76647" y="17417"/>
                </a:cubicBezTo>
                <a:cubicBezTo>
                  <a:pt x="61407" y="56606"/>
                  <a:pt x="50522" y="174172"/>
                  <a:pt x="50522" y="252549"/>
                </a:cubicBezTo>
                <a:cubicBezTo>
                  <a:pt x="50522" y="330926"/>
                  <a:pt x="74470" y="391886"/>
                  <a:pt x="76647" y="487680"/>
                </a:cubicBezTo>
                <a:cubicBezTo>
                  <a:pt x="78824" y="583474"/>
                  <a:pt x="65761" y="683624"/>
                  <a:pt x="63584" y="827315"/>
                </a:cubicBezTo>
                <a:cubicBezTo>
                  <a:pt x="61407" y="971006"/>
                  <a:pt x="63584" y="1349829"/>
                  <a:pt x="63584" y="1349829"/>
                </a:cubicBezTo>
                <a:cubicBezTo>
                  <a:pt x="63584" y="1469572"/>
                  <a:pt x="61407" y="1480458"/>
                  <a:pt x="63584" y="1545772"/>
                </a:cubicBezTo>
                <a:cubicBezTo>
                  <a:pt x="65761" y="1611086"/>
                  <a:pt x="76647" y="1693818"/>
                  <a:pt x="76647" y="1741715"/>
                </a:cubicBezTo>
                <a:cubicBezTo>
                  <a:pt x="76647" y="1789612"/>
                  <a:pt x="63584" y="1833155"/>
                  <a:pt x="63584" y="1833155"/>
                </a:cubicBezTo>
                <a:cubicBezTo>
                  <a:pt x="61407" y="1857103"/>
                  <a:pt x="-86639" y="1865812"/>
                  <a:pt x="76647" y="1885406"/>
                </a:cubicBezTo>
                <a:close/>
              </a:path>
            </a:pathLst>
          </a:custGeom>
          <a:solidFill>
            <a:srgbClr val="FBE4D4">
              <a:alpha val="83137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6962302" y="4631144"/>
            <a:ext cx="737083" cy="1345162"/>
          </a:xfrm>
          <a:custGeom>
            <a:rect b="b" l="l" r="r" t="t"/>
            <a:pathLst>
              <a:path extrusionOk="0" h="1345162" w="737083">
                <a:moveTo>
                  <a:pt x="170018" y="1312456"/>
                </a:moveTo>
                <a:cubicBezTo>
                  <a:pt x="133007" y="1290684"/>
                  <a:pt x="119944" y="1242787"/>
                  <a:pt x="91641" y="1181827"/>
                </a:cubicBezTo>
                <a:cubicBezTo>
                  <a:pt x="63338" y="1120867"/>
                  <a:pt x="-4153" y="1035959"/>
                  <a:pt x="201" y="946696"/>
                </a:cubicBezTo>
                <a:cubicBezTo>
                  <a:pt x="4555" y="857433"/>
                  <a:pt x="72047" y="744221"/>
                  <a:pt x="117767" y="646250"/>
                </a:cubicBezTo>
                <a:cubicBezTo>
                  <a:pt x="163487" y="548279"/>
                  <a:pt x="211384" y="437244"/>
                  <a:pt x="274521" y="358867"/>
                </a:cubicBezTo>
                <a:cubicBezTo>
                  <a:pt x="337658" y="280490"/>
                  <a:pt x="426921" y="230415"/>
                  <a:pt x="496589" y="175987"/>
                </a:cubicBezTo>
                <a:cubicBezTo>
                  <a:pt x="566257" y="121559"/>
                  <a:pt x="692532" y="32296"/>
                  <a:pt x="692532" y="32296"/>
                </a:cubicBezTo>
                <a:cubicBezTo>
                  <a:pt x="727366" y="8348"/>
                  <a:pt x="701241" y="-26487"/>
                  <a:pt x="705595" y="32296"/>
                </a:cubicBezTo>
                <a:cubicBezTo>
                  <a:pt x="709949" y="91079"/>
                  <a:pt x="716481" y="282667"/>
                  <a:pt x="718658" y="384993"/>
                </a:cubicBezTo>
                <a:cubicBezTo>
                  <a:pt x="720835" y="487319"/>
                  <a:pt x="723012" y="559164"/>
                  <a:pt x="718658" y="646250"/>
                </a:cubicBezTo>
                <a:cubicBezTo>
                  <a:pt x="714304" y="733336"/>
                  <a:pt x="692532" y="824776"/>
                  <a:pt x="692532" y="907507"/>
                </a:cubicBezTo>
                <a:cubicBezTo>
                  <a:pt x="692532" y="990238"/>
                  <a:pt x="714304" y="1072970"/>
                  <a:pt x="718658" y="1142639"/>
                </a:cubicBezTo>
                <a:cubicBezTo>
                  <a:pt x="723012" y="1212308"/>
                  <a:pt x="757846" y="1292862"/>
                  <a:pt x="718658" y="1325519"/>
                </a:cubicBezTo>
                <a:cubicBezTo>
                  <a:pt x="679470" y="1358176"/>
                  <a:pt x="551018" y="1340759"/>
                  <a:pt x="483527" y="1338582"/>
                </a:cubicBezTo>
                <a:cubicBezTo>
                  <a:pt x="416036" y="1336405"/>
                  <a:pt x="363783" y="1316810"/>
                  <a:pt x="313709" y="1312456"/>
                </a:cubicBezTo>
                <a:cubicBezTo>
                  <a:pt x="263635" y="1308102"/>
                  <a:pt x="207029" y="1334228"/>
                  <a:pt x="170018" y="1312456"/>
                </a:cubicBezTo>
                <a:close/>
              </a:path>
            </a:pathLst>
          </a:custGeom>
          <a:solidFill>
            <a:srgbClr val="D8E2F3">
              <a:alpha val="83529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6"/>
          <p:cNvCxnSpPr/>
          <p:nvPr/>
        </p:nvCxnSpPr>
        <p:spPr>
          <a:xfrm flipH="1" rot="10800000">
            <a:off x="4376057" y="2342167"/>
            <a:ext cx="104503" cy="61003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0" name="Google Shape;180;p6"/>
          <p:cNvCxnSpPr/>
          <p:nvPr/>
        </p:nvCxnSpPr>
        <p:spPr>
          <a:xfrm flipH="1" rot="10800000">
            <a:off x="5338354" y="2439707"/>
            <a:ext cx="104503" cy="61003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1" name="Google Shape;181;p6"/>
          <p:cNvCxnSpPr/>
          <p:nvPr/>
        </p:nvCxnSpPr>
        <p:spPr>
          <a:xfrm flipH="1" rot="10800000">
            <a:off x="6426461" y="2605831"/>
            <a:ext cx="104503" cy="610039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2" name="Google Shape;182;p6"/>
          <p:cNvSpPr txBox="1"/>
          <p:nvPr/>
        </p:nvSpPr>
        <p:spPr>
          <a:xfrm>
            <a:off x="4969597" y="1558359"/>
            <a:ext cx="207140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Consistent with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rocky composition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4428308" y="5258383"/>
            <a:ext cx="1845377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Consistent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H/He-rich</a:t>
            </a:r>
            <a:endParaRPr/>
          </a:p>
        </p:txBody>
      </p:sp>
      <p:cxnSp>
        <p:nvCxnSpPr>
          <p:cNvPr id="184" name="Google Shape;184;p6"/>
          <p:cNvCxnSpPr/>
          <p:nvPr/>
        </p:nvCxnSpPr>
        <p:spPr>
          <a:xfrm>
            <a:off x="7089524" y="5257154"/>
            <a:ext cx="348056" cy="19005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5" name="Google Shape;185;p6"/>
          <p:cNvCxnSpPr/>
          <p:nvPr/>
        </p:nvCxnSpPr>
        <p:spPr>
          <a:xfrm>
            <a:off x="7330843" y="4898571"/>
            <a:ext cx="233959" cy="358583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6" name="Google Shape;186;p6"/>
          <p:cNvCxnSpPr/>
          <p:nvPr/>
        </p:nvCxnSpPr>
        <p:spPr>
          <a:xfrm>
            <a:off x="7001809" y="5689916"/>
            <a:ext cx="396582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7" name="Google Shape;187;p6"/>
          <p:cNvSpPr txBox="1"/>
          <p:nvPr/>
        </p:nvSpPr>
        <p:spPr>
          <a:xfrm>
            <a:off x="3872520" y="4431531"/>
            <a:ext cx="199926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Ice-rich ‘water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world’ candidates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Testing the water world hypothesis</a:t>
            </a:r>
            <a:endParaRPr/>
          </a:p>
        </p:txBody>
      </p:sp>
      <p:sp>
        <p:nvSpPr>
          <p:cNvPr id="193" name="Google Shape;193;p7"/>
          <p:cNvSpPr txBox="1"/>
          <p:nvPr>
            <p:ph idx="1" type="body"/>
          </p:nvPr>
        </p:nvSpPr>
        <p:spPr>
          <a:xfrm>
            <a:off x="839788" y="1687170"/>
            <a:ext cx="5157787" cy="435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Range of plausible compositions ?</a:t>
            </a:r>
            <a:endParaRPr/>
          </a:p>
        </p:txBody>
      </p:sp>
      <p:sp>
        <p:nvSpPr>
          <p:cNvPr id="194" name="Google Shape;194;p7"/>
          <p:cNvSpPr txBox="1"/>
          <p:nvPr>
            <p:ph idx="2" type="body"/>
          </p:nvPr>
        </p:nvSpPr>
        <p:spPr>
          <a:xfrm>
            <a:off x="594116" y="2495647"/>
            <a:ext cx="5578084" cy="491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Coupled </a:t>
            </a:r>
            <a:r>
              <a:rPr lang="en-US" sz="2400">
                <a:solidFill>
                  <a:srgbClr val="C94CC0"/>
                </a:solidFill>
              </a:rPr>
              <a:t>interior-atmosphere</a:t>
            </a:r>
            <a:r>
              <a:rPr lang="en-US" sz="2400"/>
              <a:t> models</a:t>
            </a:r>
            <a:endParaRPr/>
          </a:p>
        </p:txBody>
      </p:sp>
      <p:sp>
        <p:nvSpPr>
          <p:cNvPr id="195" name="Google Shape;195;p7"/>
          <p:cNvSpPr txBox="1"/>
          <p:nvPr>
            <p:ph idx="3" type="body"/>
          </p:nvPr>
        </p:nvSpPr>
        <p:spPr>
          <a:xfrm>
            <a:off x="6172200" y="1687170"/>
            <a:ext cx="5183188" cy="435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Robustness to atmospheric escape</a:t>
            </a:r>
            <a:endParaRPr/>
          </a:p>
        </p:txBody>
      </p:sp>
      <p:sp>
        <p:nvSpPr>
          <p:cNvPr id="196" name="Google Shape;19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Piaulet et al. 2023 (in prep)</a:t>
            </a:r>
            <a:endParaRPr/>
          </a:p>
        </p:txBody>
      </p:sp>
      <p:sp>
        <p:nvSpPr>
          <p:cNvPr id="197" name="Google Shape;19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8" name="Google Shape;198;p7"/>
          <p:cNvGrpSpPr/>
          <p:nvPr/>
        </p:nvGrpSpPr>
        <p:grpSpPr>
          <a:xfrm>
            <a:off x="6429366" y="2871893"/>
            <a:ext cx="4948250" cy="2750985"/>
            <a:chOff x="1702411" y="1730909"/>
            <a:chExt cx="13830544" cy="7842171"/>
          </a:xfrm>
        </p:grpSpPr>
        <p:pic>
          <p:nvPicPr>
            <p:cNvPr id="199" name="Google Shape;19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2411" y="2683798"/>
              <a:ext cx="4925560" cy="4919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72183" y="2683798"/>
              <a:ext cx="4925560" cy="4919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7"/>
            <p:cNvSpPr/>
            <p:nvPr/>
          </p:nvSpPr>
          <p:spPr>
            <a:xfrm>
              <a:off x="6960379" y="1730909"/>
              <a:ext cx="3065096" cy="306508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898" l="-44318" r="-4838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1346238">
              <a:off x="9596726" y="2654482"/>
              <a:ext cx="2122765" cy="1217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1346238">
              <a:off x="9410801" y="3391082"/>
              <a:ext cx="2122765" cy="1217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9091570">
              <a:off x="5500223" y="3493206"/>
              <a:ext cx="2122765" cy="1217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9091570">
              <a:off x="5045727" y="2884452"/>
              <a:ext cx="2122765" cy="1217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41997" y="4968018"/>
              <a:ext cx="2116632" cy="19076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7"/>
            <p:cNvSpPr txBox="1"/>
            <p:nvPr/>
          </p:nvSpPr>
          <p:spPr>
            <a:xfrm>
              <a:off x="1996024" y="8177047"/>
              <a:ext cx="4338334" cy="1089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15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4E0DF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H2/He</a:t>
              </a: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10336972" y="8177047"/>
              <a:ext cx="5195983" cy="1396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15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E0E5F7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H2O</a:t>
              </a:r>
              <a:endParaRPr b="1" sz="1600">
                <a:solidFill>
                  <a:srgbClr val="E0E5F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pic>
        <p:nvPicPr>
          <p:cNvPr id="209" name="Google Shape;209;p7"/>
          <p:cNvPicPr preferRelativeResize="0"/>
          <p:nvPr/>
        </p:nvPicPr>
        <p:blipFill rotWithShape="1">
          <a:blip r:embed="rId9">
            <a:alphaModFix/>
          </a:blip>
          <a:srcRect b="15870" l="9835" r="0" t="0"/>
          <a:stretch/>
        </p:blipFill>
        <p:spPr>
          <a:xfrm>
            <a:off x="977440" y="3741733"/>
            <a:ext cx="1583022" cy="1224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7"/>
          <p:cNvGrpSpPr/>
          <p:nvPr/>
        </p:nvGrpSpPr>
        <p:grpSpPr>
          <a:xfrm>
            <a:off x="3099966" y="3397646"/>
            <a:ext cx="2521837" cy="1508334"/>
            <a:chOff x="3945246" y="1160946"/>
            <a:chExt cx="2521837" cy="1508334"/>
          </a:xfrm>
        </p:grpSpPr>
        <p:sp>
          <p:nvSpPr>
            <p:cNvPr id="211" name="Google Shape;211;p7"/>
            <p:cNvSpPr/>
            <p:nvPr/>
          </p:nvSpPr>
          <p:spPr>
            <a:xfrm>
              <a:off x="4449801" y="1706531"/>
              <a:ext cx="889169" cy="842119"/>
            </a:xfrm>
            <a:prstGeom prst="ellipse">
              <a:avLst/>
            </a:prstGeom>
            <a:noFill/>
            <a:ln cap="flat" cmpd="sng" w="12700">
              <a:solidFill>
                <a:schemeClr val="accent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321421" y="1582921"/>
              <a:ext cx="1146000" cy="1086359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3945246" y="1160946"/>
              <a:ext cx="15985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Planet (atmosphere)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4505025" y="1755586"/>
              <a:ext cx="778789" cy="73758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aseline="-25000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</a:t>
              </a:r>
              <a:endParaRPr/>
            </a:p>
          </p:txBody>
        </p:sp>
        <p:cxnSp>
          <p:nvCxnSpPr>
            <p:cNvPr id="215" name="Google Shape;215;p7"/>
            <p:cNvCxnSpPr/>
            <p:nvPr/>
          </p:nvCxnSpPr>
          <p:spPr>
            <a:xfrm rot="10800000">
              <a:off x="5631854" y="2009925"/>
              <a:ext cx="519193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6" name="Google Shape;216;p7"/>
            <p:cNvCxnSpPr/>
            <p:nvPr/>
          </p:nvCxnSpPr>
          <p:spPr>
            <a:xfrm rot="10800000">
              <a:off x="5500707" y="1903950"/>
              <a:ext cx="519193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7" name="Google Shape;217;p7"/>
            <p:cNvSpPr txBox="1"/>
            <p:nvPr/>
          </p:nvSpPr>
          <p:spPr>
            <a:xfrm>
              <a:off x="6053187" y="1754994"/>
              <a:ext cx="4138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aseline="-25000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</a:t>
              </a:r>
              <a:endParaRPr/>
            </a:p>
          </p:txBody>
        </p:sp>
        <p:cxnSp>
          <p:nvCxnSpPr>
            <p:cNvPr id="218" name="Google Shape;218;p7"/>
            <p:cNvCxnSpPr/>
            <p:nvPr/>
          </p:nvCxnSpPr>
          <p:spPr>
            <a:xfrm flipH="1" rot="10800000">
              <a:off x="5215700" y="1533311"/>
              <a:ext cx="181361" cy="148093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9" name="Google Shape;219;p7"/>
            <p:cNvSpPr txBox="1"/>
            <p:nvPr/>
          </p:nvSpPr>
          <p:spPr>
            <a:xfrm>
              <a:off x="5523819" y="1435590"/>
              <a:ext cx="3497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aseline="-25000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4562646" y="1562683"/>
              <a:ext cx="691215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X/H, C/O</a:t>
              </a: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4098277" y="1510945"/>
              <a:ext cx="4355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aseline="-25000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"/>
          <p:cNvSpPr txBox="1"/>
          <p:nvPr/>
        </p:nvSpPr>
        <p:spPr>
          <a:xfrm>
            <a:off x="1304288" y="4007451"/>
            <a:ext cx="1298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log g, [Fe/H]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728242" y="3436546"/>
            <a:ext cx="4764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2698449" y="3819621"/>
            <a:ext cx="59182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1090787" y="5305691"/>
            <a:ext cx="59182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82616" y="5502189"/>
            <a:ext cx="2298813" cy="115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1629283" y="5225190"/>
            <a:ext cx="12827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Planet (interior)</a:t>
            </a:r>
            <a:endParaRPr/>
          </a:p>
        </p:txBody>
      </p:sp>
      <p:sp>
        <p:nvSpPr>
          <p:cNvPr id="228" name="Google Shape;228;p7"/>
          <p:cNvSpPr txBox="1"/>
          <p:nvPr/>
        </p:nvSpPr>
        <p:spPr>
          <a:xfrm>
            <a:off x="5686170" y="1581886"/>
            <a:ext cx="4860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1788260" y="5574642"/>
            <a:ext cx="94593" cy="8441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2886421" y="5574641"/>
            <a:ext cx="45719" cy="91823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 rot="5400000">
            <a:off x="2328454" y="6057204"/>
            <a:ext cx="45719" cy="9369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 rot="5400000">
            <a:off x="3377741" y="6053474"/>
            <a:ext cx="45719" cy="9369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Showcasing the method: L 98-59 d</a:t>
            </a:r>
            <a:endParaRPr/>
          </a:p>
        </p:txBody>
      </p:sp>
      <p:sp>
        <p:nvSpPr>
          <p:cNvPr id="238" name="Google Shape;238;p8"/>
          <p:cNvSpPr txBox="1"/>
          <p:nvPr>
            <p:ph idx="1" type="body"/>
          </p:nvPr>
        </p:nvSpPr>
        <p:spPr>
          <a:xfrm>
            <a:off x="1297891" y="1840086"/>
            <a:ext cx="4114800" cy="5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4CC0"/>
              </a:buClr>
              <a:buSzPts val="2800"/>
              <a:buNone/>
            </a:pPr>
            <a:r>
              <a:rPr lang="en-US">
                <a:solidFill>
                  <a:srgbClr val="C94CC0"/>
                </a:solidFill>
              </a:rPr>
              <a:t>~0.01 % </a:t>
            </a:r>
            <a:r>
              <a:rPr lang="en-US"/>
              <a:t>H/He by mass </a:t>
            </a:r>
            <a:endParaRPr/>
          </a:p>
        </p:txBody>
      </p:sp>
      <p:sp>
        <p:nvSpPr>
          <p:cNvPr id="239" name="Google Shape;23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Piaulet et al. 2023 (in prep)</a:t>
            </a:r>
            <a:endParaRPr/>
          </a:p>
        </p:txBody>
      </p:sp>
      <p:sp>
        <p:nvSpPr>
          <p:cNvPr id="240" name="Google Shape;24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33766"/>
            <a:ext cx="5014254" cy="3705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8"/>
          <p:cNvGrpSpPr/>
          <p:nvPr/>
        </p:nvGrpSpPr>
        <p:grpSpPr>
          <a:xfrm>
            <a:off x="1559494" y="2766218"/>
            <a:ext cx="1481981" cy="1600702"/>
            <a:chOff x="1088596" y="2308021"/>
            <a:chExt cx="2822442" cy="3133899"/>
          </a:xfrm>
        </p:grpSpPr>
        <p:pic>
          <p:nvPicPr>
            <p:cNvPr id="243" name="Google Shape;24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98795" y="2308021"/>
              <a:ext cx="1612243" cy="16102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4" name="Google Shape;244;p8"/>
            <p:cNvCxnSpPr/>
            <p:nvPr/>
          </p:nvCxnSpPr>
          <p:spPr>
            <a:xfrm rot="2859808">
              <a:off x="1733302" y="3746265"/>
              <a:ext cx="319400" cy="1885413"/>
            </a:xfrm>
            <a:prstGeom prst="straightConnector1">
              <a:avLst/>
            </a:prstGeom>
            <a:noFill/>
            <a:ln cap="flat" cmpd="sng" w="114300">
              <a:solidFill>
                <a:srgbClr val="F4E0DF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245" name="Google Shape;245;p8"/>
          <p:cNvSpPr txBox="1"/>
          <p:nvPr/>
        </p:nvSpPr>
        <p:spPr>
          <a:xfrm>
            <a:off x="2846053" y="2841907"/>
            <a:ext cx="1552156" cy="38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1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4E0D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H2/He</a:t>
            </a:r>
            <a:endParaRPr/>
          </a:p>
        </p:txBody>
      </p:sp>
      <p:grpSp>
        <p:nvGrpSpPr>
          <p:cNvPr id="246" name="Google Shape;246;p8"/>
          <p:cNvGrpSpPr/>
          <p:nvPr/>
        </p:nvGrpSpPr>
        <p:grpSpPr>
          <a:xfrm>
            <a:off x="2829181" y="3355830"/>
            <a:ext cx="1900862" cy="2285830"/>
            <a:chOff x="865532" y="1547244"/>
            <a:chExt cx="4514464" cy="5409078"/>
          </a:xfrm>
        </p:grpSpPr>
        <p:pic>
          <p:nvPicPr>
            <p:cNvPr id="247" name="Google Shape;24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24453" y="2791601"/>
              <a:ext cx="2055543" cy="20529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8"/>
            <p:cNvSpPr txBox="1"/>
            <p:nvPr/>
          </p:nvSpPr>
          <p:spPr>
            <a:xfrm>
              <a:off x="3557633" y="1547244"/>
              <a:ext cx="1589183" cy="138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15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E0E5F7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H2O</a:t>
              </a:r>
              <a:endParaRPr b="1" sz="2400">
                <a:solidFill>
                  <a:srgbClr val="E0E5F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cxnSp>
          <p:nvCxnSpPr>
            <p:cNvPr id="249" name="Google Shape;249;p8"/>
            <p:cNvCxnSpPr/>
            <p:nvPr/>
          </p:nvCxnSpPr>
          <p:spPr>
            <a:xfrm flipH="1" rot="-2700000">
              <a:off x="379457" y="5675354"/>
              <a:ext cx="3471126" cy="62960"/>
            </a:xfrm>
            <a:prstGeom prst="straightConnector1">
              <a:avLst/>
            </a:prstGeom>
            <a:noFill/>
            <a:ln cap="flat" cmpd="sng" w="114300">
              <a:solidFill>
                <a:srgbClr val="CFD8DC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pic>
        <p:nvPicPr>
          <p:cNvPr descr="A picture containing text, line, diagram, plot&#10;&#10;Description automatically generated" id="250" name="Google Shape;25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3697" y="2333766"/>
            <a:ext cx="4540361" cy="375988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 txBox="1"/>
          <p:nvPr/>
        </p:nvSpPr>
        <p:spPr>
          <a:xfrm>
            <a:off x="6632895" y="1856449"/>
            <a:ext cx="5014253" cy="5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Escape timescale: </a:t>
            </a: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70-200 Myr</a:t>
            </a:r>
            <a:endParaRPr/>
          </a:p>
        </p:txBody>
      </p:sp>
      <p:sp>
        <p:nvSpPr>
          <p:cNvPr id="252" name="Google Shape;252;p8"/>
          <p:cNvSpPr txBox="1"/>
          <p:nvPr/>
        </p:nvSpPr>
        <p:spPr>
          <a:xfrm>
            <a:off x="7488315" y="4426088"/>
            <a:ext cx="2669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Stellar evolution tracks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Hydrodynamic escape</a:t>
            </a:r>
            <a:endParaRPr/>
          </a:p>
        </p:txBody>
      </p:sp>
      <p:sp>
        <p:nvSpPr>
          <p:cNvPr id="253" name="Google Shape;253;p8"/>
          <p:cNvSpPr txBox="1"/>
          <p:nvPr/>
        </p:nvSpPr>
        <p:spPr>
          <a:xfrm rot="-5400000">
            <a:off x="-568742" y="3868677"/>
            <a:ext cx="17475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C3EC9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</p:txBody>
      </p:sp>
      <p:cxnSp>
        <p:nvCxnSpPr>
          <p:cNvPr id="254" name="Google Shape;254;p8"/>
          <p:cNvCxnSpPr/>
          <p:nvPr/>
        </p:nvCxnSpPr>
        <p:spPr>
          <a:xfrm rot="10800000">
            <a:off x="625870" y="2615381"/>
            <a:ext cx="0" cy="3026245"/>
          </a:xfrm>
          <a:prstGeom prst="straightConnector1">
            <a:avLst/>
          </a:prstGeom>
          <a:noFill/>
          <a:ln cap="flat" cmpd="sng" w="76200">
            <a:solidFill>
              <a:srgbClr val="FEF8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8"/>
          <p:cNvCxnSpPr/>
          <p:nvPr/>
        </p:nvCxnSpPr>
        <p:spPr>
          <a:xfrm>
            <a:off x="1561032" y="6245965"/>
            <a:ext cx="3652979" cy="0"/>
          </a:xfrm>
          <a:prstGeom prst="straightConnector1">
            <a:avLst/>
          </a:prstGeom>
          <a:noFill/>
          <a:ln cap="flat" cmpd="sng" w="76200">
            <a:solidFill>
              <a:srgbClr val="FEF8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" name="Google Shape;256;p8"/>
          <p:cNvSpPr txBox="1"/>
          <p:nvPr/>
        </p:nvSpPr>
        <p:spPr>
          <a:xfrm>
            <a:off x="2826446" y="6281431"/>
            <a:ext cx="11769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257" name="Google Shape;257;p8"/>
          <p:cNvSpPr txBox="1"/>
          <p:nvPr/>
        </p:nvSpPr>
        <p:spPr>
          <a:xfrm rot="1369933">
            <a:off x="9918471" y="396602"/>
            <a:ext cx="21451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** Preliminary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Identifying volatile species with JWST</a:t>
            </a:r>
            <a:endParaRPr/>
          </a:p>
        </p:txBody>
      </p:sp>
      <p:sp>
        <p:nvSpPr>
          <p:cNvPr id="263" name="Google Shape;2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Piaulet et al. 2023 (in prep)</a:t>
            </a:r>
            <a:endParaRPr/>
          </a:p>
        </p:txBody>
      </p:sp>
      <p:sp>
        <p:nvSpPr>
          <p:cNvPr id="264" name="Google Shape;2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0766" y="1462783"/>
            <a:ext cx="5971379" cy="479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3671248" y="1583140"/>
            <a:ext cx="32287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 transits w/ NIRISS SOSS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+ 5 transits w/ NIRSpec/G395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2021-12-08T19:01:10Z</dcterms:created>
  <dc:creator>Caroline Piaulet</dc:creator>
</cp:coreProperties>
</file>