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26"/>
  </p:notesMasterIdLst>
  <p:sldIdLst>
    <p:sldId id="479" r:id="rId2"/>
    <p:sldId id="528" r:id="rId3"/>
    <p:sldId id="525" r:id="rId4"/>
    <p:sldId id="532" r:id="rId5"/>
    <p:sldId id="416" r:id="rId6"/>
    <p:sldId id="559" r:id="rId7"/>
    <p:sldId id="409" r:id="rId8"/>
    <p:sldId id="518" r:id="rId9"/>
    <p:sldId id="517" r:id="rId10"/>
    <p:sldId id="516" r:id="rId11"/>
    <p:sldId id="555" r:id="rId12"/>
    <p:sldId id="538" r:id="rId13"/>
    <p:sldId id="492" r:id="rId14"/>
    <p:sldId id="511" r:id="rId15"/>
    <p:sldId id="473" r:id="rId16"/>
    <p:sldId id="539" r:id="rId17"/>
    <p:sldId id="496" r:id="rId18"/>
    <p:sldId id="498" r:id="rId19"/>
    <p:sldId id="548" r:id="rId20"/>
    <p:sldId id="547" r:id="rId21"/>
    <p:sldId id="549" r:id="rId22"/>
    <p:sldId id="550" r:id="rId23"/>
    <p:sldId id="553" r:id="rId24"/>
    <p:sldId id="558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B1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42"/>
    <p:restoredTop sz="96197"/>
  </p:normalViewPr>
  <p:slideViewPr>
    <p:cSldViewPr snapToGrid="0" snapToObjects="1">
      <p:cViewPr>
        <p:scale>
          <a:sx n="86" d="100"/>
          <a:sy n="86" d="100"/>
        </p:scale>
        <p:origin x="1552" y="8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3D9499-943E-4A42-9E6B-72189DC13DEF}" type="datetimeFigureOut">
              <a:rPr lang="en-US" smtClean="0"/>
              <a:t>5/5/23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F7B82A-04B2-9544-9909-3D2C32C75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690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43E56-E076-534B-A9A7-F0BBBEF6BC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925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Did you know that Jupiter’s composition is actually not very well known?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F7B82A-04B2-9544-9909-3D2C32C7572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689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4673E-022E-784C-A502-148A7E5D6AA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02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04673E-022E-784C-A502-148A7E5D6AA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714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3A2FF-7241-B44C-B32B-F6F6FDD53E92}" type="datetimeFigureOut">
              <a:rPr lang="en-US" smtClean="0"/>
              <a:t>5/5/23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269E2-15DA-0A41-BB81-901004425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463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3A2FF-7241-B44C-B32B-F6F6FDD53E92}" type="datetimeFigureOut">
              <a:rPr lang="en-US" smtClean="0"/>
              <a:t>5/5/23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269E2-15DA-0A41-BB81-901004425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407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3A2FF-7241-B44C-B32B-F6F6FDD53E92}" type="datetimeFigureOut">
              <a:rPr lang="en-US" smtClean="0"/>
              <a:t>5/5/23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269E2-15DA-0A41-BB81-901004425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71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/>
              <a:t>Cliquez pour modifier le style des sous-titres du masque</a:t>
            </a:r>
            <a:endParaRPr lang="fr-FR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14921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3A2FF-7241-B44C-B32B-F6F6FDD53E92}" type="datetimeFigureOut">
              <a:rPr lang="en-US" smtClean="0"/>
              <a:t>5/5/23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269E2-15DA-0A41-BB81-901004425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502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3A2FF-7241-B44C-B32B-F6F6FDD53E92}" type="datetimeFigureOut">
              <a:rPr lang="en-US" smtClean="0"/>
              <a:t>5/5/23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269E2-15DA-0A41-BB81-901004425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581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3A2FF-7241-B44C-B32B-F6F6FDD53E92}" type="datetimeFigureOut">
              <a:rPr lang="en-US" smtClean="0"/>
              <a:t>5/5/23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269E2-15DA-0A41-BB81-901004425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385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3A2FF-7241-B44C-B32B-F6F6FDD53E92}" type="datetimeFigureOut">
              <a:rPr lang="en-US" smtClean="0"/>
              <a:t>5/5/23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269E2-15DA-0A41-BB81-901004425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038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3A2FF-7241-B44C-B32B-F6F6FDD53E92}" type="datetimeFigureOut">
              <a:rPr lang="en-US" smtClean="0"/>
              <a:t>5/5/23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269E2-15DA-0A41-BB81-901004425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435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3A2FF-7241-B44C-B32B-F6F6FDD53E92}" type="datetimeFigureOut">
              <a:rPr lang="en-US" smtClean="0"/>
              <a:t>5/5/23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269E2-15DA-0A41-BB81-901004425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956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3A2FF-7241-B44C-B32B-F6F6FDD53E92}" type="datetimeFigureOut">
              <a:rPr lang="en-US" smtClean="0"/>
              <a:t>5/5/23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269E2-15DA-0A41-BB81-901004425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816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3A2FF-7241-B44C-B32B-F6F6FDD53E92}" type="datetimeFigureOut">
              <a:rPr lang="en-US" smtClean="0"/>
              <a:t>5/5/23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269E2-15DA-0A41-BB81-901004425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070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3A2FF-7241-B44C-B32B-F6F6FDD53E92}" type="datetimeFigureOut">
              <a:rPr lang="en-US" smtClean="0"/>
              <a:t>5/5/23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269E2-15DA-0A41-BB81-901004425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8280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6.wdp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microsoft.com/office/2007/relationships/hdphoto" Target="../media/hdphoto7.wdp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microsoft.com/office/2007/relationships/hdphoto" Target="../media/hdphoto2.wdp"/><Relationship Id="rId9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4" b="2567"/>
          <a:stretch/>
        </p:blipFill>
        <p:spPr>
          <a:xfrm>
            <a:off x="-4082" y="0"/>
            <a:ext cx="12192000" cy="6314715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B553625-C7F2-2AA8-4BB5-66CDE8BD4313}"/>
              </a:ext>
            </a:extLst>
          </p:cNvPr>
          <p:cNvSpPr/>
          <p:nvPr/>
        </p:nvSpPr>
        <p:spPr>
          <a:xfrm>
            <a:off x="4293702" y="3362399"/>
            <a:ext cx="3528393" cy="647867"/>
          </a:xfrm>
          <a:prstGeom prst="roundRect">
            <a:avLst>
              <a:gd name="adj" fmla="val 21720"/>
            </a:avLst>
          </a:prstGeom>
          <a:solidFill>
            <a:srgbClr val="000000">
              <a:alpha val="54118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-10760" y="5790523"/>
            <a:ext cx="12192001" cy="1099740"/>
          </a:xfrm>
          <a:prstGeom prst="rect">
            <a:avLst/>
          </a:prstGeom>
          <a:solidFill>
            <a:srgbClr val="006BB6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1" name="Image 24" descr="iREx_CMYK_bilingue.ai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4" t="38884" r="32833" b="38288"/>
          <a:stretch/>
        </p:blipFill>
        <p:spPr>
          <a:xfrm>
            <a:off x="9486494" y="5822132"/>
            <a:ext cx="2136839" cy="1061592"/>
          </a:xfrm>
          <a:prstGeom prst="rect">
            <a:avLst/>
          </a:prstGeom>
        </p:spPr>
      </p:pic>
      <p:pic>
        <p:nvPicPr>
          <p:cNvPr id="22" name="Image 25" descr="UdeM_monde-horizontal-blanc_bleu-RV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24" y="5708873"/>
            <a:ext cx="3874607" cy="1081633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92DAC70-2BF2-2007-EED7-D5347DFDFA06}"/>
              </a:ext>
            </a:extLst>
          </p:cNvPr>
          <p:cNvSpPr/>
          <p:nvPr/>
        </p:nvSpPr>
        <p:spPr>
          <a:xfrm>
            <a:off x="1480930" y="497565"/>
            <a:ext cx="9223513" cy="2431802"/>
          </a:xfrm>
          <a:prstGeom prst="roundRect">
            <a:avLst>
              <a:gd name="adj" fmla="val 21720"/>
            </a:avLst>
          </a:prstGeom>
          <a:solidFill>
            <a:srgbClr val="000000">
              <a:alpha val="54118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D8C551-9596-7C5A-22C5-4AF4435A3B67}"/>
              </a:ext>
            </a:extLst>
          </p:cNvPr>
          <p:cNvSpPr/>
          <p:nvPr/>
        </p:nvSpPr>
        <p:spPr>
          <a:xfrm>
            <a:off x="-96487" y="5519907"/>
            <a:ext cx="2109873" cy="292388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CA" sz="1300" dirty="0">
                <a:solidFill>
                  <a:schemeClr val="tx1">
                    <a:lumMod val="65000"/>
                  </a:schemeClr>
                </a:solidFill>
                <a:latin typeface="Lora" panose="020F0502020204030204" pitchFamily="34" charset="0"/>
              </a:rPr>
              <a:t> Image credit: John Hook</a:t>
            </a:r>
            <a:endParaRPr lang="en-US" sz="13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E2DB380B-4CE9-893B-BF6C-86405FC51661}"/>
              </a:ext>
            </a:extLst>
          </p:cNvPr>
          <p:cNvSpPr/>
          <p:nvPr/>
        </p:nvSpPr>
        <p:spPr>
          <a:xfrm>
            <a:off x="4500924" y="4388070"/>
            <a:ext cx="2935822" cy="859167"/>
          </a:xfrm>
          <a:prstGeom prst="roundRect">
            <a:avLst>
              <a:gd name="adj" fmla="val 21720"/>
            </a:avLst>
          </a:prstGeom>
          <a:solidFill>
            <a:srgbClr val="000000">
              <a:alpha val="54118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C79CFD98-C5C4-AA0E-6356-16FD1B187427}"/>
              </a:ext>
            </a:extLst>
          </p:cNvPr>
          <p:cNvSpPr/>
          <p:nvPr/>
        </p:nvSpPr>
        <p:spPr>
          <a:xfrm>
            <a:off x="4868883" y="5433067"/>
            <a:ext cx="2244435" cy="346069"/>
          </a:xfrm>
          <a:prstGeom prst="roundRect">
            <a:avLst>
              <a:gd name="adj" fmla="val 21720"/>
            </a:avLst>
          </a:prstGeom>
          <a:solidFill>
            <a:srgbClr val="000000">
              <a:alpha val="54118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space réservé du texte 16">
            <a:extLst>
              <a:ext uri="{FF2B5EF4-FFF2-40B4-BE49-F238E27FC236}">
                <a16:creationId xmlns:a16="http://schemas.microsoft.com/office/drawing/2014/main" id="{B66C3093-1422-EEF9-DD42-99ED4872DE68}"/>
              </a:ext>
            </a:extLst>
          </p:cNvPr>
          <p:cNvSpPr txBox="1">
            <a:spLocks/>
          </p:cNvSpPr>
          <p:nvPr/>
        </p:nvSpPr>
        <p:spPr>
          <a:xfrm>
            <a:off x="2254975" y="5450973"/>
            <a:ext cx="7475220" cy="359772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SzPct val="140000"/>
              <a:buFont typeface="Arial" panose="020B0604020202020204" pitchFamily="34" charset="0"/>
              <a:buNone/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77900" indent="-25082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513000" indent="-272700" algn="l" defTabSz="6858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tx2"/>
              </a:buClr>
              <a:buSzPct val="110000"/>
              <a:buFont typeface="+mj-lt"/>
              <a:buAutoNum type="arabicPeriod"/>
              <a:defRPr lang="fr-FR"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000" b="0" dirty="0">
                <a:solidFill>
                  <a:srgbClr val="FFFFFF"/>
                </a:solidFill>
                <a:latin typeface="Arial"/>
              </a:rPr>
              <a:t>CRAQ, May 2023</a:t>
            </a:r>
          </a:p>
        </p:txBody>
      </p:sp>
      <p:sp>
        <p:nvSpPr>
          <p:cNvPr id="14" name="Espace réservé du texte 16">
            <a:extLst>
              <a:ext uri="{FF2B5EF4-FFF2-40B4-BE49-F238E27FC236}">
                <a16:creationId xmlns:a16="http://schemas.microsoft.com/office/drawing/2014/main" id="{1A78FCC8-0477-D119-9C54-BF40A719CCCC}"/>
              </a:ext>
            </a:extLst>
          </p:cNvPr>
          <p:cNvSpPr txBox="1">
            <a:spLocks/>
          </p:cNvSpPr>
          <p:nvPr/>
        </p:nvSpPr>
        <p:spPr>
          <a:xfrm>
            <a:off x="4690152" y="4453109"/>
            <a:ext cx="2557365" cy="323165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SzPct val="140000"/>
              <a:buFont typeface="Arial" panose="020B0604020202020204" pitchFamily="34" charset="0"/>
              <a:buNone/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77900" indent="-25082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513000" indent="-272700" algn="l" defTabSz="6858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tx2"/>
              </a:buClr>
              <a:buSzPct val="110000"/>
              <a:buFont typeface="+mj-lt"/>
              <a:buAutoNum type="arabicPeriod"/>
              <a:defRPr lang="fr-FR"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000" b="0" dirty="0">
                <a:solidFill>
                  <a:srgbClr val="FFFFFF"/>
                </a:solidFill>
                <a:latin typeface="Arial"/>
              </a:rPr>
              <a:t>University of Montreal</a:t>
            </a:r>
          </a:p>
        </p:txBody>
      </p:sp>
      <p:sp>
        <p:nvSpPr>
          <p:cNvPr id="15" name="Espace réservé du texte 16">
            <a:extLst>
              <a:ext uri="{FF2B5EF4-FFF2-40B4-BE49-F238E27FC236}">
                <a16:creationId xmlns:a16="http://schemas.microsoft.com/office/drawing/2014/main" id="{89DC447A-5C5A-D221-331E-5146239AEB03}"/>
              </a:ext>
            </a:extLst>
          </p:cNvPr>
          <p:cNvSpPr txBox="1">
            <a:spLocks/>
          </p:cNvSpPr>
          <p:nvPr/>
        </p:nvSpPr>
        <p:spPr>
          <a:xfrm>
            <a:off x="4500923" y="4849101"/>
            <a:ext cx="2935822" cy="472099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SzPct val="140000"/>
              <a:buFont typeface="Arial" panose="020B0604020202020204" pitchFamily="34" charset="0"/>
              <a:buNone/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77900" indent="-25082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513000" indent="-272700" algn="l" defTabSz="6858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tx2"/>
              </a:buClr>
              <a:buSzPct val="110000"/>
              <a:buFont typeface="+mj-lt"/>
              <a:buAutoNum type="arabicPeriod"/>
              <a:defRPr lang="fr-FR"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000" b="0" dirty="0">
                <a:solidFill>
                  <a:srgbClr val="FFFFFF"/>
                </a:solidFill>
                <a:latin typeface="Arial"/>
              </a:rPr>
              <a:t>Advisor: Björn Benneke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69BA1B-ABD5-01F9-10CD-504C3A7CE45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27" t="1524" r="2064" b="898"/>
          <a:stretch/>
        </p:blipFill>
        <p:spPr>
          <a:xfrm>
            <a:off x="5572551" y="5843584"/>
            <a:ext cx="1046899" cy="1014416"/>
          </a:xfrm>
          <a:prstGeom prst="ellipse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6B2B95-006E-E54C-F518-477F8079C324}"/>
              </a:ext>
            </a:extLst>
          </p:cNvPr>
          <p:cNvSpPr txBox="1"/>
          <p:nvPr/>
        </p:nvSpPr>
        <p:spPr>
          <a:xfrm>
            <a:off x="-445770" y="27660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7" name="Espace réservé du texte 16">
            <a:extLst>
              <a:ext uri="{FF2B5EF4-FFF2-40B4-BE49-F238E27FC236}">
                <a16:creationId xmlns:a16="http://schemas.microsoft.com/office/drawing/2014/main" id="{602C51D8-615A-7603-FC57-3207402ABF81}"/>
              </a:ext>
            </a:extLst>
          </p:cNvPr>
          <p:cNvSpPr txBox="1">
            <a:spLocks/>
          </p:cNvSpPr>
          <p:nvPr/>
        </p:nvSpPr>
        <p:spPr>
          <a:xfrm>
            <a:off x="4293703" y="3388753"/>
            <a:ext cx="3528393" cy="688272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SzPct val="140000"/>
              <a:buFont typeface="Arial" panose="020B0604020202020204" pitchFamily="34" charset="0"/>
              <a:buNone/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77900" indent="-25082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513000" indent="-272700" algn="l" defTabSz="6858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tx2"/>
              </a:buClr>
              <a:buSzPct val="110000"/>
              <a:buFont typeface="+mj-lt"/>
              <a:buAutoNum type="arabicPeriod"/>
              <a:defRPr lang="fr-FR"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600" dirty="0">
                <a:solidFill>
                  <a:srgbClr val="FFFFFF"/>
                </a:solidFill>
                <a:latin typeface="Arial"/>
              </a:rPr>
              <a:t>Stefan Pelletier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ABE67E1-1DA9-9694-7831-56DF3C467FDD}"/>
              </a:ext>
            </a:extLst>
          </p:cNvPr>
          <p:cNvSpPr>
            <a:spLocks/>
          </p:cNvSpPr>
          <p:nvPr/>
        </p:nvSpPr>
        <p:spPr>
          <a:xfrm>
            <a:off x="1113184" y="419729"/>
            <a:ext cx="10028582" cy="2585323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CA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WASP-121b’s dayside atmosphere as viewed with ESPRESSO and CRIRES+</a:t>
            </a:r>
            <a:endParaRPr lang="en-CA" sz="5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478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6A892F-A394-6DFE-BC37-5FAE4F78CC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30" t="16121" r="3920" b="3812"/>
          <a:stretch/>
        </p:blipFill>
        <p:spPr>
          <a:xfrm>
            <a:off x="413359" y="919385"/>
            <a:ext cx="11498893" cy="600124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C655DE3-CED8-4228-FC56-E5EB4C193DA3}"/>
              </a:ext>
            </a:extLst>
          </p:cNvPr>
          <p:cNvSpPr/>
          <p:nvPr/>
        </p:nvSpPr>
        <p:spPr>
          <a:xfrm>
            <a:off x="1864065" y="1653436"/>
            <a:ext cx="6052384" cy="1125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DBB184-EF05-FDC6-C59D-87AAB7921241}"/>
              </a:ext>
            </a:extLst>
          </p:cNvPr>
          <p:cNvSpPr/>
          <p:nvPr/>
        </p:nvSpPr>
        <p:spPr>
          <a:xfrm>
            <a:off x="1279629" y="1252603"/>
            <a:ext cx="9768327" cy="2755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B2A8172-D003-0B48-41AC-597C0A07208D}"/>
              </a:ext>
            </a:extLst>
          </p:cNvPr>
          <p:cNvSpPr>
            <a:spLocks noChangeAspect="1"/>
          </p:cNvSpPr>
          <p:nvPr/>
        </p:nvSpPr>
        <p:spPr>
          <a:xfrm>
            <a:off x="549403" y="1605163"/>
            <a:ext cx="583200" cy="5832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A8458F5-677B-B1F9-6560-DAE7905DBF14}"/>
              </a:ext>
            </a:extLst>
          </p:cNvPr>
          <p:cNvSpPr>
            <a:spLocks noChangeAspect="1"/>
          </p:cNvSpPr>
          <p:nvPr/>
        </p:nvSpPr>
        <p:spPr>
          <a:xfrm>
            <a:off x="4924625" y="2853000"/>
            <a:ext cx="583200" cy="5832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6B3A0DD-327B-FEA4-BF2E-49893AECB36E}"/>
              </a:ext>
            </a:extLst>
          </p:cNvPr>
          <p:cNvSpPr>
            <a:spLocks noChangeAspect="1"/>
          </p:cNvSpPr>
          <p:nvPr/>
        </p:nvSpPr>
        <p:spPr>
          <a:xfrm>
            <a:off x="1173642" y="4097445"/>
            <a:ext cx="583200" cy="5832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D0500A5-B791-A53E-0011-E79B9EE71D32}"/>
              </a:ext>
            </a:extLst>
          </p:cNvPr>
          <p:cNvSpPr>
            <a:spLocks noChangeAspect="1"/>
          </p:cNvSpPr>
          <p:nvPr/>
        </p:nvSpPr>
        <p:spPr>
          <a:xfrm>
            <a:off x="3056351" y="2853000"/>
            <a:ext cx="583200" cy="5832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7233BF5-F423-E29E-270F-F4213118E0E2}"/>
              </a:ext>
            </a:extLst>
          </p:cNvPr>
          <p:cNvSpPr>
            <a:spLocks noChangeAspect="1"/>
          </p:cNvSpPr>
          <p:nvPr/>
        </p:nvSpPr>
        <p:spPr>
          <a:xfrm>
            <a:off x="4307057" y="2853000"/>
            <a:ext cx="583200" cy="5832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3215853-B4FB-6A26-B75E-D73F8E9648B9}"/>
              </a:ext>
            </a:extLst>
          </p:cNvPr>
          <p:cNvSpPr>
            <a:spLocks noChangeAspect="1"/>
          </p:cNvSpPr>
          <p:nvPr/>
        </p:nvSpPr>
        <p:spPr>
          <a:xfrm>
            <a:off x="3681518" y="2853000"/>
            <a:ext cx="583200" cy="5832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DFFCA0B-BD0A-D559-9F95-7A0AEE79E611}"/>
              </a:ext>
            </a:extLst>
          </p:cNvPr>
          <p:cNvSpPr>
            <a:spLocks noChangeAspect="1"/>
          </p:cNvSpPr>
          <p:nvPr/>
        </p:nvSpPr>
        <p:spPr>
          <a:xfrm>
            <a:off x="1179870" y="2858326"/>
            <a:ext cx="583200" cy="5832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679FA58-42D2-F5CF-D037-ABB474A20C1D}"/>
              </a:ext>
            </a:extLst>
          </p:cNvPr>
          <p:cNvSpPr>
            <a:spLocks noChangeAspect="1"/>
          </p:cNvSpPr>
          <p:nvPr/>
        </p:nvSpPr>
        <p:spPr>
          <a:xfrm>
            <a:off x="559126" y="2228179"/>
            <a:ext cx="583200" cy="5832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45611D7-BF94-54DD-3777-6C8E9598F3DD}"/>
              </a:ext>
            </a:extLst>
          </p:cNvPr>
          <p:cNvSpPr>
            <a:spLocks noChangeAspect="1"/>
          </p:cNvSpPr>
          <p:nvPr/>
        </p:nvSpPr>
        <p:spPr>
          <a:xfrm>
            <a:off x="1173642" y="2228669"/>
            <a:ext cx="583200" cy="5832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E829FF8-431D-FC12-BE77-D512F45BFA85}"/>
              </a:ext>
            </a:extLst>
          </p:cNvPr>
          <p:cNvSpPr>
            <a:spLocks noChangeAspect="1"/>
          </p:cNvSpPr>
          <p:nvPr/>
        </p:nvSpPr>
        <p:spPr>
          <a:xfrm>
            <a:off x="561929" y="2853000"/>
            <a:ext cx="583200" cy="5832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890447B-1248-BD64-BEBC-F60EBCC6A498}"/>
              </a:ext>
            </a:extLst>
          </p:cNvPr>
          <p:cNvSpPr>
            <a:spLocks noChangeAspect="1"/>
          </p:cNvSpPr>
          <p:nvPr/>
        </p:nvSpPr>
        <p:spPr>
          <a:xfrm>
            <a:off x="6175331" y="2854006"/>
            <a:ext cx="583200" cy="5832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A05552-91B8-CB28-C31B-92C0E70E54ED}"/>
              </a:ext>
            </a:extLst>
          </p:cNvPr>
          <p:cNvSpPr/>
          <p:nvPr/>
        </p:nvSpPr>
        <p:spPr>
          <a:xfrm>
            <a:off x="1094935" y="5226924"/>
            <a:ext cx="6022803" cy="1125414"/>
          </a:xfrm>
          <a:prstGeom prst="rect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56DE65-4567-B8E9-9C1D-0FCEFE27632C}"/>
              </a:ext>
            </a:extLst>
          </p:cNvPr>
          <p:cNvSpPr txBox="1"/>
          <p:nvPr/>
        </p:nvSpPr>
        <p:spPr>
          <a:xfrm>
            <a:off x="1132513" y="5127731"/>
            <a:ext cx="6022803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Refractories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27F1FE5-D9DF-B9DD-8507-5A99CA8718DB}"/>
              </a:ext>
            </a:extLst>
          </p:cNvPr>
          <p:cNvSpPr/>
          <p:nvPr/>
        </p:nvSpPr>
        <p:spPr>
          <a:xfrm>
            <a:off x="104169" y="1700522"/>
            <a:ext cx="7511656" cy="3272310"/>
          </a:xfrm>
          <a:prstGeom prst="ellipse">
            <a:avLst/>
          </a:prstGeom>
          <a:noFill/>
          <a:ln w="190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22E8CDE9-577E-C670-C1C9-7A150DB85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836" y="-90764"/>
            <a:ext cx="12053164" cy="1243159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Elements measured on WASP-76b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74976AF-F8E2-7CE7-906C-8D4F3D711FC3}"/>
              </a:ext>
            </a:extLst>
          </p:cNvPr>
          <p:cNvSpPr>
            <a:spLocks noChangeAspect="1"/>
          </p:cNvSpPr>
          <p:nvPr/>
        </p:nvSpPr>
        <p:spPr>
          <a:xfrm>
            <a:off x="11173216" y="992062"/>
            <a:ext cx="583200" cy="583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AD44D81-0377-9B1E-3A71-9741D14C9DB2}"/>
              </a:ext>
            </a:extLst>
          </p:cNvPr>
          <p:cNvSpPr>
            <a:spLocks noChangeAspect="1"/>
          </p:cNvSpPr>
          <p:nvPr/>
        </p:nvSpPr>
        <p:spPr>
          <a:xfrm>
            <a:off x="555518" y="992062"/>
            <a:ext cx="583200" cy="583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049E600-95B2-B41C-3A12-F7974DCA2048}"/>
              </a:ext>
            </a:extLst>
          </p:cNvPr>
          <p:cNvSpPr txBox="1"/>
          <p:nvPr/>
        </p:nvSpPr>
        <p:spPr>
          <a:xfrm>
            <a:off x="595286" y="912589"/>
            <a:ext cx="5036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0EE66A1-C25D-803D-7A93-29EBD2E142A6}"/>
              </a:ext>
            </a:extLst>
          </p:cNvPr>
          <p:cNvSpPr txBox="1"/>
          <p:nvPr/>
        </p:nvSpPr>
        <p:spPr>
          <a:xfrm>
            <a:off x="11091696" y="905112"/>
            <a:ext cx="7585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He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3475B4B-AA76-6856-2BB0-F10655515501}"/>
              </a:ext>
            </a:extLst>
          </p:cNvPr>
          <p:cNvSpPr txBox="1"/>
          <p:nvPr/>
        </p:nvSpPr>
        <p:spPr>
          <a:xfrm>
            <a:off x="4889657" y="2791376"/>
            <a:ext cx="6676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Fe</a:t>
            </a:r>
          </a:p>
        </p:txBody>
      </p:sp>
    </p:spTree>
    <p:extLst>
      <p:ext uri="{BB962C8B-B14F-4D97-AF65-F5344CB8AC3E}">
        <p14:creationId xmlns:p14="http://schemas.microsoft.com/office/powerpoint/2010/main" val="1580322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6A892F-A394-6DFE-BC37-5FAE4F78CC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30" t="16121" r="3920" b="3812"/>
          <a:stretch/>
        </p:blipFill>
        <p:spPr>
          <a:xfrm>
            <a:off x="413359" y="919385"/>
            <a:ext cx="11498893" cy="600124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C655DE3-CED8-4228-FC56-E5EB4C193DA3}"/>
              </a:ext>
            </a:extLst>
          </p:cNvPr>
          <p:cNvSpPr/>
          <p:nvPr/>
        </p:nvSpPr>
        <p:spPr>
          <a:xfrm>
            <a:off x="1864065" y="1653436"/>
            <a:ext cx="6052384" cy="1125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DBB184-EF05-FDC6-C59D-87AAB7921241}"/>
              </a:ext>
            </a:extLst>
          </p:cNvPr>
          <p:cNvSpPr/>
          <p:nvPr/>
        </p:nvSpPr>
        <p:spPr>
          <a:xfrm>
            <a:off x="1279629" y="1252603"/>
            <a:ext cx="9768327" cy="2755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B2A8172-D003-0B48-41AC-597C0A07208D}"/>
              </a:ext>
            </a:extLst>
          </p:cNvPr>
          <p:cNvSpPr>
            <a:spLocks noChangeAspect="1"/>
          </p:cNvSpPr>
          <p:nvPr/>
        </p:nvSpPr>
        <p:spPr>
          <a:xfrm>
            <a:off x="549403" y="1605163"/>
            <a:ext cx="583200" cy="5832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A8458F5-677B-B1F9-6560-DAE7905DBF14}"/>
              </a:ext>
            </a:extLst>
          </p:cNvPr>
          <p:cNvSpPr>
            <a:spLocks noChangeAspect="1"/>
          </p:cNvSpPr>
          <p:nvPr/>
        </p:nvSpPr>
        <p:spPr>
          <a:xfrm>
            <a:off x="4924625" y="2853000"/>
            <a:ext cx="583200" cy="5832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6B3A0DD-327B-FEA4-BF2E-49893AECB36E}"/>
              </a:ext>
            </a:extLst>
          </p:cNvPr>
          <p:cNvSpPr>
            <a:spLocks noChangeAspect="1"/>
          </p:cNvSpPr>
          <p:nvPr/>
        </p:nvSpPr>
        <p:spPr>
          <a:xfrm>
            <a:off x="1173642" y="4097445"/>
            <a:ext cx="583200" cy="5832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D0500A5-B791-A53E-0011-E79B9EE71D32}"/>
              </a:ext>
            </a:extLst>
          </p:cNvPr>
          <p:cNvSpPr>
            <a:spLocks noChangeAspect="1"/>
          </p:cNvSpPr>
          <p:nvPr/>
        </p:nvSpPr>
        <p:spPr>
          <a:xfrm>
            <a:off x="3056351" y="2853000"/>
            <a:ext cx="583200" cy="5832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7233BF5-F423-E29E-270F-F4213118E0E2}"/>
              </a:ext>
            </a:extLst>
          </p:cNvPr>
          <p:cNvSpPr>
            <a:spLocks noChangeAspect="1"/>
          </p:cNvSpPr>
          <p:nvPr/>
        </p:nvSpPr>
        <p:spPr>
          <a:xfrm>
            <a:off x="4307057" y="2853000"/>
            <a:ext cx="583200" cy="5832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3215853-B4FB-6A26-B75E-D73F8E9648B9}"/>
              </a:ext>
            </a:extLst>
          </p:cNvPr>
          <p:cNvSpPr>
            <a:spLocks noChangeAspect="1"/>
          </p:cNvSpPr>
          <p:nvPr/>
        </p:nvSpPr>
        <p:spPr>
          <a:xfrm>
            <a:off x="3681518" y="2853000"/>
            <a:ext cx="583200" cy="5832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DFFCA0B-BD0A-D559-9F95-7A0AEE79E611}"/>
              </a:ext>
            </a:extLst>
          </p:cNvPr>
          <p:cNvSpPr>
            <a:spLocks noChangeAspect="1"/>
          </p:cNvSpPr>
          <p:nvPr/>
        </p:nvSpPr>
        <p:spPr>
          <a:xfrm>
            <a:off x="1179870" y="2858326"/>
            <a:ext cx="583200" cy="5832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679FA58-42D2-F5CF-D037-ABB474A20C1D}"/>
              </a:ext>
            </a:extLst>
          </p:cNvPr>
          <p:cNvSpPr>
            <a:spLocks noChangeAspect="1"/>
          </p:cNvSpPr>
          <p:nvPr/>
        </p:nvSpPr>
        <p:spPr>
          <a:xfrm>
            <a:off x="559126" y="2228179"/>
            <a:ext cx="583200" cy="5832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45611D7-BF94-54DD-3777-6C8E9598F3DD}"/>
              </a:ext>
            </a:extLst>
          </p:cNvPr>
          <p:cNvSpPr>
            <a:spLocks noChangeAspect="1"/>
          </p:cNvSpPr>
          <p:nvPr/>
        </p:nvSpPr>
        <p:spPr>
          <a:xfrm>
            <a:off x="1173642" y="2228669"/>
            <a:ext cx="583200" cy="5832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E829FF8-431D-FC12-BE77-D512F45BFA85}"/>
              </a:ext>
            </a:extLst>
          </p:cNvPr>
          <p:cNvSpPr>
            <a:spLocks noChangeAspect="1"/>
          </p:cNvSpPr>
          <p:nvPr/>
        </p:nvSpPr>
        <p:spPr>
          <a:xfrm>
            <a:off x="561929" y="2853000"/>
            <a:ext cx="583200" cy="5832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890447B-1248-BD64-BEBC-F60EBCC6A498}"/>
              </a:ext>
            </a:extLst>
          </p:cNvPr>
          <p:cNvSpPr>
            <a:spLocks noChangeAspect="1"/>
          </p:cNvSpPr>
          <p:nvPr/>
        </p:nvSpPr>
        <p:spPr>
          <a:xfrm>
            <a:off x="6175331" y="2854006"/>
            <a:ext cx="583200" cy="5832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74976AF-F8E2-7CE7-906C-8D4F3D711FC3}"/>
              </a:ext>
            </a:extLst>
          </p:cNvPr>
          <p:cNvSpPr>
            <a:spLocks noChangeAspect="1"/>
          </p:cNvSpPr>
          <p:nvPr/>
        </p:nvSpPr>
        <p:spPr>
          <a:xfrm>
            <a:off x="11173216" y="992062"/>
            <a:ext cx="583200" cy="583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AD44D81-0377-9B1E-3A71-9741D14C9DB2}"/>
              </a:ext>
            </a:extLst>
          </p:cNvPr>
          <p:cNvSpPr>
            <a:spLocks noChangeAspect="1"/>
          </p:cNvSpPr>
          <p:nvPr/>
        </p:nvSpPr>
        <p:spPr>
          <a:xfrm>
            <a:off x="555518" y="992062"/>
            <a:ext cx="583200" cy="583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C8E66DA-A0B7-A6BF-40A8-6C0BC1D16803}"/>
              </a:ext>
            </a:extLst>
          </p:cNvPr>
          <p:cNvSpPr>
            <a:spLocks noChangeAspect="1"/>
          </p:cNvSpPr>
          <p:nvPr/>
        </p:nvSpPr>
        <p:spPr>
          <a:xfrm>
            <a:off x="11173216" y="992062"/>
            <a:ext cx="583200" cy="583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AEF07F9-70C0-BE69-9795-AA312F2A8FBC}"/>
              </a:ext>
            </a:extLst>
          </p:cNvPr>
          <p:cNvSpPr>
            <a:spLocks noChangeAspect="1"/>
          </p:cNvSpPr>
          <p:nvPr/>
        </p:nvSpPr>
        <p:spPr>
          <a:xfrm>
            <a:off x="11173216" y="1607949"/>
            <a:ext cx="583200" cy="5832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925F3B4-70EA-3315-832D-A28F1728C488}"/>
              </a:ext>
            </a:extLst>
          </p:cNvPr>
          <p:cNvSpPr>
            <a:spLocks noChangeAspect="1"/>
          </p:cNvSpPr>
          <p:nvPr/>
        </p:nvSpPr>
        <p:spPr>
          <a:xfrm>
            <a:off x="11173216" y="2229694"/>
            <a:ext cx="583200" cy="5832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94C619F-0303-1581-250E-5E7975221632}"/>
              </a:ext>
            </a:extLst>
          </p:cNvPr>
          <p:cNvSpPr>
            <a:spLocks noChangeAspect="1"/>
          </p:cNvSpPr>
          <p:nvPr/>
        </p:nvSpPr>
        <p:spPr>
          <a:xfrm>
            <a:off x="11173216" y="2853000"/>
            <a:ext cx="583200" cy="5832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1E7C9C1-F1A3-BB29-0233-3AE2E4BDC3DB}"/>
              </a:ext>
            </a:extLst>
          </p:cNvPr>
          <p:cNvSpPr>
            <a:spLocks noChangeAspect="1"/>
          </p:cNvSpPr>
          <p:nvPr/>
        </p:nvSpPr>
        <p:spPr>
          <a:xfrm>
            <a:off x="11173216" y="3476306"/>
            <a:ext cx="583200" cy="5832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12F0BD4-2F06-EA13-790E-20D96E4CE960}"/>
              </a:ext>
            </a:extLst>
          </p:cNvPr>
          <p:cNvSpPr>
            <a:spLocks noChangeAspect="1"/>
          </p:cNvSpPr>
          <p:nvPr/>
        </p:nvSpPr>
        <p:spPr>
          <a:xfrm>
            <a:off x="8680832" y="1605163"/>
            <a:ext cx="583200" cy="5832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1420F5E-C8D2-239C-4634-7517F24D07E6}"/>
              </a:ext>
            </a:extLst>
          </p:cNvPr>
          <p:cNvSpPr>
            <a:spLocks noChangeAspect="1"/>
          </p:cNvSpPr>
          <p:nvPr/>
        </p:nvSpPr>
        <p:spPr>
          <a:xfrm>
            <a:off x="9294952" y="1607949"/>
            <a:ext cx="583200" cy="5832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82A5DC1-3B78-1B74-DC7E-5BEC94BD495F}"/>
              </a:ext>
            </a:extLst>
          </p:cNvPr>
          <p:cNvSpPr>
            <a:spLocks noChangeAspect="1"/>
          </p:cNvSpPr>
          <p:nvPr/>
        </p:nvSpPr>
        <p:spPr>
          <a:xfrm>
            <a:off x="9921598" y="1611074"/>
            <a:ext cx="583200" cy="5832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C7D328B-513F-495F-77C6-1693425F7C95}"/>
              </a:ext>
            </a:extLst>
          </p:cNvPr>
          <p:cNvSpPr>
            <a:spLocks noChangeAspect="1"/>
          </p:cNvSpPr>
          <p:nvPr/>
        </p:nvSpPr>
        <p:spPr>
          <a:xfrm>
            <a:off x="9921598" y="2228179"/>
            <a:ext cx="583200" cy="5832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4E86BCD-8898-1FAF-B556-C14D8A6B96AA}"/>
              </a:ext>
            </a:extLst>
          </p:cNvPr>
          <p:cNvSpPr>
            <a:spLocks noChangeAspect="1"/>
          </p:cNvSpPr>
          <p:nvPr/>
        </p:nvSpPr>
        <p:spPr>
          <a:xfrm>
            <a:off x="9294952" y="2228179"/>
            <a:ext cx="583200" cy="5832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4749D37-DD69-861C-E1C8-E29535C46AA7}"/>
              </a:ext>
            </a:extLst>
          </p:cNvPr>
          <p:cNvCxnSpPr>
            <a:cxnSpLocks/>
          </p:cNvCxnSpPr>
          <p:nvPr/>
        </p:nvCxnSpPr>
        <p:spPr>
          <a:xfrm flipH="1" flipV="1">
            <a:off x="6338645" y="1341622"/>
            <a:ext cx="2634942" cy="4858762"/>
          </a:xfrm>
          <a:prstGeom prst="line">
            <a:avLst/>
          </a:prstGeom>
          <a:ln w="2540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9D41CC04-755B-0A77-51C0-09763D72FD1F}"/>
              </a:ext>
            </a:extLst>
          </p:cNvPr>
          <p:cNvSpPr/>
          <p:nvPr/>
        </p:nvSpPr>
        <p:spPr>
          <a:xfrm>
            <a:off x="2676080" y="3647518"/>
            <a:ext cx="3124674" cy="1125414"/>
          </a:xfrm>
          <a:prstGeom prst="rect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12BDDDC-E0E4-8926-34E9-94CBA6F78800}"/>
              </a:ext>
            </a:extLst>
          </p:cNvPr>
          <p:cNvSpPr txBox="1"/>
          <p:nvPr/>
        </p:nvSpPr>
        <p:spPr>
          <a:xfrm>
            <a:off x="2676079" y="3578072"/>
            <a:ext cx="317727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Rocks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8FC8D09-33E2-68D8-5069-C01C1CBF3A2C}"/>
              </a:ext>
            </a:extLst>
          </p:cNvPr>
          <p:cNvSpPr/>
          <p:nvPr/>
        </p:nvSpPr>
        <p:spPr>
          <a:xfrm>
            <a:off x="8973587" y="2813733"/>
            <a:ext cx="2161631" cy="1125414"/>
          </a:xfrm>
          <a:prstGeom prst="rect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8280A61-1507-80B6-5BEB-FD1754E30C2B}"/>
              </a:ext>
            </a:extLst>
          </p:cNvPr>
          <p:cNvSpPr txBox="1"/>
          <p:nvPr/>
        </p:nvSpPr>
        <p:spPr>
          <a:xfrm>
            <a:off x="9004507" y="2723169"/>
            <a:ext cx="2130711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Ices</a:t>
            </a: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D9A07526-5ABE-7113-01CB-6603750F2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836" y="-90764"/>
            <a:ext cx="12053164" cy="124315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Bridging the refractory-to-volatile gap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ED7C2C7-7DFF-7C02-4444-ED3F05286DA7}"/>
              </a:ext>
            </a:extLst>
          </p:cNvPr>
          <p:cNvCxnSpPr>
            <a:cxnSpLocks/>
          </p:cNvCxnSpPr>
          <p:nvPr/>
        </p:nvCxnSpPr>
        <p:spPr>
          <a:xfrm flipH="1" flipV="1">
            <a:off x="6996211" y="1218137"/>
            <a:ext cx="2634942" cy="4858762"/>
          </a:xfrm>
          <a:prstGeom prst="line">
            <a:avLst/>
          </a:prstGeom>
          <a:ln w="2540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530E548E-7CB0-072F-604C-A7428E2E075B}"/>
              </a:ext>
            </a:extLst>
          </p:cNvPr>
          <p:cNvSpPr txBox="1"/>
          <p:nvPr/>
        </p:nvSpPr>
        <p:spPr>
          <a:xfrm>
            <a:off x="595286" y="912589"/>
            <a:ext cx="5036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3EC093E-DD71-98BF-EDA9-C6726ECC7C26}"/>
              </a:ext>
            </a:extLst>
          </p:cNvPr>
          <p:cNvSpPr txBox="1"/>
          <p:nvPr/>
        </p:nvSpPr>
        <p:spPr>
          <a:xfrm>
            <a:off x="11091696" y="905112"/>
            <a:ext cx="7585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He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6CFDCFC-50B0-8025-73B7-EF4DAA8B4B48}"/>
              </a:ext>
            </a:extLst>
          </p:cNvPr>
          <p:cNvSpPr txBox="1"/>
          <p:nvPr/>
        </p:nvSpPr>
        <p:spPr>
          <a:xfrm>
            <a:off x="4889657" y="2791376"/>
            <a:ext cx="6676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Fe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A87E672-4A34-3D2B-3EE4-2E63870DE3FF}"/>
              </a:ext>
            </a:extLst>
          </p:cNvPr>
          <p:cNvSpPr txBox="1"/>
          <p:nvPr/>
        </p:nvSpPr>
        <p:spPr>
          <a:xfrm>
            <a:off x="8709423" y="1545857"/>
            <a:ext cx="5546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323227B-B50C-8391-8FF3-7242A177A82B}"/>
              </a:ext>
            </a:extLst>
          </p:cNvPr>
          <p:cNvSpPr txBox="1"/>
          <p:nvPr/>
        </p:nvSpPr>
        <p:spPr>
          <a:xfrm>
            <a:off x="9966333" y="1559354"/>
            <a:ext cx="5546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262681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E2BACECC-5E2D-F464-8F71-920737924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0"/>
            <a:ext cx="7620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Red push pin icon cartoon Royalty Free Vector Image">
            <a:extLst>
              <a:ext uri="{FF2B5EF4-FFF2-40B4-BE49-F238E27FC236}">
                <a16:creationId xmlns:a16="http://schemas.microsoft.com/office/drawing/2014/main" id="{3472E6FE-F7BC-118D-EED5-BB850EF86B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90556" l="10000" r="90000">
                        <a14:foregroundMark x1="25571" y1="6574" x2="79429" y2="6667"/>
                        <a14:foregroundMark x1="28714" y1="3241" x2="42857" y2="3426"/>
                        <a14:foregroundMark x1="42857" y1="3426" x2="69000" y2="1759"/>
                        <a14:foregroundMark x1="69000" y1="1759" x2="71571" y2="1944"/>
                        <a14:foregroundMark x1="51000" y1="86852" x2="51000" y2="81204"/>
                        <a14:foregroundMark x1="51286" y1="90556" x2="51286" y2="8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97"/>
          <a:stretch/>
        </p:blipFill>
        <p:spPr bwMode="auto">
          <a:xfrm rot="921764">
            <a:off x="8152663" y="2010823"/>
            <a:ext cx="792826" cy="1132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981F497-27DD-3077-4895-CAB241F207B7}"/>
              </a:ext>
            </a:extLst>
          </p:cNvPr>
          <p:cNvSpPr/>
          <p:nvPr/>
        </p:nvSpPr>
        <p:spPr>
          <a:xfrm>
            <a:off x="0" y="0"/>
            <a:ext cx="457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Education in astronomy and astrophysics | Division of Astrophysics">
            <a:extLst>
              <a:ext uri="{FF2B5EF4-FFF2-40B4-BE49-F238E27FC236}">
                <a16:creationId xmlns:a16="http://schemas.microsoft.com/office/drawing/2014/main" id="{E3301EDE-BADA-30E5-EF39-6E5A08C2A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04515"/>
            <a:ext cx="6976997" cy="465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ircraft Cartoon png images | PNGWing">
            <a:extLst>
              <a:ext uri="{FF2B5EF4-FFF2-40B4-BE49-F238E27FC236}">
                <a16:creationId xmlns:a16="http://schemas.microsoft.com/office/drawing/2014/main" id="{2A6F80D2-7ABE-E52C-E86D-98645F740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1630" y1="47717" x2="30761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3526" y="-527465"/>
            <a:ext cx="3394491" cy="3394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21587F-5EBA-EFC9-3B79-854174E8E2A7}"/>
              </a:ext>
            </a:extLst>
          </p:cNvPr>
          <p:cNvSpPr txBox="1"/>
          <p:nvPr/>
        </p:nvSpPr>
        <p:spPr>
          <a:xfrm>
            <a:off x="7569278" y="2551837"/>
            <a:ext cx="426270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Lund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Observatory</a:t>
            </a:r>
          </a:p>
        </p:txBody>
      </p:sp>
    </p:spTree>
    <p:extLst>
      <p:ext uri="{BB962C8B-B14F-4D97-AF65-F5344CB8AC3E}">
        <p14:creationId xmlns:p14="http://schemas.microsoft.com/office/powerpoint/2010/main" val="427184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81258C-B60E-28D8-C943-F6342A63FC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67" b="108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D21F81-9D50-66B1-4B88-B6543E25C99F}"/>
              </a:ext>
            </a:extLst>
          </p:cNvPr>
          <p:cNvSpPr txBox="1"/>
          <p:nvPr/>
        </p:nvSpPr>
        <p:spPr>
          <a:xfrm>
            <a:off x="1762033" y="1175121"/>
            <a:ext cx="7882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Lund Observatory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8F0F737-645D-97C6-B8E0-9C824F619CD4}"/>
              </a:ext>
            </a:extLst>
          </p:cNvPr>
          <p:cNvCxnSpPr>
            <a:cxnSpLocks/>
          </p:cNvCxnSpPr>
          <p:nvPr/>
        </p:nvCxnSpPr>
        <p:spPr>
          <a:xfrm flipH="1">
            <a:off x="4346532" y="2098451"/>
            <a:ext cx="676405" cy="882744"/>
          </a:xfrm>
          <a:prstGeom prst="straightConnector1">
            <a:avLst/>
          </a:prstGeom>
          <a:ln w="127000">
            <a:solidFill>
              <a:schemeClr val="bg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028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ery Large Telescope: Powerful Eyes on the Sky | Space">
            <a:extLst>
              <a:ext uri="{FF2B5EF4-FFF2-40B4-BE49-F238E27FC236}">
                <a16:creationId xmlns:a16="http://schemas.microsoft.com/office/drawing/2014/main" id="{7DCC3538-2970-4D50-CEA8-27A722293D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RIRES+ - Department of Physics and Astronomy - Uppsala University, Sweden">
            <a:extLst>
              <a:ext uri="{FF2B5EF4-FFF2-40B4-BE49-F238E27FC236}">
                <a16:creationId xmlns:a16="http://schemas.microsoft.com/office/drawing/2014/main" id="{0E2938B8-A042-FA33-9A44-E404B895F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609578" cy="146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he Instrument Control Electronics of the ESPRESSO Spectrograph @VLT">
            <a:extLst>
              <a:ext uri="{FF2B5EF4-FFF2-40B4-BE49-F238E27FC236}">
                <a16:creationId xmlns:a16="http://schemas.microsoft.com/office/drawing/2014/main" id="{0706C272-F5CA-5152-7D7A-278B5D772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093" y="0"/>
            <a:ext cx="4045907" cy="192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824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87C496-2605-CF41-8056-BCCD799B40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910"/>
          <a:stretch/>
        </p:blipFill>
        <p:spPr>
          <a:xfrm>
            <a:off x="1" y="-1"/>
            <a:ext cx="12192000" cy="6866165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2BD09E56-E5AC-8A96-CC49-F21D74FC62B9}"/>
              </a:ext>
            </a:extLst>
          </p:cNvPr>
          <p:cNvSpPr txBox="1">
            <a:spLocks/>
          </p:cNvSpPr>
          <p:nvPr/>
        </p:nvSpPr>
        <p:spPr>
          <a:xfrm>
            <a:off x="663879" y="-35023"/>
            <a:ext cx="10634598" cy="20642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Dayside Observations of WASP-121b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E0EEBA3-09C0-15C3-8FA5-6F4D8328BC91}"/>
                  </a:ext>
                </a:extLst>
              </p:cNvPr>
              <p:cNvSpPr txBox="1"/>
              <p:nvPr/>
            </p:nvSpPr>
            <p:spPr>
              <a:xfrm>
                <a:off x="225469" y="3366370"/>
                <a:ext cx="5549030" cy="15388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ln w="3175">
                      <a:noFill/>
                    </a:ln>
                  </a:rPr>
                  <a:t>        CRIRES+ (IR)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4000" dirty="0">
                    <a:ln w="3175">
                      <a:noFill/>
                    </a:ln>
                  </a:rPr>
                  <a:t>6h (2 </a:t>
                </a:r>
                <a14:m>
                  <m:oMath xmlns:m="http://schemas.openxmlformats.org/officeDocument/2006/math">
                    <m:r>
                      <a:rPr lang="en-CA" sz="4000" b="0" i="1" smtClean="0">
                        <a:ln w="3175">
                          <a:noFill/>
                        </a:ln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4000" dirty="0">
                    <a:ln w="3175">
                      <a:noFill/>
                    </a:ln>
                  </a:rPr>
                  <a:t> 3h)</a:t>
                </a: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E0EEBA3-09C0-15C3-8FA5-6F4D8328BC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469" y="3366370"/>
                <a:ext cx="5549030" cy="1538883"/>
              </a:xfrm>
              <a:prstGeom prst="rect">
                <a:avLst/>
              </a:prstGeom>
              <a:blipFill>
                <a:blip r:embed="rId3"/>
                <a:stretch>
                  <a:fillRect l="-3425" t="-9756" b="-162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3EC5293-3954-4C60-BBDB-DD12F94D6169}"/>
                  </a:ext>
                </a:extLst>
              </p:cNvPr>
              <p:cNvSpPr txBox="1"/>
              <p:nvPr/>
            </p:nvSpPr>
            <p:spPr>
              <a:xfrm>
                <a:off x="225469" y="5141438"/>
                <a:ext cx="9331890" cy="15388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ln w="3175">
                      <a:noFill/>
                    </a:ln>
                  </a:rPr>
                  <a:t>        ESPRESSO (VIS)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4000" dirty="0">
                    <a:ln w="3175">
                      <a:noFill/>
                    </a:ln>
                  </a:rPr>
                  <a:t>28h (8 </a:t>
                </a:r>
                <a14:m>
                  <m:oMath xmlns:m="http://schemas.openxmlformats.org/officeDocument/2006/math">
                    <m:r>
                      <a:rPr lang="en-CA" sz="4000" b="0" i="1" smtClean="0">
                        <a:ln w="3175">
                          <a:noFill/>
                        </a:ln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4000" dirty="0">
                    <a:ln w="3175">
                      <a:noFill/>
                    </a:ln>
                  </a:rPr>
                  <a:t> 3.5h) – Hoeijmakers et al. 2023</a:t>
                </a: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3EC5293-3954-4C60-BBDB-DD12F94D61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469" y="5141438"/>
                <a:ext cx="9331890" cy="1538883"/>
              </a:xfrm>
              <a:prstGeom prst="rect">
                <a:avLst/>
              </a:prstGeom>
              <a:blipFill>
                <a:blip r:embed="rId4"/>
                <a:stretch>
                  <a:fillRect l="-2038" t="-9756" b="-154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88338ED-6190-8E32-9201-515F3E5FA9E3}"/>
                  </a:ext>
                </a:extLst>
              </p:cNvPr>
              <p:cNvSpPr txBox="1"/>
              <p:nvPr/>
            </p:nvSpPr>
            <p:spPr>
              <a:xfrm>
                <a:off x="6800931" y="2913424"/>
                <a:ext cx="426905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ln w="3175">
                      <a:noFill/>
                    </a:ln>
                  </a:rPr>
                  <a:t>        T </a:t>
                </a:r>
                <a14:m>
                  <m:oMath xmlns:m="http://schemas.openxmlformats.org/officeDocument/2006/math">
                    <m:r>
                      <a:rPr lang="en-US" sz="4000" b="1" i="1" dirty="0" smtClean="0">
                        <a:ln w="3175">
                          <a:noFill/>
                        </a:ln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4000" b="1" dirty="0">
                    <a:ln w="3175">
                      <a:noFill/>
                    </a:ln>
                  </a:rPr>
                  <a:t> 2300K</a:t>
                </a: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88338ED-6190-8E32-9201-515F3E5FA9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0931" y="2913424"/>
                <a:ext cx="4269053" cy="707886"/>
              </a:xfrm>
              <a:prstGeom prst="rect">
                <a:avLst/>
              </a:prstGeom>
              <a:blipFill>
                <a:blip r:embed="rId5"/>
                <a:stretch>
                  <a:fillRect t="-14035" b="-36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997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3BBC1EE-7B28-1F18-1129-94171FF0B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094" y="1086207"/>
            <a:ext cx="8366571" cy="558943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F2595F1-7AF0-219D-D0A7-2711EF73C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836" y="-90764"/>
            <a:ext cx="12053164" cy="135589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Emission of WASP-121b’s Atmosphere</a:t>
            </a:r>
          </a:p>
        </p:txBody>
      </p:sp>
    </p:spTree>
    <p:extLst>
      <p:ext uri="{BB962C8B-B14F-4D97-AF65-F5344CB8AC3E}">
        <p14:creationId xmlns:p14="http://schemas.microsoft.com/office/powerpoint/2010/main" val="27513544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9DA48E-0571-0078-12ED-81466031D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97" y="1645139"/>
            <a:ext cx="11828206" cy="50927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CE19A1E-C06B-98CD-6482-5A85553E6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0763"/>
            <a:ext cx="12192000" cy="1380944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CO, H</a:t>
            </a:r>
            <a:r>
              <a:rPr lang="en-US" sz="5400" b="1" baseline="-25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O, and Fe on WASP-121b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61EE7E-95A0-BD7C-DF69-7744C2EAB86C}"/>
              </a:ext>
            </a:extLst>
          </p:cNvPr>
          <p:cNvSpPr txBox="1"/>
          <p:nvPr/>
        </p:nvSpPr>
        <p:spPr>
          <a:xfrm>
            <a:off x="1966586" y="1163073"/>
            <a:ext cx="1976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CRIRES+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41338E-9119-6468-DA64-9BF60BCBBF72}"/>
              </a:ext>
            </a:extLst>
          </p:cNvPr>
          <p:cNvSpPr txBox="1"/>
          <p:nvPr/>
        </p:nvSpPr>
        <p:spPr>
          <a:xfrm>
            <a:off x="5638800" y="1163073"/>
            <a:ext cx="1976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CRIRES+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AEC386-56C3-94FC-5EC7-0A2D5A676199}"/>
              </a:ext>
            </a:extLst>
          </p:cNvPr>
          <p:cNvSpPr txBox="1"/>
          <p:nvPr/>
        </p:nvSpPr>
        <p:spPr>
          <a:xfrm>
            <a:off x="9160702" y="1163072"/>
            <a:ext cx="24449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ESPRESSO</a:t>
            </a:r>
          </a:p>
        </p:txBody>
      </p:sp>
    </p:spTree>
    <p:extLst>
      <p:ext uri="{BB962C8B-B14F-4D97-AF65-F5344CB8AC3E}">
        <p14:creationId xmlns:p14="http://schemas.microsoft.com/office/powerpoint/2010/main" val="32691132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FB029B2-CEFD-4AAC-A84C-4FC7E37F0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0763"/>
            <a:ext cx="12192000" cy="1380944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Retrieved Dayside Temperature Structure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D351CE-AA93-1DB4-08F3-26FE3D80F158}"/>
              </a:ext>
            </a:extLst>
          </p:cNvPr>
          <p:cNvSpPr txBox="1"/>
          <p:nvPr/>
        </p:nvSpPr>
        <p:spPr>
          <a:xfrm>
            <a:off x="1277675" y="1103753"/>
            <a:ext cx="33954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Boring hot Jupiter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79C896B-28B9-3C00-DCE8-6A7696293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30" y="1665534"/>
            <a:ext cx="4717312" cy="516947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076190C-67BB-8701-7FED-E44D53619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6394" y="1665534"/>
            <a:ext cx="4738295" cy="519246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5845E4B-67C3-CC3B-982C-7B950D4C7C0A}"/>
              </a:ext>
            </a:extLst>
          </p:cNvPr>
          <p:cNvSpPr txBox="1"/>
          <p:nvPr/>
        </p:nvSpPr>
        <p:spPr>
          <a:xfrm>
            <a:off x="6376983" y="1118337"/>
            <a:ext cx="41111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Ultra-hot WASP-121b</a:t>
            </a:r>
          </a:p>
        </p:txBody>
      </p:sp>
    </p:spTree>
    <p:extLst>
      <p:ext uri="{BB962C8B-B14F-4D97-AF65-F5344CB8AC3E}">
        <p14:creationId xmlns:p14="http://schemas.microsoft.com/office/powerpoint/2010/main" val="244827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081578B-0C89-5CAA-96A8-3FF59D958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0763"/>
            <a:ext cx="12192000" cy="1180527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Measured Fe, CO, H</a:t>
            </a:r>
            <a:r>
              <a:rPr lang="en-US" sz="5400" b="1" baseline="-25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Abundances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FA40C9-8399-495E-9F5C-87807F28D2DF}"/>
              </a:ext>
            </a:extLst>
          </p:cNvPr>
          <p:cNvSpPr txBox="1"/>
          <p:nvPr/>
        </p:nvSpPr>
        <p:spPr>
          <a:xfrm>
            <a:off x="62629" y="6018801"/>
            <a:ext cx="12191999" cy="559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ts val="3840"/>
              </a:lnSpc>
              <a:buFont typeface="Wingdings" pitchFamily="2" charset="2"/>
              <a:buChar char="Ø"/>
            </a:pPr>
            <a:r>
              <a:rPr lang="en-US" sz="3000" b="1" dirty="0">
                <a:solidFill>
                  <a:srgbClr val="FFC000"/>
                </a:solidFill>
                <a:latin typeface="+mj-lt"/>
              </a:rPr>
              <a:t>WASP-121b’s atmosphere is enriched in iron and carbon relative to solar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473134-33F4-2B0F-FBF9-F0BB8D770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492" y="910254"/>
            <a:ext cx="10835015" cy="515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403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AE1B34-344F-B141-3850-DA12B20ED0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08" t="10666" r="9322" b="10974"/>
          <a:stretch/>
        </p:blipFill>
        <p:spPr>
          <a:xfrm>
            <a:off x="3181477" y="538914"/>
            <a:ext cx="6016933" cy="57801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6D3F09-777E-E726-7D81-5628CF678A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2987" y="0"/>
            <a:ext cx="3109013" cy="3319397"/>
          </a:xfrm>
          <a:prstGeom prst="rect">
            <a:avLst/>
          </a:prstGeom>
        </p:spPr>
      </p:pic>
      <p:pic>
        <p:nvPicPr>
          <p:cNvPr id="35842" name="Picture 2" descr="Galileo - Jupiter Missions - NASA Jet Propulsion Laboratory">
            <a:extLst>
              <a:ext uri="{FF2B5EF4-FFF2-40B4-BE49-F238E27FC236}">
                <a16:creationId xmlns:a16="http://schemas.microsoft.com/office/drawing/2014/main" id="{18BC3F3E-35B6-8C0F-A2F7-8A6869398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624683">
            <a:off x="553514" y="297159"/>
            <a:ext cx="291465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33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22222E-6 C 0.04024 -0.04305 0.08047 -0.08588 0.11498 -0.09028 C 0.14961 -0.09467 0.18229 -0.06435 0.20755 -0.02639 C 0.23268 0.01158 0.24935 0.07454 0.26615 0.1375 " pathEditMode="relative" rAng="0" ptsTypes="AAAA">
                                      <p:cBhvr>
                                        <p:cTn id="14" dur="5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07" y="233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5000" fill="hold"/>
                                        <p:tgtEl>
                                          <p:spTgt spid="35842"/>
                                        </p:tgtEl>
                                      </p:cBhvr>
                                      <p:by x="2000" y="2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5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9B3686A-4505-07E5-07DD-8DF768441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0763"/>
            <a:ext cx="12192000" cy="1180527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WASP-121b Elemental Abundance Ratios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458914-B5CD-2072-58A3-F1E55D947295}"/>
              </a:ext>
            </a:extLst>
          </p:cNvPr>
          <p:cNvSpPr txBox="1"/>
          <p:nvPr/>
        </p:nvSpPr>
        <p:spPr>
          <a:xfrm>
            <a:off x="62629" y="6018801"/>
            <a:ext cx="12191999" cy="559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ts val="3840"/>
              </a:lnSpc>
              <a:buFont typeface="Wingdings" pitchFamily="2" charset="2"/>
              <a:buChar char="Ø"/>
            </a:pPr>
            <a:r>
              <a:rPr lang="en-US" sz="3000" b="1" dirty="0">
                <a:solidFill>
                  <a:srgbClr val="FFC000"/>
                </a:solidFill>
                <a:latin typeface="+mj-lt"/>
              </a:rPr>
              <a:t>Super-solar Fe/H = WASP-121b must have accreted rocky planetesimals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5187AB-AD80-9F6C-9D2B-BC481DDC98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623"/>
          <a:stretch/>
        </p:blipFill>
        <p:spPr>
          <a:xfrm>
            <a:off x="638827" y="885788"/>
            <a:ext cx="3757809" cy="514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3034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9B3686A-4505-07E5-07DD-8DF768441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0763"/>
            <a:ext cx="12192000" cy="1180527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WASP-121b Elemental Abundance Ratios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458914-B5CD-2072-58A3-F1E55D947295}"/>
              </a:ext>
            </a:extLst>
          </p:cNvPr>
          <p:cNvSpPr txBox="1"/>
          <p:nvPr/>
        </p:nvSpPr>
        <p:spPr>
          <a:xfrm>
            <a:off x="62629" y="6018801"/>
            <a:ext cx="12191999" cy="559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ts val="3840"/>
              </a:lnSpc>
              <a:buFont typeface="Wingdings" pitchFamily="2" charset="2"/>
              <a:buChar char="Ø"/>
            </a:pPr>
            <a:r>
              <a:rPr lang="en-US" sz="3000" b="1" dirty="0">
                <a:solidFill>
                  <a:srgbClr val="FFC000"/>
                </a:solidFill>
                <a:latin typeface="+mj-lt"/>
              </a:rPr>
              <a:t>Sub-solar Fe/C = WASP-121b accreted more volatiles than rocks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8285F4-A3D1-D18D-42A7-A50B569B14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547"/>
          <a:stretch/>
        </p:blipFill>
        <p:spPr>
          <a:xfrm>
            <a:off x="638828" y="885788"/>
            <a:ext cx="7164888" cy="514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5840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9B3686A-4505-07E5-07DD-8DF768441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0763"/>
            <a:ext cx="12192000" cy="1180527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WASP-121b Elemental Abundance Ratios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458914-B5CD-2072-58A3-F1E55D947295}"/>
              </a:ext>
            </a:extLst>
          </p:cNvPr>
          <p:cNvSpPr txBox="1"/>
          <p:nvPr/>
        </p:nvSpPr>
        <p:spPr>
          <a:xfrm>
            <a:off x="62629" y="6018801"/>
            <a:ext cx="12191999" cy="559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ts val="3840"/>
              </a:lnSpc>
              <a:buFont typeface="Wingdings" pitchFamily="2" charset="2"/>
              <a:buChar char="Ø"/>
            </a:pPr>
            <a:r>
              <a:rPr lang="en-US" sz="3000" b="1" dirty="0">
                <a:solidFill>
                  <a:srgbClr val="FFC000"/>
                </a:solidFill>
                <a:latin typeface="+mj-lt"/>
              </a:rPr>
              <a:t>High C/O ratio = gas accretion occurred beyond the ice lines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4E8401-1423-707E-918C-37D16E54A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27" y="885788"/>
            <a:ext cx="10622071" cy="514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163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158763-3DEC-635F-47D0-6239CEC6AA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65" t="511" r="6221" b="34057"/>
          <a:stretch/>
        </p:blipFill>
        <p:spPr>
          <a:xfrm>
            <a:off x="0" y="688395"/>
            <a:ext cx="12192000" cy="616960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F91C0A9-049B-1977-14D7-624812D17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0763"/>
            <a:ext cx="12192000" cy="1853302"/>
          </a:xfrm>
        </p:spPr>
        <p:txBody>
          <a:bodyPr>
            <a:noAutofit/>
          </a:bodyPr>
          <a:lstStyle/>
          <a:p>
            <a:pPr algn="ctr"/>
            <a:r>
              <a:rPr lang="en-US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WASP-121b likely formed in the outer disk, enriched by more volatiles than rock</a:t>
            </a:r>
          </a:p>
        </p:txBody>
      </p:sp>
    </p:spTree>
    <p:extLst>
      <p:ext uri="{BB962C8B-B14F-4D97-AF65-F5344CB8AC3E}">
        <p14:creationId xmlns:p14="http://schemas.microsoft.com/office/powerpoint/2010/main" val="31847768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04F92FE-3ED7-A24A-AE18-49BA9D638926}"/>
              </a:ext>
            </a:extLst>
          </p:cNvPr>
          <p:cNvSpPr txBox="1"/>
          <p:nvPr/>
        </p:nvSpPr>
        <p:spPr>
          <a:xfrm>
            <a:off x="1374031" y="967056"/>
            <a:ext cx="4721970" cy="2021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40"/>
              </a:lnSpc>
            </a:pPr>
            <a:r>
              <a:rPr lang="en-US" sz="3000" dirty="0">
                <a:solidFill>
                  <a:srgbClr val="00B0F0"/>
                </a:solidFill>
              </a:rPr>
              <a:t>We observed WASP-121b using ESPRESSO and CRIRES+ and detected CO, H</a:t>
            </a:r>
            <a:r>
              <a:rPr lang="en-US" sz="3000" baseline="-25000" dirty="0">
                <a:solidFill>
                  <a:srgbClr val="00B0F0"/>
                </a:solidFill>
              </a:rPr>
              <a:t>2</a:t>
            </a:r>
            <a:r>
              <a:rPr lang="en-US" sz="3000" dirty="0">
                <a:solidFill>
                  <a:srgbClr val="00B0F0"/>
                </a:solidFill>
              </a:rPr>
              <a:t>O (volatiles) and Fe (refractory)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365FDB-F930-DC35-2563-5089848932E9}"/>
              </a:ext>
            </a:extLst>
          </p:cNvPr>
          <p:cNvSpPr txBox="1"/>
          <p:nvPr/>
        </p:nvSpPr>
        <p:spPr>
          <a:xfrm>
            <a:off x="6303598" y="3279193"/>
            <a:ext cx="6063288" cy="1534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40"/>
              </a:lnSpc>
            </a:pPr>
            <a:r>
              <a:rPr lang="en-US" sz="3000" dirty="0">
                <a:solidFill>
                  <a:srgbClr val="FFC000"/>
                </a:solidFill>
              </a:rPr>
              <a:t>Measured refractory-to-volatile abundances ratios (Fe/C, Fe/O, Fe/H) on a giant planet for the first time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08FF38-8912-4FDA-3610-8F442BDC8E07}"/>
              </a:ext>
            </a:extLst>
          </p:cNvPr>
          <p:cNvSpPr txBox="1"/>
          <p:nvPr/>
        </p:nvSpPr>
        <p:spPr>
          <a:xfrm>
            <a:off x="1690602" y="5246704"/>
            <a:ext cx="6673245" cy="1534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40"/>
              </a:lnSpc>
            </a:pPr>
            <a:r>
              <a:rPr lang="en-US" sz="3000" dirty="0">
                <a:solidFill>
                  <a:srgbClr val="00B050"/>
                </a:solidFill>
              </a:rPr>
              <a:t>Inferred WASP-121b’s formation to the outer disk with accretion from high ice-to-rock fraction planetesimals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AE071A-6228-318C-784F-A637645ADCB4}"/>
              </a:ext>
            </a:extLst>
          </p:cNvPr>
          <p:cNvSpPr txBox="1"/>
          <p:nvPr/>
        </p:nvSpPr>
        <p:spPr>
          <a:xfrm>
            <a:off x="393151" y="1390076"/>
            <a:ext cx="492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B0F0"/>
                </a:solidFill>
                <a:ea typeface="STIXGeneral" pitchFamily="2" charset="2"/>
                <a:cs typeface="STIXGeneral" pitchFamily="2" charset="2"/>
              </a:rPr>
              <a:t>1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69AFD16-7D23-BB79-E1E3-7BED5562FCB3}"/>
              </a:ext>
            </a:extLst>
          </p:cNvPr>
          <p:cNvSpPr>
            <a:spLocks noChangeAspect="1"/>
          </p:cNvSpPr>
          <p:nvPr/>
        </p:nvSpPr>
        <p:spPr>
          <a:xfrm>
            <a:off x="162615" y="1474355"/>
            <a:ext cx="1068775" cy="1065322"/>
          </a:xfrm>
          <a:prstGeom prst="ellipse">
            <a:avLst/>
          </a:prstGeom>
          <a:noFill/>
          <a:ln w="1143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3B266F-704B-D306-ADB0-F4199939BE13}"/>
              </a:ext>
            </a:extLst>
          </p:cNvPr>
          <p:cNvSpPr txBox="1"/>
          <p:nvPr/>
        </p:nvSpPr>
        <p:spPr>
          <a:xfrm>
            <a:off x="5269583" y="3434187"/>
            <a:ext cx="4972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C000"/>
                </a:solidFill>
                <a:ea typeface="STIXGeneral" pitchFamily="2" charset="2"/>
                <a:cs typeface="STIXGeneral" pitchFamily="2" charset="2"/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CFD6439-50B0-D86E-1FAC-BF6E0ACEE429}"/>
              </a:ext>
            </a:extLst>
          </p:cNvPr>
          <p:cNvSpPr>
            <a:spLocks noChangeAspect="1"/>
          </p:cNvSpPr>
          <p:nvPr/>
        </p:nvSpPr>
        <p:spPr>
          <a:xfrm>
            <a:off x="5027225" y="3502256"/>
            <a:ext cx="1068775" cy="1065322"/>
          </a:xfrm>
          <a:prstGeom prst="ellipse">
            <a:avLst/>
          </a:prstGeom>
          <a:noFill/>
          <a:ln w="1143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101EA2-D24B-1ECE-A2C6-43EEBE525BBE}"/>
              </a:ext>
            </a:extLst>
          </p:cNvPr>
          <p:cNvSpPr txBox="1"/>
          <p:nvPr/>
        </p:nvSpPr>
        <p:spPr>
          <a:xfrm>
            <a:off x="690572" y="5413886"/>
            <a:ext cx="492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B050"/>
                </a:solidFill>
                <a:ea typeface="STIXGeneral" pitchFamily="2" charset="2"/>
                <a:cs typeface="STIXGeneral" pitchFamily="2" charset="2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9AFF7B4-99FF-DBB3-BC6F-2C711A4D3B3F}"/>
              </a:ext>
            </a:extLst>
          </p:cNvPr>
          <p:cNvSpPr>
            <a:spLocks noChangeAspect="1"/>
          </p:cNvSpPr>
          <p:nvPr/>
        </p:nvSpPr>
        <p:spPr>
          <a:xfrm>
            <a:off x="459132" y="5481389"/>
            <a:ext cx="1068775" cy="1065322"/>
          </a:xfrm>
          <a:prstGeom prst="ellipse">
            <a:avLst/>
          </a:prstGeom>
          <a:noFill/>
          <a:ln w="1143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3FE1AFB-15B2-01FC-A4A6-A142617E7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0763"/>
            <a:ext cx="12192000" cy="1180527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07FA6CB-5640-0871-3E7E-D6D43DD20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3598" y="943816"/>
            <a:ext cx="5206418" cy="22416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6F3ADB-3AA8-3DAC-105A-9DCDEBAB7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684" y="3002036"/>
            <a:ext cx="4484180" cy="21765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4C79D03-68E7-0B77-DD5A-FB13CCBB37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965" t="511" r="6221" b="34057"/>
          <a:stretch/>
        </p:blipFill>
        <p:spPr>
          <a:xfrm>
            <a:off x="8363847" y="4906927"/>
            <a:ext cx="3828153" cy="193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07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6A892F-A394-6DFE-BC37-5FAE4F78CC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30" t="16121" r="3920" b="3812"/>
          <a:stretch/>
        </p:blipFill>
        <p:spPr>
          <a:xfrm>
            <a:off x="413359" y="919385"/>
            <a:ext cx="11498893" cy="600124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8219E4D-063F-849A-1C1A-812523C30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836" y="-28134"/>
            <a:ext cx="12053164" cy="1173499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Elements measured on Jupiter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655DE3-CED8-4228-FC56-E5EB4C193DA3}"/>
              </a:ext>
            </a:extLst>
          </p:cNvPr>
          <p:cNvSpPr/>
          <p:nvPr/>
        </p:nvSpPr>
        <p:spPr>
          <a:xfrm>
            <a:off x="1864065" y="1653436"/>
            <a:ext cx="6052384" cy="1125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DBB184-EF05-FDC6-C59D-87AAB7921241}"/>
              </a:ext>
            </a:extLst>
          </p:cNvPr>
          <p:cNvSpPr/>
          <p:nvPr/>
        </p:nvSpPr>
        <p:spPr>
          <a:xfrm>
            <a:off x="1279629" y="1252603"/>
            <a:ext cx="9768327" cy="2755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B2A8172-D003-0B48-41AC-597C0A07208D}"/>
              </a:ext>
            </a:extLst>
          </p:cNvPr>
          <p:cNvSpPr>
            <a:spLocks noChangeAspect="1"/>
          </p:cNvSpPr>
          <p:nvPr/>
        </p:nvSpPr>
        <p:spPr>
          <a:xfrm>
            <a:off x="11173216" y="979536"/>
            <a:ext cx="583200" cy="583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A8458F5-677B-B1F9-6560-DAE7905DBF14}"/>
              </a:ext>
            </a:extLst>
          </p:cNvPr>
          <p:cNvSpPr>
            <a:spLocks noChangeAspect="1"/>
          </p:cNvSpPr>
          <p:nvPr/>
        </p:nvSpPr>
        <p:spPr>
          <a:xfrm>
            <a:off x="11173216" y="1595423"/>
            <a:ext cx="583200" cy="5832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6B3A0DD-327B-FEA4-BF2E-49893AECB36E}"/>
              </a:ext>
            </a:extLst>
          </p:cNvPr>
          <p:cNvSpPr>
            <a:spLocks noChangeAspect="1"/>
          </p:cNvSpPr>
          <p:nvPr/>
        </p:nvSpPr>
        <p:spPr>
          <a:xfrm>
            <a:off x="11173216" y="2229694"/>
            <a:ext cx="583200" cy="5832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D0500A5-B791-A53E-0011-E79B9EE71D32}"/>
              </a:ext>
            </a:extLst>
          </p:cNvPr>
          <p:cNvSpPr>
            <a:spLocks noChangeAspect="1"/>
          </p:cNvSpPr>
          <p:nvPr/>
        </p:nvSpPr>
        <p:spPr>
          <a:xfrm>
            <a:off x="11173216" y="2853000"/>
            <a:ext cx="583200" cy="5832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7233BF5-F423-E29E-270F-F4213118E0E2}"/>
              </a:ext>
            </a:extLst>
          </p:cNvPr>
          <p:cNvSpPr>
            <a:spLocks noChangeAspect="1"/>
          </p:cNvSpPr>
          <p:nvPr/>
        </p:nvSpPr>
        <p:spPr>
          <a:xfrm>
            <a:off x="11173216" y="3476306"/>
            <a:ext cx="583200" cy="5832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3215853-B4FB-6A26-B75E-D73F8E9648B9}"/>
              </a:ext>
            </a:extLst>
          </p:cNvPr>
          <p:cNvSpPr>
            <a:spLocks noChangeAspect="1"/>
          </p:cNvSpPr>
          <p:nvPr/>
        </p:nvSpPr>
        <p:spPr>
          <a:xfrm>
            <a:off x="8680832" y="1605163"/>
            <a:ext cx="583200" cy="5832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DFFCA0B-BD0A-D559-9F95-7A0AEE79E611}"/>
              </a:ext>
            </a:extLst>
          </p:cNvPr>
          <p:cNvSpPr>
            <a:spLocks noChangeAspect="1"/>
          </p:cNvSpPr>
          <p:nvPr/>
        </p:nvSpPr>
        <p:spPr>
          <a:xfrm>
            <a:off x="9294952" y="1607949"/>
            <a:ext cx="583200" cy="5832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679FA58-42D2-F5CF-D037-ABB474A20C1D}"/>
              </a:ext>
            </a:extLst>
          </p:cNvPr>
          <p:cNvSpPr>
            <a:spLocks noChangeAspect="1"/>
          </p:cNvSpPr>
          <p:nvPr/>
        </p:nvSpPr>
        <p:spPr>
          <a:xfrm>
            <a:off x="9921598" y="1598548"/>
            <a:ext cx="583200" cy="5832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45611D7-BF94-54DD-3777-6C8E9598F3DD}"/>
              </a:ext>
            </a:extLst>
          </p:cNvPr>
          <p:cNvSpPr>
            <a:spLocks noChangeAspect="1"/>
          </p:cNvSpPr>
          <p:nvPr/>
        </p:nvSpPr>
        <p:spPr>
          <a:xfrm>
            <a:off x="9921598" y="2228179"/>
            <a:ext cx="583200" cy="5832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E829FF8-431D-FC12-BE77-D512F45BFA85}"/>
              </a:ext>
            </a:extLst>
          </p:cNvPr>
          <p:cNvSpPr>
            <a:spLocks noChangeAspect="1"/>
          </p:cNvSpPr>
          <p:nvPr/>
        </p:nvSpPr>
        <p:spPr>
          <a:xfrm>
            <a:off x="9294952" y="2228179"/>
            <a:ext cx="583200" cy="5832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C8CBE4C-4CEB-85EB-13BF-1CFCC18DB5C2}"/>
              </a:ext>
            </a:extLst>
          </p:cNvPr>
          <p:cNvSpPr>
            <a:spLocks noChangeAspect="1"/>
          </p:cNvSpPr>
          <p:nvPr/>
        </p:nvSpPr>
        <p:spPr>
          <a:xfrm>
            <a:off x="555518" y="979536"/>
            <a:ext cx="583200" cy="583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F81F3A8-C5E4-C73B-00FF-ECEFCA18974E}"/>
              </a:ext>
            </a:extLst>
          </p:cNvPr>
          <p:cNvSpPr/>
          <p:nvPr/>
        </p:nvSpPr>
        <p:spPr>
          <a:xfrm>
            <a:off x="7734001" y="4324364"/>
            <a:ext cx="4240911" cy="1125414"/>
          </a:xfrm>
          <a:prstGeom prst="rect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4F03BB-AC6C-9F88-A3F7-15FB5B24ED45}"/>
              </a:ext>
            </a:extLst>
          </p:cNvPr>
          <p:cNvSpPr txBox="1"/>
          <p:nvPr/>
        </p:nvSpPr>
        <p:spPr>
          <a:xfrm>
            <a:off x="7793918" y="4210674"/>
            <a:ext cx="43291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Volatiles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0216F46-9F2C-A437-F9C6-C0B0AC61AEFF}"/>
              </a:ext>
            </a:extLst>
          </p:cNvPr>
          <p:cNvSpPr/>
          <p:nvPr/>
        </p:nvSpPr>
        <p:spPr>
          <a:xfrm>
            <a:off x="7916450" y="1252603"/>
            <a:ext cx="4035570" cy="2893513"/>
          </a:xfrm>
          <a:prstGeom prst="ellipse">
            <a:avLst/>
          </a:prstGeom>
          <a:noFill/>
          <a:ln w="190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8E8245-9066-1ADC-EEB8-A7FEEC0D1F60}"/>
              </a:ext>
            </a:extLst>
          </p:cNvPr>
          <p:cNvSpPr txBox="1"/>
          <p:nvPr/>
        </p:nvSpPr>
        <p:spPr>
          <a:xfrm>
            <a:off x="595286" y="912589"/>
            <a:ext cx="5036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7D44D74-84C7-183E-C576-D16D3703D556}"/>
              </a:ext>
            </a:extLst>
          </p:cNvPr>
          <p:cNvSpPr txBox="1"/>
          <p:nvPr/>
        </p:nvSpPr>
        <p:spPr>
          <a:xfrm>
            <a:off x="11091696" y="905112"/>
            <a:ext cx="7585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He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8D395A6-854A-1659-D5C1-AA2F9AC86A3A}"/>
              </a:ext>
            </a:extLst>
          </p:cNvPr>
          <p:cNvSpPr txBox="1"/>
          <p:nvPr/>
        </p:nvSpPr>
        <p:spPr>
          <a:xfrm>
            <a:off x="8709423" y="1545857"/>
            <a:ext cx="5546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D2EA3FC-F15D-9BFC-B0AF-F5264FD084FC}"/>
              </a:ext>
            </a:extLst>
          </p:cNvPr>
          <p:cNvSpPr txBox="1"/>
          <p:nvPr/>
        </p:nvSpPr>
        <p:spPr>
          <a:xfrm>
            <a:off x="9966333" y="1559354"/>
            <a:ext cx="5546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400727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8" grpId="0" animBg="1"/>
      <p:bldP spid="29" grpId="0" animBg="1"/>
      <p:bldP spid="31" grpId="0" animBg="1"/>
      <p:bldP spid="32" grpId="0" animBg="1"/>
      <p:bldP spid="33" grpId="0" animBg="1"/>
      <p:bldP spid="17" grpId="0" animBg="1"/>
      <p:bldP spid="18" grpId="0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56D77D-DFC6-34BE-4709-82051FD3B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08" t="10666" r="9322" b="10974"/>
          <a:stretch/>
        </p:blipFill>
        <p:spPr>
          <a:xfrm>
            <a:off x="3181477" y="538914"/>
            <a:ext cx="6016933" cy="5780172"/>
          </a:xfrm>
          <a:prstGeom prst="rect">
            <a:avLst/>
          </a:prstGeom>
        </p:spPr>
      </p:pic>
      <p:pic>
        <p:nvPicPr>
          <p:cNvPr id="28678" name="Picture 6" descr="Free Ice Cube Clip Art - Cartoon Frozen Ice Cube - Free Transparent PNG  Clipart Images Download">
            <a:extLst>
              <a:ext uri="{FF2B5EF4-FFF2-40B4-BE49-F238E27FC236}">
                <a16:creationId xmlns:a16="http://schemas.microsoft.com/office/drawing/2014/main" id="{108289C9-3710-513A-092E-44F5F89B67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6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48" t="7858" r="15468" b="7858"/>
          <a:stretch/>
        </p:blipFill>
        <p:spPr bwMode="auto">
          <a:xfrm>
            <a:off x="2467628" y="538914"/>
            <a:ext cx="7265096" cy="5780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440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A6A6C4-C62B-C910-13CC-E5154FEB28F3}"/>
              </a:ext>
            </a:extLst>
          </p:cNvPr>
          <p:cNvSpPr/>
          <p:nvPr/>
        </p:nvSpPr>
        <p:spPr>
          <a:xfrm>
            <a:off x="0" y="0"/>
            <a:ext cx="1743462" cy="6858000"/>
          </a:xfrm>
          <a:prstGeom prst="rect">
            <a:avLst/>
          </a:prstGeom>
          <a:solidFill>
            <a:srgbClr val="00B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4" descr="Aerosols Assemble | Nature Portfolio Astronomy Community">
            <a:extLst>
              <a:ext uri="{FF2B5EF4-FFF2-40B4-BE49-F238E27FC236}">
                <a16:creationId xmlns:a16="http://schemas.microsoft.com/office/drawing/2014/main" id="{B43209C2-5C2E-D540-AB85-754543F79E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212"/>
          <a:stretch/>
        </p:blipFill>
        <p:spPr bwMode="auto">
          <a:xfrm>
            <a:off x="1685834" y="5580531"/>
            <a:ext cx="10506166" cy="127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erosols Assemble | Nature Portfolio Astronomy Community">
            <a:extLst>
              <a:ext uri="{FF2B5EF4-FFF2-40B4-BE49-F238E27FC236}">
                <a16:creationId xmlns:a16="http://schemas.microsoft.com/office/drawing/2014/main" id="{97C849BC-94CF-1C46-9427-9D63213FC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834" y="1658407"/>
            <a:ext cx="10506166" cy="517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Aerosols Assemble | Nature Portfolio Astronomy Community">
            <a:extLst>
              <a:ext uri="{FF2B5EF4-FFF2-40B4-BE49-F238E27FC236}">
                <a16:creationId xmlns:a16="http://schemas.microsoft.com/office/drawing/2014/main" id="{C7DF6857-44CE-E640-898B-930BA0A0FC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8"/>
          <a:stretch/>
        </p:blipFill>
        <p:spPr bwMode="auto">
          <a:xfrm>
            <a:off x="1685834" y="-13556"/>
            <a:ext cx="10506166" cy="170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B33D99-1BE6-1442-A2B8-9D885EB46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44" b="89695" l="9108" r="90706">
                        <a14:foregroundMark x1="44981" y1="4771" x2="54833" y2="15458"/>
                        <a14:foregroundMark x1="9108" y1="38931" x2="9108" y2="48664"/>
                        <a14:foregroundMark x1="12082" y1="33779" x2="22491" y2="19656"/>
                        <a14:foregroundMark x1="19888" y1="19275" x2="31970" y2="11069"/>
                        <a14:foregroundMark x1="52416" y1="3435" x2="59480" y2="5153"/>
                        <a14:foregroundMark x1="81970" y1="20038" x2="81970" y2="33015"/>
                        <a14:foregroundMark x1="89777" y1="35496" x2="89033" y2="51336"/>
                        <a14:foregroundMark x1="90706" y1="46565" x2="81599" y2="61069"/>
                        <a14:backgroundMark x1="45167" y1="1336" x2="49442" y2="1336"/>
                        <a14:backgroundMark x1="51673" y1="88550" x2="56320" y2="87977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2234" y="2784278"/>
            <a:ext cx="2235834" cy="21776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43AE4BA-7BFE-484A-A103-DFC00F0CB0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24" b="88320" l="0" r="455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955" t="-6539" r="53310" b="6539"/>
          <a:stretch/>
        </p:blipFill>
        <p:spPr>
          <a:xfrm>
            <a:off x="694053" y="2757752"/>
            <a:ext cx="638162" cy="68859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51FEAB9-0D72-6143-9DC7-6E5CED16EF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24" b="88320" l="0" r="455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955" t="-6539" r="53310" b="6539"/>
          <a:stretch/>
        </p:blipFill>
        <p:spPr>
          <a:xfrm>
            <a:off x="631567" y="3986268"/>
            <a:ext cx="638162" cy="6885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EFC17A-BCB6-B143-A44A-7A5A4A1338EE}"/>
              </a:ext>
            </a:extLst>
          </p:cNvPr>
          <p:cNvSpPr txBox="1"/>
          <p:nvPr/>
        </p:nvSpPr>
        <p:spPr>
          <a:xfrm>
            <a:off x="282806" y="4616928"/>
            <a:ext cx="14606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Jupiter</a:t>
            </a:r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DBF07C0C-DC7E-D340-9C28-B743A7D55DB5}"/>
              </a:ext>
            </a:extLst>
          </p:cNvPr>
          <p:cNvSpPr/>
          <p:nvPr/>
        </p:nvSpPr>
        <p:spPr>
          <a:xfrm rot="273586">
            <a:off x="-110561" y="3145303"/>
            <a:ext cx="2144580" cy="1233244"/>
          </a:xfrm>
          <a:prstGeom prst="cloud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2B153AC-768F-0041-A909-EFD992503C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576" b="89969" l="9918" r="89980">
                        <a14:foregroundMark x1="36708" y1="8576" x2="36708" y2="11026"/>
                        <a14:foregroundMark x1="34458" y1="88515" x2="40491" y2="88668"/>
                        <a14:foregroundMark x1="40491" y1="88668" x2="54806" y2="87902"/>
                        <a14:backgroundMark x1="50102" y1="89663" x2="52965" y2="89816"/>
                        <a14:backgroundMark x1="43149" y1="89816" x2="45297" y2="89969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10444" y="957522"/>
            <a:ext cx="3151894" cy="420897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90419F9-BEF4-AC4C-92AB-D53F434DD8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24" b="88320" l="0" r="455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955" t="-6539" r="53310" b="6539"/>
          <a:stretch/>
        </p:blipFill>
        <p:spPr>
          <a:xfrm rot="9713463">
            <a:off x="9558631" y="1586068"/>
            <a:ext cx="591819" cy="63859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E69BDF3-AB76-1B41-9A0B-4E36011E50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24" b="88320" l="0" r="455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955" t="-6539" r="53310" b="6539"/>
          <a:stretch/>
        </p:blipFill>
        <p:spPr>
          <a:xfrm>
            <a:off x="10615453" y="1029666"/>
            <a:ext cx="638162" cy="68859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264F62F-31C3-D240-9940-AA2A65A380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24" b="88320" l="0" r="455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955" t="-6539" r="53310" b="6539"/>
          <a:stretch/>
        </p:blipFill>
        <p:spPr>
          <a:xfrm rot="1137902">
            <a:off x="11576285" y="1483328"/>
            <a:ext cx="656759" cy="70866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44B40B2-B01F-7248-A24D-63B129926B66}"/>
              </a:ext>
            </a:extLst>
          </p:cNvPr>
          <p:cNvSpPr txBox="1"/>
          <p:nvPr/>
        </p:nvSpPr>
        <p:spPr>
          <a:xfrm>
            <a:off x="7697992" y="4696656"/>
            <a:ext cx="2917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(Ultra-hot)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CEFC861-6FE7-DF41-2347-E9A795645A19}"/>
              </a:ext>
            </a:extLst>
          </p:cNvPr>
          <p:cNvSpPr txBox="1">
            <a:spLocks/>
          </p:cNvSpPr>
          <p:nvPr/>
        </p:nvSpPr>
        <p:spPr>
          <a:xfrm>
            <a:off x="0" y="-35023"/>
            <a:ext cx="12191999" cy="1604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Ultra-hot Jupiter Opportunity</a:t>
            </a:r>
          </a:p>
        </p:txBody>
      </p:sp>
    </p:spTree>
    <p:extLst>
      <p:ext uri="{BB962C8B-B14F-4D97-AF65-F5344CB8AC3E}">
        <p14:creationId xmlns:p14="http://schemas.microsoft.com/office/powerpoint/2010/main" val="58679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L 0.81667 0.0064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33" y="3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80977 0.01343 " pathEditMode="relative" ptsTypes="A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80977 0.01343 " pathEditMode="relative" ptsTypes="AA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80977 0.01343 " pathEditMode="relative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80977 0.01343 " pathEditMode="relative" ptsTypes="AA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 animBg="1"/>
      <p:bldP spid="28" grpId="1" animBg="1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59BB32-705B-A1B7-29EA-D05D85DBBF1E}"/>
              </a:ext>
            </a:extLst>
          </p:cNvPr>
          <p:cNvSpPr txBox="1">
            <a:spLocks/>
          </p:cNvSpPr>
          <p:nvPr/>
        </p:nvSpPr>
        <p:spPr>
          <a:xfrm>
            <a:off x="0" y="-232118"/>
            <a:ext cx="12191999" cy="7090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CRAQ 2022</a:t>
            </a:r>
          </a:p>
        </p:txBody>
      </p:sp>
    </p:spTree>
    <p:extLst>
      <p:ext uri="{BB962C8B-B14F-4D97-AF65-F5344CB8AC3E}">
        <p14:creationId xmlns:p14="http://schemas.microsoft.com/office/powerpoint/2010/main" val="1703560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7DE7DA9-C028-CD51-C985-AE0811E8D618}"/>
              </a:ext>
            </a:extLst>
          </p:cNvPr>
          <p:cNvSpPr txBox="1">
            <a:spLocks/>
          </p:cNvSpPr>
          <p:nvPr/>
        </p:nvSpPr>
        <p:spPr>
          <a:xfrm>
            <a:off x="0" y="-232118"/>
            <a:ext cx="12191999" cy="1277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Species Detected on WASP-76b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2099E2-4DC6-ECCC-0D81-85CF242A8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543" y="794657"/>
            <a:ext cx="106172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317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4F300FB-DEE8-5CF7-434B-F573FE223E48}"/>
              </a:ext>
            </a:extLst>
          </p:cNvPr>
          <p:cNvSpPr txBox="1">
            <a:spLocks/>
          </p:cNvSpPr>
          <p:nvPr/>
        </p:nvSpPr>
        <p:spPr>
          <a:xfrm>
            <a:off x="0" y="-35024"/>
            <a:ext cx="12192000" cy="1888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Measured Refractory Abundances on WASP-76b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28622D-D7C7-66B6-B7C9-6FF8D5CB2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62" y="1452110"/>
            <a:ext cx="11734734" cy="528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66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6A892F-A394-6DFE-BC37-5FAE4F78CC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30" t="16121" r="3920" b="3812"/>
          <a:stretch/>
        </p:blipFill>
        <p:spPr>
          <a:xfrm>
            <a:off x="413359" y="919385"/>
            <a:ext cx="11498893" cy="600124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C655DE3-CED8-4228-FC56-E5EB4C193DA3}"/>
              </a:ext>
            </a:extLst>
          </p:cNvPr>
          <p:cNvSpPr/>
          <p:nvPr/>
        </p:nvSpPr>
        <p:spPr>
          <a:xfrm>
            <a:off x="1864065" y="1653436"/>
            <a:ext cx="6052384" cy="1125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DBB184-EF05-FDC6-C59D-87AAB7921241}"/>
              </a:ext>
            </a:extLst>
          </p:cNvPr>
          <p:cNvSpPr/>
          <p:nvPr/>
        </p:nvSpPr>
        <p:spPr>
          <a:xfrm>
            <a:off x="1279629" y="1252603"/>
            <a:ext cx="9768327" cy="2755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B2A8172-D003-0B48-41AC-597C0A07208D}"/>
              </a:ext>
            </a:extLst>
          </p:cNvPr>
          <p:cNvSpPr>
            <a:spLocks noChangeAspect="1"/>
          </p:cNvSpPr>
          <p:nvPr/>
        </p:nvSpPr>
        <p:spPr>
          <a:xfrm>
            <a:off x="549403" y="1605163"/>
            <a:ext cx="583200" cy="5832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A8458F5-677B-B1F9-6560-DAE7905DBF14}"/>
              </a:ext>
            </a:extLst>
          </p:cNvPr>
          <p:cNvSpPr>
            <a:spLocks noChangeAspect="1"/>
          </p:cNvSpPr>
          <p:nvPr/>
        </p:nvSpPr>
        <p:spPr>
          <a:xfrm>
            <a:off x="4924625" y="2853000"/>
            <a:ext cx="583200" cy="5832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6B3A0DD-327B-FEA4-BF2E-49893AECB36E}"/>
              </a:ext>
            </a:extLst>
          </p:cNvPr>
          <p:cNvSpPr>
            <a:spLocks noChangeAspect="1"/>
          </p:cNvSpPr>
          <p:nvPr/>
        </p:nvSpPr>
        <p:spPr>
          <a:xfrm>
            <a:off x="1173642" y="4097445"/>
            <a:ext cx="583200" cy="5832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D0500A5-B791-A53E-0011-E79B9EE71D32}"/>
              </a:ext>
            </a:extLst>
          </p:cNvPr>
          <p:cNvSpPr>
            <a:spLocks noChangeAspect="1"/>
          </p:cNvSpPr>
          <p:nvPr/>
        </p:nvSpPr>
        <p:spPr>
          <a:xfrm>
            <a:off x="3056351" y="2853000"/>
            <a:ext cx="583200" cy="5832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7233BF5-F423-E29E-270F-F4213118E0E2}"/>
              </a:ext>
            </a:extLst>
          </p:cNvPr>
          <p:cNvSpPr>
            <a:spLocks noChangeAspect="1"/>
          </p:cNvSpPr>
          <p:nvPr/>
        </p:nvSpPr>
        <p:spPr>
          <a:xfrm>
            <a:off x="4307057" y="2853000"/>
            <a:ext cx="583200" cy="5832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3215853-B4FB-6A26-B75E-D73F8E9648B9}"/>
              </a:ext>
            </a:extLst>
          </p:cNvPr>
          <p:cNvSpPr>
            <a:spLocks noChangeAspect="1"/>
          </p:cNvSpPr>
          <p:nvPr/>
        </p:nvSpPr>
        <p:spPr>
          <a:xfrm>
            <a:off x="3681518" y="2853000"/>
            <a:ext cx="583200" cy="5832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DFFCA0B-BD0A-D559-9F95-7A0AEE79E611}"/>
              </a:ext>
            </a:extLst>
          </p:cNvPr>
          <p:cNvSpPr>
            <a:spLocks noChangeAspect="1"/>
          </p:cNvSpPr>
          <p:nvPr/>
        </p:nvSpPr>
        <p:spPr>
          <a:xfrm>
            <a:off x="1179870" y="2858326"/>
            <a:ext cx="583200" cy="5832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679FA58-42D2-F5CF-D037-ABB474A20C1D}"/>
              </a:ext>
            </a:extLst>
          </p:cNvPr>
          <p:cNvSpPr>
            <a:spLocks noChangeAspect="1"/>
          </p:cNvSpPr>
          <p:nvPr/>
        </p:nvSpPr>
        <p:spPr>
          <a:xfrm>
            <a:off x="559126" y="2228179"/>
            <a:ext cx="583200" cy="5832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45611D7-BF94-54DD-3777-6C8E9598F3DD}"/>
              </a:ext>
            </a:extLst>
          </p:cNvPr>
          <p:cNvSpPr>
            <a:spLocks noChangeAspect="1"/>
          </p:cNvSpPr>
          <p:nvPr/>
        </p:nvSpPr>
        <p:spPr>
          <a:xfrm>
            <a:off x="1173642" y="2228669"/>
            <a:ext cx="583200" cy="5832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E829FF8-431D-FC12-BE77-D512F45BFA85}"/>
              </a:ext>
            </a:extLst>
          </p:cNvPr>
          <p:cNvSpPr>
            <a:spLocks noChangeAspect="1"/>
          </p:cNvSpPr>
          <p:nvPr/>
        </p:nvSpPr>
        <p:spPr>
          <a:xfrm>
            <a:off x="561929" y="2853000"/>
            <a:ext cx="583200" cy="5832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890447B-1248-BD64-BEBC-F60EBCC6A498}"/>
              </a:ext>
            </a:extLst>
          </p:cNvPr>
          <p:cNvSpPr>
            <a:spLocks noChangeAspect="1"/>
          </p:cNvSpPr>
          <p:nvPr/>
        </p:nvSpPr>
        <p:spPr>
          <a:xfrm>
            <a:off x="6175331" y="2854006"/>
            <a:ext cx="583200" cy="5832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BB6CF616-7BD3-3719-24E8-0CE80ED79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836" y="-90764"/>
            <a:ext cx="12053164" cy="1243159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Elements measured on WASP-76b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40C1439-07DF-5CE8-ECAB-867199D66FA4}"/>
              </a:ext>
            </a:extLst>
          </p:cNvPr>
          <p:cNvSpPr>
            <a:spLocks noChangeAspect="1"/>
          </p:cNvSpPr>
          <p:nvPr/>
        </p:nvSpPr>
        <p:spPr>
          <a:xfrm>
            <a:off x="11173216" y="992062"/>
            <a:ext cx="583200" cy="583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FF0B4E7-ACEE-6FB8-DB9A-9F39873EA418}"/>
              </a:ext>
            </a:extLst>
          </p:cNvPr>
          <p:cNvSpPr>
            <a:spLocks noChangeAspect="1"/>
          </p:cNvSpPr>
          <p:nvPr/>
        </p:nvSpPr>
        <p:spPr>
          <a:xfrm>
            <a:off x="555518" y="992062"/>
            <a:ext cx="583200" cy="583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FB33E55-4174-92FD-6BE2-23376596D3BE}"/>
              </a:ext>
            </a:extLst>
          </p:cNvPr>
          <p:cNvSpPr txBox="1"/>
          <p:nvPr/>
        </p:nvSpPr>
        <p:spPr>
          <a:xfrm>
            <a:off x="595286" y="912589"/>
            <a:ext cx="5036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8C7DCD-4B8B-92F4-7211-141B5AB121AB}"/>
              </a:ext>
            </a:extLst>
          </p:cNvPr>
          <p:cNvSpPr txBox="1"/>
          <p:nvPr/>
        </p:nvSpPr>
        <p:spPr>
          <a:xfrm>
            <a:off x="11091696" y="905112"/>
            <a:ext cx="7585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He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FDFEFFE-5532-F145-CCF2-3C2E0C2A7240}"/>
              </a:ext>
            </a:extLst>
          </p:cNvPr>
          <p:cNvSpPr txBox="1"/>
          <p:nvPr/>
        </p:nvSpPr>
        <p:spPr>
          <a:xfrm>
            <a:off x="4889657" y="2791376"/>
            <a:ext cx="6676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Fe</a:t>
            </a:r>
          </a:p>
        </p:txBody>
      </p:sp>
    </p:spTree>
    <p:extLst>
      <p:ext uri="{BB962C8B-B14F-4D97-AF65-F5344CB8AC3E}">
        <p14:creationId xmlns:p14="http://schemas.microsoft.com/office/powerpoint/2010/main" val="31360541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6765</TotalTime>
  <Words>311</Words>
  <Application>Microsoft Macintosh PowerPoint</Application>
  <PresentationFormat>Widescreen</PresentationFormat>
  <Paragraphs>73</Paragraphs>
  <Slides>24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Cambria Math</vt:lpstr>
      <vt:lpstr>Lora</vt:lpstr>
      <vt:lpstr>Wingdings</vt:lpstr>
      <vt:lpstr>Office Theme</vt:lpstr>
      <vt:lpstr>PowerPoint Presentation</vt:lpstr>
      <vt:lpstr>PowerPoint Presentation</vt:lpstr>
      <vt:lpstr>Elements measured on Jupiter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Elements measured on WASP-76b</vt:lpstr>
      <vt:lpstr>Elements measured on WASP-76b</vt:lpstr>
      <vt:lpstr>Bridging the refractory-to-volatile gap</vt:lpstr>
      <vt:lpstr>PowerPoint Presentation</vt:lpstr>
      <vt:lpstr>PowerPoint Presentation</vt:lpstr>
      <vt:lpstr>PowerPoint Presentation</vt:lpstr>
      <vt:lpstr>PowerPoint Presentation</vt:lpstr>
      <vt:lpstr>Emission of WASP-121b’s Atmosphere</vt:lpstr>
      <vt:lpstr>CO, H2O, and Fe on WASP-121b</vt:lpstr>
      <vt:lpstr>Retrieved Dayside Temperature Structure</vt:lpstr>
      <vt:lpstr>Measured Fe, CO, H2O Abundances</vt:lpstr>
      <vt:lpstr>WASP-121b Elemental Abundance Ratios</vt:lpstr>
      <vt:lpstr>WASP-121b Elemental Abundance Ratios</vt:lpstr>
      <vt:lpstr>WASP-121b Elemental Abundance Ratios</vt:lpstr>
      <vt:lpstr>WASP-121b likely formed in the outer disk, enriched by more volatiles than rock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Stefan Pelletier</dc:creator>
  <cp:lastModifiedBy>Stefan Pelletier</cp:lastModifiedBy>
  <cp:revision>14</cp:revision>
  <dcterms:created xsi:type="dcterms:W3CDTF">2023-05-05T19:01:46Z</dcterms:created>
  <dcterms:modified xsi:type="dcterms:W3CDTF">2023-05-10T11:47:26Z</dcterms:modified>
</cp:coreProperties>
</file>