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17"/>
  </p:notesMasterIdLst>
  <p:sldIdLst>
    <p:sldId id="256" r:id="rId2"/>
    <p:sldId id="271" r:id="rId3"/>
    <p:sldId id="283" r:id="rId4"/>
    <p:sldId id="274" r:id="rId5"/>
    <p:sldId id="285" r:id="rId6"/>
    <p:sldId id="284" r:id="rId7"/>
    <p:sldId id="276" r:id="rId8"/>
    <p:sldId id="286" r:id="rId9"/>
    <p:sldId id="291" r:id="rId10"/>
    <p:sldId id="280" r:id="rId11"/>
    <p:sldId id="278" r:id="rId12"/>
    <p:sldId id="290" r:id="rId13"/>
    <p:sldId id="292" r:id="rId14"/>
    <p:sldId id="287" r:id="rId15"/>
    <p:sldId id="282" r:id="rId16"/>
  </p:sldIdLst>
  <p:sldSz cx="17340263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481"/>
    <p:restoredTop sz="65099"/>
  </p:normalViewPr>
  <p:slideViewPr>
    <p:cSldViewPr snapToGrid="0">
      <p:cViewPr varScale="1">
        <p:scale>
          <a:sx n="50" d="100"/>
          <a:sy n="50" d="100"/>
        </p:scale>
        <p:origin x="600" y="176"/>
      </p:cViewPr>
      <p:guideLst/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0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6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7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Galaxy image analysis is an important task in astronomy to understand the properties and evolution of galaxies</a:t>
            </a:r>
          </a:p>
          <a:p>
            <a:pPr algn="l" defTabSz="457200" rtl="0" latinLnBrk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33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Galaxy image analysis is an important task in astronomy to understand the properties and evolution of galaxies</a:t>
            </a:r>
          </a:p>
          <a:p>
            <a:pPr algn="l" defTabSz="457200" rtl="0" latinLnBrk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00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6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1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 defTabSz="457200" rtl="0" latinLnBrk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3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5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A2F6E"/>
                </a:solidFill>
              </a:rPr>
              <a:t>Need for a sparse prior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92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A2F6E"/>
                </a:solidFill>
              </a:rPr>
              <a:t>Need for a sparse prior</a:t>
            </a: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The horseshoe estimator assumes that the coefficients are drawn from a normal distribution with mean zero and a scale parameter that is allowed to vary across different coefficients.</a:t>
            </a:r>
            <a:br>
              <a:rPr lang="en-CA" b="0" i="0" u="none" strike="noStrike" dirty="0">
                <a:effectLst/>
                <a:latin typeface="Arial" panose="020B0604020202020204" pitchFamily="34" charset="0"/>
              </a:rPr>
            </a:b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The scale parameter is itself drawn from a half-Cauchy distribution.  where </a:t>
            </a:r>
            <a:r>
              <a:rPr lang="el-GR" b="0" i="0" u="none" strike="noStrike" dirty="0">
                <a:effectLst/>
                <a:latin typeface="Arial" panose="020B0604020202020204" pitchFamily="34" charset="0"/>
              </a:rPr>
              <a:t>τ </a:t>
            </a: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is a global shrinkage parameter that controls the overall amount</a:t>
            </a:r>
            <a:br>
              <a:rPr lang="en-CA" dirty="0"/>
            </a:b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of shrinkage applied to the coefficient, and </a:t>
            </a:r>
            <a:r>
              <a:rPr lang="el-GR" b="0" i="0" u="none" strike="noStrike" dirty="0">
                <a:effectLst/>
                <a:latin typeface="Arial" panose="020B0604020202020204" pitchFamily="34" charset="0"/>
              </a:rPr>
              <a:t>λ</a:t>
            </a:r>
            <a:r>
              <a:rPr lang="en-CA" b="0" i="0" u="none" strike="noStrike" dirty="0" err="1">
                <a:effectLst/>
                <a:latin typeface="Arial" panose="020B0604020202020204" pitchFamily="34" charset="0"/>
              </a:rPr>
              <a:t>i</a:t>
            </a: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 is a local shrinkage parameter that controls the amount of shrinkage applied to each individual coefficient.</a:t>
            </a:r>
          </a:p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The local shrinkage parameter </a:t>
            </a:r>
            <a:r>
              <a:rPr lang="el-GR" b="0" i="0" u="none" strike="noStrike" dirty="0">
                <a:effectLst/>
                <a:latin typeface="Arial" panose="020B0604020202020204" pitchFamily="34" charset="0"/>
              </a:rPr>
              <a:t>λ</a:t>
            </a:r>
            <a:r>
              <a:rPr lang="en-CA" b="0" i="0" u="none" strike="noStrike" dirty="0" err="1">
                <a:effectLst/>
                <a:latin typeface="Arial" panose="020B0604020202020204" pitchFamily="34" charset="0"/>
              </a:rPr>
              <a:t>i</a:t>
            </a:r>
            <a:r>
              <a:rPr lang="en-CA" b="0" i="0" u="none" strike="noStrike" dirty="0">
                <a:effectLst/>
                <a:latin typeface="Arial" panose="020B0604020202020204" pitchFamily="34" charset="0"/>
              </a:rPr>
              <a:t> is drawn from a half-Cauchy distribution with scale parameter </a:t>
            </a:r>
            <a:r>
              <a:rPr lang="el-GR" b="0" i="0" u="none" strike="noStrike" dirty="0">
                <a:effectLst/>
                <a:latin typeface="Arial" panose="020B0604020202020204" pitchFamily="34" charset="0"/>
              </a:rPr>
              <a:t>γ,</a:t>
            </a: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8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9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7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4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7A06-7302-C085-F4CF-CB5FC6486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D6491-AA70-A513-E406-FC28D3418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EFBB4-0D6E-8616-87DA-E3BFD2D2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5DD-69AA-2E49-9233-40C9C6426963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E0B7B-E1E5-3896-4263-52D7B9E5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C0F6-9141-372A-15A7-78EDCCA6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35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2AE-9989-0DCC-11F2-B2868AEA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B500E-2E46-8D2D-65F3-3BCFFC46C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265A8-0F1A-6A96-E097-F0864159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5DD-69AA-2E49-9233-40C9C6426963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E3D24-7A52-63E0-2E5F-6926A99A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4C472-CCAC-6503-FB33-659F1753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07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E55AB-CF2D-E87D-9BFA-9BFB69F60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E6D18B-A5AD-D60F-8773-15C1E9D7A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3C172-04E1-DBB5-76EC-F3CADF11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5DD-69AA-2E49-9233-40C9C6426963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8D73D-1B8B-7624-C6A2-F10F0BAB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7FDFB-402C-0DCA-BFBF-F681D2A9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22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273733" y="6377359"/>
            <a:ext cx="8788672" cy="191094"/>
          </a:xfrm>
          <a:prstGeom prst="rect">
            <a:avLst/>
          </a:prstGeom>
        </p:spPr>
        <p:txBody>
          <a:bodyPr lIns="13715" tIns="13715" rIns="13715" bIns="13715"/>
          <a:lstStyle>
            <a:lvl1pPr defTabSz="446158">
              <a:defRPr sz="1520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9708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9177-EC2F-56F8-2D25-3CF970EC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5596-5F95-1B03-0115-1542F5E56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6CC76-EE1A-2C3B-7E6A-9A2CF63B5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5DD-69AA-2E49-9233-40C9C6426963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E2D43-FF77-8ADF-E1AF-113B0C76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4B762-9AF6-61DD-6092-89A1F738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88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05B8-6F45-E6D1-29C7-24025C90B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AEC2A-6747-12A6-CA46-A66125268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90CA1-3D0D-870F-5F2A-3C833809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5DD-69AA-2E49-9233-40C9C6426963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0979A-5EDF-843C-8AD2-8DC97A43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049F1-86B6-4CFF-270C-247B6FA4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529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83EC-9B9C-C98E-4CD1-D049222E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A5806-641A-A5BF-6A68-088548D1D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6CAA3-6A1F-E29C-5EEA-180ED3DC3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FAB46-B2FC-1D18-E6CF-4381A0FF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5DD-69AA-2E49-9233-40C9C6426963}" type="datetimeFigureOut">
              <a:rPr lang="en-US" smtClean="0"/>
              <a:t>5/10/23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04BC4-930F-55FC-371A-3134B629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F5173-98BA-870E-777B-0C0BA2F0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177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52CCF-5BAD-4987-899A-9A19048AC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6D13B-A09C-9AA1-27F0-2A2E065BC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666A6-A6F3-ED08-D9EE-0B15A7A96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ECCE4-2E9A-E62D-0345-E93B507BC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3A0EC-CD85-EAF0-5EA7-E54BC852F0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6D4E3-4E12-A05C-A8FA-3AFBDD07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5DD-69AA-2E49-9233-40C9C6426963}" type="datetimeFigureOut">
              <a:rPr lang="en-US" smtClean="0"/>
              <a:t>5/10/23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5A575-83DF-63E9-301E-38B8929D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56C02-F15A-7E0B-623C-44908BAF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22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5A30-7E65-18FD-25B6-FC295C0E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A7B95-F95F-833F-67E6-6648ED7F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5DD-69AA-2E49-9233-40C9C6426963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21A36-22C8-27F8-C08C-620BD411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8A7A7-186B-D50F-150A-739F3A29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06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30F6E-F2E4-A368-C376-27FAA69A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5DD-69AA-2E49-9233-40C9C6426963}" type="datetimeFigureOut">
              <a:rPr lang="en-US" smtClean="0"/>
              <a:t>5/10/23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32F8B-044C-E3FF-F9BE-259EC3A4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E6739-20C1-5920-FCB6-7416D207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157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08AF-542E-2705-0B60-33ADDA1A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C4443-A268-8DE5-695E-B840B1858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99FBC-F55E-C60D-D6CC-0A489B334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924AC-2D75-16D2-6C9E-58B0E321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5DD-69AA-2E49-9233-40C9C6426963}" type="datetimeFigureOut">
              <a:rPr lang="en-US" smtClean="0"/>
              <a:t>5/10/23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E1044-2B5E-31CC-3D7E-D5F0B4EB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089ED-47DB-5EE7-D46A-989C7AD4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690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EFB7-821A-91C5-5937-07EE28B9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98C69-FE44-8FC2-1182-D8A1FE930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EA6B7-41D9-E743-EF37-07B66A19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9E4B5-28FA-EA0B-2111-99C6A7B3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C5DD-69AA-2E49-9233-40C9C6426963}" type="datetimeFigureOut">
              <a:rPr lang="en-US" smtClean="0"/>
              <a:t>5/10/23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3E4F5-696F-09D0-CB5B-86A3DA8B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225D3-8A29-F0AE-1047-A4C61C45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35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A25D5-1FC7-AD1D-13AC-CD1E4BBA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53F6-06BA-F02F-B4B7-A165CE505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AE4ED-0239-E78F-50B1-823D3E129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C5DD-69AA-2E49-9233-40C9C6426963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2C795-24E1-ABB1-E9B2-C7535F900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A79B6-C782-5867-B2D7-B04D564F3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469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onstructing Background Galaxies…"/>
          <p:cNvSpPr txBox="1">
            <a:spLocks noGrp="1"/>
          </p:cNvSpPr>
          <p:nvPr>
            <p:ph type="title"/>
          </p:nvPr>
        </p:nvSpPr>
        <p:spPr>
          <a:xfrm>
            <a:off x="2673092" y="3674104"/>
            <a:ext cx="12921228" cy="203006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33515">
              <a:lnSpc>
                <a:spcPct val="100000"/>
              </a:lnSpc>
              <a:defRPr sz="3000" spc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6000" dirty="0"/>
              <a:t>Reconstructing Background Galaxies</a:t>
            </a:r>
          </a:p>
          <a:p>
            <a:pPr defTabSz="433515">
              <a:lnSpc>
                <a:spcPct val="100000"/>
              </a:lnSpc>
              <a:defRPr sz="3000" spc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6000" dirty="0"/>
              <a:t>via Sparse Horseshoe Prior </a:t>
            </a:r>
            <a:br>
              <a:rPr lang="en-CA" sz="6000" dirty="0"/>
            </a:br>
            <a:r>
              <a:rPr sz="6000" dirty="0"/>
              <a:t>and Starlet Basis</a:t>
            </a:r>
          </a:p>
        </p:txBody>
      </p:sp>
      <p:sp>
        <p:nvSpPr>
          <p:cNvPr id="151" name="Hasti Nafisi…"/>
          <p:cNvSpPr txBox="1">
            <a:spLocks noGrp="1"/>
          </p:cNvSpPr>
          <p:nvPr>
            <p:ph type="body" sz="quarter" idx="1"/>
          </p:nvPr>
        </p:nvSpPr>
        <p:spPr>
          <a:xfrm>
            <a:off x="2673092" y="7268626"/>
            <a:ext cx="13474381" cy="203006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0" indent="0" defTabSz="782735">
              <a:buNone/>
              <a:defRPr sz="2000">
                <a:solidFill>
                  <a:srgbClr val="FFFFFF"/>
                </a:solidFill>
              </a:defRPr>
            </a:pPr>
            <a:r>
              <a:rPr sz="3600" dirty="0" err="1"/>
              <a:t>Hasti</a:t>
            </a:r>
            <a:r>
              <a:rPr sz="3600" dirty="0"/>
              <a:t> Nafisi</a:t>
            </a:r>
            <a:r>
              <a:rPr lang="en-CA" sz="3600" dirty="0"/>
              <a:t>                                                                 CRAQ</a:t>
            </a:r>
            <a:r>
              <a:rPr sz="3600" dirty="0"/>
              <a:t> </a:t>
            </a:r>
            <a:r>
              <a:rPr lang="en-CA" sz="3600" dirty="0"/>
              <a:t>,</a:t>
            </a:r>
            <a:r>
              <a:rPr sz="3600" dirty="0"/>
              <a:t>May 10</a:t>
            </a:r>
            <a:r>
              <a:rPr sz="3600" baseline="30000" dirty="0"/>
              <a:t>th</a:t>
            </a:r>
            <a:r>
              <a:rPr lang="en-CA" sz="3600" baseline="30000" dirty="0"/>
              <a:t> </a:t>
            </a:r>
            <a:r>
              <a:rPr lang="en-CA" sz="3600" dirty="0"/>
              <a:t>2023</a:t>
            </a:r>
          </a:p>
          <a:p>
            <a:pPr marL="0" indent="0" defTabSz="782735">
              <a:buNone/>
              <a:defRPr sz="2000">
                <a:solidFill>
                  <a:srgbClr val="FFFFFF"/>
                </a:solidFill>
              </a:defRPr>
            </a:pPr>
            <a:endParaRPr lang="en-CA" sz="3600" dirty="0"/>
          </a:p>
          <a:p>
            <a:pPr marL="0" indent="0" defTabSz="782735">
              <a:buNone/>
              <a:defRPr sz="2000">
                <a:solidFill>
                  <a:srgbClr val="FFFFFF"/>
                </a:solidFill>
              </a:defRPr>
            </a:pPr>
            <a:r>
              <a:rPr lang="en-CA" sz="3600" dirty="0"/>
              <a:t>Supervisors: Prof. Guy Wolf, Prof. Yashar </a:t>
            </a:r>
            <a:r>
              <a:rPr lang="en-CA" sz="3600" dirty="0" err="1"/>
              <a:t>Hezaveh</a:t>
            </a:r>
            <a:r>
              <a:rPr lang="en-CA" sz="3600" dirty="0"/>
              <a:t> </a:t>
            </a:r>
            <a:endParaRPr sz="3600" dirty="0"/>
          </a:p>
        </p:txBody>
      </p:sp>
      <p:pic>
        <p:nvPicPr>
          <p:cNvPr id="153" name="Ciela_Logo.png" descr="Ciel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38" y="1588825"/>
            <a:ext cx="4553710" cy="910742"/>
          </a:xfrm>
          <a:prstGeom prst="rect">
            <a:avLst/>
          </a:prstGeom>
          <a:ln w="3175">
            <a:miter lim="400000"/>
          </a:ln>
        </p:spPr>
      </p:pic>
      <p:pic>
        <p:nvPicPr>
          <p:cNvPr id="154" name="Mila_LOGO_HORIZONTALE_standard_k_renv.png" descr="Mila_LOGO_HORIZONTALE_standard_k_ren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6531" y="1544030"/>
            <a:ext cx="1990239" cy="1000331"/>
          </a:xfrm>
          <a:prstGeom prst="rect">
            <a:avLst/>
          </a:prstGeom>
          <a:ln w="3175">
            <a:miter lim="400000"/>
          </a:ln>
        </p:spPr>
      </p:pic>
      <p:pic>
        <p:nvPicPr>
          <p:cNvPr id="155" name="Logo_UdeM-blanc-CMJN.png" descr="Logo_UdeM-blanc-CMJ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517" y="1144843"/>
            <a:ext cx="3814494" cy="179870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CA" sz="6200" b="1" dirty="0">
                <a:solidFill>
                  <a:srgbClr val="1A2F6E"/>
                </a:solidFill>
              </a:rPr>
              <a:t>The data generation </a:t>
            </a:r>
            <a:r>
              <a:rPr lang="en-US" sz="6200" b="1" dirty="0">
                <a:solidFill>
                  <a:srgbClr val="1A2F6E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22" name="jsLZewtfSs6pgCTeJU-N8Zc8JjSwMrrZD-X5QOursJWxhd9PgeXIB09TlyuCl_nsauRa72LDQyMVtNO5BuCnb6yt6zZSMScLKbc4rtilOYUu0KnhaaC4oy7bCdoYUCA5j5f1Q06gyTZSyNu_Wu_woSOopQ=s2048.gif" descr="jsLZewtfSs6pgCTeJU-N8Zc8JjSwMrrZD-X5QOursJWxhd9PgeXIB09TlyuCl_nsauRa72LDQyMVtNO5BuCnb6yt6zZSMScLKbc4rtilOYUu0KnhaaC4oy7bCdoYUCA5j5f1Q06gyTZSyNu_Wu_woSOopQ=s2048.gif">
            <a:extLst>
              <a:ext uri="{FF2B5EF4-FFF2-40B4-BE49-F238E27FC236}">
                <a16:creationId xmlns:a16="http://schemas.microsoft.com/office/drawing/2014/main" id="{088EA925-BC19-17D0-5415-8A1E682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76863" y="4932195"/>
            <a:ext cx="6325474" cy="978944"/>
          </a:xfrm>
          <a:prstGeom prst="rect">
            <a:avLst/>
          </a:prstGeom>
          <a:ln w="3175">
            <a:miter lim="400000"/>
          </a:ln>
        </p:spPr>
      </p:pic>
      <p:pic>
        <p:nvPicPr>
          <p:cNvPr id="23" name="cAC0sm-m20Htnr9NWOLTI94taUg795FYTUnT3DN39BQ92D2agmAI6RIHvRn4VYSw3uUr4UaPlAEQEbPVTbPciTYLI45H9ruafGs92OXmEp0rVNaCK0b2UdCGSVISrCp59LJ5C4jIorI6iWPt8yMdZsF6EA=s2048.gif" descr="cAC0sm-m20Htnr9NWOLTI94taUg795FYTUnT3DN39BQ92D2agmAI6RIHvRn4VYSw3uUr4UaPlAEQEbPVTbPciTYLI45H9ruafGs92OXmEp0rVNaCK0b2UdCGSVISrCp59LJ5C4jIorI6iWPt8yMdZsF6EA=s2048.gif">
            <a:extLst>
              <a:ext uri="{FF2B5EF4-FFF2-40B4-BE49-F238E27FC236}">
                <a16:creationId xmlns:a16="http://schemas.microsoft.com/office/drawing/2014/main" id="{8FBED278-41D2-3780-FF70-48F1142EB9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21287" y="6786880"/>
            <a:ext cx="8644192" cy="528409"/>
          </a:xfrm>
          <a:prstGeom prst="rect">
            <a:avLst/>
          </a:prstGeom>
          <a:ln w="3175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ABC5A176-1B41-8389-63D6-41904BB024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2143" y="2558344"/>
                <a:ext cx="15307697" cy="61885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25115" indent="-325115" algn="l" defTabSz="1300460" rtl="0" eaLnBrk="1" latinLnBrk="0" hangingPunct="1">
                  <a:lnSpc>
                    <a:spcPct val="90000"/>
                  </a:lnSpc>
                  <a:spcBef>
                    <a:spcPts val="1422"/>
                  </a:spcBef>
                  <a:buFont typeface="Arial" panose="020B0604020202020204" pitchFamily="34" charset="0"/>
                  <a:buChar char="•"/>
                  <a:defRPr sz="398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75345" indent="-325115" algn="l" defTabSz="1300460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341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25575" indent="-325115" algn="l" defTabSz="1300460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84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275804" indent="-325115" algn="l" defTabSz="1300460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926034" indent="-325115" algn="l" defTabSz="1300460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576264" indent="-325115" algn="l" defTabSz="1300460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26494" indent="-325115" algn="l" defTabSz="1300460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724" indent="-325115" algn="l" defTabSz="1300460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526954" indent="-325115" algn="l" defTabSz="1300460" rtl="0" eaLnBrk="1" latinLnBrk="0" hangingPunct="1">
                  <a:lnSpc>
                    <a:spcPct val="90000"/>
                  </a:lnSpc>
                  <a:spcBef>
                    <a:spcPts val="711"/>
                  </a:spcBef>
                  <a:buFont typeface="Arial" panose="020B0604020202020204" pitchFamily="34" charset="0"/>
                  <a:buChar char="•"/>
                  <a:defRPr sz="2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40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The goal is to have a maximum a posteriori (MAP) estimate of the background source, S , given some noisy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40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𝑛𝑜𝑖𝑠𝑦</m:t>
                        </m:r>
                      </m:sub>
                    </m:sSub>
                  </m:oMath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ABC5A176-1B41-8389-63D6-41904BB02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43" y="2558344"/>
                <a:ext cx="15307697" cy="6188570"/>
              </a:xfrm>
              <a:prstGeom prst="rect">
                <a:avLst/>
              </a:prstGeom>
              <a:blipFill>
                <a:blip r:embed="rId5"/>
                <a:stretch>
                  <a:fillRect l="-1327" t="-2869" r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9249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6200" b="1" dirty="0">
                <a:solidFill>
                  <a:srgbClr val="1A2F6E"/>
                </a:solidFill>
              </a:rPr>
            </a:br>
            <a:r>
              <a:rPr lang="en-US" sz="6200" b="1" dirty="0">
                <a:solidFill>
                  <a:srgbClr val="1A2F6E"/>
                </a:solidFill>
              </a:rPr>
              <a:t>Methodology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2860-B9BD-9F66-A4DA-BE06D59C726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92143" y="2901551"/>
            <a:ext cx="14955977" cy="6188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66574C02-42E1-091F-3115-A71556DE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2" y="3439844"/>
            <a:ext cx="2940684" cy="2559190"/>
          </a:xfrm>
          <a:prstGeom prst="rect">
            <a:avLst/>
          </a:prstGeom>
        </p:spPr>
      </p:pic>
      <p:sp>
        <p:nvSpPr>
          <p:cNvPr id="27" name="Down Arrow 26">
            <a:extLst>
              <a:ext uri="{FF2B5EF4-FFF2-40B4-BE49-F238E27FC236}">
                <a16:creationId xmlns:a16="http://schemas.microsoft.com/office/drawing/2014/main" id="{5C7E6F46-CFD3-7BC9-CB1F-917155A49D6B}"/>
              </a:ext>
            </a:extLst>
          </p:cNvPr>
          <p:cNvSpPr/>
          <p:nvPr/>
        </p:nvSpPr>
        <p:spPr>
          <a:xfrm rot="16200000">
            <a:off x="2069830" y="3904716"/>
            <a:ext cx="3575717" cy="1717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/>
              <a:t>Sample from HS</a:t>
            </a:r>
            <a:endParaRPr lang="en-US" sz="3200">
              <a:ea typeface="Calibri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6A3EA7-171E-3DA3-2415-EC21B4F4E740}"/>
              </a:ext>
            </a:extLst>
          </p:cNvPr>
          <p:cNvSpPr txBox="1"/>
          <p:nvPr/>
        </p:nvSpPr>
        <p:spPr>
          <a:xfrm>
            <a:off x="4117800" y="7306384"/>
            <a:ext cx="24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 sparse images</a:t>
            </a:r>
          </a:p>
        </p:txBody>
      </p:sp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56144418-000D-EDBD-09FF-ED3A354548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4" t="3868" r="66379" b="49962"/>
          <a:stretch/>
        </p:blipFill>
        <p:spPr>
          <a:xfrm>
            <a:off x="6315943" y="2984637"/>
            <a:ext cx="1272440" cy="1184737"/>
          </a:xfrm>
          <a:prstGeom prst="rect">
            <a:avLst/>
          </a:prstGeom>
        </p:spPr>
      </p:pic>
      <p:pic>
        <p:nvPicPr>
          <p:cNvPr id="7" name="Picture 6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8038C3C8-90AB-0756-3A56-E741197CC5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07" t="4247" r="34205" b="50133"/>
          <a:stretch/>
        </p:blipFill>
        <p:spPr>
          <a:xfrm>
            <a:off x="5913497" y="3438547"/>
            <a:ext cx="1271684" cy="1168834"/>
          </a:xfrm>
          <a:prstGeom prst="rect">
            <a:avLst/>
          </a:prstGeom>
        </p:spPr>
      </p:pic>
      <p:pic>
        <p:nvPicPr>
          <p:cNvPr id="9" name="Picture 8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9DFE7F0F-CD37-C5F9-4BE8-B323E5A629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265" t="2966" r="2418" b="51200"/>
          <a:stretch/>
        </p:blipFill>
        <p:spPr>
          <a:xfrm>
            <a:off x="5600339" y="3918989"/>
            <a:ext cx="1237130" cy="1180839"/>
          </a:xfrm>
          <a:prstGeom prst="rect">
            <a:avLst/>
          </a:prstGeom>
        </p:spPr>
      </p:pic>
      <p:pic>
        <p:nvPicPr>
          <p:cNvPr id="11" name="Picture 10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61B6112D-7731-9175-0349-7A0260A7FA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5" t="50933" r="66437" b="3467"/>
          <a:stretch/>
        </p:blipFill>
        <p:spPr>
          <a:xfrm>
            <a:off x="5271713" y="4484203"/>
            <a:ext cx="1252765" cy="1167717"/>
          </a:xfrm>
          <a:prstGeom prst="rect">
            <a:avLst/>
          </a:prstGeom>
        </p:spPr>
      </p:pic>
      <p:pic>
        <p:nvPicPr>
          <p:cNvPr id="13" name="Picture 12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1FDCE8EE-7705-9CEC-7F7B-37CDB70951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23" t="50667" r="34033" b="4000"/>
          <a:stretch/>
        </p:blipFill>
        <p:spPr>
          <a:xfrm>
            <a:off x="4958553" y="5036303"/>
            <a:ext cx="1256763" cy="1167706"/>
          </a:xfrm>
          <a:prstGeom prst="rect">
            <a:avLst/>
          </a:prstGeom>
        </p:spPr>
      </p:pic>
      <p:pic>
        <p:nvPicPr>
          <p:cNvPr id="15" name="Picture 1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2E86FEBE-0CEC-D064-0698-62BA3D1613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265" t="50667" r="1847" b="2667"/>
          <a:stretch/>
        </p:blipFill>
        <p:spPr>
          <a:xfrm>
            <a:off x="4511103" y="5692916"/>
            <a:ext cx="1271685" cy="1197654"/>
          </a:xfrm>
          <a:prstGeom prst="rect">
            <a:avLst/>
          </a:prstGeom>
        </p:spPr>
      </p:pic>
      <p:sp>
        <p:nvSpPr>
          <p:cNvPr id="16" name="Down Arrow 26">
            <a:extLst>
              <a:ext uri="{FF2B5EF4-FFF2-40B4-BE49-F238E27FC236}">
                <a16:creationId xmlns:a16="http://schemas.microsoft.com/office/drawing/2014/main" id="{569F1218-A49B-9076-FDAA-8DBB71A72A2D}"/>
              </a:ext>
            </a:extLst>
          </p:cNvPr>
          <p:cNvSpPr/>
          <p:nvPr/>
        </p:nvSpPr>
        <p:spPr>
          <a:xfrm rot="16200000">
            <a:off x="7262520" y="3636559"/>
            <a:ext cx="3381555" cy="2449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Inverse Starlet Wavelet</a:t>
            </a:r>
            <a:endParaRPr lang="en-US" sz="3200" dirty="0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endParaRPr lang="en-US" sz="3200" dirty="0">
              <a:ea typeface="Calibri"/>
              <a:cs typeface="Calibri"/>
            </a:endParaRPr>
          </a:p>
        </p:txBody>
      </p:sp>
      <p:pic>
        <p:nvPicPr>
          <p:cNvPr id="18" name="Picture 17" descr="A spiral galaxy in space&#10;&#10;Description automatically generated with low confidence">
            <a:extLst>
              <a:ext uri="{FF2B5EF4-FFF2-40B4-BE49-F238E27FC236}">
                <a16:creationId xmlns:a16="http://schemas.microsoft.com/office/drawing/2014/main" id="{676037A0-FD4A-B28D-B34C-E6138D428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624" y="3537028"/>
            <a:ext cx="2611749" cy="26210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043A55-E0F0-9410-9209-6E6F23DE85FC}"/>
              </a:ext>
            </a:extLst>
          </p:cNvPr>
          <p:cNvSpPr txBox="1"/>
          <p:nvPr/>
        </p:nvSpPr>
        <p:spPr>
          <a:xfrm>
            <a:off x="589728" y="6246779"/>
            <a:ext cx="219209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Horseshoe (HS) </a:t>
            </a:r>
            <a:endParaRPr lang="en-US"/>
          </a:p>
          <a:p>
            <a:pPr algn="ctr"/>
            <a:r>
              <a:rPr lang="en-US" sz="2400"/>
              <a:t>prior</a:t>
            </a:r>
            <a:endParaRPr lang="en-US">
              <a:ea typeface="Calibri"/>
              <a:cs typeface="Calibri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892971F-BF3C-221B-38A1-9E79FA305660}"/>
              </a:ext>
            </a:extLst>
          </p:cNvPr>
          <p:cNvCxnSpPr/>
          <p:nvPr/>
        </p:nvCxnSpPr>
        <p:spPr>
          <a:xfrm flipH="1">
            <a:off x="1843134" y="8175732"/>
            <a:ext cx="13841997" cy="331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9430018-8BC8-9205-8910-E3CF11A18166}"/>
              </a:ext>
            </a:extLst>
          </p:cNvPr>
          <p:cNvSpPr txBox="1"/>
          <p:nvPr/>
        </p:nvSpPr>
        <p:spPr>
          <a:xfrm>
            <a:off x="3143941" y="8352708"/>
            <a:ext cx="11618711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dirty="0"/>
              <a:t>Solving iteratively using Markov Chain Monte Carlo (MCMC)</a:t>
            </a:r>
          </a:p>
        </p:txBody>
      </p:sp>
      <p:sp>
        <p:nvSpPr>
          <p:cNvPr id="6" name="Down Arrow 26">
            <a:extLst>
              <a:ext uri="{FF2B5EF4-FFF2-40B4-BE49-F238E27FC236}">
                <a16:creationId xmlns:a16="http://schemas.microsoft.com/office/drawing/2014/main" id="{9D74E55E-12E4-61DF-050E-4FEB378D88FF}"/>
              </a:ext>
            </a:extLst>
          </p:cNvPr>
          <p:cNvSpPr/>
          <p:nvPr/>
        </p:nvSpPr>
        <p:spPr>
          <a:xfrm rot="-5400000">
            <a:off x="11858594" y="4278068"/>
            <a:ext cx="3620525" cy="1134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lensing</a:t>
            </a:r>
            <a:endParaRPr lang="en-US" dirty="0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71FCC897-F769-77CD-7D97-C8D8374C63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72" b="8607"/>
          <a:stretch/>
        </p:blipFill>
        <p:spPr>
          <a:xfrm>
            <a:off x="14490376" y="3385370"/>
            <a:ext cx="2753378" cy="2821112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74357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1A2F6E"/>
                </a:solidFill>
              </a:rPr>
              <a:t>Results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2CDC2FD5-81ED-438D-FE11-21C6E4F692C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203" t="1797"/>
          <a:stretch/>
        </p:blipFill>
        <p:spPr>
          <a:xfrm>
            <a:off x="2083953" y="2441269"/>
            <a:ext cx="3151527" cy="2714911"/>
          </a:xfrm>
          <a:prstGeom prst="rect">
            <a:avLst/>
          </a:prstGeom>
          <a:ln w="3175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F8F4F693-5840-4E35-43F1-1B1F3C4EA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146" y="2404535"/>
            <a:ext cx="3151527" cy="2761200"/>
          </a:xfrm>
          <a:prstGeom prst="rect">
            <a:avLst/>
          </a:prstGeom>
          <a:ln w="3175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351050DA-3879-48A6-8D31-8F1D7EF4D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446" y="2428025"/>
            <a:ext cx="3147165" cy="2764800"/>
          </a:xfrm>
          <a:prstGeom prst="rect">
            <a:avLst/>
          </a:prstGeom>
          <a:ln w="3175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0B6DD795-5FC5-467C-0DCA-69580A9E5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3611" y="2441269"/>
            <a:ext cx="3112210" cy="2764800"/>
          </a:xfrm>
          <a:prstGeom prst="rect">
            <a:avLst/>
          </a:prstGeom>
          <a:ln w="3175">
            <a:miter lim="400000"/>
          </a:ln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C35132B3-F8DD-5A4E-0BAC-DCEA181FD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3953" y="5704668"/>
            <a:ext cx="3174962" cy="2764800"/>
          </a:xfrm>
          <a:prstGeom prst="rect">
            <a:avLst/>
          </a:prstGeom>
          <a:ln w="3175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CF985DA4-31C7-E91D-30FA-498FBFE29B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5146" y="5704668"/>
            <a:ext cx="3296493" cy="2764800"/>
          </a:xfrm>
          <a:prstGeom prst="rect">
            <a:avLst/>
          </a:prstGeom>
          <a:ln w="3175">
            <a:miter lim="400000"/>
          </a:ln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EDDC2104-4BEF-3FA3-E568-25D801B2D4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8502" y="5704668"/>
            <a:ext cx="3199528" cy="2764800"/>
          </a:xfrm>
          <a:prstGeom prst="rect">
            <a:avLst/>
          </a:prstGeom>
          <a:ln w="3175">
            <a:miter lim="400000"/>
          </a:ln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6A63659-6A74-1591-B8AE-3B6E7D420B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47236" y="5868810"/>
            <a:ext cx="3042987" cy="2600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B5AF87-A338-ED22-0A18-4CCC3A5AC1A5}"/>
              </a:ext>
            </a:extLst>
          </p:cNvPr>
          <p:cNvSpPr txBox="1"/>
          <p:nvPr/>
        </p:nvSpPr>
        <p:spPr>
          <a:xfrm>
            <a:off x="12571806" y="8490625"/>
            <a:ext cx="302170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ea typeface="Calibri"/>
                <a:cs typeface="Calibri"/>
              </a:rPr>
              <a:t>Reconstructed</a:t>
            </a:r>
          </a:p>
          <a:p>
            <a:pPr algn="ctr"/>
            <a:r>
              <a:rPr lang="en-US" sz="3600">
                <a:ea typeface="Calibri"/>
                <a:cs typeface="Calibri"/>
              </a:rPr>
              <a:t>Image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5F38C9-B2E1-E6EE-0851-518F18ADE6FE}"/>
              </a:ext>
            </a:extLst>
          </p:cNvPr>
          <p:cNvSpPr/>
          <p:nvPr/>
        </p:nvSpPr>
        <p:spPr>
          <a:xfrm>
            <a:off x="12515839" y="5614407"/>
            <a:ext cx="3118700" cy="404386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756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1A2F6E"/>
                </a:solidFill>
              </a:rPr>
              <a:t>Results</a:t>
            </a:r>
            <a:br>
              <a:rPr lang="en-US" dirty="0"/>
            </a:br>
            <a:endParaRPr lang="en-US" dirty="0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6B026981-C423-CC36-37F5-814133ADE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1" y="3076800"/>
            <a:ext cx="4273381" cy="36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50D58C-379F-F285-4407-C3B8D9A65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577" y="3076800"/>
            <a:ext cx="4292306" cy="36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E3B812-04F8-DBD5-CF4D-9FC1986D07F7}"/>
              </a:ext>
            </a:extLst>
          </p:cNvPr>
          <p:cNvSpPr txBox="1"/>
          <p:nvPr/>
        </p:nvSpPr>
        <p:spPr>
          <a:xfrm>
            <a:off x="3772100" y="6906126"/>
            <a:ext cx="39301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0" i="0" u="none" strike="noStrike" dirty="0">
                <a:effectLst/>
              </a:rPr>
              <a:t>HS</a:t>
            </a:r>
          </a:p>
          <a:p>
            <a:endParaRPr lang="en-CA" sz="2400" dirty="0"/>
          </a:p>
          <a:p>
            <a:pPr algn="ctr"/>
            <a:r>
              <a:rPr lang="en-CA" sz="2400" b="0" i="0" u="none" strike="noStrike" dirty="0">
                <a:effectLst/>
              </a:rPr>
              <a:t>MSE: 46.157</a:t>
            </a:r>
          </a:p>
          <a:p>
            <a:pPr algn="ctr"/>
            <a:r>
              <a:rPr lang="en-CA" sz="2400" dirty="0"/>
              <a:t>SSIM</a:t>
            </a:r>
            <a:r>
              <a:rPr lang="en-CA" sz="2400" b="0" i="0" u="none" strike="noStrike" dirty="0">
                <a:effectLst/>
              </a:rPr>
              <a:t>: 0.990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45AE0-35D9-8970-850E-9E1FF4E8477E}"/>
              </a:ext>
            </a:extLst>
          </p:cNvPr>
          <p:cNvSpPr txBox="1"/>
          <p:nvPr/>
        </p:nvSpPr>
        <p:spPr>
          <a:xfrm>
            <a:off x="10043068" y="6906126"/>
            <a:ext cx="3171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L2</a:t>
            </a:r>
          </a:p>
          <a:p>
            <a:pPr algn="ctr"/>
            <a:endParaRPr lang="en-US" sz="2400" dirty="0"/>
          </a:p>
          <a:p>
            <a:pPr algn="ctr"/>
            <a:r>
              <a:rPr lang="en-CA" sz="2400" b="0" i="0" u="none" strike="noStrike" dirty="0">
                <a:effectLst/>
              </a:rPr>
              <a:t>MSE: 86.461</a:t>
            </a:r>
          </a:p>
          <a:p>
            <a:pPr algn="ctr"/>
            <a:r>
              <a:rPr lang="en-CA" sz="2400" dirty="0"/>
              <a:t>SSIM</a:t>
            </a:r>
            <a:r>
              <a:rPr lang="en-CA" sz="2400" b="0" i="0" u="none" strike="noStrike" dirty="0">
                <a:effectLst/>
              </a:rPr>
              <a:t>: 0.981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57393-D28D-FC5C-E382-9EFCD7C6E23E}"/>
              </a:ext>
            </a:extLst>
          </p:cNvPr>
          <p:cNvSpPr txBox="1"/>
          <p:nvPr/>
        </p:nvSpPr>
        <p:spPr>
          <a:xfrm>
            <a:off x="386081" y="8688815"/>
            <a:ext cx="6786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0" i="0" u="none" strike="noStrike" dirty="0">
                <a:effectLst/>
                <a:latin typeface="Google Sans"/>
              </a:rPr>
              <a:t>MSE: Mean Squared Error</a:t>
            </a:r>
          </a:p>
          <a:p>
            <a:r>
              <a:rPr lang="en-CA" sz="2400" b="0" i="0" u="none" strike="noStrike" dirty="0">
                <a:effectLst/>
                <a:latin typeface="Google Sans"/>
              </a:rPr>
              <a:t>SSIM: The Structural Similarity Index</a:t>
            </a:r>
          </a:p>
          <a:p>
            <a:r>
              <a:rPr lang="en-CA" sz="2400" b="0" i="0" u="none" strike="noStrike" dirty="0">
                <a:effectLst/>
                <a:latin typeface="Google Sans"/>
              </a:rPr>
              <a:t>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43939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6200" b="1" dirty="0">
                <a:solidFill>
                  <a:srgbClr val="1A2F6E"/>
                </a:solidFill>
              </a:rPr>
            </a:br>
            <a:r>
              <a:rPr lang="en-US" sz="6200" b="1" dirty="0">
                <a:solidFill>
                  <a:srgbClr val="1A2F6E"/>
                </a:solidFill>
              </a:rPr>
              <a:t>Conclusion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2860-B9BD-9F66-A4DA-BE06D59C726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92143" y="2558344"/>
            <a:ext cx="14955977" cy="6188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Using a sparse prior like the Horseshoe prior is important for Starlet-based galaxy image analysis to encourage sparsity </a:t>
            </a:r>
          </a:p>
          <a:p>
            <a:endParaRPr lang="en-US" dirty="0"/>
          </a:p>
          <a:p>
            <a:r>
              <a:rPr lang="en-US" dirty="0"/>
              <a:t>It improves efficiency, accuracy, and robustness to noise</a:t>
            </a:r>
          </a:p>
          <a:p>
            <a:endParaRPr lang="en-US" dirty="0"/>
          </a:p>
          <a:p>
            <a:r>
              <a:rPr lang="en-US" dirty="0"/>
              <a:t>Future work: Caparison with other prior</a:t>
            </a:r>
          </a:p>
        </p:txBody>
      </p:sp>
    </p:spTree>
    <p:extLst>
      <p:ext uri="{BB962C8B-B14F-4D97-AF65-F5344CB8AC3E}">
        <p14:creationId xmlns:p14="http://schemas.microsoft.com/office/powerpoint/2010/main" val="172814430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2860-B9BD-9F66-A4DA-BE06D59C726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92143" y="2558344"/>
            <a:ext cx="14955977" cy="6188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600" b="1" dirty="0">
                <a:solidFill>
                  <a:srgbClr val="1A2F6E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1A2F6E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1A2F6E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400" dirty="0"/>
              <a:t> hope this presentation has provided a useful overview of Starlets and the Horseshoe prior for galaxy image analysis</a:t>
            </a:r>
          </a:p>
          <a:p>
            <a:pPr marL="0" indent="0" algn="ctr">
              <a:buNone/>
            </a:pPr>
            <a:r>
              <a:rPr lang="en-US" sz="5600" b="1" dirty="0">
                <a:solidFill>
                  <a:srgbClr val="1A2F6E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8320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1A2F6E"/>
                </a:solidFill>
              </a:rPr>
            </a:br>
            <a:r>
              <a:rPr lang="en-CA" sz="6200" b="1" dirty="0">
                <a:solidFill>
                  <a:srgbClr val="1A2F6E"/>
                </a:solidFill>
              </a:rPr>
              <a:t>Gravitational Lensing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2860-B9BD-9F66-A4DA-BE06D59C726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92143" y="2558344"/>
            <a:ext cx="14955977" cy="6188570"/>
          </a:xfrm>
        </p:spPr>
        <p:txBody>
          <a:bodyPr>
            <a:normAutofit lnSpcReduction="10000"/>
          </a:bodyPr>
          <a:lstStyle/>
          <a:p>
            <a:pPr defTabSz="1137976">
              <a:spcBef>
                <a:spcPts val="1998"/>
              </a:spcBef>
              <a:defRPr sz="1380" b="1"/>
            </a:pPr>
            <a:r>
              <a:rPr lang="en-CA" sz="4000" dirty="0"/>
              <a:t>The effect</a:t>
            </a:r>
          </a:p>
          <a:p>
            <a:pPr marL="757294" lvl="1" indent="-357214" defTabSz="1137976">
              <a:spcBef>
                <a:spcPts val="1998"/>
              </a:spcBef>
              <a:defRPr sz="1380"/>
            </a:pPr>
            <a:r>
              <a:rPr lang="en-CA" sz="4000" dirty="0"/>
              <a:t>Making it appear brighter</a:t>
            </a:r>
          </a:p>
          <a:p>
            <a:pPr marL="757294" lvl="1" indent="-357214" defTabSz="1137976">
              <a:spcBef>
                <a:spcPts val="1998"/>
              </a:spcBef>
              <a:defRPr sz="1380"/>
            </a:pPr>
            <a:r>
              <a:rPr lang="en-CA" sz="4000" dirty="0"/>
              <a:t>Forming multiple images </a:t>
            </a:r>
          </a:p>
          <a:p>
            <a:pPr marL="757294" lvl="1" indent="-357214" defTabSz="1137976">
              <a:spcBef>
                <a:spcPts val="1998"/>
              </a:spcBef>
              <a:defRPr sz="1380"/>
            </a:pPr>
            <a:r>
              <a:rPr lang="en-CA" sz="4000" dirty="0"/>
              <a:t>Rings or arcs of light</a:t>
            </a:r>
          </a:p>
          <a:p>
            <a:pPr marL="757294" lvl="1" indent="-357214" defTabSz="1137976">
              <a:spcBef>
                <a:spcPts val="1998"/>
              </a:spcBef>
              <a:defRPr sz="1380"/>
            </a:pPr>
            <a:endParaRPr lang="en-CA" sz="4000" dirty="0"/>
          </a:p>
          <a:p>
            <a:pPr marL="312561" indent="-312561" defTabSz="1137976">
              <a:spcBef>
                <a:spcPts val="1998"/>
              </a:spcBef>
              <a:defRPr sz="1380" b="1"/>
            </a:pPr>
            <a:r>
              <a:rPr lang="en-CA" sz="4000" dirty="0"/>
              <a:t>The amount of bending</a:t>
            </a:r>
          </a:p>
          <a:p>
            <a:pPr marL="757294" lvl="1" indent="-357214" defTabSz="1137976">
              <a:spcBef>
                <a:spcPts val="1998"/>
              </a:spcBef>
              <a:defRPr sz="1380"/>
            </a:pPr>
            <a:r>
              <a:rPr lang="en-CA" sz="4000" dirty="0"/>
              <a:t>The mass and distribution</a:t>
            </a:r>
          </a:p>
          <a:p>
            <a:pPr marL="757294" lvl="1" indent="-357214" defTabSz="1137976">
              <a:spcBef>
                <a:spcPts val="1998"/>
              </a:spcBef>
              <a:defRPr sz="1380"/>
            </a:pPr>
            <a:r>
              <a:rPr lang="en-CA" sz="4000" dirty="0"/>
              <a:t>The distance</a:t>
            </a:r>
          </a:p>
          <a:p>
            <a:endParaRPr lang="en-US" sz="4000" dirty="0"/>
          </a:p>
        </p:txBody>
      </p:sp>
      <p:pic>
        <p:nvPicPr>
          <p:cNvPr id="5" name="mh-Lbzt_1P6l69YFOk1KHOnOtmnR61nFxOLXS4WSRpy8zdgoN7_CpPTZcY0Kuu6iJ4myUWAFBenTlRUKRgK9hUciKUlRp2mO_-z0rbnSDJ1q2Ws1xo810N2cwajOFQhtFTP19gO1ggGoBZ8BupOdgSdYSQ=s2048.png" descr="mh-Lbzt_1P6l69YFOk1KHOnOtmnR61nFxOLXS4WSRpy8zdgoN7_CpPTZcY0Kuu6iJ4myUWAFBenTlRUKRgK9hUciKUlRp2mO_-z0rbnSDJ1q2Ws1xo810N2cwajOFQhtFTP19gO1ggGoBZ8BupOdgSdYSQ=s2048.png">
            <a:extLst>
              <a:ext uri="{FF2B5EF4-FFF2-40B4-BE49-F238E27FC236}">
                <a16:creationId xmlns:a16="http://schemas.microsoft.com/office/drawing/2014/main" id="{021CF620-3BB0-4988-DC82-6C669B897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852" y="1948778"/>
            <a:ext cx="5416228" cy="4114357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Photo Credit: NASA, ESA &amp; L. Calçada">
            <a:extLst>
              <a:ext uri="{FF2B5EF4-FFF2-40B4-BE49-F238E27FC236}">
                <a16:creationId xmlns:a16="http://schemas.microsoft.com/office/drawing/2014/main" id="{972C1286-29D2-B08E-2B2E-B5978188BE60}"/>
              </a:ext>
            </a:extLst>
          </p:cNvPr>
          <p:cNvSpPr txBox="1"/>
          <p:nvPr/>
        </p:nvSpPr>
        <p:spPr>
          <a:xfrm>
            <a:off x="14498047" y="6216944"/>
            <a:ext cx="1650073" cy="1548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321" tIns="20321" rIns="20321" bIns="20321" anchor="ctr">
            <a:spAutoFit/>
          </a:bodyPr>
          <a:lstStyle>
            <a:lvl1pPr algn="l" defTabSz="457200">
              <a:defRPr sz="5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89204">
              <a:spcAft>
                <a:spcPts val="600"/>
              </a:spcAft>
            </a:pPr>
            <a:r>
              <a:rPr sz="714" kern="12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rPr>
              <a:t>Photo Credit: NASA, ESA &amp; L. </a:t>
            </a:r>
            <a:r>
              <a:rPr sz="714" kern="1200" err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rPr>
              <a:t>Calçada</a:t>
            </a:r>
            <a:endParaRPr sz="667"/>
          </a:p>
        </p:txBody>
      </p:sp>
    </p:spTree>
    <p:extLst>
      <p:ext uri="{BB962C8B-B14F-4D97-AF65-F5344CB8AC3E}">
        <p14:creationId xmlns:p14="http://schemas.microsoft.com/office/powerpoint/2010/main" val="33032267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>
                <a:solidFill>
                  <a:srgbClr val="1A2F6E"/>
                </a:solidFill>
              </a:rPr>
              <a:t> </a:t>
            </a:r>
            <a:br>
              <a:rPr lang="en-US" b="1" dirty="0">
                <a:solidFill>
                  <a:srgbClr val="1A2F6E"/>
                </a:solidFill>
              </a:rPr>
            </a:br>
            <a:r>
              <a:rPr lang="en-CA" sz="6200" b="1" dirty="0">
                <a:solidFill>
                  <a:srgbClr val="1A2F6E"/>
                </a:solidFill>
              </a:rPr>
              <a:t>Strong lensing and weak lensing</a:t>
            </a:r>
            <a:br>
              <a:rPr lang="en-CA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2860-B9BD-9F66-A4DA-BE06D59C726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92143" y="2558344"/>
            <a:ext cx="10923657" cy="6188570"/>
          </a:xfrm>
        </p:spPr>
        <p:txBody>
          <a:bodyPr>
            <a:normAutofit lnSpcReduction="10000"/>
          </a:bodyPr>
          <a:lstStyle/>
          <a:p>
            <a:pPr marL="182042" indent="-182042" defTabSz="994168">
              <a:spcBef>
                <a:spcPts val="1733"/>
              </a:spcBef>
              <a:defRPr sz="1290" b="1"/>
            </a:pPr>
            <a:r>
              <a:rPr lang="en-CA" sz="4000" b="1" dirty="0"/>
              <a:t>Strong lensing</a:t>
            </a:r>
          </a:p>
          <a:p>
            <a:pPr marL="531564" lvl="1" indent="-182042" defTabSz="994168">
              <a:spcBef>
                <a:spcPts val="1733"/>
              </a:spcBef>
              <a:defRPr sz="1290"/>
            </a:pPr>
            <a:r>
              <a:rPr lang="en-CA" sz="4000" dirty="0"/>
              <a:t>The alignment of the objects</a:t>
            </a:r>
          </a:p>
          <a:p>
            <a:pPr marL="622584" lvl="1" indent="-273063" defTabSz="994168">
              <a:spcBef>
                <a:spcPts val="1733"/>
              </a:spcBef>
              <a:defRPr sz="1290"/>
            </a:pPr>
            <a:r>
              <a:rPr lang="en-CA" sz="4000" dirty="0"/>
              <a:t>Strong massive object to create multiple distorted images</a:t>
            </a:r>
          </a:p>
          <a:p>
            <a:pPr marL="622584" lvl="1" indent="-273063" defTabSz="994168">
              <a:spcBef>
                <a:spcPts val="1733"/>
              </a:spcBef>
              <a:defRPr sz="1290"/>
            </a:pPr>
            <a:r>
              <a:rPr lang="en-CA" sz="4000" dirty="0"/>
              <a:t>Resulting in arcs or rings</a:t>
            </a:r>
          </a:p>
          <a:p>
            <a:pPr marL="622584" lvl="1" indent="-273063" defTabSz="994168">
              <a:spcBef>
                <a:spcPts val="1733"/>
              </a:spcBef>
              <a:defRPr sz="1290"/>
            </a:pPr>
            <a:endParaRPr lang="en-CA" sz="4000" dirty="0"/>
          </a:p>
          <a:p>
            <a:pPr marL="182042" indent="-182042" defTabSz="994168">
              <a:spcBef>
                <a:spcPts val="1733"/>
              </a:spcBef>
              <a:defRPr sz="1290" b="1"/>
            </a:pPr>
            <a:r>
              <a:rPr lang="en-CA" sz="4000" b="1" dirty="0"/>
              <a:t>Weak lensing</a:t>
            </a:r>
          </a:p>
          <a:p>
            <a:pPr marL="531564" lvl="1" indent="-182042" defTabSz="994168">
              <a:spcBef>
                <a:spcPts val="1733"/>
              </a:spcBef>
              <a:defRPr sz="1290"/>
            </a:pPr>
            <a:r>
              <a:rPr lang="en-CA" sz="4000" dirty="0"/>
              <a:t> Relatively weak massive object </a:t>
            </a:r>
          </a:p>
          <a:p>
            <a:pPr marL="531564" lvl="1" indent="-182042" defTabSz="994168">
              <a:spcBef>
                <a:spcPts val="1733"/>
              </a:spcBef>
              <a:defRPr sz="1290"/>
            </a:pPr>
            <a:r>
              <a:rPr lang="en-CA" sz="4000" dirty="0"/>
              <a:t> Slight distortion of the background object</a:t>
            </a:r>
          </a:p>
          <a:p>
            <a:endParaRPr lang="en-US" sz="4000" dirty="0"/>
          </a:p>
        </p:txBody>
      </p:sp>
      <p:pic>
        <p:nvPicPr>
          <p:cNvPr id="10" name="pn8Njv5drD2f2bUSieHpK-vz23d2h6uKxDUqJSh7F20swv8BRB-5Vw6M-m8Uu2WwcyQKFhCQegKfCOQC3i9OuRIJMkSn7bwZ9cgOonK_akLgH9P8jxU4BAQ1dNQQ_lMtFOESlDYbgac1m963I0bu1BSvzA=s2048.png" descr="pn8Njv5drD2f2bUSieHpK-vz23d2h6uKxDUqJSh7F20swv8BRB-5Vw6M-m8Uu2WwcyQKFhCQegKfCOQC3i9OuRIJMkSn7bwZ9cgOonK_akLgH9P8jxU4BAQ1dNQQ_lMtFOESlDYbgac1m963I0bu1BSvzA=s2048.png">
            <a:extLst>
              <a:ext uri="{FF2B5EF4-FFF2-40B4-BE49-F238E27FC236}">
                <a16:creationId xmlns:a16="http://schemas.microsoft.com/office/drawing/2014/main" id="{28E76465-698A-9019-5B3A-7D4CCC9D0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00" y="3215946"/>
            <a:ext cx="4642944" cy="4980613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Photo Credit: A. Feild (STScI)">
            <a:extLst>
              <a:ext uri="{FF2B5EF4-FFF2-40B4-BE49-F238E27FC236}">
                <a16:creationId xmlns:a16="http://schemas.microsoft.com/office/drawing/2014/main" id="{115A640B-0EAA-87D7-FEFF-B7731BE4E21B}"/>
              </a:ext>
            </a:extLst>
          </p:cNvPr>
          <p:cNvSpPr txBox="1"/>
          <p:nvPr/>
        </p:nvSpPr>
        <p:spPr>
          <a:xfrm>
            <a:off x="15210491" y="8313823"/>
            <a:ext cx="1875257" cy="1846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0321" tIns="20321" rIns="20321" bIns="20321" anchor="ctr">
            <a:spAutoFit/>
          </a:bodyPr>
          <a:lstStyle>
            <a:lvl1pPr defTabSz="457200">
              <a:spcBef>
                <a:spcPts val="1200"/>
              </a:spcBef>
              <a:defRPr sz="700">
                <a:solidFill>
                  <a:srgbClr val="666A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933"/>
              <a:t>Photo Credit: A. </a:t>
            </a:r>
            <a:r>
              <a:rPr sz="933" err="1"/>
              <a:t>Feild</a:t>
            </a:r>
            <a:r>
              <a:rPr sz="933"/>
              <a:t> (</a:t>
            </a:r>
            <a:r>
              <a:rPr sz="933" err="1"/>
              <a:t>STScI</a:t>
            </a:r>
            <a:r>
              <a:rPr sz="933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8963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6200" b="1" dirty="0">
                <a:solidFill>
                  <a:srgbClr val="1A2F6E"/>
                </a:solidFill>
              </a:rPr>
            </a:br>
            <a:br>
              <a:rPr lang="en-US" sz="6200" b="1" dirty="0">
                <a:solidFill>
                  <a:srgbClr val="1A2F6E"/>
                </a:solidFill>
              </a:rPr>
            </a:br>
            <a:r>
              <a:rPr lang="en-CA" sz="6200" b="1" dirty="0">
                <a:solidFill>
                  <a:srgbClr val="1A2F6E"/>
                </a:solidFill>
              </a:rPr>
              <a:t>The starlet wavelet transform</a:t>
            </a:r>
            <a:br>
              <a:rPr lang="en-CA" dirty="0">
                <a:effectLst/>
                <a:latin typeface="Times"/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2860-B9BD-9F66-A4DA-BE06D59C726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92143" y="2558344"/>
            <a:ext cx="14955977" cy="6188570"/>
          </a:xfrm>
        </p:spPr>
        <p:txBody>
          <a:bodyPr>
            <a:normAutofit/>
          </a:bodyPr>
          <a:lstStyle/>
          <a:p>
            <a:r>
              <a:rPr lang="en-CA" sz="4000" dirty="0"/>
              <a:t>Mathematical functions for signal and image processing </a:t>
            </a:r>
          </a:p>
          <a:p>
            <a:endParaRPr lang="en-CA" sz="4000" dirty="0"/>
          </a:p>
          <a:p>
            <a:r>
              <a:rPr lang="en-CA" sz="4000" dirty="0"/>
              <a:t>Break down complex signals/images into simpler components (the frequency and time-domain information)</a:t>
            </a:r>
          </a:p>
          <a:p>
            <a:endParaRPr lang="en-CA" sz="4000" dirty="0"/>
          </a:p>
          <a:p>
            <a:r>
              <a:rPr lang="en-CA" sz="4000" dirty="0"/>
              <a:t>Starlets specialized wavelets for analyzing galaxy images</a:t>
            </a:r>
          </a:p>
          <a:p>
            <a:pPr marL="0" indent="0">
              <a:buNone/>
            </a:pPr>
            <a:endParaRPr lang="en-CA" sz="4000" dirty="0"/>
          </a:p>
          <a:p>
            <a:r>
              <a:rPr lang="en-CA" sz="4000" dirty="0"/>
              <a:t>Capture the unique features of galaxy images, such as their irregular shapes and varying brightness levels.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1784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6200" b="1" dirty="0">
                <a:solidFill>
                  <a:srgbClr val="1A2F6E"/>
                </a:solidFill>
              </a:rPr>
            </a:br>
            <a:r>
              <a:rPr lang="en-CA" sz="6200" b="1" dirty="0">
                <a:solidFill>
                  <a:srgbClr val="1A2F6E"/>
                </a:solidFill>
              </a:rPr>
              <a:t>The starlet wavelet transform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C832860-B9BD-9F66-A4DA-BE06D59C726B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1192143" y="2558344"/>
                <a:ext cx="14955977" cy="618857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starlet wavelet transform decomposes an </a:t>
                </a:r>
                <a:r>
                  <a:rPr lang="en-US" dirty="0" err="1"/>
                  <a:t>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n image,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into a coefficient set, W, defined by: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C832860-B9BD-9F66-A4DA-BE06D59C7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1192143" y="2558344"/>
                <a:ext cx="14955977" cy="6188570"/>
              </a:xfrm>
              <a:blipFill>
                <a:blip r:embed="rId3"/>
                <a:stretch>
                  <a:fillRect l="-1358" t="-2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0E946EB-5120-CBEF-8280-0445D9A26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463" y="4049889"/>
            <a:ext cx="6285255" cy="1602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5D29B-93FA-039C-04EC-0C8F17459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001" y="5652629"/>
            <a:ext cx="10704257" cy="20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661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6200" b="1" dirty="0">
                <a:solidFill>
                  <a:srgbClr val="1A2F6E"/>
                </a:solidFill>
              </a:rPr>
            </a:br>
            <a:r>
              <a:rPr lang="en-CA" sz="6200" b="1" dirty="0">
                <a:solidFill>
                  <a:srgbClr val="1A2F6E"/>
                </a:solidFill>
              </a:rPr>
              <a:t>The starlet wavelet transform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E38B0-9FAA-4F3F-BC4E-8CAEA230D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489" y="3139865"/>
            <a:ext cx="8671773" cy="56070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2860-B9BD-9F66-A4DA-BE06D59C726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92143" y="2558344"/>
            <a:ext cx="14955977" cy="6188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Starlet transform of NGC 2997 by the IUWT</a:t>
            </a:r>
          </a:p>
        </p:txBody>
      </p:sp>
      <p:pic>
        <p:nvPicPr>
          <p:cNvPr id="7" name="Picture 6" descr="A spiral galaxy in space&#10;&#10;Description automatically generated with low confidence">
            <a:extLst>
              <a:ext uri="{FF2B5EF4-FFF2-40B4-BE49-F238E27FC236}">
                <a16:creationId xmlns:a16="http://schemas.microsoft.com/office/drawing/2014/main" id="{274E56A5-E275-88A8-5FA0-236913EE8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91" y="3669443"/>
            <a:ext cx="5479387" cy="45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714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6200" b="1" dirty="0">
                <a:solidFill>
                  <a:srgbClr val="1A2F6E"/>
                </a:solidFill>
              </a:rPr>
            </a:br>
            <a:r>
              <a:rPr lang="en-US" sz="6200" b="1" dirty="0">
                <a:solidFill>
                  <a:srgbClr val="1A2F6E"/>
                </a:solidFill>
              </a:rPr>
              <a:t>Horseshoe prior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2860-B9BD-9F66-A4DA-BE06D59C726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92143" y="2558344"/>
            <a:ext cx="14955977" cy="6188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4000" dirty="0"/>
              <a:t>Horseshoe prior is a type of sparse prior, useful for Starlet-based analysis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40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4000" dirty="0"/>
              <a:t>Encourages inferred values to be near zero but allows non-zero values with fat tails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sz="40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4000" dirty="0"/>
              <a:t>Horseshoe prior has advantages over other sparse priors: better accuracy and noise robustness</a:t>
            </a:r>
            <a:endParaRPr lang="en-CA" b="0" i="0" u="none" strike="noStrike" dirty="0">
              <a:solidFill>
                <a:srgbClr val="D1D5DB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581890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sz="6200" b="1" dirty="0">
                <a:solidFill>
                  <a:srgbClr val="1A2F6E"/>
                </a:solidFill>
              </a:rPr>
            </a:br>
            <a:r>
              <a:rPr lang="en-US" sz="6200" b="1" dirty="0">
                <a:solidFill>
                  <a:srgbClr val="1A2F6E"/>
                </a:solidFill>
              </a:rPr>
              <a:t>Horseshoe prior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" name="xYZ57TUIf4ew8fdkbp2_LZFPSNknWuf1MEJH2uSwG1tPITFRws5VmAxtHvKvqJV8fm9ctpnsDmEOwq_kZQEPSnDD8dTuVXiIMJa9oGBrFis9OEfMgTsw_YHyAnar1LiNbH5_Ry0i2ibwmQ6Vr006zyq_GQ=s2048.png" descr="xYZ57TUIf4ew8fdkbp2_LZFPSNknWuf1MEJH2uSwG1tPITFRws5VmAxtHvKvqJV8fm9ctpnsDmEOwq_kZQEPSnDD8dTuVXiIMJa9oGBrFis9OEfMgTsw_YHyAnar1LiNbH5_Ry0i2ibwmQ6Vr006zyq_GQ=s2048.png">
            <a:extLst>
              <a:ext uri="{FF2B5EF4-FFF2-40B4-BE49-F238E27FC236}">
                <a16:creationId xmlns:a16="http://schemas.microsoft.com/office/drawing/2014/main" id="{745CBAFF-6457-B3AD-8470-80F9C28C1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229" y="2211211"/>
            <a:ext cx="3417803" cy="2557982"/>
          </a:xfrm>
          <a:prstGeom prst="rect">
            <a:avLst/>
          </a:prstGeom>
          <a:ln w="3175">
            <a:miter lim="400000"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293144-E8B7-87DE-05E7-878A93373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t="13847" r="3140"/>
          <a:stretch/>
        </p:blipFill>
        <p:spPr bwMode="auto">
          <a:xfrm>
            <a:off x="2060615" y="4575868"/>
            <a:ext cx="13219032" cy="41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788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1B539-6149-A7D8-8BA1-7E9538B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CA" sz="6200" b="1" dirty="0">
                <a:solidFill>
                  <a:srgbClr val="1A2F6E"/>
                </a:solidFill>
              </a:rPr>
              <a:t>The data generation </a:t>
            </a:r>
            <a:r>
              <a:rPr lang="en-US" sz="6200" b="1" dirty="0">
                <a:solidFill>
                  <a:srgbClr val="1A2F6E"/>
                </a:solidFill>
              </a:rPr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A68B8511-AFEA-7901-D778-8548B73E4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72" b="8607"/>
          <a:stretch/>
        </p:blipFill>
        <p:spPr>
          <a:xfrm>
            <a:off x="9312178" y="4250220"/>
            <a:ext cx="3335867" cy="3463385"/>
          </a:xfrm>
          <a:prstGeom prst="rect">
            <a:avLst/>
          </a:prstGeom>
          <a:ln w="3175">
            <a:miter lim="400000"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BDB427E9-6C1D-91B4-66CB-A85D1D14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29" y="4378955"/>
            <a:ext cx="3465288" cy="332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4F1F05F-DAEB-05AB-2F30-86FBA0BFBF2A}"/>
              </a:ext>
            </a:extLst>
          </p:cNvPr>
          <p:cNvSpPr txBox="1"/>
          <p:nvPr/>
        </p:nvSpPr>
        <p:spPr>
          <a:xfrm>
            <a:off x="4654807" y="7877945"/>
            <a:ext cx="34569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S = Galaxy image </a:t>
            </a:r>
            <a:endParaRPr lang="en-US" sz="3600"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C8D417-450A-A1CB-A52C-7AD6622D31BD}"/>
              </a:ext>
            </a:extLst>
          </p:cNvPr>
          <p:cNvSpPr txBox="1"/>
          <p:nvPr/>
        </p:nvSpPr>
        <p:spPr>
          <a:xfrm>
            <a:off x="9299028" y="7874708"/>
            <a:ext cx="398803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D = Lensed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3D5526-B7E4-26CB-2736-A72F056F3F3B}"/>
                  </a:ext>
                </a:extLst>
              </p:cNvPr>
              <p:cNvSpPr txBox="1"/>
              <p:nvPr/>
            </p:nvSpPr>
            <p:spPr>
              <a:xfrm>
                <a:off x="6455545" y="3402223"/>
                <a:ext cx="398803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𝐿𝑆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𝑛𝑜𝑖𝑠𝑒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3D5526-B7E4-26CB-2736-A72F056F3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545" y="3402223"/>
                <a:ext cx="398803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4522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5240" tIns="15240" rIns="15240" bIns="1524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15240" tIns="15240" rIns="15240" bIns="1524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597</Words>
  <Application>Microsoft Macintosh PowerPoint</Application>
  <PresentationFormat>Custom</PresentationFormat>
  <Paragraphs>96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Google Sans</vt:lpstr>
      <vt:lpstr>Helvetica</vt:lpstr>
      <vt:lpstr>Helvetica Neue</vt:lpstr>
      <vt:lpstr>Söhne</vt:lpstr>
      <vt:lpstr>Times</vt:lpstr>
      <vt:lpstr>Office Theme</vt:lpstr>
      <vt:lpstr>Reconstructing Background Galaxies via Sparse Horseshoe Prior  and Starlet Basis</vt:lpstr>
      <vt:lpstr> Gravitational Lensing </vt:lpstr>
      <vt:lpstr>   Strong lensing and weak lensing  </vt:lpstr>
      <vt:lpstr>   The starlet wavelet transform   </vt:lpstr>
      <vt:lpstr>  The starlet wavelet transform  </vt:lpstr>
      <vt:lpstr>  The starlet wavelet transform  </vt:lpstr>
      <vt:lpstr>  Horseshoe prior  </vt:lpstr>
      <vt:lpstr>  Horseshoe prior  </vt:lpstr>
      <vt:lpstr> The data generation   </vt:lpstr>
      <vt:lpstr> The data generation   </vt:lpstr>
      <vt:lpstr>  Methodology   </vt:lpstr>
      <vt:lpstr> Results </vt:lpstr>
      <vt:lpstr> Results </vt:lpstr>
      <vt:lpstr>  Conclusion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Reconstructing Background Galaxies via Sparse Horseshoe Prior and Starlet Basis</dc:title>
  <cp:lastModifiedBy>Hasti Nafisi</cp:lastModifiedBy>
  <cp:revision>17</cp:revision>
  <dcterms:modified xsi:type="dcterms:W3CDTF">2023-05-10T15:42:14Z</dcterms:modified>
</cp:coreProperties>
</file>