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305" r:id="rId3"/>
    <p:sldId id="271" r:id="rId4"/>
    <p:sldId id="261" r:id="rId5"/>
    <p:sldId id="297" r:id="rId6"/>
    <p:sldId id="308" r:id="rId7"/>
    <p:sldId id="315" r:id="rId8"/>
    <p:sldId id="309" r:id="rId9"/>
    <p:sldId id="316" r:id="rId10"/>
    <p:sldId id="313" r:id="rId11"/>
    <p:sldId id="270" r:id="rId12"/>
    <p:sldId id="262" r:id="rId13"/>
    <p:sldId id="306" r:id="rId14"/>
    <p:sldId id="307" r:id="rId15"/>
    <p:sldId id="31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0000"/>
    <a:srgbClr val="002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89515"/>
  </p:normalViewPr>
  <p:slideViewPr>
    <p:cSldViewPr snapToGrid="0" snapToObjects="1">
      <p:cViewPr varScale="1">
        <p:scale>
          <a:sx n="98" d="100"/>
          <a:sy n="98" d="100"/>
        </p:scale>
        <p:origin x="101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5" d="100"/>
        <a:sy n="105" d="100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399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853E-EAC7-8949-8E9C-52ABB7AB93D6}" type="datetimeFigureOut">
              <a:rPr lang="en-US" smtClean="0"/>
              <a:t>5/9/23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3EC15-CF2F-C74F-8F49-3B4E089DC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88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AD8F8-4E4E-EA4F-A8F8-84E51E1ED0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implemented two kinds of loss into our model</a:t>
            </a:r>
          </a:p>
          <a:p>
            <a:r>
              <a:rPr lang="en-US" dirty="0"/>
              <a:t>(Maybe move this slide to end, if timing is too long)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3EC15-CF2F-C74F-8F49-3B4E089DC5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7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3EC15-CF2F-C74F-8F49-3B4E089DC5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03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Planets currently in HZ were receiving much more flux in the past when their host star was young, so they may have completely lost their atmospheres and surface 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3EC15-CF2F-C74F-8F49-3B4E089DC5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2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planets starting hot here; introduce magma ocean – surface temperature hot enough to melt rock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3EC15-CF2F-C74F-8F49-3B4E089DC5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41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 dissolved in the mantle reduces its viscosity and allows it to flow more readily, a requirement for plate tectonics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3EC15-CF2F-C74F-8F49-3B4E089DC5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06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3EC15-CF2F-C74F-8F49-3B4E089DC5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37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Geophysical theories suggest basal magma oceans in Solar System, so we create another box model (Earth may have had a basal magma ocean, and there may still be one on Venus or Mars) --- will this help retain water? We test this as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3EC15-CF2F-C74F-8F49-3B4E089DC5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33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Long-lived basal magma ocean keeps mantle hydrated at late times; good for ongoing plate tectonics, but unlikely to enhance habitability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3EC15-CF2F-C74F-8F49-3B4E089DC5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2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work-in-progress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3EC15-CF2F-C74F-8F49-3B4E089DC5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18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3EC15-CF2F-C74F-8F49-3B4E089DC5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08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D53D4-3D65-3A4D-BF4A-19A474D57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AC144-65C3-2241-8DFC-EE5B9D095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F46D6-E4CB-AE4D-A24B-7497E9F00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FA258-DB76-C848-8973-FBB2CC00E35E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39798-C65E-E447-BF50-79551A61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8CDC1-FC63-4141-B8F5-054EDCD00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318A-0EF4-8640-B97D-0827C523C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7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09BC0-9339-324E-B484-C8F60C634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52CEAE-1807-1642-A235-89E348C9B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A3D17-B88E-2A47-88D0-ED017AC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FA258-DB76-C848-8973-FBB2CC00E35E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8A998-5EF4-984D-9CAB-C25737248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17FE3-A997-DA4D-B183-6396759E2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318A-0EF4-8640-B97D-0827C523C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69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D8CCA9-DEDA-224A-A35F-CBD40C839D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DB758-FE8E-C544-AC94-F83C7D2BB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6452B-5139-8D4B-B22E-1D9FB6C7F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FA258-DB76-C848-8973-FBB2CC00E35E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55F40-906B-7E4B-B4D1-3D0C888A3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97433-F6CC-C643-A0EB-7704861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318A-0EF4-8640-B97D-0827C523C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5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05C1-0C45-8749-82CE-93B29521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2B3EB-CF35-9043-BB30-679A2F8C4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4621B-5A9B-0943-874A-0D39C4DA0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FA258-DB76-C848-8973-FBB2CC00E35E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CC38F-736F-D543-99C5-96B1253F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DFEFE-93E6-BB41-B9B2-F66467120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318A-0EF4-8640-B97D-0827C523C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43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D3A0-8B07-2641-B77D-52A717B2F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BDDD5-C382-6E40-8024-61C913B04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8189A-AF89-5341-B0FE-251A882E8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FA258-DB76-C848-8973-FBB2CC00E35E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B07EA-4362-2841-99D2-2276C347F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99E17-FCAB-2F46-93A9-C71A6F4A5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318A-0EF4-8640-B97D-0827C523C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6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5B41-1B95-8C4E-A4E3-E93C3892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53235-316C-D34F-BC6A-757BF043F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A3667-BF21-9D42-97F3-DD231AF8A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47D74-69EF-CD44-9FF4-5A4A15DB2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FA258-DB76-C848-8973-FBB2CC00E35E}" type="datetimeFigureOut">
              <a:rPr lang="en-US" smtClean="0"/>
              <a:t>5/9/23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9475F-3BA5-3348-8FC7-49099A9C1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06757-11E0-D544-9230-E46C7B65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318A-0EF4-8640-B97D-0827C523C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2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DE1FC-F232-AD46-B3E2-94453FBBE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68B4C-5906-B441-94E5-76EA4DBD3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862919-7928-1343-99C0-BF30E2B00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15F0F7-A51E-EA4C-88A5-4400CDA55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C73A5D-5A19-254E-92B4-99BDE36B5D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38A459-DA91-0B49-A0F7-2BFAE668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FA258-DB76-C848-8973-FBB2CC00E35E}" type="datetimeFigureOut">
              <a:rPr lang="en-US" smtClean="0"/>
              <a:t>5/9/23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D88A08-F642-F14E-9DA5-5760B004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716D6F-E239-634B-A60B-FF37D972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318A-0EF4-8640-B97D-0827C523C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8B763-F0B1-D34B-B7E6-7D20DEB0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A1A23-4C66-504B-9C81-9F36A0D31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FA258-DB76-C848-8973-FBB2CC00E35E}" type="datetimeFigureOut">
              <a:rPr lang="en-US" smtClean="0"/>
              <a:t>5/9/23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64E4D8-CF45-614C-893A-19ED3020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F919F-191B-E640-8331-CA329604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318A-0EF4-8640-B97D-0827C523C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0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F507F-C89D-BF47-A6CE-2147C6E01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FA258-DB76-C848-8973-FBB2CC00E35E}" type="datetimeFigureOut">
              <a:rPr lang="en-US" smtClean="0"/>
              <a:t>5/9/23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8147C-D145-8448-8F8D-5344F4CD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FD1D5-2C4D-C74A-87EE-FB71D673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318A-0EF4-8640-B97D-0827C523C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6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930A7-086E-6B47-8A7D-72688398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053EF-EA8A-0B44-96C0-937336AE3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39D0BC-F381-BC4B-8094-3233BD6F7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BBC2A-0AAC-F44E-9E47-EAC090935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FA258-DB76-C848-8973-FBB2CC00E35E}" type="datetimeFigureOut">
              <a:rPr lang="en-US" smtClean="0"/>
              <a:t>5/9/23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0B92-C051-F746-B800-9A51CBBDE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401AF-FD48-AD4B-ADBC-6763DED86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318A-0EF4-8640-B97D-0827C523C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5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50B05-3A69-0149-ADCD-F0E060DD4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81E5FA-6507-514D-A002-9E1FF8C0B2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6746E-6330-8A46-8894-15F32DE8A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0A092-AAF3-EC44-8A7E-C3E10926D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FA258-DB76-C848-8973-FBB2CC00E35E}" type="datetimeFigureOut">
              <a:rPr lang="en-US" smtClean="0"/>
              <a:t>5/9/23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CDCA0-2542-F846-A521-D7B6AAD54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78C44-AD56-F846-BAF5-4879B0D90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318A-0EF4-8640-B97D-0827C523C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D6CC78-85FF-AB48-BE3C-90F0AE50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78B04-80ED-424C-B362-C7E3268D0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2300A-11BD-5646-9CF9-0B4AC7CA26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FA258-DB76-C848-8973-FBB2CC00E35E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354B8-6248-8442-B8F3-6F6CAD8F5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2BB91-692B-E84B-BE95-FE6A9CC2A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6318A-0EF4-8640-B97D-0827C523C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1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dwarf-planets.jpg">
            <a:extLst>
              <a:ext uri="{FF2B5EF4-FFF2-40B4-BE49-F238E27FC236}">
                <a16:creationId xmlns:a16="http://schemas.microsoft.com/office/drawing/2014/main" id="{F6E64343-7A51-884B-984E-CE82CB0EBF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6" b="1844"/>
          <a:stretch/>
        </p:blipFill>
        <p:spPr>
          <a:xfrm>
            <a:off x="11595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FE757E-9584-E340-AAC2-C0A95E90F4C6}"/>
              </a:ext>
            </a:extLst>
          </p:cNvPr>
          <p:cNvSpPr txBox="1"/>
          <p:nvPr/>
        </p:nvSpPr>
        <p:spPr>
          <a:xfrm>
            <a:off x="722646" y="132125"/>
            <a:ext cx="11009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The Role of Magma Oceans in Maintaining Surface Water on Rocky Planets Orbiting M-Dwarfs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CC9E6-6821-5847-BF9A-AAA90331BBEF}"/>
              </a:ext>
            </a:extLst>
          </p:cNvPr>
          <p:cNvSpPr txBox="1"/>
          <p:nvPr/>
        </p:nvSpPr>
        <p:spPr>
          <a:xfrm>
            <a:off x="4419163" y="2971630"/>
            <a:ext cx="5609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Keavin Moore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Supervisor: Nicolas Cowan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CRAQ Annual Meeting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May 11</a:t>
            </a:r>
            <a:r>
              <a:rPr lang="en-US" sz="2800" baseline="30000" dirty="0">
                <a:solidFill>
                  <a:schemeClr val="bg1"/>
                </a:solidFill>
              </a:rPr>
              <a:t>th</a:t>
            </a:r>
            <a:r>
              <a:rPr lang="en-US" sz="2800" dirty="0">
                <a:solidFill>
                  <a:schemeClr val="bg1"/>
                </a:solidFill>
              </a:rPr>
              <a:t>,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41B97E-51F0-424C-B687-D2A576FF474D}"/>
              </a:ext>
            </a:extLst>
          </p:cNvPr>
          <p:cNvSpPr txBox="1"/>
          <p:nvPr/>
        </p:nvSpPr>
        <p:spPr>
          <a:xfrm>
            <a:off x="197381" y="6344157"/>
            <a:ext cx="1406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Image: NASA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F356E9-0928-C74F-91D0-E8EAB0619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4837" y="5011860"/>
            <a:ext cx="1562100" cy="1549400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740A92C5-3D0F-99E6-D001-EC6AFE96B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63" y="5318694"/>
            <a:ext cx="6760994" cy="935732"/>
          </a:xfrm>
          <a:prstGeom prst="rect">
            <a:avLst/>
          </a:prstGeom>
        </p:spPr>
      </p:pic>
      <p:pic>
        <p:nvPicPr>
          <p:cNvPr id="7" name="Picture 6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65DDB9F8-CE4E-5C04-D00E-3011ED32E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4147" y="5160500"/>
            <a:ext cx="2550612" cy="125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9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11833A-891A-FE48-88B8-D88B84589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810"/>
          <a:stretch/>
        </p:blipFill>
        <p:spPr>
          <a:xfrm>
            <a:off x="1034534" y="1496864"/>
            <a:ext cx="5267412" cy="5298280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85B006B9-F3B7-2CC2-0C9B-FB7EB56DA601}"/>
              </a:ext>
            </a:extLst>
          </p:cNvPr>
          <p:cNvSpPr/>
          <p:nvPr/>
        </p:nvSpPr>
        <p:spPr>
          <a:xfrm>
            <a:off x="0" y="10938"/>
            <a:ext cx="12192000" cy="1485926"/>
          </a:xfrm>
          <a:prstGeom prst="frame">
            <a:avLst>
              <a:gd name="adj1" fmla="val 7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88209B-851B-9E3C-A54F-3FDAC3DA168F}"/>
              </a:ext>
            </a:extLst>
          </p:cNvPr>
          <p:cNvSpPr/>
          <p:nvPr/>
        </p:nvSpPr>
        <p:spPr>
          <a:xfrm>
            <a:off x="210064" y="181558"/>
            <a:ext cx="11738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Undergraduate thesis results (Ben David &amp; Albert Zhang): how does planetary mass affect water evolution of terrestrial planets?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FB4815-5303-2A4F-FA60-4936C45C8C51}"/>
              </a:ext>
            </a:extLst>
          </p:cNvPr>
          <p:cNvSpPr txBox="1"/>
          <p:nvPr/>
        </p:nvSpPr>
        <p:spPr>
          <a:xfrm>
            <a:off x="6301946" y="6456590"/>
            <a:ext cx="3620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Moore, </a:t>
            </a:r>
            <a:r>
              <a:rPr lang="en-US" sz="1600" u="sng" dirty="0">
                <a:solidFill>
                  <a:schemeClr val="bg1"/>
                </a:solidFill>
              </a:rPr>
              <a:t>David, Zhang</a:t>
            </a:r>
            <a:r>
              <a:rPr lang="en-US" sz="1600" dirty="0">
                <a:solidFill>
                  <a:schemeClr val="bg1"/>
                </a:solidFill>
              </a:rPr>
              <a:t>, Cowan (in prep)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EFEF92-8C3E-12D4-8CB1-8F9F6459A77B}"/>
              </a:ext>
            </a:extLst>
          </p:cNvPr>
          <p:cNvSpPr txBox="1"/>
          <p:nvPr/>
        </p:nvSpPr>
        <p:spPr>
          <a:xfrm>
            <a:off x="6802459" y="1991568"/>
            <a:ext cx="48890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As planetary mass is increased: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More water sequestered (and potentially trapped) in solid mantle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Less water lost during magma ocean, more water loss during deep-water cycling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Fewer ”survivors” of coupled simulations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65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6048E7-F0D6-214D-9062-45FB9B0536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6" b="1844"/>
          <a:stretch/>
        </p:blipFill>
        <p:spPr>
          <a:xfrm>
            <a:off x="11595" y="10"/>
            <a:ext cx="12191980" cy="685799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B30EDC-8404-3D30-88F0-ADE8F1016C85}"/>
              </a:ext>
            </a:extLst>
          </p:cNvPr>
          <p:cNvSpPr txBox="1"/>
          <p:nvPr/>
        </p:nvSpPr>
        <p:spPr>
          <a:xfrm>
            <a:off x="226359" y="370500"/>
            <a:ext cx="1173928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Conclusions</a:t>
            </a:r>
            <a:endParaRPr lang="en-US" sz="4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Total water loss expected to be up to 20 Earth Oceans; results indicate much lower amounts due to coupled simulations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Short-lived basal magma ocean can be beneficial to habitability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Water can remain hidden from loss to space during surface magma ocean, and can be sequestered in solid mantle during deep-water cycling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Overall, desiccation problem may have been overstated by previous literature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Still significant work to be done to improve and expand model --- the importance of coupling geophysics, atmospheric science, and astronomy cannot be overstated!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2617FE-63CB-CC4E-8697-EBA4892D188B}"/>
              </a:ext>
            </a:extLst>
          </p:cNvPr>
          <p:cNvSpPr txBox="1">
            <a:spLocks/>
          </p:cNvSpPr>
          <p:nvPr/>
        </p:nvSpPr>
        <p:spPr>
          <a:xfrm>
            <a:off x="3415265" y="5532427"/>
            <a:ext cx="53846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+mn-lt"/>
              </a:rPr>
              <a:t>Thanks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158539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7FCF83-B1C0-4B44-BD7A-C958EF8671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4" r="12678"/>
          <a:stretch/>
        </p:blipFill>
        <p:spPr>
          <a:xfrm>
            <a:off x="1541417" y="0"/>
            <a:ext cx="910481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F9F1F7-85F0-B448-970F-7FE8F9453B7E}"/>
              </a:ext>
            </a:extLst>
          </p:cNvPr>
          <p:cNvSpPr txBox="1"/>
          <p:nvPr/>
        </p:nvSpPr>
        <p:spPr>
          <a:xfrm>
            <a:off x="8902675" y="6396335"/>
            <a:ext cx="1743554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(C. Dressing)</a:t>
            </a:r>
          </a:p>
        </p:txBody>
      </p:sp>
    </p:spTree>
    <p:extLst>
      <p:ext uri="{BB962C8B-B14F-4D97-AF65-F5344CB8AC3E}">
        <p14:creationId xmlns:p14="http://schemas.microsoft.com/office/powerpoint/2010/main" val="333808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A11D80-799D-B69A-49D3-C8F54592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06" y="1852097"/>
            <a:ext cx="5844304" cy="41596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4F5C3-7DC7-9749-B57A-678BAC052F04}"/>
              </a:ext>
            </a:extLst>
          </p:cNvPr>
          <p:cNvSpPr txBox="1"/>
          <p:nvPr/>
        </p:nvSpPr>
        <p:spPr>
          <a:xfrm>
            <a:off x="642763" y="83210"/>
            <a:ext cx="111941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Following formation, M-Earth begins in </a:t>
            </a:r>
            <a:r>
              <a:rPr lang="en-US" sz="3200" b="1" u="sng" dirty="0">
                <a:solidFill>
                  <a:schemeClr val="bg1"/>
                </a:solidFill>
              </a:rPr>
              <a:t>Runaway Greenhouse </a:t>
            </a:r>
            <a:r>
              <a:rPr lang="en-US" sz="3200" b="1" dirty="0">
                <a:solidFill>
                  <a:schemeClr val="bg1"/>
                </a:solidFill>
              </a:rPr>
              <a:t>state; surface will be a molten </a:t>
            </a:r>
            <a:r>
              <a:rPr lang="en-US" sz="3200" b="1" u="sng" dirty="0">
                <a:solidFill>
                  <a:schemeClr val="bg1"/>
                </a:solidFill>
              </a:rPr>
              <a:t>Surface Magma Ocean</a:t>
            </a:r>
            <a:r>
              <a:rPr lang="en-US" sz="3200" b="1" dirty="0">
                <a:solidFill>
                  <a:schemeClr val="bg1"/>
                </a:solidFill>
              </a:rPr>
              <a:t> below a thick steam atmosphere!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164381-7032-A648-A188-1CA8F4E4032F}"/>
                  </a:ext>
                </a:extLst>
              </p:cNvPr>
              <p:cNvSpPr txBox="1"/>
              <p:nvPr/>
            </p:nvSpPr>
            <p:spPr>
              <a:xfrm>
                <a:off x="3793057" y="2113542"/>
                <a:ext cx="14869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CA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282</m:t>
                    </m:r>
                  </m:oMath>
                </a14:m>
                <a:r>
                  <a:rPr lang="en-US" sz="1600" dirty="0"/>
                  <a:t> W/m^2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164381-7032-A648-A188-1CA8F4E40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057" y="2113542"/>
                <a:ext cx="1486929" cy="338554"/>
              </a:xfrm>
              <a:prstGeom prst="rect">
                <a:avLst/>
              </a:prstGeom>
              <a:blipFill>
                <a:blip r:embed="rId3"/>
                <a:stretch>
                  <a:fillRect t="-3704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rame 28">
            <a:extLst>
              <a:ext uri="{FF2B5EF4-FFF2-40B4-BE49-F238E27FC236}">
                <a16:creationId xmlns:a16="http://schemas.microsoft.com/office/drawing/2014/main" id="{1DF3AB08-4BE8-53FD-854A-ADFEF0F4D347}"/>
              </a:ext>
            </a:extLst>
          </p:cNvPr>
          <p:cNvSpPr/>
          <p:nvPr/>
        </p:nvSpPr>
        <p:spPr>
          <a:xfrm>
            <a:off x="0" y="0"/>
            <a:ext cx="12192000" cy="1717414"/>
          </a:xfrm>
          <a:prstGeom prst="frame">
            <a:avLst>
              <a:gd name="adj1" fmla="val 7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EECB7-8BF6-7AAA-29A9-97BC32B443CE}"/>
              </a:ext>
            </a:extLst>
          </p:cNvPr>
          <p:cNvGrpSpPr/>
          <p:nvPr/>
        </p:nvGrpSpPr>
        <p:grpSpPr>
          <a:xfrm>
            <a:off x="6192650" y="1736080"/>
            <a:ext cx="5798247" cy="4644996"/>
            <a:chOff x="137750" y="1674146"/>
            <a:chExt cx="5798247" cy="464499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F7D5FE8-9066-FAC5-1BDE-433AC8534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1999" y="2000925"/>
              <a:ext cx="5013998" cy="3909219"/>
            </a:xfrm>
            <a:prstGeom prst="rect">
              <a:avLst/>
            </a:prstGeom>
          </p:spPr>
        </p:pic>
        <p:sp>
          <p:nvSpPr>
            <p:cNvPr id="21" name="Frame 20">
              <a:extLst>
                <a:ext uri="{FF2B5EF4-FFF2-40B4-BE49-F238E27FC236}">
                  <a16:creationId xmlns:a16="http://schemas.microsoft.com/office/drawing/2014/main" id="{E0151E41-34B4-EEA5-45BA-3AD157C4ED3C}"/>
                </a:ext>
              </a:extLst>
            </p:cNvPr>
            <p:cNvSpPr/>
            <p:nvPr/>
          </p:nvSpPr>
          <p:spPr>
            <a:xfrm>
              <a:off x="4765217" y="2086031"/>
              <a:ext cx="1017585" cy="578734"/>
            </a:xfrm>
            <a:prstGeom prst="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EE45F97-E0B1-2E7A-B39A-9F377BCB5F8A}"/>
                </a:ext>
              </a:extLst>
            </p:cNvPr>
            <p:cNvSpPr txBox="1"/>
            <p:nvPr/>
          </p:nvSpPr>
          <p:spPr>
            <a:xfrm>
              <a:off x="4729130" y="1674146"/>
              <a:ext cx="1089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M-dwarfs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DB7066-CD03-001E-E7BD-18701EA29FFE}"/>
                </a:ext>
              </a:extLst>
            </p:cNvPr>
            <p:cNvSpPr txBox="1"/>
            <p:nvPr/>
          </p:nvSpPr>
          <p:spPr>
            <a:xfrm>
              <a:off x="3923200" y="3182640"/>
              <a:ext cx="19346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hot, uninhabitable “runaway greenhouse”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01173C8-727E-7351-6A51-A8A076806D26}"/>
                </a:ext>
              </a:extLst>
            </p:cNvPr>
            <p:cNvSpPr txBox="1"/>
            <p:nvPr/>
          </p:nvSpPr>
          <p:spPr>
            <a:xfrm>
              <a:off x="3130123" y="2368079"/>
              <a:ext cx="13312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planet formation</a:t>
              </a:r>
            </a:p>
          </p:txBody>
        </p:sp>
        <p:sp>
          <p:nvSpPr>
            <p:cNvPr id="25" name="Left Arrow 24">
              <a:extLst>
                <a:ext uri="{FF2B5EF4-FFF2-40B4-BE49-F238E27FC236}">
                  <a16:creationId xmlns:a16="http://schemas.microsoft.com/office/drawing/2014/main" id="{A48A4150-E73A-97DE-8133-D10755C9CE2B}"/>
                </a:ext>
              </a:extLst>
            </p:cNvPr>
            <p:cNvSpPr/>
            <p:nvPr/>
          </p:nvSpPr>
          <p:spPr>
            <a:xfrm>
              <a:off x="2581391" y="2520041"/>
              <a:ext cx="524435" cy="342405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86DB5D75-4BBA-2C5B-378E-A418B0E3EDA0}"/>
                </a:ext>
              </a:extLst>
            </p:cNvPr>
            <p:cNvSpPr/>
            <p:nvPr/>
          </p:nvSpPr>
          <p:spPr>
            <a:xfrm>
              <a:off x="1254803" y="5056310"/>
              <a:ext cx="90850" cy="432486"/>
            </a:xfrm>
            <a:prstGeom prst="leftBrac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7169704-B13E-45B3-B2D8-944075488A52}"/>
                </a:ext>
              </a:extLst>
            </p:cNvPr>
            <p:cNvSpPr txBox="1"/>
            <p:nvPr/>
          </p:nvSpPr>
          <p:spPr>
            <a:xfrm>
              <a:off x="137750" y="4949387"/>
              <a:ext cx="716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Time in RG</a:t>
              </a:r>
            </a:p>
          </p:txBody>
        </p:sp>
        <p:sp>
          <p:nvSpPr>
            <p:cNvPr id="28" name="Left Arrow 27">
              <a:extLst>
                <a:ext uri="{FF2B5EF4-FFF2-40B4-BE49-F238E27FC236}">
                  <a16:creationId xmlns:a16="http://schemas.microsoft.com/office/drawing/2014/main" id="{CAAB131F-0AD8-A295-5800-094585F5F9FF}"/>
                </a:ext>
              </a:extLst>
            </p:cNvPr>
            <p:cNvSpPr/>
            <p:nvPr/>
          </p:nvSpPr>
          <p:spPr>
            <a:xfrm rot="10800000">
              <a:off x="842407" y="5118611"/>
              <a:ext cx="412396" cy="262234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97803D6-0A3A-DBF6-BB89-1E4E86DA737C}"/>
                </a:ext>
              </a:extLst>
            </p:cNvPr>
            <p:cNvSpPr txBox="1"/>
            <p:nvPr/>
          </p:nvSpPr>
          <p:spPr>
            <a:xfrm>
              <a:off x="830929" y="5949810"/>
              <a:ext cx="2458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Luger &amp; Barnes (2015)</a:t>
              </a:r>
            </a:p>
          </p:txBody>
        </p:sp>
      </p:grpSp>
      <p:sp>
        <p:nvSpPr>
          <p:cNvPr id="30" name="Down Arrow 29">
            <a:extLst>
              <a:ext uri="{FF2B5EF4-FFF2-40B4-BE49-F238E27FC236}">
                <a16:creationId xmlns:a16="http://schemas.microsoft.com/office/drawing/2014/main" id="{005389D1-31D3-77E6-BC22-999E1516FC7B}"/>
              </a:ext>
            </a:extLst>
          </p:cNvPr>
          <p:cNvSpPr/>
          <p:nvPr/>
        </p:nvSpPr>
        <p:spPr>
          <a:xfrm rot="16200000">
            <a:off x="2906373" y="1178601"/>
            <a:ext cx="533400" cy="360135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F7AC7F-CCC5-9DBF-10D0-0E4D68EEB98B}"/>
              </a:ext>
            </a:extLst>
          </p:cNvPr>
          <p:cNvSpPr txBox="1"/>
          <p:nvPr/>
        </p:nvSpPr>
        <p:spPr>
          <a:xfrm>
            <a:off x="999682" y="2507854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surface temperature “runs away”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0B023B-3BD7-9CD3-4DD1-77C9E7BA6428}"/>
              </a:ext>
            </a:extLst>
          </p:cNvPr>
          <p:cNvSpPr txBox="1"/>
          <p:nvPr/>
        </p:nvSpPr>
        <p:spPr>
          <a:xfrm>
            <a:off x="321652" y="5998311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Goldblatt et al. (2013);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Moore, Cowan, &amp; </a:t>
            </a:r>
            <a:r>
              <a:rPr lang="en-US" dirty="0" err="1">
                <a:solidFill>
                  <a:schemeClr val="bg1"/>
                </a:solidFill>
              </a:rPr>
              <a:t>Boukaré</a:t>
            </a:r>
            <a:r>
              <a:rPr lang="en-US" dirty="0">
                <a:solidFill>
                  <a:schemeClr val="bg1"/>
                </a:solidFill>
              </a:rPr>
              <a:t> (submitted)</a:t>
            </a:r>
          </a:p>
        </p:txBody>
      </p:sp>
    </p:spTree>
    <p:extLst>
      <p:ext uri="{BB962C8B-B14F-4D97-AF65-F5344CB8AC3E}">
        <p14:creationId xmlns:p14="http://schemas.microsoft.com/office/powerpoint/2010/main" val="255035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F3FED6B5-E595-1D48-B207-8694BD396BF6}"/>
              </a:ext>
            </a:extLst>
          </p:cNvPr>
          <p:cNvCxnSpPr>
            <a:cxnSpLocks/>
          </p:cNvCxnSpPr>
          <p:nvPr/>
        </p:nvCxnSpPr>
        <p:spPr>
          <a:xfrm flipH="1" flipV="1">
            <a:off x="5084213" y="3149798"/>
            <a:ext cx="3384" cy="46448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ame 3">
            <a:extLst>
              <a:ext uri="{FF2B5EF4-FFF2-40B4-BE49-F238E27FC236}">
                <a16:creationId xmlns:a16="http://schemas.microsoft.com/office/drawing/2014/main" id="{E80E2BE5-F697-3230-5898-2EE257089132}"/>
              </a:ext>
            </a:extLst>
          </p:cNvPr>
          <p:cNvSpPr/>
          <p:nvPr/>
        </p:nvSpPr>
        <p:spPr>
          <a:xfrm>
            <a:off x="0" y="10938"/>
            <a:ext cx="12192000" cy="1485926"/>
          </a:xfrm>
          <a:prstGeom prst="frame">
            <a:avLst>
              <a:gd name="adj1" fmla="val 7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DF72E0-2F89-C516-526C-42FD008C141F}"/>
              </a:ext>
            </a:extLst>
          </p:cNvPr>
          <p:cNvSpPr/>
          <p:nvPr/>
        </p:nvSpPr>
        <p:spPr>
          <a:xfrm>
            <a:off x="1249066" y="215292"/>
            <a:ext cx="99295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Loss of water to space: limiting escape rates throughout the M-Earth’s lifetime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62FBC8-122F-B2BB-C95C-9BA29B2A4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097" y="1496864"/>
            <a:ext cx="9511463" cy="535019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65078DD-BCA3-0B8F-1A4A-46FBAF2138F9}"/>
              </a:ext>
            </a:extLst>
          </p:cNvPr>
          <p:cNvSpPr txBox="1"/>
          <p:nvPr/>
        </p:nvSpPr>
        <p:spPr>
          <a:xfrm rot="16200000">
            <a:off x="691562" y="3987297"/>
            <a:ext cx="2251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Runaway greenhouse</a:t>
            </a:r>
          </a:p>
        </p:txBody>
      </p:sp>
      <p:sp>
        <p:nvSpPr>
          <p:cNvPr id="38" name="Frame 37">
            <a:extLst>
              <a:ext uri="{FF2B5EF4-FFF2-40B4-BE49-F238E27FC236}">
                <a16:creationId xmlns:a16="http://schemas.microsoft.com/office/drawing/2014/main" id="{2F2BDF74-07C4-4A90-97E7-9AFF787091E8}"/>
              </a:ext>
            </a:extLst>
          </p:cNvPr>
          <p:cNvSpPr/>
          <p:nvPr/>
        </p:nvSpPr>
        <p:spPr>
          <a:xfrm>
            <a:off x="2001795" y="1496864"/>
            <a:ext cx="4212032" cy="5361136"/>
          </a:xfrm>
          <a:prstGeom prst="frame">
            <a:avLst>
              <a:gd name="adj1" fmla="val 164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88F265-F03F-28CD-7CCB-E369BB5A7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783" y="78581"/>
            <a:ext cx="9503803" cy="670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99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CF0C56-8A75-A347-BC9D-91D275D3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17" t="7235" r="34144" b="24913"/>
          <a:stretch/>
        </p:blipFill>
        <p:spPr>
          <a:xfrm>
            <a:off x="4685037" y="2847846"/>
            <a:ext cx="2222496" cy="2125467"/>
          </a:xfrm>
          <a:prstGeom prst="rect">
            <a:avLst/>
          </a:prstGeom>
        </p:spPr>
      </p:pic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2CA09A14-26C1-EF44-98AC-8ECC3C60E86A}"/>
              </a:ext>
            </a:extLst>
          </p:cNvPr>
          <p:cNvCxnSpPr>
            <a:cxnSpLocks/>
          </p:cNvCxnSpPr>
          <p:nvPr/>
        </p:nvCxnSpPr>
        <p:spPr>
          <a:xfrm flipV="1">
            <a:off x="6856125" y="3600567"/>
            <a:ext cx="1825846" cy="618160"/>
          </a:xfrm>
          <a:prstGeom prst="curvedConnector3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ADE7A22C-50A5-BA4B-9E81-4D7647C64376}"/>
              </a:ext>
            </a:extLst>
          </p:cNvPr>
          <p:cNvCxnSpPr>
            <a:cxnSpLocks/>
          </p:cNvCxnSpPr>
          <p:nvPr/>
        </p:nvCxnSpPr>
        <p:spPr>
          <a:xfrm flipV="1">
            <a:off x="6881829" y="4236420"/>
            <a:ext cx="1800142" cy="509165"/>
          </a:xfrm>
          <a:prstGeom prst="curvedConnector3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309AF72C-AB3F-BE44-A39C-C8B26C69B7A2}"/>
              </a:ext>
            </a:extLst>
          </p:cNvPr>
          <p:cNvCxnSpPr>
            <a:cxnSpLocks/>
          </p:cNvCxnSpPr>
          <p:nvPr/>
        </p:nvCxnSpPr>
        <p:spPr>
          <a:xfrm flipV="1">
            <a:off x="6856125" y="3008464"/>
            <a:ext cx="2088386" cy="597250"/>
          </a:xfrm>
          <a:prstGeom prst="curvedConnector3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7B51692-5781-4E45-BB73-1F963D2F94EE}"/>
              </a:ext>
            </a:extLst>
          </p:cNvPr>
          <p:cNvGrpSpPr/>
          <p:nvPr/>
        </p:nvGrpSpPr>
        <p:grpSpPr>
          <a:xfrm>
            <a:off x="8686427" y="1699446"/>
            <a:ext cx="3316102" cy="3981331"/>
            <a:chOff x="8545530" y="1955059"/>
            <a:chExt cx="3445899" cy="4085295"/>
          </a:xfrm>
        </p:grpSpPr>
        <p:pic>
          <p:nvPicPr>
            <p:cNvPr id="7" name="Content Placeholder 4">
              <a:extLst>
                <a:ext uri="{FF2B5EF4-FFF2-40B4-BE49-F238E27FC236}">
                  <a16:creationId xmlns:a16="http://schemas.microsoft.com/office/drawing/2014/main" id="{7CE9675A-E0B3-E541-9B57-A006ADB04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36617" y="2885446"/>
              <a:ext cx="2896249" cy="2896249"/>
            </a:xfrm>
            <a:prstGeom prst="rect">
              <a:avLst/>
            </a:prstGeom>
          </p:spPr>
        </p:pic>
        <p:sp>
          <p:nvSpPr>
            <p:cNvPr id="8" name="Donut 7">
              <a:extLst>
                <a:ext uri="{FF2B5EF4-FFF2-40B4-BE49-F238E27FC236}">
                  <a16:creationId xmlns:a16="http://schemas.microsoft.com/office/drawing/2014/main" id="{7641B3D3-1AA5-4646-9153-4B86A2CF9C94}"/>
                </a:ext>
              </a:extLst>
            </p:cNvPr>
            <p:cNvSpPr/>
            <p:nvPr/>
          </p:nvSpPr>
          <p:spPr>
            <a:xfrm>
              <a:off x="8545530" y="2630948"/>
              <a:ext cx="3445899" cy="3409406"/>
            </a:xfrm>
            <a:prstGeom prst="donut">
              <a:avLst>
                <a:gd name="adj" fmla="val 13250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3464D8-FB07-4043-B7C1-4ADDACF78800}"/>
                </a:ext>
              </a:extLst>
            </p:cNvPr>
            <p:cNvSpPr txBox="1"/>
            <p:nvPr/>
          </p:nvSpPr>
          <p:spPr>
            <a:xfrm>
              <a:off x="9678936" y="5607997"/>
              <a:ext cx="1400597" cy="347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Atmosphere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AC2DB8-0B25-904D-9D70-9DE3A7230100}"/>
                </a:ext>
              </a:extLst>
            </p:cNvPr>
            <p:cNvSpPr txBox="1"/>
            <p:nvPr/>
          </p:nvSpPr>
          <p:spPr>
            <a:xfrm>
              <a:off x="8836617" y="3228716"/>
              <a:ext cx="587828" cy="347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H</a:t>
              </a:r>
              <a:r>
                <a:rPr lang="en-US" sz="1600" baseline="-25000" dirty="0"/>
                <a:t>2</a:t>
              </a:r>
              <a:r>
                <a:rPr lang="en-US" sz="1600" dirty="0"/>
                <a:t>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CB5774-839A-4948-B654-3795479E7F30}"/>
                </a:ext>
              </a:extLst>
            </p:cNvPr>
            <p:cNvSpPr txBox="1"/>
            <p:nvPr/>
          </p:nvSpPr>
          <p:spPr>
            <a:xfrm>
              <a:off x="10065263" y="2693224"/>
              <a:ext cx="438953" cy="347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</a:t>
              </a:r>
              <a:r>
                <a:rPr lang="en-US" sz="1600" baseline="-25000" dirty="0"/>
                <a:t>2</a:t>
              </a:r>
              <a:endParaRPr lang="en-US" sz="16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9A4B8F-2921-BF4C-8ABF-989C0B37D32F}"/>
                </a:ext>
              </a:extLst>
            </p:cNvPr>
            <p:cNvSpPr txBox="1"/>
            <p:nvPr/>
          </p:nvSpPr>
          <p:spPr>
            <a:xfrm>
              <a:off x="11238969" y="3251571"/>
              <a:ext cx="587828" cy="347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CO</a:t>
              </a:r>
              <a:r>
                <a:rPr lang="en-US" sz="1600" baseline="-25000" dirty="0"/>
                <a:t>2</a:t>
              </a:r>
              <a:endParaRPr lang="en-US" sz="1600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8D2FC30-E761-2449-AA84-6A2326870700}"/>
                </a:ext>
              </a:extLst>
            </p:cNvPr>
            <p:cNvCxnSpPr/>
            <p:nvPr/>
          </p:nvCxnSpPr>
          <p:spPr>
            <a:xfrm flipV="1">
              <a:off x="9280797" y="2262178"/>
              <a:ext cx="293914" cy="939534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C5F1AA5-6129-A24A-BEAE-62D2538697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30531" y="2243369"/>
              <a:ext cx="14812" cy="955376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F042C2D-FA56-B847-B62C-4DDC87E8BE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13975" y="2312998"/>
              <a:ext cx="245279" cy="894358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68EB1D-FC81-5F47-9782-7D7C752CCDE7}"/>
                </a:ext>
              </a:extLst>
            </p:cNvPr>
            <p:cNvSpPr txBox="1"/>
            <p:nvPr/>
          </p:nvSpPr>
          <p:spPr>
            <a:xfrm>
              <a:off x="9578426" y="1955059"/>
              <a:ext cx="1687833" cy="473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Water lost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EECDFAA-34FE-7345-9A97-E0B7C5627FB6}"/>
              </a:ext>
            </a:extLst>
          </p:cNvPr>
          <p:cNvSpPr txBox="1"/>
          <p:nvPr/>
        </p:nvSpPr>
        <p:spPr>
          <a:xfrm>
            <a:off x="9244225" y="5774871"/>
            <a:ext cx="2363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“M-Earth”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A78CE1-4F6D-2846-8B31-A17E5977C220}"/>
              </a:ext>
            </a:extLst>
          </p:cNvPr>
          <p:cNvSpPr txBox="1"/>
          <p:nvPr/>
        </p:nvSpPr>
        <p:spPr>
          <a:xfrm>
            <a:off x="6089224" y="4603980"/>
            <a:ext cx="91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(NASA)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1EEE2C7D-78C7-6E42-A36C-AD5B3AAB6121}"/>
              </a:ext>
            </a:extLst>
          </p:cNvPr>
          <p:cNvSpPr txBox="1">
            <a:spLocks/>
          </p:cNvSpPr>
          <p:nvPr/>
        </p:nvSpPr>
        <p:spPr>
          <a:xfrm>
            <a:off x="189470" y="300017"/>
            <a:ext cx="11813059" cy="6614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+mn-lt"/>
              </a:rPr>
              <a:t>The surface water of </a:t>
            </a:r>
            <a:r>
              <a:rPr lang="en-US" sz="3000" b="1" u="sng" dirty="0">
                <a:solidFill>
                  <a:schemeClr val="bg1"/>
                </a:solidFill>
                <a:latin typeface="+mn-lt"/>
              </a:rPr>
              <a:t>M-Earths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 is susceptible to loss due to their </a:t>
            </a:r>
            <a:r>
              <a:rPr lang="en-US" sz="3000" b="1" u="sng" dirty="0">
                <a:solidFill>
                  <a:schemeClr val="bg1"/>
                </a:solidFill>
                <a:latin typeface="+mn-lt"/>
              </a:rPr>
              <a:t>close orbits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en-US" sz="3000" b="1" u="sng" dirty="0">
                <a:solidFill>
                  <a:schemeClr val="bg1"/>
                </a:solidFill>
                <a:latin typeface="+mn-lt"/>
              </a:rPr>
              <a:t>high irradiation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, which can lead to complete desiccation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9A3DF1-2EDE-C954-5DA6-0BB5FA2FCC67}"/>
              </a:ext>
            </a:extLst>
          </p:cNvPr>
          <p:cNvSpPr txBox="1"/>
          <p:nvPr/>
        </p:nvSpPr>
        <p:spPr>
          <a:xfrm rot="20592291">
            <a:off x="7055701" y="2114886"/>
            <a:ext cx="142853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>
                <a:solidFill>
                  <a:srgbClr val="FF0000"/>
                </a:solidFill>
              </a:rPr>
              <a:t>X-ray+EUV</a:t>
            </a:r>
            <a:endParaRPr lang="en-US" sz="2100" dirty="0">
              <a:solidFill>
                <a:srgbClr val="FF0000"/>
              </a:solidFill>
            </a:endParaRPr>
          </a:p>
          <a:p>
            <a:pPr algn="ctr"/>
            <a:r>
              <a:rPr lang="en-US" sz="2100" dirty="0">
                <a:solidFill>
                  <a:srgbClr val="FF0000"/>
                </a:solidFill>
              </a:rPr>
              <a:t>(XUV) Radiation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0107AA49-814C-8924-32A4-F48AD1D36CB1}"/>
              </a:ext>
            </a:extLst>
          </p:cNvPr>
          <p:cNvSpPr/>
          <p:nvPr/>
        </p:nvSpPr>
        <p:spPr>
          <a:xfrm>
            <a:off x="0" y="10938"/>
            <a:ext cx="12192000" cy="1485926"/>
          </a:xfrm>
          <a:prstGeom prst="frame">
            <a:avLst>
              <a:gd name="adj1" fmla="val 7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7CEBBB08-F260-A819-E6CA-C94BBA2BB055}"/>
              </a:ext>
            </a:extLst>
          </p:cNvPr>
          <p:cNvCxnSpPr>
            <a:cxnSpLocks/>
          </p:cNvCxnSpPr>
          <p:nvPr/>
        </p:nvCxnSpPr>
        <p:spPr>
          <a:xfrm flipV="1">
            <a:off x="6856126" y="3319435"/>
            <a:ext cx="1970363" cy="573923"/>
          </a:xfrm>
          <a:prstGeom prst="curvedConnector3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73E9E49E-745C-1132-DD4C-38847BD2663F}"/>
              </a:ext>
            </a:extLst>
          </p:cNvPr>
          <p:cNvCxnSpPr>
            <a:cxnSpLocks/>
          </p:cNvCxnSpPr>
          <p:nvPr/>
        </p:nvCxnSpPr>
        <p:spPr>
          <a:xfrm flipV="1">
            <a:off x="6907533" y="3902447"/>
            <a:ext cx="1774438" cy="573562"/>
          </a:xfrm>
          <a:prstGeom prst="curvedConnector3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E62393E-4393-5096-0B93-515BEC636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18" y="4244705"/>
            <a:ext cx="4209758" cy="236798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EF00804-A247-2E1D-7B62-477B7417B5A1}"/>
              </a:ext>
            </a:extLst>
          </p:cNvPr>
          <p:cNvGrpSpPr/>
          <p:nvPr/>
        </p:nvGrpSpPr>
        <p:grpSpPr>
          <a:xfrm>
            <a:off x="285516" y="1785943"/>
            <a:ext cx="3243590" cy="2070130"/>
            <a:chOff x="557684" y="3429000"/>
            <a:chExt cx="3567455" cy="233257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853A6CC-4376-6F45-AFF6-2E5981C73CFA}"/>
                </a:ext>
              </a:extLst>
            </p:cNvPr>
            <p:cNvSpPr/>
            <p:nvPr/>
          </p:nvSpPr>
          <p:spPr>
            <a:xfrm>
              <a:off x="557684" y="3429000"/>
              <a:ext cx="2331817" cy="23318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70CC51A-E23F-01A9-843C-AFE5A08CFC12}"/>
                </a:ext>
              </a:extLst>
            </p:cNvPr>
            <p:cNvGrpSpPr/>
            <p:nvPr/>
          </p:nvGrpSpPr>
          <p:grpSpPr>
            <a:xfrm>
              <a:off x="3560588" y="5527635"/>
              <a:ext cx="233182" cy="233182"/>
              <a:chOff x="3440043" y="3569523"/>
              <a:chExt cx="2331817" cy="2331817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CCEC8A5-38C9-4BDF-FC2E-97D58AE38696}"/>
                  </a:ext>
                </a:extLst>
              </p:cNvPr>
              <p:cNvSpPr/>
              <p:nvPr/>
            </p:nvSpPr>
            <p:spPr>
              <a:xfrm>
                <a:off x="3440043" y="3569523"/>
                <a:ext cx="2331817" cy="233181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DC1305C-DF2C-6377-F491-A674F5B9DD6F}"/>
                  </a:ext>
                </a:extLst>
              </p:cNvPr>
              <p:cNvSpPr/>
              <p:nvPr/>
            </p:nvSpPr>
            <p:spPr>
              <a:xfrm>
                <a:off x="4768535" y="5042789"/>
                <a:ext cx="682931" cy="37843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42D5CE5-A612-7603-3C0A-3C906FDCE1A9}"/>
                </a:ext>
              </a:extLst>
            </p:cNvPr>
            <p:cNvGrpSpPr/>
            <p:nvPr/>
          </p:nvGrpSpPr>
          <p:grpSpPr>
            <a:xfrm>
              <a:off x="4101821" y="5644226"/>
              <a:ext cx="23318" cy="23318"/>
              <a:chOff x="3514762" y="3527898"/>
              <a:chExt cx="2331817" cy="237284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58FD391-3F06-0E0B-A07A-B6065B8E94ED}"/>
                  </a:ext>
                </a:extLst>
              </p:cNvPr>
              <p:cNvSpPr/>
              <p:nvPr/>
            </p:nvSpPr>
            <p:spPr>
              <a:xfrm>
                <a:off x="3514762" y="3527898"/>
                <a:ext cx="2331817" cy="233181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8438EB25-5BE5-3D3F-10E7-D6B0B866E257}"/>
                  </a:ext>
                </a:extLst>
              </p:cNvPr>
              <p:cNvSpPr/>
              <p:nvPr/>
            </p:nvSpPr>
            <p:spPr>
              <a:xfrm>
                <a:off x="3862281" y="3736543"/>
                <a:ext cx="661690" cy="957263"/>
              </a:xfrm>
              <a:custGeom>
                <a:avLst/>
                <a:gdLst>
                  <a:gd name="connsiteX0" fmla="*/ 175915 w 661690"/>
                  <a:gd name="connsiteY0" fmla="*/ 57150 h 957263"/>
                  <a:gd name="connsiteX1" fmla="*/ 175915 w 661690"/>
                  <a:gd name="connsiteY1" fmla="*/ 57150 h 957263"/>
                  <a:gd name="connsiteX2" fmla="*/ 18752 w 661690"/>
                  <a:gd name="connsiteY2" fmla="*/ 514350 h 957263"/>
                  <a:gd name="connsiteX3" fmla="*/ 75902 w 661690"/>
                  <a:gd name="connsiteY3" fmla="*/ 557213 h 957263"/>
                  <a:gd name="connsiteX4" fmla="*/ 175915 w 661690"/>
                  <a:gd name="connsiteY4" fmla="*/ 600075 h 957263"/>
                  <a:gd name="connsiteX5" fmla="*/ 218777 w 661690"/>
                  <a:gd name="connsiteY5" fmla="*/ 628650 h 957263"/>
                  <a:gd name="connsiteX6" fmla="*/ 190202 w 661690"/>
                  <a:gd name="connsiteY6" fmla="*/ 771525 h 957263"/>
                  <a:gd name="connsiteX7" fmla="*/ 204490 w 661690"/>
                  <a:gd name="connsiteY7" fmla="*/ 914400 h 957263"/>
                  <a:gd name="connsiteX8" fmla="*/ 333077 w 661690"/>
                  <a:gd name="connsiteY8" fmla="*/ 957263 h 957263"/>
                  <a:gd name="connsiteX9" fmla="*/ 418802 w 661690"/>
                  <a:gd name="connsiteY9" fmla="*/ 942975 h 957263"/>
                  <a:gd name="connsiteX10" fmla="*/ 504527 w 661690"/>
                  <a:gd name="connsiteY10" fmla="*/ 885825 h 957263"/>
                  <a:gd name="connsiteX11" fmla="*/ 561677 w 661690"/>
                  <a:gd name="connsiteY11" fmla="*/ 800100 h 957263"/>
                  <a:gd name="connsiteX12" fmla="*/ 590252 w 661690"/>
                  <a:gd name="connsiteY12" fmla="*/ 757238 h 957263"/>
                  <a:gd name="connsiteX13" fmla="*/ 604540 w 661690"/>
                  <a:gd name="connsiteY13" fmla="*/ 714375 h 957263"/>
                  <a:gd name="connsiteX14" fmla="*/ 661690 w 661690"/>
                  <a:gd name="connsiteY14" fmla="*/ 628650 h 957263"/>
                  <a:gd name="connsiteX15" fmla="*/ 647402 w 661690"/>
                  <a:gd name="connsiteY15" fmla="*/ 500063 h 957263"/>
                  <a:gd name="connsiteX16" fmla="*/ 561677 w 661690"/>
                  <a:gd name="connsiteY16" fmla="*/ 471488 h 957263"/>
                  <a:gd name="connsiteX17" fmla="*/ 518815 w 661690"/>
                  <a:gd name="connsiteY17" fmla="*/ 457200 h 957263"/>
                  <a:gd name="connsiteX18" fmla="*/ 518815 w 661690"/>
                  <a:gd name="connsiteY18" fmla="*/ 300038 h 957263"/>
                  <a:gd name="connsiteX19" fmla="*/ 547390 w 661690"/>
                  <a:gd name="connsiteY19" fmla="*/ 214313 h 957263"/>
                  <a:gd name="connsiteX20" fmla="*/ 533102 w 661690"/>
                  <a:gd name="connsiteY20" fmla="*/ 28575 h 957263"/>
                  <a:gd name="connsiteX21" fmla="*/ 447377 w 661690"/>
                  <a:gd name="connsiteY21" fmla="*/ 0 h 957263"/>
                  <a:gd name="connsiteX22" fmla="*/ 333077 w 661690"/>
                  <a:gd name="connsiteY22" fmla="*/ 14288 h 957263"/>
                  <a:gd name="connsiteX23" fmla="*/ 290215 w 661690"/>
                  <a:gd name="connsiteY23" fmla="*/ 42863 h 957263"/>
                  <a:gd name="connsiteX24" fmla="*/ 247352 w 661690"/>
                  <a:gd name="connsiteY24" fmla="*/ 57150 h 957263"/>
                  <a:gd name="connsiteX25" fmla="*/ 190202 w 661690"/>
                  <a:gd name="connsiteY25" fmla="*/ 114300 h 957263"/>
                  <a:gd name="connsiteX26" fmla="*/ 175915 w 661690"/>
                  <a:gd name="connsiteY26" fmla="*/ 57150 h 957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1690" h="957263">
                    <a:moveTo>
                      <a:pt x="175915" y="57150"/>
                    </a:moveTo>
                    <a:lnTo>
                      <a:pt x="175915" y="57150"/>
                    </a:lnTo>
                    <a:cubicBezTo>
                      <a:pt x="90442" y="213851"/>
                      <a:pt x="-51081" y="332783"/>
                      <a:pt x="18752" y="514350"/>
                    </a:cubicBezTo>
                    <a:cubicBezTo>
                      <a:pt x="27300" y="536575"/>
                      <a:pt x="55709" y="544592"/>
                      <a:pt x="75902" y="557213"/>
                    </a:cubicBezTo>
                    <a:cubicBezTo>
                      <a:pt x="116258" y="582435"/>
                      <a:pt x="134247" y="586186"/>
                      <a:pt x="175915" y="600075"/>
                    </a:cubicBezTo>
                    <a:cubicBezTo>
                      <a:pt x="190202" y="609600"/>
                      <a:pt x="215052" y="611888"/>
                      <a:pt x="218777" y="628650"/>
                    </a:cubicBezTo>
                    <a:cubicBezTo>
                      <a:pt x="227534" y="668055"/>
                      <a:pt x="203882" y="730487"/>
                      <a:pt x="190202" y="771525"/>
                    </a:cubicBezTo>
                    <a:cubicBezTo>
                      <a:pt x="194965" y="819150"/>
                      <a:pt x="186081" y="870219"/>
                      <a:pt x="204490" y="914400"/>
                    </a:cubicBezTo>
                    <a:cubicBezTo>
                      <a:pt x="215245" y="940211"/>
                      <a:pt x="318418" y="954331"/>
                      <a:pt x="333077" y="957263"/>
                    </a:cubicBezTo>
                    <a:cubicBezTo>
                      <a:pt x="361652" y="952500"/>
                      <a:pt x="392061" y="954117"/>
                      <a:pt x="418802" y="942975"/>
                    </a:cubicBezTo>
                    <a:cubicBezTo>
                      <a:pt x="450503" y="929766"/>
                      <a:pt x="504527" y="885825"/>
                      <a:pt x="504527" y="885825"/>
                    </a:cubicBezTo>
                    <a:lnTo>
                      <a:pt x="561677" y="800100"/>
                    </a:lnTo>
                    <a:cubicBezTo>
                      <a:pt x="571202" y="785813"/>
                      <a:pt x="584822" y="773528"/>
                      <a:pt x="590252" y="757238"/>
                    </a:cubicBezTo>
                    <a:cubicBezTo>
                      <a:pt x="595015" y="742950"/>
                      <a:pt x="597226" y="727540"/>
                      <a:pt x="604540" y="714375"/>
                    </a:cubicBezTo>
                    <a:cubicBezTo>
                      <a:pt x="621218" y="684354"/>
                      <a:pt x="661690" y="628650"/>
                      <a:pt x="661690" y="628650"/>
                    </a:cubicBezTo>
                    <a:cubicBezTo>
                      <a:pt x="656927" y="585788"/>
                      <a:pt x="670555" y="536447"/>
                      <a:pt x="647402" y="500063"/>
                    </a:cubicBezTo>
                    <a:cubicBezTo>
                      <a:pt x="631231" y="474651"/>
                      <a:pt x="590252" y="481013"/>
                      <a:pt x="561677" y="471488"/>
                    </a:cubicBezTo>
                    <a:lnTo>
                      <a:pt x="518815" y="457200"/>
                    </a:lnTo>
                    <a:cubicBezTo>
                      <a:pt x="495139" y="386177"/>
                      <a:pt x="495635" y="408211"/>
                      <a:pt x="518815" y="300038"/>
                    </a:cubicBezTo>
                    <a:cubicBezTo>
                      <a:pt x="525126" y="270586"/>
                      <a:pt x="547390" y="214313"/>
                      <a:pt x="547390" y="214313"/>
                    </a:cubicBezTo>
                    <a:cubicBezTo>
                      <a:pt x="542627" y="152400"/>
                      <a:pt x="559361" y="84845"/>
                      <a:pt x="533102" y="28575"/>
                    </a:cubicBezTo>
                    <a:cubicBezTo>
                      <a:pt x="520364" y="1280"/>
                      <a:pt x="447377" y="0"/>
                      <a:pt x="447377" y="0"/>
                    </a:cubicBezTo>
                    <a:cubicBezTo>
                      <a:pt x="409277" y="4763"/>
                      <a:pt x="370121" y="4185"/>
                      <a:pt x="333077" y="14288"/>
                    </a:cubicBezTo>
                    <a:cubicBezTo>
                      <a:pt x="316511" y="18806"/>
                      <a:pt x="305574" y="35184"/>
                      <a:pt x="290215" y="42863"/>
                    </a:cubicBezTo>
                    <a:cubicBezTo>
                      <a:pt x="276744" y="49598"/>
                      <a:pt x="261640" y="52388"/>
                      <a:pt x="247352" y="57150"/>
                    </a:cubicBezTo>
                    <a:lnTo>
                      <a:pt x="190202" y="114300"/>
                    </a:lnTo>
                    <a:lnTo>
                      <a:pt x="175915" y="57150"/>
                    </a:lnTo>
                    <a:close/>
                  </a:path>
                </a:pathLst>
              </a:cu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AF6D9990-C4C2-98B8-D235-0A9E7FD4F356}"/>
                  </a:ext>
                </a:extLst>
              </p:cNvPr>
              <p:cNvSpPr/>
              <p:nvPr/>
            </p:nvSpPr>
            <p:spPr>
              <a:xfrm>
                <a:off x="4144321" y="4734345"/>
                <a:ext cx="890490" cy="729117"/>
              </a:xfrm>
              <a:custGeom>
                <a:avLst/>
                <a:gdLst>
                  <a:gd name="connsiteX0" fmla="*/ 4665 w 890490"/>
                  <a:gd name="connsiteY0" fmla="*/ 143330 h 729117"/>
                  <a:gd name="connsiteX1" fmla="*/ 4665 w 890490"/>
                  <a:gd name="connsiteY1" fmla="*/ 143330 h 729117"/>
                  <a:gd name="connsiteX2" fmla="*/ 18952 w 890490"/>
                  <a:gd name="connsiteY2" fmla="*/ 500517 h 729117"/>
                  <a:gd name="connsiteX3" fmla="*/ 218977 w 890490"/>
                  <a:gd name="connsiteY3" fmla="*/ 586242 h 729117"/>
                  <a:gd name="connsiteX4" fmla="*/ 261840 w 890490"/>
                  <a:gd name="connsiteY4" fmla="*/ 600530 h 729117"/>
                  <a:gd name="connsiteX5" fmla="*/ 304702 w 890490"/>
                  <a:gd name="connsiteY5" fmla="*/ 614817 h 729117"/>
                  <a:gd name="connsiteX6" fmla="*/ 447577 w 890490"/>
                  <a:gd name="connsiteY6" fmla="*/ 714830 h 729117"/>
                  <a:gd name="connsiteX7" fmla="*/ 490440 w 890490"/>
                  <a:gd name="connsiteY7" fmla="*/ 729117 h 729117"/>
                  <a:gd name="connsiteX8" fmla="*/ 590452 w 890490"/>
                  <a:gd name="connsiteY8" fmla="*/ 714830 h 729117"/>
                  <a:gd name="connsiteX9" fmla="*/ 676177 w 890490"/>
                  <a:gd name="connsiteY9" fmla="*/ 686255 h 729117"/>
                  <a:gd name="connsiteX10" fmla="*/ 790477 w 890490"/>
                  <a:gd name="connsiteY10" fmla="*/ 700542 h 729117"/>
                  <a:gd name="connsiteX11" fmla="*/ 833340 w 890490"/>
                  <a:gd name="connsiteY11" fmla="*/ 714830 h 729117"/>
                  <a:gd name="connsiteX12" fmla="*/ 890490 w 890490"/>
                  <a:gd name="connsiteY12" fmla="*/ 700542 h 729117"/>
                  <a:gd name="connsiteX13" fmla="*/ 876202 w 890490"/>
                  <a:gd name="connsiteY13" fmla="*/ 571955 h 729117"/>
                  <a:gd name="connsiteX14" fmla="*/ 819052 w 890490"/>
                  <a:gd name="connsiteY14" fmla="*/ 486230 h 729117"/>
                  <a:gd name="connsiteX15" fmla="*/ 761902 w 890490"/>
                  <a:gd name="connsiteY15" fmla="*/ 400505 h 729117"/>
                  <a:gd name="connsiteX16" fmla="*/ 733327 w 890490"/>
                  <a:gd name="connsiteY16" fmla="*/ 357642 h 729117"/>
                  <a:gd name="connsiteX17" fmla="*/ 690465 w 890490"/>
                  <a:gd name="connsiteY17" fmla="*/ 314780 h 729117"/>
                  <a:gd name="connsiteX18" fmla="*/ 661890 w 890490"/>
                  <a:gd name="connsiteY18" fmla="*/ 271917 h 729117"/>
                  <a:gd name="connsiteX19" fmla="*/ 619027 w 890490"/>
                  <a:gd name="connsiteY19" fmla="*/ 257630 h 729117"/>
                  <a:gd name="connsiteX20" fmla="*/ 461865 w 890490"/>
                  <a:gd name="connsiteY20" fmla="*/ 229055 h 729117"/>
                  <a:gd name="connsiteX21" fmla="*/ 419002 w 890490"/>
                  <a:gd name="connsiteY21" fmla="*/ 200480 h 729117"/>
                  <a:gd name="connsiteX22" fmla="*/ 390427 w 890490"/>
                  <a:gd name="connsiteY22" fmla="*/ 114755 h 729117"/>
                  <a:gd name="connsiteX23" fmla="*/ 376140 w 890490"/>
                  <a:gd name="connsiteY23" fmla="*/ 14742 h 729117"/>
                  <a:gd name="connsiteX24" fmla="*/ 333277 w 890490"/>
                  <a:gd name="connsiteY24" fmla="*/ 455 h 729117"/>
                  <a:gd name="connsiteX25" fmla="*/ 247552 w 890490"/>
                  <a:gd name="connsiteY25" fmla="*/ 29030 h 729117"/>
                  <a:gd name="connsiteX26" fmla="*/ 161827 w 890490"/>
                  <a:gd name="connsiteY26" fmla="*/ 100467 h 729117"/>
                  <a:gd name="connsiteX27" fmla="*/ 90390 w 890490"/>
                  <a:gd name="connsiteY27" fmla="*/ 186192 h 729117"/>
                  <a:gd name="connsiteX28" fmla="*/ 18952 w 890490"/>
                  <a:gd name="connsiteY28" fmla="*/ 229055 h 729117"/>
                  <a:gd name="connsiteX29" fmla="*/ 18952 w 890490"/>
                  <a:gd name="connsiteY29" fmla="*/ 229055 h 729117"/>
                  <a:gd name="connsiteX30" fmla="*/ 4665 w 890490"/>
                  <a:gd name="connsiteY30" fmla="*/ 214767 h 729117"/>
                  <a:gd name="connsiteX31" fmla="*/ 61815 w 890490"/>
                  <a:gd name="connsiteY31" fmla="*/ 243342 h 729117"/>
                  <a:gd name="connsiteX32" fmla="*/ 33240 w 890490"/>
                  <a:gd name="connsiteY32" fmla="*/ 214767 h 729117"/>
                  <a:gd name="connsiteX33" fmla="*/ 33240 w 890490"/>
                  <a:gd name="connsiteY33" fmla="*/ 214767 h 729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890490" h="729117">
                    <a:moveTo>
                      <a:pt x="4665" y="143330"/>
                    </a:moveTo>
                    <a:lnTo>
                      <a:pt x="4665" y="143330"/>
                    </a:lnTo>
                    <a:cubicBezTo>
                      <a:pt x="9427" y="262392"/>
                      <a:pt x="-16366" y="386714"/>
                      <a:pt x="18952" y="500517"/>
                    </a:cubicBezTo>
                    <a:cubicBezTo>
                      <a:pt x="27101" y="526773"/>
                      <a:pt x="186951" y="575567"/>
                      <a:pt x="218977" y="586242"/>
                    </a:cubicBezTo>
                    <a:lnTo>
                      <a:pt x="261840" y="600530"/>
                    </a:lnTo>
                    <a:lnTo>
                      <a:pt x="304702" y="614817"/>
                    </a:lnTo>
                    <a:cubicBezTo>
                      <a:pt x="330785" y="634379"/>
                      <a:pt x="426468" y="707794"/>
                      <a:pt x="447577" y="714830"/>
                    </a:cubicBezTo>
                    <a:lnTo>
                      <a:pt x="490440" y="729117"/>
                    </a:lnTo>
                    <a:cubicBezTo>
                      <a:pt x="523777" y="724355"/>
                      <a:pt x="557639" y="722402"/>
                      <a:pt x="590452" y="714830"/>
                    </a:cubicBezTo>
                    <a:cubicBezTo>
                      <a:pt x="619801" y="708057"/>
                      <a:pt x="676177" y="686255"/>
                      <a:pt x="676177" y="686255"/>
                    </a:cubicBezTo>
                    <a:cubicBezTo>
                      <a:pt x="714277" y="691017"/>
                      <a:pt x="752700" y="693673"/>
                      <a:pt x="790477" y="700542"/>
                    </a:cubicBezTo>
                    <a:cubicBezTo>
                      <a:pt x="805295" y="703236"/>
                      <a:pt x="818279" y="714830"/>
                      <a:pt x="833340" y="714830"/>
                    </a:cubicBezTo>
                    <a:cubicBezTo>
                      <a:pt x="852976" y="714830"/>
                      <a:pt x="871440" y="705305"/>
                      <a:pt x="890490" y="700542"/>
                    </a:cubicBezTo>
                    <a:cubicBezTo>
                      <a:pt x="885727" y="657680"/>
                      <a:pt x="889840" y="612868"/>
                      <a:pt x="876202" y="571955"/>
                    </a:cubicBezTo>
                    <a:cubicBezTo>
                      <a:pt x="865342" y="539375"/>
                      <a:pt x="838102" y="514805"/>
                      <a:pt x="819052" y="486230"/>
                    </a:cubicBezTo>
                    <a:lnTo>
                      <a:pt x="761902" y="400505"/>
                    </a:lnTo>
                    <a:cubicBezTo>
                      <a:pt x="752377" y="386217"/>
                      <a:pt x="745469" y="369784"/>
                      <a:pt x="733327" y="357642"/>
                    </a:cubicBezTo>
                    <a:cubicBezTo>
                      <a:pt x="719040" y="343355"/>
                      <a:pt x="703400" y="330302"/>
                      <a:pt x="690465" y="314780"/>
                    </a:cubicBezTo>
                    <a:cubicBezTo>
                      <a:pt x="679472" y="301588"/>
                      <a:pt x="675299" y="282644"/>
                      <a:pt x="661890" y="271917"/>
                    </a:cubicBezTo>
                    <a:cubicBezTo>
                      <a:pt x="650130" y="262509"/>
                      <a:pt x="633638" y="261283"/>
                      <a:pt x="619027" y="257630"/>
                    </a:cubicBezTo>
                    <a:cubicBezTo>
                      <a:pt x="579075" y="247642"/>
                      <a:pt x="500097" y="235427"/>
                      <a:pt x="461865" y="229055"/>
                    </a:cubicBezTo>
                    <a:cubicBezTo>
                      <a:pt x="447577" y="219530"/>
                      <a:pt x="428103" y="215041"/>
                      <a:pt x="419002" y="200480"/>
                    </a:cubicBezTo>
                    <a:cubicBezTo>
                      <a:pt x="403038" y="174938"/>
                      <a:pt x="390427" y="114755"/>
                      <a:pt x="390427" y="114755"/>
                    </a:cubicBezTo>
                    <a:cubicBezTo>
                      <a:pt x="385665" y="81417"/>
                      <a:pt x="391200" y="44863"/>
                      <a:pt x="376140" y="14742"/>
                    </a:cubicBezTo>
                    <a:cubicBezTo>
                      <a:pt x="369405" y="1272"/>
                      <a:pt x="348245" y="-1208"/>
                      <a:pt x="333277" y="455"/>
                    </a:cubicBezTo>
                    <a:cubicBezTo>
                      <a:pt x="303341" y="3781"/>
                      <a:pt x="272614" y="12322"/>
                      <a:pt x="247552" y="29030"/>
                    </a:cubicBezTo>
                    <a:cubicBezTo>
                      <a:pt x="205409" y="57126"/>
                      <a:pt x="196203" y="59216"/>
                      <a:pt x="161827" y="100467"/>
                    </a:cubicBezTo>
                    <a:cubicBezTo>
                      <a:pt x="128880" y="140003"/>
                      <a:pt x="137350" y="154885"/>
                      <a:pt x="90390" y="186192"/>
                    </a:cubicBezTo>
                    <a:cubicBezTo>
                      <a:pt x="-20893" y="260381"/>
                      <a:pt x="107942" y="140065"/>
                      <a:pt x="18952" y="229055"/>
                    </a:cubicBezTo>
                    <a:lnTo>
                      <a:pt x="18952" y="229055"/>
                    </a:lnTo>
                    <a:lnTo>
                      <a:pt x="4665" y="214767"/>
                    </a:lnTo>
                    <a:lnTo>
                      <a:pt x="61815" y="243342"/>
                    </a:lnTo>
                    <a:lnTo>
                      <a:pt x="33240" y="214767"/>
                    </a:lnTo>
                    <a:lnTo>
                      <a:pt x="33240" y="214767"/>
                    </a:lnTo>
                  </a:path>
                </a:pathLst>
              </a:custGeom>
              <a:solidFill>
                <a:srgbClr val="00B050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56369EE6-29AB-A563-BB19-C09DE05C9E0A}"/>
                  </a:ext>
                </a:extLst>
              </p:cNvPr>
              <p:cNvSpPr/>
              <p:nvPr/>
            </p:nvSpPr>
            <p:spPr>
              <a:xfrm>
                <a:off x="4629150" y="3700463"/>
                <a:ext cx="871538" cy="1072688"/>
              </a:xfrm>
              <a:custGeom>
                <a:avLst/>
                <a:gdLst>
                  <a:gd name="connsiteX0" fmla="*/ 357188 w 871538"/>
                  <a:gd name="connsiteY0" fmla="*/ 200025 h 1072688"/>
                  <a:gd name="connsiteX1" fmla="*/ 357188 w 871538"/>
                  <a:gd name="connsiteY1" fmla="*/ 200025 h 1072688"/>
                  <a:gd name="connsiteX2" fmla="*/ 514350 w 871538"/>
                  <a:gd name="connsiteY2" fmla="*/ 285750 h 1072688"/>
                  <a:gd name="connsiteX3" fmla="*/ 557213 w 871538"/>
                  <a:gd name="connsiteY3" fmla="*/ 328612 h 1072688"/>
                  <a:gd name="connsiteX4" fmla="*/ 600075 w 871538"/>
                  <a:gd name="connsiteY4" fmla="*/ 357187 h 1072688"/>
                  <a:gd name="connsiteX5" fmla="*/ 642938 w 871538"/>
                  <a:gd name="connsiteY5" fmla="*/ 400050 h 1072688"/>
                  <a:gd name="connsiteX6" fmla="*/ 728663 w 871538"/>
                  <a:gd name="connsiteY6" fmla="*/ 457200 h 1072688"/>
                  <a:gd name="connsiteX7" fmla="*/ 771525 w 871538"/>
                  <a:gd name="connsiteY7" fmla="*/ 485775 h 1072688"/>
                  <a:gd name="connsiteX8" fmla="*/ 814388 w 871538"/>
                  <a:gd name="connsiteY8" fmla="*/ 500062 h 1072688"/>
                  <a:gd name="connsiteX9" fmla="*/ 828675 w 871538"/>
                  <a:gd name="connsiteY9" fmla="*/ 542925 h 1072688"/>
                  <a:gd name="connsiteX10" fmla="*/ 871538 w 871538"/>
                  <a:gd name="connsiteY10" fmla="*/ 628650 h 1072688"/>
                  <a:gd name="connsiteX11" fmla="*/ 857250 w 871538"/>
                  <a:gd name="connsiteY11" fmla="*/ 742950 h 1072688"/>
                  <a:gd name="connsiteX12" fmla="*/ 785813 w 871538"/>
                  <a:gd name="connsiteY12" fmla="*/ 814387 h 1072688"/>
                  <a:gd name="connsiteX13" fmla="*/ 585788 w 871538"/>
                  <a:gd name="connsiteY13" fmla="*/ 857250 h 1072688"/>
                  <a:gd name="connsiteX14" fmla="*/ 528638 w 871538"/>
                  <a:gd name="connsiteY14" fmla="*/ 942975 h 1072688"/>
                  <a:gd name="connsiteX15" fmla="*/ 428625 w 871538"/>
                  <a:gd name="connsiteY15" fmla="*/ 1042987 h 1072688"/>
                  <a:gd name="connsiteX16" fmla="*/ 385763 w 871538"/>
                  <a:gd name="connsiteY16" fmla="*/ 1071562 h 1072688"/>
                  <a:gd name="connsiteX17" fmla="*/ 300038 w 871538"/>
                  <a:gd name="connsiteY17" fmla="*/ 1014412 h 1072688"/>
                  <a:gd name="connsiteX18" fmla="*/ 285750 w 871538"/>
                  <a:gd name="connsiteY18" fmla="*/ 971550 h 1072688"/>
                  <a:gd name="connsiteX19" fmla="*/ 242888 w 871538"/>
                  <a:gd name="connsiteY19" fmla="*/ 728662 h 1072688"/>
                  <a:gd name="connsiteX20" fmla="*/ 157163 w 871538"/>
                  <a:gd name="connsiteY20" fmla="*/ 671512 h 1072688"/>
                  <a:gd name="connsiteX21" fmla="*/ 114300 w 871538"/>
                  <a:gd name="connsiteY21" fmla="*/ 642937 h 1072688"/>
                  <a:gd name="connsiteX22" fmla="*/ 42863 w 871538"/>
                  <a:gd name="connsiteY22" fmla="*/ 514350 h 1072688"/>
                  <a:gd name="connsiteX23" fmla="*/ 85725 w 871538"/>
                  <a:gd name="connsiteY23" fmla="*/ 428625 h 1072688"/>
                  <a:gd name="connsiteX24" fmla="*/ 128588 w 871538"/>
                  <a:gd name="connsiteY24" fmla="*/ 400050 h 1072688"/>
                  <a:gd name="connsiteX25" fmla="*/ 171450 w 871538"/>
                  <a:gd name="connsiteY25" fmla="*/ 414337 h 1072688"/>
                  <a:gd name="connsiteX26" fmla="*/ 185738 w 871538"/>
                  <a:gd name="connsiteY26" fmla="*/ 257175 h 1072688"/>
                  <a:gd name="connsiteX27" fmla="*/ 171450 w 871538"/>
                  <a:gd name="connsiteY27" fmla="*/ 185737 h 1072688"/>
                  <a:gd name="connsiteX28" fmla="*/ 157163 w 871538"/>
                  <a:gd name="connsiteY28" fmla="*/ 142875 h 1072688"/>
                  <a:gd name="connsiteX29" fmla="*/ 114300 w 871538"/>
                  <a:gd name="connsiteY29" fmla="*/ 128587 h 1072688"/>
                  <a:gd name="connsiteX30" fmla="*/ 0 w 871538"/>
                  <a:gd name="connsiteY30" fmla="*/ 114300 h 1072688"/>
                  <a:gd name="connsiteX31" fmla="*/ 14288 w 871538"/>
                  <a:gd name="connsiteY31" fmla="*/ 57150 h 1072688"/>
                  <a:gd name="connsiteX32" fmla="*/ 100013 w 871538"/>
                  <a:gd name="connsiteY32" fmla="*/ 28575 h 1072688"/>
                  <a:gd name="connsiteX33" fmla="*/ 214313 w 871538"/>
                  <a:gd name="connsiteY33" fmla="*/ 0 h 1072688"/>
                  <a:gd name="connsiteX34" fmla="*/ 400050 w 871538"/>
                  <a:gd name="connsiteY34" fmla="*/ 242887 h 1072688"/>
                  <a:gd name="connsiteX35" fmla="*/ 357188 w 871538"/>
                  <a:gd name="connsiteY35" fmla="*/ 200025 h 107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71538" h="1072688">
                    <a:moveTo>
                      <a:pt x="357188" y="200025"/>
                    </a:moveTo>
                    <a:lnTo>
                      <a:pt x="357188" y="200025"/>
                    </a:lnTo>
                    <a:cubicBezTo>
                      <a:pt x="389727" y="216294"/>
                      <a:pt x="475195" y="253121"/>
                      <a:pt x="514350" y="285750"/>
                    </a:cubicBezTo>
                    <a:cubicBezTo>
                      <a:pt x="529872" y="298685"/>
                      <a:pt x="541691" y="315677"/>
                      <a:pt x="557213" y="328612"/>
                    </a:cubicBezTo>
                    <a:cubicBezTo>
                      <a:pt x="570404" y="339605"/>
                      <a:pt x="586884" y="346194"/>
                      <a:pt x="600075" y="357187"/>
                    </a:cubicBezTo>
                    <a:cubicBezTo>
                      <a:pt x="615597" y="370122"/>
                      <a:pt x="626989" y="387645"/>
                      <a:pt x="642938" y="400050"/>
                    </a:cubicBezTo>
                    <a:cubicBezTo>
                      <a:pt x="670047" y="421135"/>
                      <a:pt x="700088" y="438150"/>
                      <a:pt x="728663" y="457200"/>
                    </a:cubicBezTo>
                    <a:cubicBezTo>
                      <a:pt x="742950" y="466725"/>
                      <a:pt x="755235" y="480345"/>
                      <a:pt x="771525" y="485775"/>
                    </a:cubicBezTo>
                    <a:lnTo>
                      <a:pt x="814388" y="500062"/>
                    </a:lnTo>
                    <a:cubicBezTo>
                      <a:pt x="819150" y="514350"/>
                      <a:pt x="821940" y="529454"/>
                      <a:pt x="828675" y="542925"/>
                    </a:cubicBezTo>
                    <a:cubicBezTo>
                      <a:pt x="884072" y="653720"/>
                      <a:pt x="835622" y="520905"/>
                      <a:pt x="871538" y="628650"/>
                    </a:cubicBezTo>
                    <a:cubicBezTo>
                      <a:pt x="866775" y="666750"/>
                      <a:pt x="867353" y="705906"/>
                      <a:pt x="857250" y="742950"/>
                    </a:cubicBezTo>
                    <a:cubicBezTo>
                      <a:pt x="848710" y="774261"/>
                      <a:pt x="813402" y="802125"/>
                      <a:pt x="785813" y="814387"/>
                    </a:cubicBezTo>
                    <a:cubicBezTo>
                      <a:pt x="706150" y="849793"/>
                      <a:pt x="675814" y="845996"/>
                      <a:pt x="585788" y="857250"/>
                    </a:cubicBezTo>
                    <a:cubicBezTo>
                      <a:pt x="558462" y="939223"/>
                      <a:pt x="591068" y="862707"/>
                      <a:pt x="528638" y="942975"/>
                    </a:cubicBezTo>
                    <a:cubicBezTo>
                      <a:pt x="448397" y="1046143"/>
                      <a:pt x="510531" y="1015686"/>
                      <a:pt x="428625" y="1042987"/>
                    </a:cubicBezTo>
                    <a:cubicBezTo>
                      <a:pt x="414338" y="1052512"/>
                      <a:pt x="402762" y="1069134"/>
                      <a:pt x="385763" y="1071562"/>
                    </a:cubicBezTo>
                    <a:cubicBezTo>
                      <a:pt x="336016" y="1078669"/>
                      <a:pt x="318464" y="1051263"/>
                      <a:pt x="300038" y="1014412"/>
                    </a:cubicBezTo>
                    <a:cubicBezTo>
                      <a:pt x="293303" y="1000942"/>
                      <a:pt x="290513" y="985837"/>
                      <a:pt x="285750" y="971550"/>
                    </a:cubicBezTo>
                    <a:cubicBezTo>
                      <a:pt x="282410" y="924783"/>
                      <a:pt x="305415" y="783374"/>
                      <a:pt x="242888" y="728662"/>
                    </a:cubicBezTo>
                    <a:cubicBezTo>
                      <a:pt x="217042" y="706047"/>
                      <a:pt x="185738" y="690562"/>
                      <a:pt x="157163" y="671512"/>
                    </a:cubicBezTo>
                    <a:lnTo>
                      <a:pt x="114300" y="642937"/>
                    </a:lnTo>
                    <a:cubicBezTo>
                      <a:pt x="48796" y="544681"/>
                      <a:pt x="68010" y="589793"/>
                      <a:pt x="42863" y="514350"/>
                    </a:cubicBezTo>
                    <a:cubicBezTo>
                      <a:pt x="54483" y="479488"/>
                      <a:pt x="58027" y="456322"/>
                      <a:pt x="85725" y="428625"/>
                    </a:cubicBezTo>
                    <a:cubicBezTo>
                      <a:pt x="97867" y="416483"/>
                      <a:pt x="114300" y="409575"/>
                      <a:pt x="128588" y="400050"/>
                    </a:cubicBezTo>
                    <a:cubicBezTo>
                      <a:pt x="142875" y="404812"/>
                      <a:pt x="157467" y="419930"/>
                      <a:pt x="171450" y="414337"/>
                    </a:cubicBezTo>
                    <a:cubicBezTo>
                      <a:pt x="227678" y="391846"/>
                      <a:pt x="187946" y="271526"/>
                      <a:pt x="185738" y="257175"/>
                    </a:cubicBezTo>
                    <a:cubicBezTo>
                      <a:pt x="182045" y="233173"/>
                      <a:pt x="177340" y="209296"/>
                      <a:pt x="171450" y="185737"/>
                    </a:cubicBezTo>
                    <a:cubicBezTo>
                      <a:pt x="167797" y="171127"/>
                      <a:pt x="167812" y="153524"/>
                      <a:pt x="157163" y="142875"/>
                    </a:cubicBezTo>
                    <a:cubicBezTo>
                      <a:pt x="146514" y="132226"/>
                      <a:pt x="129118" y="131281"/>
                      <a:pt x="114300" y="128587"/>
                    </a:cubicBezTo>
                    <a:cubicBezTo>
                      <a:pt x="76523" y="121718"/>
                      <a:pt x="38100" y="119062"/>
                      <a:pt x="0" y="114300"/>
                    </a:cubicBezTo>
                    <a:cubicBezTo>
                      <a:pt x="4763" y="95250"/>
                      <a:pt x="-621" y="69929"/>
                      <a:pt x="14288" y="57150"/>
                    </a:cubicBezTo>
                    <a:cubicBezTo>
                      <a:pt x="37157" y="37548"/>
                      <a:pt x="71438" y="38100"/>
                      <a:pt x="100013" y="28575"/>
                    </a:cubicBezTo>
                    <a:cubicBezTo>
                      <a:pt x="165918" y="6606"/>
                      <a:pt x="128099" y="17242"/>
                      <a:pt x="214313" y="0"/>
                    </a:cubicBezTo>
                    <a:cubicBezTo>
                      <a:pt x="476026" y="20131"/>
                      <a:pt x="400050" y="-47808"/>
                      <a:pt x="400050" y="242887"/>
                    </a:cubicBezTo>
                    <a:lnTo>
                      <a:pt x="357188" y="200025"/>
                    </a:lnTo>
                    <a:close/>
                  </a:path>
                </a:pathLst>
              </a:cu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0D1DAD06-C652-70E7-FD3F-03F0531316DA}"/>
                  </a:ext>
                </a:extLst>
              </p:cNvPr>
              <p:cNvSpPr/>
              <p:nvPr/>
            </p:nvSpPr>
            <p:spPr>
              <a:xfrm>
                <a:off x="4029075" y="5514975"/>
                <a:ext cx="1271588" cy="385763"/>
              </a:xfrm>
              <a:custGeom>
                <a:avLst/>
                <a:gdLst>
                  <a:gd name="connsiteX0" fmla="*/ 0 w 1271588"/>
                  <a:gd name="connsiteY0" fmla="*/ 128588 h 385763"/>
                  <a:gd name="connsiteX1" fmla="*/ 0 w 1271588"/>
                  <a:gd name="connsiteY1" fmla="*/ 128588 h 385763"/>
                  <a:gd name="connsiteX2" fmla="*/ 142875 w 1271588"/>
                  <a:gd name="connsiteY2" fmla="*/ 114300 h 385763"/>
                  <a:gd name="connsiteX3" fmla="*/ 228600 w 1271588"/>
                  <a:gd name="connsiteY3" fmla="*/ 85725 h 385763"/>
                  <a:gd name="connsiteX4" fmla="*/ 271463 w 1271588"/>
                  <a:gd name="connsiteY4" fmla="*/ 71438 h 385763"/>
                  <a:gd name="connsiteX5" fmla="*/ 400050 w 1271588"/>
                  <a:gd name="connsiteY5" fmla="*/ 85725 h 385763"/>
                  <a:gd name="connsiteX6" fmla="*/ 485775 w 1271588"/>
                  <a:gd name="connsiteY6" fmla="*/ 114300 h 385763"/>
                  <a:gd name="connsiteX7" fmla="*/ 528638 w 1271588"/>
                  <a:gd name="connsiteY7" fmla="*/ 128588 h 385763"/>
                  <a:gd name="connsiteX8" fmla="*/ 871538 w 1271588"/>
                  <a:gd name="connsiteY8" fmla="*/ 114300 h 385763"/>
                  <a:gd name="connsiteX9" fmla="*/ 971550 w 1271588"/>
                  <a:gd name="connsiteY9" fmla="*/ 71438 h 385763"/>
                  <a:gd name="connsiteX10" fmla="*/ 1057275 w 1271588"/>
                  <a:gd name="connsiteY10" fmla="*/ 42863 h 385763"/>
                  <a:gd name="connsiteX11" fmla="*/ 1157288 w 1271588"/>
                  <a:gd name="connsiteY11" fmla="*/ 0 h 385763"/>
                  <a:gd name="connsiteX12" fmla="*/ 1228725 w 1271588"/>
                  <a:gd name="connsiteY12" fmla="*/ 14288 h 385763"/>
                  <a:gd name="connsiteX13" fmla="*/ 1257300 w 1271588"/>
                  <a:gd name="connsiteY13" fmla="*/ 100013 h 385763"/>
                  <a:gd name="connsiteX14" fmla="*/ 1271588 w 1271588"/>
                  <a:gd name="connsiteY14" fmla="*/ 142875 h 385763"/>
                  <a:gd name="connsiteX15" fmla="*/ 1257300 w 1271588"/>
                  <a:gd name="connsiteY15" fmla="*/ 200025 h 385763"/>
                  <a:gd name="connsiteX16" fmla="*/ 1128713 w 1271588"/>
                  <a:gd name="connsiteY16" fmla="*/ 257175 h 385763"/>
                  <a:gd name="connsiteX17" fmla="*/ 1042988 w 1271588"/>
                  <a:gd name="connsiteY17" fmla="*/ 300038 h 385763"/>
                  <a:gd name="connsiteX18" fmla="*/ 914400 w 1271588"/>
                  <a:gd name="connsiteY18" fmla="*/ 342900 h 385763"/>
                  <a:gd name="connsiteX19" fmla="*/ 871538 w 1271588"/>
                  <a:gd name="connsiteY19" fmla="*/ 357188 h 385763"/>
                  <a:gd name="connsiteX20" fmla="*/ 728663 w 1271588"/>
                  <a:gd name="connsiteY20" fmla="*/ 385763 h 385763"/>
                  <a:gd name="connsiteX21" fmla="*/ 285750 w 1271588"/>
                  <a:gd name="connsiteY21" fmla="*/ 371475 h 385763"/>
                  <a:gd name="connsiteX22" fmla="*/ 200025 w 1271588"/>
                  <a:gd name="connsiteY22" fmla="*/ 314325 h 385763"/>
                  <a:gd name="connsiteX23" fmla="*/ 171450 w 1271588"/>
                  <a:gd name="connsiteY23" fmla="*/ 271463 h 385763"/>
                  <a:gd name="connsiteX24" fmla="*/ 85725 w 1271588"/>
                  <a:gd name="connsiteY24" fmla="*/ 214313 h 385763"/>
                  <a:gd name="connsiteX25" fmla="*/ 42863 w 1271588"/>
                  <a:gd name="connsiteY25" fmla="*/ 171450 h 385763"/>
                  <a:gd name="connsiteX26" fmla="*/ 0 w 1271588"/>
                  <a:gd name="connsiteY26" fmla="*/ 128588 h 38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71588" h="385763">
                    <a:moveTo>
                      <a:pt x="0" y="128588"/>
                    </a:moveTo>
                    <a:lnTo>
                      <a:pt x="0" y="128588"/>
                    </a:lnTo>
                    <a:cubicBezTo>
                      <a:pt x="47625" y="123825"/>
                      <a:pt x="95832" y="123121"/>
                      <a:pt x="142875" y="114300"/>
                    </a:cubicBezTo>
                    <a:cubicBezTo>
                      <a:pt x="172480" y="108749"/>
                      <a:pt x="200025" y="95250"/>
                      <a:pt x="228600" y="85725"/>
                    </a:cubicBezTo>
                    <a:lnTo>
                      <a:pt x="271463" y="71438"/>
                    </a:lnTo>
                    <a:cubicBezTo>
                      <a:pt x="314325" y="76200"/>
                      <a:pt x="357761" y="77267"/>
                      <a:pt x="400050" y="85725"/>
                    </a:cubicBezTo>
                    <a:cubicBezTo>
                      <a:pt x="429586" y="91632"/>
                      <a:pt x="457200" y="104775"/>
                      <a:pt x="485775" y="114300"/>
                    </a:cubicBezTo>
                    <a:lnTo>
                      <a:pt x="528638" y="128588"/>
                    </a:lnTo>
                    <a:cubicBezTo>
                      <a:pt x="642938" y="123825"/>
                      <a:pt x="757451" y="122751"/>
                      <a:pt x="871538" y="114300"/>
                    </a:cubicBezTo>
                    <a:cubicBezTo>
                      <a:pt x="899761" y="112209"/>
                      <a:pt x="950209" y="79975"/>
                      <a:pt x="971550" y="71438"/>
                    </a:cubicBezTo>
                    <a:cubicBezTo>
                      <a:pt x="999516" y="60251"/>
                      <a:pt x="1030334" y="56333"/>
                      <a:pt x="1057275" y="42863"/>
                    </a:cubicBezTo>
                    <a:cubicBezTo>
                      <a:pt x="1127896" y="7553"/>
                      <a:pt x="1094219" y="21023"/>
                      <a:pt x="1157288" y="0"/>
                    </a:cubicBezTo>
                    <a:cubicBezTo>
                      <a:pt x="1181100" y="4763"/>
                      <a:pt x="1211554" y="-2883"/>
                      <a:pt x="1228725" y="14288"/>
                    </a:cubicBezTo>
                    <a:cubicBezTo>
                      <a:pt x="1250023" y="35587"/>
                      <a:pt x="1247775" y="71438"/>
                      <a:pt x="1257300" y="100013"/>
                    </a:cubicBezTo>
                    <a:lnTo>
                      <a:pt x="1271588" y="142875"/>
                    </a:lnTo>
                    <a:cubicBezTo>
                      <a:pt x="1266825" y="161925"/>
                      <a:pt x="1268192" y="183687"/>
                      <a:pt x="1257300" y="200025"/>
                    </a:cubicBezTo>
                    <a:cubicBezTo>
                      <a:pt x="1237893" y="229136"/>
                      <a:pt x="1145624" y="251538"/>
                      <a:pt x="1128713" y="257175"/>
                    </a:cubicBezTo>
                    <a:cubicBezTo>
                      <a:pt x="972391" y="309283"/>
                      <a:pt x="1209168" y="226180"/>
                      <a:pt x="1042988" y="300038"/>
                    </a:cubicBezTo>
                    <a:cubicBezTo>
                      <a:pt x="1042968" y="300047"/>
                      <a:pt x="935841" y="335753"/>
                      <a:pt x="914400" y="342900"/>
                    </a:cubicBezTo>
                    <a:cubicBezTo>
                      <a:pt x="900113" y="347662"/>
                      <a:pt x="886306" y="354234"/>
                      <a:pt x="871538" y="357188"/>
                    </a:cubicBezTo>
                    <a:lnTo>
                      <a:pt x="728663" y="385763"/>
                    </a:lnTo>
                    <a:cubicBezTo>
                      <a:pt x="581025" y="381000"/>
                      <a:pt x="432134" y="391257"/>
                      <a:pt x="285750" y="371475"/>
                    </a:cubicBezTo>
                    <a:cubicBezTo>
                      <a:pt x="251716" y="366876"/>
                      <a:pt x="200025" y="314325"/>
                      <a:pt x="200025" y="314325"/>
                    </a:cubicBezTo>
                    <a:cubicBezTo>
                      <a:pt x="190500" y="300038"/>
                      <a:pt x="184373" y="282770"/>
                      <a:pt x="171450" y="271463"/>
                    </a:cubicBezTo>
                    <a:cubicBezTo>
                      <a:pt x="145604" y="248848"/>
                      <a:pt x="85725" y="214313"/>
                      <a:pt x="85725" y="214313"/>
                    </a:cubicBezTo>
                    <a:cubicBezTo>
                      <a:pt x="54508" y="167487"/>
                      <a:pt x="74322" y="171450"/>
                      <a:pt x="42863" y="171450"/>
                    </a:cubicBezTo>
                    <a:lnTo>
                      <a:pt x="0" y="128588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713285F-7582-B0DB-E2D3-334798C6381D}"/>
                </a:ext>
              </a:extLst>
            </p:cNvPr>
            <p:cNvSpPr/>
            <p:nvPr/>
          </p:nvSpPr>
          <p:spPr>
            <a:xfrm>
              <a:off x="2933972" y="5481761"/>
              <a:ext cx="279818" cy="27981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8A90716-7978-45FF-870A-75F2279505B5}"/>
              </a:ext>
            </a:extLst>
          </p:cNvPr>
          <p:cNvSpPr txBox="1"/>
          <p:nvPr/>
        </p:nvSpPr>
        <p:spPr>
          <a:xfrm flipH="1">
            <a:off x="996949" y="2559060"/>
            <a:ext cx="73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D64A65C-2A00-278B-5114-9CA6AD70508E}"/>
              </a:ext>
            </a:extLst>
          </p:cNvPr>
          <p:cNvSpPr txBox="1"/>
          <p:nvPr/>
        </p:nvSpPr>
        <p:spPr>
          <a:xfrm rot="18634035">
            <a:off x="2952884" y="2936548"/>
            <a:ext cx="1254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Jupiter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58EC8F-3BF2-D933-E547-3EEF2913B089}"/>
              </a:ext>
            </a:extLst>
          </p:cNvPr>
          <p:cNvSpPr txBox="1"/>
          <p:nvPr/>
        </p:nvSpPr>
        <p:spPr>
          <a:xfrm rot="18588589">
            <a:off x="3336049" y="2996746"/>
            <a:ext cx="1366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Earth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D3DCD66-4292-83C7-9943-8C5BCCC5BED3}"/>
              </a:ext>
            </a:extLst>
          </p:cNvPr>
          <p:cNvSpPr txBox="1"/>
          <p:nvPr/>
        </p:nvSpPr>
        <p:spPr>
          <a:xfrm rot="18700175">
            <a:off x="2286701" y="2675845"/>
            <a:ext cx="175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M-dwarf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AB98DB-5B98-6B29-F4EC-57B99F906C6A}"/>
              </a:ext>
            </a:extLst>
          </p:cNvPr>
          <p:cNvSpPr txBox="1"/>
          <p:nvPr/>
        </p:nvSpPr>
        <p:spPr>
          <a:xfrm>
            <a:off x="3342373" y="6243362"/>
            <a:ext cx="120260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(NASA JPL)</a:t>
            </a:r>
          </a:p>
        </p:txBody>
      </p:sp>
    </p:spTree>
    <p:extLst>
      <p:ext uri="{BB962C8B-B14F-4D97-AF65-F5344CB8AC3E}">
        <p14:creationId xmlns:p14="http://schemas.microsoft.com/office/powerpoint/2010/main" val="294606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10">
            <a:extLst>
              <a:ext uri="{FF2B5EF4-FFF2-40B4-BE49-F238E27FC236}">
                <a16:creationId xmlns:a16="http://schemas.microsoft.com/office/drawing/2014/main" id="{572366B4-A622-474B-A387-A98BC22C6D8E}"/>
              </a:ext>
            </a:extLst>
          </p:cNvPr>
          <p:cNvSpPr/>
          <p:nvPr/>
        </p:nvSpPr>
        <p:spPr>
          <a:xfrm>
            <a:off x="0" y="0"/>
            <a:ext cx="12192000" cy="1757364"/>
          </a:xfrm>
          <a:prstGeom prst="frame">
            <a:avLst>
              <a:gd name="adj1" fmla="val 7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64295A-E25F-F34F-972F-C0E4A0953F77}"/>
              </a:ext>
            </a:extLst>
          </p:cNvPr>
          <p:cNvSpPr txBox="1"/>
          <p:nvPr/>
        </p:nvSpPr>
        <p:spPr>
          <a:xfrm rot="16200000">
            <a:off x="4634943" y="3253116"/>
            <a:ext cx="365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Surface desiccated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770995-CF60-4F44-8405-EC55721F9932}"/>
              </a:ext>
            </a:extLst>
          </p:cNvPr>
          <p:cNvSpPr txBox="1"/>
          <p:nvPr/>
        </p:nvSpPr>
        <p:spPr>
          <a:xfrm>
            <a:off x="4426819" y="2730843"/>
            <a:ext cx="1562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(100% steam)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F37A24-F513-9A4A-9BE4-BFCE35062D53}"/>
              </a:ext>
            </a:extLst>
          </p:cNvPr>
          <p:cNvSpPr txBox="1"/>
          <p:nvPr/>
        </p:nvSpPr>
        <p:spPr>
          <a:xfrm>
            <a:off x="8328454" y="2005295"/>
            <a:ext cx="370114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Silicate magma ocean properties: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Partition coefficient = 0.001</a:t>
            </a:r>
          </a:p>
          <a:p>
            <a:r>
              <a:rPr lang="en-US" sz="2200" b="1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2200" b="1" dirty="0">
                <a:solidFill>
                  <a:schemeClr val="bg1"/>
                </a:solidFill>
              </a:rPr>
              <a:t>water is incompatible and will preferentially stay in the melt</a:t>
            </a:r>
          </a:p>
          <a:p>
            <a:pPr marL="342900" indent="-342900">
              <a:buFont typeface="Wingdings" pitchFamily="2" charset="2"/>
              <a:buChar char="à"/>
            </a:pPr>
            <a:endParaRPr lang="en-US" sz="2200" b="1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Saturation limit = </a:t>
            </a:r>
            <a:r>
              <a:rPr lang="en-US" sz="2200" b="1" dirty="0">
                <a:solidFill>
                  <a:schemeClr val="bg1"/>
                </a:solidFill>
              </a:rPr>
              <a:t>0.1 - 10 wt.%</a:t>
            </a:r>
          </a:p>
          <a:p>
            <a:r>
              <a:rPr lang="en-US" sz="2200" b="1" dirty="0">
                <a:solidFill>
                  <a:schemeClr val="bg1"/>
                </a:solidFill>
                <a:sym typeface="Wingdings" pitchFamily="2" charset="2"/>
              </a:rPr>
              <a:t> controls timing of atmospheric degassing 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CDFEC6-3AF6-DC4B-9613-F06C1848CC5E}"/>
              </a:ext>
            </a:extLst>
          </p:cNvPr>
          <p:cNvSpPr txBox="1"/>
          <p:nvPr/>
        </p:nvSpPr>
        <p:spPr>
          <a:xfrm>
            <a:off x="8210652" y="6211669"/>
            <a:ext cx="308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Moore, Cowan, &amp; </a:t>
            </a:r>
            <a:r>
              <a:rPr lang="en-US" dirty="0" err="1">
                <a:solidFill>
                  <a:schemeClr val="bg1"/>
                </a:solidFill>
              </a:rPr>
              <a:t>Boukaré</a:t>
            </a:r>
            <a:r>
              <a:rPr lang="en-US" dirty="0">
                <a:solidFill>
                  <a:schemeClr val="bg1"/>
                </a:solidFill>
              </a:rPr>
              <a:t> (submitted)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D71F752-5BB9-B447-AC6B-226C8C3E52F0}"/>
              </a:ext>
            </a:extLst>
          </p:cNvPr>
          <p:cNvSpPr txBox="1">
            <a:spLocks/>
          </p:cNvSpPr>
          <p:nvPr/>
        </p:nvSpPr>
        <p:spPr>
          <a:xfrm>
            <a:off x="119243" y="-186188"/>
            <a:ext cx="11910356" cy="2129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Planets begin with a molten </a:t>
            </a:r>
            <a:r>
              <a:rPr lang="en-US" sz="3200" b="1" u="sng" dirty="0">
                <a:solidFill>
                  <a:schemeClr val="bg1"/>
                </a:solidFill>
                <a:latin typeface="+mn-lt"/>
              </a:rPr>
              <a:t>surface magma ocean.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Box model of surface magma ocean, steam atmosphere, and loss to space; surface magma ocean solidifies from bottom-up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1AFEB-49D7-2132-9C1E-3A710682E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74" y="1786400"/>
            <a:ext cx="7789980" cy="50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98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06552FE3-5B35-EE41-B2AB-3577E40DB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446" y="1607143"/>
            <a:ext cx="9969106" cy="4598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887EDF-D250-C14D-89FE-9488131C0B06}"/>
              </a:ext>
            </a:extLst>
          </p:cNvPr>
          <p:cNvSpPr txBox="1"/>
          <p:nvPr/>
        </p:nvSpPr>
        <p:spPr>
          <a:xfrm>
            <a:off x="162840" y="58729"/>
            <a:ext cx="11866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The deep-water cycle: Water on Earth is exchanged between surface &amp; mantle reservoirs, driven by plate tectonics (e.g., </a:t>
            </a:r>
            <a:r>
              <a:rPr lang="en-US" sz="3000" b="1" dirty="0" err="1">
                <a:solidFill>
                  <a:schemeClr val="bg1"/>
                </a:solidFill>
              </a:rPr>
              <a:t>Hirschmann</a:t>
            </a:r>
            <a:r>
              <a:rPr lang="en-US" sz="3000" b="1" dirty="0">
                <a:solidFill>
                  <a:schemeClr val="bg1"/>
                </a:solidFill>
              </a:rPr>
              <a:t> 2006; Langmuir &amp; </a:t>
            </a:r>
            <a:r>
              <a:rPr lang="en-US" sz="3000" b="1" dirty="0" err="1">
                <a:solidFill>
                  <a:schemeClr val="bg1"/>
                </a:solidFill>
              </a:rPr>
              <a:t>Broecker</a:t>
            </a:r>
            <a:r>
              <a:rPr lang="en-US" sz="3000" b="1" dirty="0">
                <a:solidFill>
                  <a:schemeClr val="bg1"/>
                </a:solidFill>
              </a:rPr>
              <a:t> 2012)</a:t>
            </a: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DBC3E3C1-A79E-F844-8D86-4965C0132018}"/>
              </a:ext>
            </a:extLst>
          </p:cNvPr>
          <p:cNvSpPr/>
          <p:nvPr/>
        </p:nvSpPr>
        <p:spPr>
          <a:xfrm>
            <a:off x="0" y="0"/>
            <a:ext cx="12192000" cy="1574157"/>
          </a:xfrm>
          <a:prstGeom prst="frame">
            <a:avLst>
              <a:gd name="adj1" fmla="val 7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2C0744B4-66FB-A64C-A44F-DA053B1B6173}"/>
              </a:ext>
            </a:extLst>
          </p:cNvPr>
          <p:cNvSpPr/>
          <p:nvPr/>
        </p:nvSpPr>
        <p:spPr>
          <a:xfrm rot="10800000">
            <a:off x="2356969" y="3239569"/>
            <a:ext cx="802349" cy="14059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808F8C-2259-C64D-B50C-B38A165C5187}"/>
              </a:ext>
            </a:extLst>
          </p:cNvPr>
          <p:cNvSpPr txBox="1"/>
          <p:nvPr/>
        </p:nvSpPr>
        <p:spPr>
          <a:xfrm>
            <a:off x="1111446" y="4136554"/>
            <a:ext cx="14328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degassing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5F889962-9A39-F14F-A5FA-1593B8263BAE}"/>
              </a:ext>
            </a:extLst>
          </p:cNvPr>
          <p:cNvSpPr/>
          <p:nvPr/>
        </p:nvSpPr>
        <p:spPr>
          <a:xfrm>
            <a:off x="9369403" y="4295172"/>
            <a:ext cx="802350" cy="14059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29BBCE-B190-7849-A09C-8BC877A9B877}"/>
              </a:ext>
            </a:extLst>
          </p:cNvPr>
          <p:cNvSpPr txBox="1"/>
          <p:nvPr/>
        </p:nvSpPr>
        <p:spPr>
          <a:xfrm>
            <a:off x="9996413" y="4183882"/>
            <a:ext cx="14328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regassing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E740E2-7DA9-2ED1-B390-D6D5F2DDAC54}"/>
              </a:ext>
            </a:extLst>
          </p:cNvPr>
          <p:cNvSpPr/>
          <p:nvPr/>
        </p:nvSpPr>
        <p:spPr>
          <a:xfrm>
            <a:off x="1530534" y="6120340"/>
            <a:ext cx="9182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Water dissolved in the mantle reduces its viscosity and allows it to flow more readily, </a:t>
            </a:r>
            <a:r>
              <a:rPr lang="en-US" sz="2000" b="1" dirty="0">
                <a:solidFill>
                  <a:schemeClr val="bg1"/>
                </a:solidFill>
              </a:rPr>
              <a:t>a requirement for plate tectonics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3443F-9C43-04AE-BF1D-1EE8B5E4F060}"/>
              </a:ext>
            </a:extLst>
          </p:cNvPr>
          <p:cNvSpPr txBox="1"/>
          <p:nvPr/>
        </p:nvSpPr>
        <p:spPr>
          <a:xfrm>
            <a:off x="4404840" y="2982289"/>
            <a:ext cx="93019" cy="189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3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  <p:bldP spid="2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7DBFFA2-C9FD-1E4F-9864-953D48B532FC}"/>
              </a:ext>
            </a:extLst>
          </p:cNvPr>
          <p:cNvGrpSpPr/>
          <p:nvPr/>
        </p:nvGrpSpPr>
        <p:grpSpPr>
          <a:xfrm>
            <a:off x="887080" y="2137318"/>
            <a:ext cx="3277617" cy="3886200"/>
            <a:chOff x="794480" y="1991807"/>
            <a:chExt cx="3277617" cy="38862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AF5E5FE-EA53-5B46-A4B5-956915A7AEDE}"/>
                </a:ext>
              </a:extLst>
            </p:cNvPr>
            <p:cNvSpPr/>
            <p:nvPr/>
          </p:nvSpPr>
          <p:spPr>
            <a:xfrm>
              <a:off x="794480" y="1991807"/>
              <a:ext cx="3277617" cy="38862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D20DA379-19BE-4142-91E6-4F97099EA046}"/>
                </a:ext>
              </a:extLst>
            </p:cNvPr>
            <p:cNvSpPr/>
            <p:nvPr/>
          </p:nvSpPr>
          <p:spPr>
            <a:xfrm>
              <a:off x="3674276" y="3995961"/>
              <a:ext cx="319444" cy="1748223"/>
            </a:xfrm>
            <a:prstGeom prst="leftBrac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F8207E35-D417-3745-87F9-7E9900363101}"/>
                </a:ext>
              </a:extLst>
            </p:cNvPr>
            <p:cNvSpPr/>
            <p:nvPr/>
          </p:nvSpPr>
          <p:spPr>
            <a:xfrm>
              <a:off x="3606467" y="2162500"/>
              <a:ext cx="397821" cy="1748223"/>
            </a:xfrm>
            <a:prstGeom prst="leftBrace">
              <a:avLst/>
            </a:prstGeom>
            <a:noFill/>
            <a:ln w="38100">
              <a:solidFill>
                <a:srgbClr val="0020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1631F7-CC9C-7140-BFC8-67766D39E983}"/>
                </a:ext>
              </a:extLst>
            </p:cNvPr>
            <p:cNvSpPr txBox="1"/>
            <p:nvPr/>
          </p:nvSpPr>
          <p:spPr>
            <a:xfrm>
              <a:off x="1327534" y="4126449"/>
              <a:ext cx="22115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Interior reservoir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67A12D-1C2B-194E-A32E-F58AB93ABF9B}"/>
                </a:ext>
              </a:extLst>
            </p:cNvPr>
            <p:cNvSpPr txBox="1"/>
            <p:nvPr/>
          </p:nvSpPr>
          <p:spPr>
            <a:xfrm>
              <a:off x="1391683" y="2374891"/>
              <a:ext cx="20832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F5"/>
                  </a:solidFill>
                </a:rPr>
                <a:t>Surface reservoir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57A8E32-6326-8449-BFAC-75714C08E627}"/>
              </a:ext>
            </a:extLst>
          </p:cNvPr>
          <p:cNvSpPr txBox="1"/>
          <p:nvPr/>
        </p:nvSpPr>
        <p:spPr>
          <a:xfrm>
            <a:off x="8561033" y="1574156"/>
            <a:ext cx="3766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Moore &amp; Cowan (2020)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0AF446-D1E7-E047-9D7E-C584F0B02761}"/>
              </a:ext>
            </a:extLst>
          </p:cNvPr>
          <p:cNvSpPr/>
          <p:nvPr/>
        </p:nvSpPr>
        <p:spPr>
          <a:xfrm>
            <a:off x="444973" y="181558"/>
            <a:ext cx="113020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Box model of deep-water cycling and loss to space for an M-Earth with active plate tectonics</a:t>
            </a: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B9C3CF19-5492-4044-B099-336DEECB2E65}"/>
              </a:ext>
            </a:extLst>
          </p:cNvPr>
          <p:cNvSpPr/>
          <p:nvPr/>
        </p:nvSpPr>
        <p:spPr>
          <a:xfrm>
            <a:off x="0" y="0"/>
            <a:ext cx="12192000" cy="1440333"/>
          </a:xfrm>
          <a:prstGeom prst="frame">
            <a:avLst>
              <a:gd name="adj1" fmla="val 7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050CD9-2DC0-2441-8C33-266BB0280EB6}"/>
              </a:ext>
            </a:extLst>
          </p:cNvPr>
          <p:cNvSpPr txBox="1"/>
          <p:nvPr/>
        </p:nvSpPr>
        <p:spPr>
          <a:xfrm>
            <a:off x="7436629" y="6019540"/>
            <a:ext cx="407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Moore &amp; Cowan (2020);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Moore, Cowan, &amp; </a:t>
            </a:r>
            <a:r>
              <a:rPr lang="en-US" dirty="0" err="1">
                <a:solidFill>
                  <a:schemeClr val="bg1"/>
                </a:solidFill>
              </a:rPr>
              <a:t>Boukaré</a:t>
            </a:r>
            <a:r>
              <a:rPr lang="en-US" dirty="0">
                <a:solidFill>
                  <a:schemeClr val="bg1"/>
                </a:solidFill>
              </a:rPr>
              <a:t> (submitted)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C94B94-13A3-D88B-9CEF-E4AF8DAB3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012" y="1449278"/>
            <a:ext cx="7019922" cy="457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65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73FBA1A-A18D-94A1-EC91-EC5E85407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981" y="1508082"/>
            <a:ext cx="7772400" cy="4531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774467B-D09C-6E4E-BF7A-214253AA9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6" y="252962"/>
            <a:ext cx="11602994" cy="994172"/>
          </a:xfrm>
        </p:spPr>
        <p:txBody>
          <a:bodyPr>
            <a:noAutofit/>
          </a:bodyPr>
          <a:lstStyle/>
          <a:p>
            <a:r>
              <a:rPr lang="en-CA" sz="2600" b="1" dirty="0">
                <a:solidFill>
                  <a:schemeClr val="bg1"/>
                </a:solidFill>
                <a:latin typeface="+mn-lt"/>
              </a:rPr>
              <a:t>Flowchart of simulations: M-</a:t>
            </a:r>
            <a:r>
              <a:rPr lang="en-US" sz="2600" b="1" dirty="0">
                <a:solidFill>
                  <a:schemeClr val="bg1"/>
                </a:solidFill>
                <a:latin typeface="+mn-lt"/>
              </a:rPr>
              <a:t>Earth begins with a steam atmosphere in a </a:t>
            </a:r>
            <a:br>
              <a:rPr lang="en-US" sz="2600" b="1" dirty="0">
                <a:solidFill>
                  <a:schemeClr val="bg1"/>
                </a:solidFill>
                <a:latin typeface="+mn-lt"/>
              </a:rPr>
            </a:br>
            <a:r>
              <a:rPr lang="en-US" sz="2600" b="1" u="sng" dirty="0">
                <a:solidFill>
                  <a:schemeClr val="bg1"/>
                </a:solidFill>
                <a:latin typeface="+mn-lt"/>
              </a:rPr>
              <a:t>surface magma ocean phase</a:t>
            </a:r>
            <a:r>
              <a:rPr lang="en-US" sz="2600" b="1" dirty="0">
                <a:solidFill>
                  <a:schemeClr val="bg1"/>
                </a:solidFill>
                <a:latin typeface="+mn-lt"/>
              </a:rPr>
              <a:t>; once solidified, planet shifts into </a:t>
            </a:r>
            <a:r>
              <a:rPr lang="en-US" sz="2600" b="1" u="sng" dirty="0">
                <a:solidFill>
                  <a:schemeClr val="bg1"/>
                </a:solidFill>
                <a:latin typeface="+mn-lt"/>
              </a:rPr>
              <a:t>plate-tectonics-driven deep-water cycling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34E3A-3CC9-276C-38C6-F6CC20D29F3A}"/>
              </a:ext>
            </a:extLst>
          </p:cNvPr>
          <p:cNvSpPr txBox="1"/>
          <p:nvPr/>
        </p:nvSpPr>
        <p:spPr>
          <a:xfrm>
            <a:off x="416553" y="2274267"/>
            <a:ext cx="1944130" cy="738664"/>
          </a:xfrm>
          <a:prstGeom prst="rect">
            <a:avLst/>
          </a:prstGeom>
          <a:solidFill>
            <a:schemeClr val="bg1">
              <a:alpha val="85371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Surface magma ocean phase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EFEEB3-323E-15A1-BA0E-E922D1CDDCD6}"/>
              </a:ext>
            </a:extLst>
          </p:cNvPr>
          <p:cNvSpPr txBox="1"/>
          <p:nvPr/>
        </p:nvSpPr>
        <p:spPr>
          <a:xfrm>
            <a:off x="416553" y="4528999"/>
            <a:ext cx="2065808" cy="106182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F5"/>
                </a:solidFill>
              </a:rPr>
              <a:t>Plate-tectonics-driven deep-water cycling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909220-6392-6ECA-78C1-F314D07C4632}"/>
              </a:ext>
            </a:extLst>
          </p:cNvPr>
          <p:cNvSpPr txBox="1"/>
          <p:nvPr/>
        </p:nvSpPr>
        <p:spPr>
          <a:xfrm>
            <a:off x="8278886" y="6010802"/>
            <a:ext cx="2389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Moore, Cowan, </a:t>
            </a:r>
            <a:r>
              <a:rPr lang="en-US" sz="1600" dirty="0" err="1">
                <a:solidFill>
                  <a:schemeClr val="bg1"/>
                </a:solidFill>
              </a:rPr>
              <a:t>Boukaré</a:t>
            </a:r>
            <a:r>
              <a:rPr lang="en-US" sz="1600" dirty="0">
                <a:solidFill>
                  <a:schemeClr val="bg1"/>
                </a:solidFill>
              </a:rPr>
              <a:t> (submitted)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ED025046-CDFE-EEA7-C562-3A8DC86C3EF2}"/>
              </a:ext>
            </a:extLst>
          </p:cNvPr>
          <p:cNvSpPr/>
          <p:nvPr/>
        </p:nvSpPr>
        <p:spPr>
          <a:xfrm>
            <a:off x="0" y="10938"/>
            <a:ext cx="12192000" cy="1485926"/>
          </a:xfrm>
          <a:prstGeom prst="frame">
            <a:avLst>
              <a:gd name="adj1" fmla="val 7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5D846A-0AE9-E8C3-CC0F-FAF8CDF56B17}"/>
              </a:ext>
            </a:extLst>
          </p:cNvPr>
          <p:cNvSpPr/>
          <p:nvPr/>
        </p:nvSpPr>
        <p:spPr>
          <a:xfrm>
            <a:off x="7684528" y="1857954"/>
            <a:ext cx="2540000" cy="4035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C359A8-8180-D571-4292-82081A8B0FC4}"/>
              </a:ext>
            </a:extLst>
          </p:cNvPr>
          <p:cNvSpPr/>
          <p:nvPr/>
        </p:nvSpPr>
        <p:spPr>
          <a:xfrm>
            <a:off x="5493656" y="4178052"/>
            <a:ext cx="2540000" cy="1763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D7CE7B-DCF7-48BA-8E9B-856C0365AFCF}"/>
              </a:ext>
            </a:extLst>
          </p:cNvPr>
          <p:cNvSpPr/>
          <p:nvPr/>
        </p:nvSpPr>
        <p:spPr>
          <a:xfrm>
            <a:off x="3739542" y="2764148"/>
            <a:ext cx="849084" cy="497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02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73FBA1A-A18D-94A1-EC91-EC5E85407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981" y="1508082"/>
            <a:ext cx="7772400" cy="45316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434E3A-3CC9-276C-38C6-F6CC20D29F3A}"/>
              </a:ext>
            </a:extLst>
          </p:cNvPr>
          <p:cNvSpPr txBox="1"/>
          <p:nvPr/>
        </p:nvSpPr>
        <p:spPr>
          <a:xfrm>
            <a:off x="416553" y="2274267"/>
            <a:ext cx="1944130" cy="738664"/>
          </a:xfrm>
          <a:prstGeom prst="rect">
            <a:avLst/>
          </a:prstGeom>
          <a:solidFill>
            <a:schemeClr val="bg1">
              <a:alpha val="85371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Surface magma ocean phase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EFEEB3-323E-15A1-BA0E-E922D1CDDCD6}"/>
              </a:ext>
            </a:extLst>
          </p:cNvPr>
          <p:cNvSpPr txBox="1"/>
          <p:nvPr/>
        </p:nvSpPr>
        <p:spPr>
          <a:xfrm>
            <a:off x="416553" y="4528999"/>
            <a:ext cx="2065808" cy="106182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F5"/>
                </a:solidFill>
              </a:rPr>
              <a:t>Plate-tectonics-driven deep-water cycling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909220-6392-6ECA-78C1-F314D07C4632}"/>
              </a:ext>
            </a:extLst>
          </p:cNvPr>
          <p:cNvSpPr txBox="1"/>
          <p:nvPr/>
        </p:nvSpPr>
        <p:spPr>
          <a:xfrm>
            <a:off x="8278886" y="6010802"/>
            <a:ext cx="2389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Moore, Cowan, </a:t>
            </a:r>
            <a:r>
              <a:rPr lang="en-US" sz="1600" dirty="0" err="1">
                <a:solidFill>
                  <a:schemeClr val="bg1"/>
                </a:solidFill>
              </a:rPr>
              <a:t>Boukaré</a:t>
            </a:r>
            <a:r>
              <a:rPr lang="en-US" sz="1600" dirty="0">
                <a:solidFill>
                  <a:schemeClr val="bg1"/>
                </a:solidFill>
              </a:rPr>
              <a:t> (submitted)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C1E5E5-45A0-91F5-5C7D-C79FBA74D6E2}"/>
              </a:ext>
            </a:extLst>
          </p:cNvPr>
          <p:cNvSpPr/>
          <p:nvPr/>
        </p:nvSpPr>
        <p:spPr>
          <a:xfrm>
            <a:off x="1242596" y="6157476"/>
            <a:ext cx="6319739" cy="461665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“Habitable” = liquid surface water present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ED025046-CDFE-EEA7-C562-3A8DC86C3EF2}"/>
              </a:ext>
            </a:extLst>
          </p:cNvPr>
          <p:cNvSpPr/>
          <p:nvPr/>
        </p:nvSpPr>
        <p:spPr>
          <a:xfrm>
            <a:off x="0" y="10938"/>
            <a:ext cx="12192000" cy="1485926"/>
          </a:xfrm>
          <a:prstGeom prst="frame">
            <a:avLst>
              <a:gd name="adj1" fmla="val 7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9918BC-BB7E-E23B-43EE-11CC4F3730CF}"/>
              </a:ext>
            </a:extLst>
          </p:cNvPr>
          <p:cNvSpPr txBox="1">
            <a:spLocks/>
          </p:cNvSpPr>
          <p:nvPr/>
        </p:nvSpPr>
        <p:spPr>
          <a:xfrm>
            <a:off x="589006" y="252962"/>
            <a:ext cx="1160299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600" b="1">
                <a:solidFill>
                  <a:schemeClr val="bg1"/>
                </a:solidFill>
                <a:latin typeface="+mn-lt"/>
              </a:rPr>
              <a:t>Flowchart of simulations: M-</a:t>
            </a:r>
            <a:r>
              <a:rPr lang="en-US" sz="2600" b="1">
                <a:solidFill>
                  <a:schemeClr val="bg1"/>
                </a:solidFill>
                <a:latin typeface="+mn-lt"/>
              </a:rPr>
              <a:t>Earth begins with a steam atmosphere in a </a:t>
            </a:r>
            <a:br>
              <a:rPr lang="en-US" sz="2600" b="1">
                <a:solidFill>
                  <a:schemeClr val="bg1"/>
                </a:solidFill>
                <a:latin typeface="+mn-lt"/>
              </a:rPr>
            </a:br>
            <a:r>
              <a:rPr lang="en-US" sz="2600" b="1" u="sng">
                <a:solidFill>
                  <a:schemeClr val="bg1"/>
                </a:solidFill>
                <a:latin typeface="+mn-lt"/>
              </a:rPr>
              <a:t>surface magma ocean phase</a:t>
            </a:r>
            <a:r>
              <a:rPr lang="en-US" sz="2600" b="1">
                <a:solidFill>
                  <a:schemeClr val="bg1"/>
                </a:solidFill>
                <a:latin typeface="+mn-lt"/>
              </a:rPr>
              <a:t>; once solidified, planet shifts into </a:t>
            </a:r>
            <a:r>
              <a:rPr lang="en-US" sz="2600" b="1" u="sng">
                <a:solidFill>
                  <a:schemeClr val="bg1"/>
                </a:solidFill>
                <a:latin typeface="+mn-lt"/>
              </a:rPr>
              <a:t>plate-tectonics-driven deep-water cycling</a:t>
            </a:r>
            <a:endParaRPr lang="en-US" sz="2600" b="1" u="sng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340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CFAFEE-405D-C1AF-76C9-E83DDACB9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03" y="738166"/>
            <a:ext cx="5807089" cy="28908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0D6B0C-FFE6-8913-D40F-E450ACFB42A2}"/>
              </a:ext>
            </a:extLst>
          </p:cNvPr>
          <p:cNvSpPr txBox="1"/>
          <p:nvPr/>
        </p:nvSpPr>
        <p:spPr>
          <a:xfrm>
            <a:off x="810581" y="-48384"/>
            <a:ext cx="86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PT Serif" panose="020A0603040505020204" pitchFamily="18" charset="77"/>
              </a:rPr>
              <a:t>magma ocean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5A68F11-20B7-BB9F-33EA-4C7093B00CA0}"/>
              </a:ext>
            </a:extLst>
          </p:cNvPr>
          <p:cNvCxnSpPr>
            <a:cxnSpLocks/>
          </p:cNvCxnSpPr>
          <p:nvPr/>
        </p:nvCxnSpPr>
        <p:spPr>
          <a:xfrm>
            <a:off x="1829067" y="536391"/>
            <a:ext cx="3957371" cy="0"/>
          </a:xfrm>
          <a:prstGeom prst="straightConnector1">
            <a:avLst/>
          </a:prstGeom>
          <a:ln w="635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73E5DBA-3610-E486-A360-6C21326EBC15}"/>
              </a:ext>
            </a:extLst>
          </p:cNvPr>
          <p:cNvSpPr txBox="1"/>
          <p:nvPr/>
        </p:nvSpPr>
        <p:spPr>
          <a:xfrm>
            <a:off x="3084046" y="156716"/>
            <a:ext cx="1983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PT Serif" panose="020A0603040505020204" pitchFamily="18" charset="77"/>
              </a:rPr>
              <a:t>deep-water cycling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82EA3E-85D5-497B-1B01-1C1F6C41E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01" y="3471864"/>
            <a:ext cx="5807091" cy="28908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3530F1-34E1-0C3F-C369-8721015E6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288" y="743406"/>
            <a:ext cx="5807092" cy="2890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291E46-B323-8041-419E-F4A1FBC1E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0288" y="3475121"/>
            <a:ext cx="5807092" cy="289086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F890271-2E2F-0589-C3EA-A419BE5CA0CD}"/>
              </a:ext>
            </a:extLst>
          </p:cNvPr>
          <p:cNvCxnSpPr>
            <a:cxnSpLocks/>
          </p:cNvCxnSpPr>
          <p:nvPr/>
        </p:nvCxnSpPr>
        <p:spPr>
          <a:xfrm>
            <a:off x="457200" y="536391"/>
            <a:ext cx="1371867" cy="0"/>
          </a:xfrm>
          <a:prstGeom prst="straightConnector1">
            <a:avLst/>
          </a:prstGeom>
          <a:ln w="635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AB4229-A95A-72BA-4E63-12B2F174DB04}"/>
              </a:ext>
            </a:extLst>
          </p:cNvPr>
          <p:cNvCxnSpPr>
            <a:cxnSpLocks/>
          </p:cNvCxnSpPr>
          <p:nvPr/>
        </p:nvCxnSpPr>
        <p:spPr>
          <a:xfrm>
            <a:off x="7777429" y="584774"/>
            <a:ext cx="3957371" cy="0"/>
          </a:xfrm>
          <a:prstGeom prst="straightConnector1">
            <a:avLst/>
          </a:prstGeom>
          <a:ln w="635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F90AE6C-1F65-75AB-A6F6-B513FB8ABF0C}"/>
              </a:ext>
            </a:extLst>
          </p:cNvPr>
          <p:cNvCxnSpPr>
            <a:cxnSpLocks/>
          </p:cNvCxnSpPr>
          <p:nvPr/>
        </p:nvCxnSpPr>
        <p:spPr>
          <a:xfrm>
            <a:off x="6405562" y="584774"/>
            <a:ext cx="1371867" cy="0"/>
          </a:xfrm>
          <a:prstGeom prst="straightConnector1">
            <a:avLst/>
          </a:prstGeom>
          <a:ln w="635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0103BF4-DEE8-1D35-E5C7-E98AFFDBA45C}"/>
              </a:ext>
            </a:extLst>
          </p:cNvPr>
          <p:cNvSpPr txBox="1"/>
          <p:nvPr/>
        </p:nvSpPr>
        <p:spPr>
          <a:xfrm>
            <a:off x="8736086" y="6362730"/>
            <a:ext cx="3455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Moore, Cowan, </a:t>
            </a:r>
            <a:r>
              <a:rPr lang="en-US" sz="1600" dirty="0" err="1">
                <a:solidFill>
                  <a:schemeClr val="bg1"/>
                </a:solidFill>
              </a:rPr>
              <a:t>Boukaré</a:t>
            </a:r>
            <a:r>
              <a:rPr lang="en-US" sz="1600" dirty="0">
                <a:solidFill>
                  <a:schemeClr val="bg1"/>
                </a:solidFill>
              </a:rPr>
              <a:t> (submitted)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F72BE4-42BB-9AFF-8A67-10299693C8AA}"/>
              </a:ext>
            </a:extLst>
          </p:cNvPr>
          <p:cNvSpPr txBox="1"/>
          <p:nvPr/>
        </p:nvSpPr>
        <p:spPr>
          <a:xfrm rot="16200000">
            <a:off x="691154" y="1891210"/>
            <a:ext cx="169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T Serif" panose="020A0603040505020204" pitchFamily="18" charset="77"/>
              </a:rPr>
              <a:t>surface magma ocean solidifies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E6BF55-DFAD-28C5-9FD6-6E02A1073EA4}"/>
              </a:ext>
            </a:extLst>
          </p:cNvPr>
          <p:cNvSpPr txBox="1"/>
          <p:nvPr/>
        </p:nvSpPr>
        <p:spPr>
          <a:xfrm>
            <a:off x="3163870" y="3492496"/>
            <a:ext cx="169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T Serif" panose="020A0603040505020204" pitchFamily="18" charset="77"/>
              </a:rPr>
              <a:t>basal magma ocean solidifies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A06DB35-2C92-B499-5C44-560A94FA95FD}"/>
                  </a:ext>
                </a:extLst>
              </p:cNvPr>
              <p:cNvSpPr txBox="1"/>
              <p:nvPr/>
            </p:nvSpPr>
            <p:spPr>
              <a:xfrm>
                <a:off x="4240129" y="6400052"/>
                <a:ext cx="3092617" cy="375552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1 Earth Ocean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CA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CA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CA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CA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CA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CA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𝟐𝟏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chemeClr val="bg1"/>
                    </a:solidFill>
                  </a:rPr>
                  <a:t> kg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A06DB35-2C92-B499-5C44-560A94FA9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0129" y="6400052"/>
                <a:ext cx="3092617" cy="375552"/>
              </a:xfrm>
              <a:prstGeom prst="rect">
                <a:avLst/>
              </a:prstGeom>
              <a:blipFill>
                <a:blip r:embed="rId7"/>
                <a:stretch>
                  <a:fillRect l="-1626" t="-6250" r="-407" b="-18750"/>
                </a:stretch>
              </a:blipFill>
              <a:ln w="254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5F7BAF1-A75F-5EF8-86D2-3949FA187E44}"/>
              </a:ext>
            </a:extLst>
          </p:cNvPr>
          <p:cNvSpPr txBox="1"/>
          <p:nvPr/>
        </p:nvSpPr>
        <p:spPr>
          <a:xfrm>
            <a:off x="6758774" y="129"/>
            <a:ext cx="86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PT Serif" panose="020A0603040505020204" pitchFamily="18" charset="77"/>
              </a:rPr>
              <a:t>magma ocean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3F3C3-861F-545D-CE50-1CE96D8EB954}"/>
              </a:ext>
            </a:extLst>
          </p:cNvPr>
          <p:cNvSpPr txBox="1"/>
          <p:nvPr/>
        </p:nvSpPr>
        <p:spPr>
          <a:xfrm>
            <a:off x="8908198" y="197837"/>
            <a:ext cx="1983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PT Serif" panose="020A0603040505020204" pitchFamily="18" charset="77"/>
              </a:rPr>
              <a:t>deep-water cycling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E9C5C8-23B8-795F-A73E-1828359DCED6}"/>
              </a:ext>
            </a:extLst>
          </p:cNvPr>
          <p:cNvCxnSpPr>
            <a:cxnSpLocks/>
          </p:cNvCxnSpPr>
          <p:nvPr/>
        </p:nvCxnSpPr>
        <p:spPr>
          <a:xfrm>
            <a:off x="457199" y="6477863"/>
            <a:ext cx="2706671" cy="0"/>
          </a:xfrm>
          <a:prstGeom prst="straightConnector1">
            <a:avLst/>
          </a:prstGeom>
          <a:ln w="635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DBDE4A0-76D4-71F2-7372-D12C71A49780}"/>
              </a:ext>
            </a:extLst>
          </p:cNvPr>
          <p:cNvSpPr txBox="1"/>
          <p:nvPr/>
        </p:nvSpPr>
        <p:spPr>
          <a:xfrm>
            <a:off x="772564" y="6466917"/>
            <a:ext cx="2113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PT Serif" panose="020A0603040505020204" pitchFamily="18" charset="77"/>
              </a:rPr>
              <a:t>basal magma ocean</a:t>
            </a:r>
          </a:p>
        </p:txBody>
      </p:sp>
    </p:spTree>
    <p:extLst>
      <p:ext uri="{BB962C8B-B14F-4D97-AF65-F5344CB8AC3E}">
        <p14:creationId xmlns:p14="http://schemas.microsoft.com/office/powerpoint/2010/main" val="23489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8FE2E-825C-1A3D-154F-725E7D5D8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805" y="370127"/>
            <a:ext cx="1123421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CRAQ International Internship 2022: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w/ Lena Noack at the </a:t>
            </a:r>
            <a:r>
              <a:rPr lang="en-US" b="1" dirty="0" err="1">
                <a:solidFill>
                  <a:schemeClr val="bg1"/>
                </a:solidFill>
                <a:latin typeface="+mn-lt"/>
              </a:rPr>
              <a:t>Freie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Universität Berlin </a:t>
            </a:r>
            <a:r>
              <a:rPr lang="en-CA" b="0" i="0" dirty="0">
                <a:solidFill>
                  <a:srgbClr val="E0E0E0"/>
                </a:solidFill>
                <a:effectLst/>
                <a:latin typeface="Apple Color Emoji" pitchFamily="2" charset="0"/>
              </a:rPr>
              <a:t>🇩🇪</a:t>
            </a:r>
            <a:br>
              <a:rPr lang="en-CA" b="1" i="0" dirty="0">
                <a:solidFill>
                  <a:srgbClr val="E0E0E0"/>
                </a:solidFill>
                <a:effectLst/>
                <a:latin typeface="Helvetica Neue" panose="02000503000000020004" pitchFamily="2" charset="0"/>
              </a:rPr>
            </a:b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CCC5AA-AEF6-F980-006A-A537560AA273}"/>
              </a:ext>
            </a:extLst>
          </p:cNvPr>
          <p:cNvSpPr/>
          <p:nvPr/>
        </p:nvSpPr>
        <p:spPr>
          <a:xfrm>
            <a:off x="179859" y="5566552"/>
            <a:ext cx="5916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Stagnant-lid M-Earth + degassing + (slow) resurfacing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44A8BD-F9A2-9F5D-52C4-33D7F9E81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96" y="1680351"/>
            <a:ext cx="5969204" cy="3886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9996FB-76B7-61BB-C2A7-FBD1BAEB0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281" y="1712941"/>
            <a:ext cx="3332205" cy="2499153"/>
          </a:xfrm>
          <a:prstGeom prst="rect">
            <a:avLst/>
          </a:prstGeom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F24ED842-B941-40E2-F5E3-E704E6F19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479552" y="1907588"/>
            <a:ext cx="2644346" cy="19832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C965C2-AFBA-6B00-5248-62A4D34FB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615477" y="4598134"/>
            <a:ext cx="2372495" cy="1779371"/>
          </a:xfrm>
          <a:prstGeom prst="rect">
            <a:avLst/>
          </a:prstGeom>
        </p:spPr>
      </p:pic>
      <p:pic>
        <p:nvPicPr>
          <p:cNvPr id="16" name="Picture 15" descr="A picture containing person&#10;&#10;Description automatically generated">
            <a:extLst>
              <a:ext uri="{FF2B5EF4-FFF2-40B4-BE49-F238E27FC236}">
                <a16:creationId xmlns:a16="http://schemas.microsoft.com/office/drawing/2014/main" id="{01DFAFED-59C6-4530-060F-E37E568A3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913737" y="4360264"/>
            <a:ext cx="2644347" cy="1983260"/>
          </a:xfrm>
          <a:prstGeom prst="rect">
            <a:avLst/>
          </a:prstGeom>
        </p:spPr>
      </p:pic>
      <p:pic>
        <p:nvPicPr>
          <p:cNvPr id="18" name="Picture 17" descr="A picture containing outdoor, ground, stone&#10;&#10;Description automatically generated">
            <a:extLst>
              <a:ext uri="{FF2B5EF4-FFF2-40B4-BE49-F238E27FC236}">
                <a16:creationId xmlns:a16="http://schemas.microsoft.com/office/drawing/2014/main" id="{62FFB73D-B43B-DF82-04B6-02D38DB1F5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965850" y="4653738"/>
            <a:ext cx="2224216" cy="1668162"/>
          </a:xfrm>
          <a:prstGeom prst="rect">
            <a:avLst/>
          </a:prstGeom>
        </p:spPr>
      </p:pic>
      <p:pic>
        <p:nvPicPr>
          <p:cNvPr id="20" name="Picture 19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309EC198-1954-DB51-F291-2E92C9D237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061" y="56443"/>
            <a:ext cx="1124180" cy="152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83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4620</TotalTime>
  <Words>851</Words>
  <Application>Microsoft Macintosh PowerPoint</Application>
  <PresentationFormat>Widescreen</PresentationFormat>
  <Paragraphs>105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Apple Color Emoji</vt:lpstr>
      <vt:lpstr>Arial</vt:lpstr>
      <vt:lpstr>Calibri</vt:lpstr>
      <vt:lpstr>Calibri Light</vt:lpstr>
      <vt:lpstr>Cambria Math</vt:lpstr>
      <vt:lpstr>Helvetica Neue</vt:lpstr>
      <vt:lpstr>PT Serif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Flowchart of simulations: M-Earth begins with a steam atmosphere in a  surface magma ocean phase; once solidified, planet shifts into plate-tectonics-driven deep-water cycling</vt:lpstr>
      <vt:lpstr>PowerPoint Presentation</vt:lpstr>
      <vt:lpstr>PowerPoint Presentation</vt:lpstr>
      <vt:lpstr>CRAQ International Internship 2022: w/ Lena Noack at the Freie Universität Berlin 🇩🇪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Keavin Moore</dc:creator>
  <cp:lastModifiedBy>Keavin Moore</cp:lastModifiedBy>
  <cp:revision>552</cp:revision>
  <dcterms:created xsi:type="dcterms:W3CDTF">2020-05-26T18:54:57Z</dcterms:created>
  <dcterms:modified xsi:type="dcterms:W3CDTF">2023-05-09T12:52:22Z</dcterms:modified>
</cp:coreProperties>
</file>