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6" r:id="rId3"/>
    <p:sldId id="358" r:id="rId4"/>
    <p:sldId id="357" r:id="rId5"/>
    <p:sldId id="360" r:id="rId6"/>
    <p:sldId id="354" r:id="rId7"/>
    <p:sldId id="355" r:id="rId8"/>
    <p:sldId id="353" r:id="rId9"/>
    <p:sldId id="342" r:id="rId10"/>
    <p:sldId id="3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85D"/>
    <a:srgbClr val="440154"/>
    <a:srgbClr val="0B3D91"/>
    <a:srgbClr val="A83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920" autoAdjust="0"/>
  </p:normalViewPr>
  <p:slideViewPr>
    <p:cSldViewPr snapToGrid="0">
      <p:cViewPr>
        <p:scale>
          <a:sx n="66" d="100"/>
          <a:sy n="66" d="100"/>
        </p:scale>
        <p:origin x="1560" y="374"/>
      </p:cViewPr>
      <p:guideLst>
        <p:guide orient="horz" pos="2137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B77E-FA6D-4004-B41A-E0FBCFBCC6D4}" type="datetimeFigureOut">
              <a:rPr lang="en-CA" smtClean="0"/>
              <a:t>2023-05-06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CF34F-C83A-4304-9510-7A5656D886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2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CF34F-C83A-4304-9510-7A5656D8869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24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98AA-AE15-1CC1-0454-7999AD31F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8966-4A6D-7087-626C-7327D6910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88ED-3E5D-AE0A-7D33-57D2D3C8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3288-008F-4AA9-B6AE-7384C9DB8DA9}" type="datetime1">
              <a:rPr lang="en-CA" smtClean="0"/>
              <a:t>2023-05-06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82760-3796-BB12-6E7B-B8E62D32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2CAAC-772E-E2DD-21B4-52A3252E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30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65BB-BDFF-714E-EC66-E7A8C347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886D4-57AA-6FEA-2925-55AFB0937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1B8AB-BCF7-655B-1EEB-69A65CF3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65D-6718-4597-9E02-7380AE8E9D40}" type="datetime1">
              <a:rPr lang="en-CA" smtClean="0"/>
              <a:t>2023-05-06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9A9B5-277F-8825-BADF-3C6A07BC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9C8E-6594-00E9-EE36-70EA2FBF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24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B5DDF-E2BB-908C-E28E-87C3583C1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8B32D-BE2E-BD80-7D8D-A462C4ED4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96A5C-87D0-65E4-2026-93C62625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3E76-0DCB-41C6-A114-C709E0A9D983}" type="datetime1">
              <a:rPr lang="en-CA" smtClean="0"/>
              <a:t>2023-05-06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45AC-59F1-B3DE-5D43-2EE10CED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5ECF0-DD52-F5F6-916F-6F5EA417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0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E6E8-2D57-7DC0-011B-DB9AEEAC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DE5F-68DC-9708-80B0-D252E7F98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6C5A-1174-BBFD-16CB-ACCB51A4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A7DE-E06A-4589-BF43-605A6F61676D}" type="datetime1">
              <a:rPr lang="en-CA" smtClean="0"/>
              <a:t>2023-05-06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8CC8-184D-54A5-BCF9-CB32F3F1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008E-A054-FE17-5D0D-FC123814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10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814F-8CF7-955F-E463-57758424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879E5-BF12-2D6E-E94B-E73058A5A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D89C3-8555-924C-8C29-A4CC1948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922D-7587-4D7B-9D52-35B2AA468852}" type="datetime1">
              <a:rPr lang="en-CA" smtClean="0"/>
              <a:t>2023-05-06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C7B1-86E3-3FD6-A94B-464F6031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258F6-28A4-44CC-6847-C73B4E14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89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8434-FF37-82CA-0C08-89FEF30C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D9F5D-2418-8C07-277F-576D6E7D9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543DC-35A9-084E-22E5-F9BC2461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9B2CB-F7B2-CEFF-5196-C76B6DC4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EC57-6E5C-4939-95A7-4625DF9A1663}" type="datetime1">
              <a:rPr lang="en-CA" smtClean="0"/>
              <a:t>2023-05-06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3ECAC-227F-1A99-5561-5F8F1C56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452CD-59EC-EA33-42F4-971DA4A4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70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26CC-3D18-896D-F92C-C8958819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2D44-E887-BEEF-E984-35B5EEBD6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EDC05-BE25-07E0-FCC5-B4B2D0C0A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92C86-5208-9E6A-9384-8BE8BD1AB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BC583-860B-493B-C991-5512D66C6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4A6CB-715C-77B1-DF3A-F0681E17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4C94-0639-47D0-B594-9A9B3768E75E}" type="datetime1">
              <a:rPr lang="en-CA" smtClean="0"/>
              <a:t>2023-05-06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43813-1185-3D10-FE5B-2C9C3FED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317E8-49E8-5639-5E85-F43C331E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91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DC7B-9BD8-F1B5-C5B1-CAA3A689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6792A-C467-C9C2-FA3C-41081960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A840-57BC-44EC-B4FA-FD57CFFD9F48}" type="datetime1">
              <a:rPr lang="en-CA" smtClean="0"/>
              <a:t>2023-05-06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AE843-C749-0F60-29AB-155CBAD8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FD2BF-0B48-1CA0-8110-5AFC53BD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96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D028D-1406-FA67-ED1D-472E3EA2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BCAF-2348-4A94-8F90-217428BACCF6}" type="datetime1">
              <a:rPr lang="en-CA" smtClean="0"/>
              <a:t>2023-05-06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938AF-D1B6-B16B-2FF0-D42A1E8F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7CEF2-7BFC-62BA-D112-A20F4AF8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26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854-76BB-6C84-4A83-BC8AF6D0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95C4E-0F13-7F8C-3E5C-3AD0582A1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A27D0-D36E-1085-EC22-451B1F881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CB271-D78F-020E-0CE8-9D853554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1189-95A5-4D39-B5DC-4087490D6BC4}" type="datetime1">
              <a:rPr lang="en-CA" smtClean="0"/>
              <a:t>2023-05-06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8EB0F-6AC6-5EA3-1A86-D4A257BF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8DFDF-3BD2-FBA1-B565-C2811F5C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4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8898-2165-C3CE-4B96-6C909B53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A16A01-EF99-49C8-C497-E76420D30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2461D-92B2-A246-6F62-7D2849C52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2BD09-2CBE-69F2-F5BA-55053AD5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1D9D-2E30-4D44-8FE1-D1A7EE9F27F1}" type="datetime1">
              <a:rPr lang="en-CA" smtClean="0"/>
              <a:t>2023-05-06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31BDD-843E-6483-3C59-0E20CE93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93167-69B7-D8F2-E23D-24BA04F1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83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E03B2-7E59-68E4-3289-B6883784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61E13-2DF8-7160-EB4B-BD7E8729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3DC6-8636-1719-E682-ADDBAE543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7E5D4-13BB-4D7D-92DA-4EEF16EDFEAE}" type="datetime1">
              <a:rPr lang="en-CA" smtClean="0"/>
              <a:t>2023-05-06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DF6D-C8D3-0477-17F9-09B634836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30CE-0068-6399-560A-380C1C8D8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0F84-A36C-499B-A014-70345ABF99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57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matesic21@ubishops.ca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89D7A4-E7FA-01A5-614D-23FADD6E4A98}"/>
              </a:ext>
            </a:extLst>
          </p:cNvPr>
          <p:cNvSpPr/>
          <p:nvPr/>
        </p:nvSpPr>
        <p:spPr>
          <a:xfrm>
            <a:off x="35400" y="5534583"/>
            <a:ext cx="12121200" cy="125672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86B35-BBAB-C702-2433-ECBFF7069E02}"/>
              </a:ext>
            </a:extLst>
          </p:cNvPr>
          <p:cNvSpPr/>
          <p:nvPr/>
        </p:nvSpPr>
        <p:spPr>
          <a:xfrm>
            <a:off x="35518" y="6790273"/>
            <a:ext cx="12120964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32E4D44-AFC7-F0BA-A6A0-A9942896EE3D}"/>
              </a:ext>
            </a:extLst>
          </p:cNvPr>
          <p:cNvSpPr/>
          <p:nvPr/>
        </p:nvSpPr>
        <p:spPr>
          <a:xfrm>
            <a:off x="40253" y="68958"/>
            <a:ext cx="12114000" cy="3743944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Assessment of Kepler’s Small Long-Period Exoplanet Candidates with Gaussian 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and Nested Sampling</a:t>
            </a:r>
            <a:endParaRPr lang="en-US" sz="5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hlinkClick r:id="rId3"/>
            <a:extLst>
              <a:ext uri="{FF2B5EF4-FFF2-40B4-BE49-F238E27FC236}">
                <a16:creationId xmlns:a16="http://schemas.microsoft.com/office/drawing/2014/main" id="{D4B5EE5A-7BEE-CA52-DAE3-07BF374B70CE}"/>
              </a:ext>
            </a:extLst>
          </p:cNvPr>
          <p:cNvSpPr/>
          <p:nvPr/>
        </p:nvSpPr>
        <p:spPr>
          <a:xfrm>
            <a:off x="94166" y="6618868"/>
            <a:ext cx="1615688" cy="14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E094D7-CEF9-ADFF-23D6-1267BA17C027}"/>
              </a:ext>
            </a:extLst>
          </p:cNvPr>
          <p:cNvSpPr/>
          <p:nvPr/>
        </p:nvSpPr>
        <p:spPr>
          <a:xfrm>
            <a:off x="35400" y="3917625"/>
            <a:ext cx="12121200" cy="1508334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R. B. Matesic</a:t>
            </a:r>
          </a:p>
          <a:p>
            <a:pPr algn="ctr"/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2023-05-10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20B6C0B-5FA9-6527-0F24-6E60C4B17A4A}"/>
              </a:ext>
            </a:extLst>
          </p:cNvPr>
          <p:cNvSpPr/>
          <p:nvPr/>
        </p:nvSpPr>
        <p:spPr>
          <a:xfrm>
            <a:off x="37276" y="34381"/>
            <a:ext cx="121176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A197F5D-ACA3-8800-ED4E-002E92656BEF}"/>
              </a:ext>
            </a:extLst>
          </p:cNvPr>
          <p:cNvSpPr/>
          <p:nvPr/>
        </p:nvSpPr>
        <p:spPr>
          <a:xfrm>
            <a:off x="37095" y="3812902"/>
            <a:ext cx="12114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0B6971B-D939-8330-D904-7AB7EDCBA597}"/>
              </a:ext>
            </a:extLst>
          </p:cNvPr>
          <p:cNvSpPr/>
          <p:nvPr/>
        </p:nvSpPr>
        <p:spPr>
          <a:xfrm>
            <a:off x="35518" y="3883134"/>
            <a:ext cx="12120964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3FEC85E-E01E-E4B3-4525-317EF3895D6A}"/>
              </a:ext>
            </a:extLst>
          </p:cNvPr>
          <p:cNvSpPr/>
          <p:nvPr/>
        </p:nvSpPr>
        <p:spPr>
          <a:xfrm>
            <a:off x="35518" y="5425959"/>
            <a:ext cx="12120964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7DC625-4C20-3C73-EE69-344A61B49313}"/>
              </a:ext>
            </a:extLst>
          </p:cNvPr>
          <p:cNvSpPr/>
          <p:nvPr/>
        </p:nvSpPr>
        <p:spPr>
          <a:xfrm>
            <a:off x="35518" y="5499697"/>
            <a:ext cx="12120964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3E4D3C2-AA12-A990-193A-186581778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" y="3928406"/>
            <a:ext cx="2694430" cy="140546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D796C-F4C4-60B2-1F0B-3B77955F21A1}"/>
              </a:ext>
            </a:extLst>
          </p:cNvPr>
          <p:cNvGrpSpPr/>
          <p:nvPr/>
        </p:nvGrpSpPr>
        <p:grpSpPr>
          <a:xfrm>
            <a:off x="-171844" y="5409448"/>
            <a:ext cx="12260153" cy="1533943"/>
            <a:chOff x="-162319" y="4924994"/>
            <a:chExt cx="16284449" cy="2037447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0B85D1B-A671-AE09-84D4-27940DD9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2130" y="5204338"/>
              <a:ext cx="1440000" cy="144000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AFB82D75-A308-7134-2F41-A79A7B38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2354" y="5252475"/>
              <a:ext cx="2725584" cy="1362792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D48BCB1-C6B0-C539-E672-768558873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319" y="4924994"/>
              <a:ext cx="4320793" cy="203744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3707606-F5E4-B4FA-693D-DFD124D05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542" y="5223652"/>
              <a:ext cx="3922644" cy="1379627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D19ED70-7505-CA0F-2ED0-378105BB7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5" r="1"/>
            <a:stretch/>
          </p:blipFill>
          <p:spPr>
            <a:xfrm>
              <a:off x="8062018" y="5032551"/>
              <a:ext cx="3922644" cy="1611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06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itle 2">
            <a:extLst>
              <a:ext uri="{FF2B5EF4-FFF2-40B4-BE49-F238E27FC236}">
                <a16:creationId xmlns:a16="http://schemas.microsoft.com/office/drawing/2014/main" id="{A1FAC046-F1A8-AE6A-5CB0-7574E568057A}"/>
              </a:ext>
            </a:extLst>
          </p:cNvPr>
          <p:cNvSpPr txBox="1">
            <a:spLocks/>
          </p:cNvSpPr>
          <p:nvPr/>
        </p:nvSpPr>
        <p:spPr>
          <a:xfrm>
            <a:off x="156000" y="563375"/>
            <a:ext cx="11880000" cy="61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dirty="0">
                <a:solidFill>
                  <a:srgbClr val="0B3D91"/>
                </a:solidFill>
              </a:rPr>
              <a:t>Original posterior distribution (left), uniform quantile-based priors (middle), and recovered posteriors (right).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04D0E-123F-10AF-AEA5-C905095C65DD}"/>
              </a:ext>
            </a:extLst>
          </p:cNvPr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Standardization by Quantiles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9B3CE-5A38-0264-4E55-F44CA676ACEF}"/>
              </a:ext>
            </a:extLst>
          </p:cNvPr>
          <p:cNvGrpSpPr/>
          <p:nvPr/>
        </p:nvGrpSpPr>
        <p:grpSpPr>
          <a:xfrm>
            <a:off x="875208" y="756000"/>
            <a:ext cx="10441584" cy="4260535"/>
            <a:chOff x="1161801" y="802617"/>
            <a:chExt cx="11160654" cy="4553940"/>
          </a:xfrm>
        </p:grpSpPr>
        <p:pic>
          <p:nvPicPr>
            <p:cNvPr id="10" name="Picture 9" descr="Chart, histogram&#10;&#10;Description automatically generated">
              <a:extLst>
                <a:ext uri="{FF2B5EF4-FFF2-40B4-BE49-F238E27FC236}">
                  <a16:creationId xmlns:a16="http://schemas.microsoft.com/office/drawing/2014/main" id="{9CEE648E-D834-1FDB-E10C-9BE190C7E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038"/>
            <a:stretch/>
          </p:blipFill>
          <p:spPr>
            <a:xfrm>
              <a:off x="1161801" y="802617"/>
              <a:ext cx="3772398" cy="4023762"/>
            </a:xfrm>
            <a:prstGeom prst="rect">
              <a:avLst/>
            </a:prstGeom>
          </p:spPr>
        </p:pic>
        <p:pic>
          <p:nvPicPr>
            <p:cNvPr id="23" name="Picture 22" descr="Chart, histogram&#10;&#10;Description automatically generated">
              <a:extLst>
                <a:ext uri="{FF2B5EF4-FFF2-40B4-BE49-F238E27FC236}">
                  <a16:creationId xmlns:a16="http://schemas.microsoft.com/office/drawing/2014/main" id="{B46A55C5-2B17-D748-E5FC-94D42AD32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55"/>
            <a:stretch/>
          </p:blipFill>
          <p:spPr>
            <a:xfrm>
              <a:off x="8550057" y="1334635"/>
              <a:ext cx="3772398" cy="4021922"/>
            </a:xfrm>
            <a:prstGeom prst="rect">
              <a:avLst/>
            </a:prstGeom>
          </p:spPr>
        </p:pic>
        <p:pic>
          <p:nvPicPr>
            <p:cNvPr id="24" name="Picture 23" descr="Chart, histogram&#10;&#10;Description automatically generated">
              <a:extLst>
                <a:ext uri="{FF2B5EF4-FFF2-40B4-BE49-F238E27FC236}">
                  <a16:creationId xmlns:a16="http://schemas.microsoft.com/office/drawing/2014/main" id="{08D45DBB-06C3-2639-61BD-70F879B61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45" b="34817"/>
            <a:stretch/>
          </p:blipFill>
          <p:spPr>
            <a:xfrm>
              <a:off x="4855929" y="1334636"/>
              <a:ext cx="3772398" cy="3491742"/>
            </a:xfrm>
            <a:prstGeom prst="rect">
              <a:avLst/>
            </a:prstGeom>
          </p:spPr>
        </p:pic>
        <p:pic>
          <p:nvPicPr>
            <p:cNvPr id="25" name="Picture 24" descr="Chart, histogram&#10;&#10;Description automatically generated">
              <a:extLst>
                <a:ext uri="{FF2B5EF4-FFF2-40B4-BE49-F238E27FC236}">
                  <a16:creationId xmlns:a16="http://schemas.microsoft.com/office/drawing/2014/main" id="{8AE8A15F-11AD-514A-67F8-95B6F0D70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17"/>
            <a:stretch/>
          </p:blipFill>
          <p:spPr>
            <a:xfrm>
              <a:off x="1161801" y="4826379"/>
              <a:ext cx="3772398" cy="492966"/>
            </a:xfrm>
            <a:prstGeom prst="rect">
              <a:avLst/>
            </a:prstGeom>
          </p:spPr>
        </p:pic>
        <p:pic>
          <p:nvPicPr>
            <p:cNvPr id="26" name="Picture 25" descr="Chart, histogram&#10;&#10;Description automatically generated">
              <a:extLst>
                <a:ext uri="{FF2B5EF4-FFF2-40B4-BE49-F238E27FC236}">
                  <a16:creationId xmlns:a16="http://schemas.microsoft.com/office/drawing/2014/main" id="{8BFA2CAC-7AD7-B446-E75C-E9EFBD0FA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623"/>
            <a:stretch/>
          </p:blipFill>
          <p:spPr>
            <a:xfrm>
              <a:off x="4855929" y="830902"/>
              <a:ext cx="3772398" cy="503732"/>
            </a:xfrm>
            <a:prstGeom prst="rect">
              <a:avLst/>
            </a:prstGeom>
          </p:spPr>
        </p:pic>
        <p:pic>
          <p:nvPicPr>
            <p:cNvPr id="27" name="Picture 26" descr="Chart, histogram&#10;&#10;Description automatically generated">
              <a:extLst>
                <a:ext uri="{FF2B5EF4-FFF2-40B4-BE49-F238E27FC236}">
                  <a16:creationId xmlns:a16="http://schemas.microsoft.com/office/drawing/2014/main" id="{D0BB404C-ED30-F582-F566-ED9986C0D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17"/>
            <a:stretch/>
          </p:blipFill>
          <p:spPr>
            <a:xfrm>
              <a:off x="4855929" y="4826379"/>
              <a:ext cx="3772398" cy="492966"/>
            </a:xfrm>
            <a:prstGeom prst="rect">
              <a:avLst/>
            </a:prstGeom>
          </p:spPr>
        </p:pic>
        <p:pic>
          <p:nvPicPr>
            <p:cNvPr id="28" name="Picture 27" descr="Chart, histogram&#10;&#10;Description automatically generated">
              <a:extLst>
                <a:ext uri="{FF2B5EF4-FFF2-40B4-BE49-F238E27FC236}">
                  <a16:creationId xmlns:a16="http://schemas.microsoft.com/office/drawing/2014/main" id="{E0303E74-0D98-C4E3-69C0-E0E17D0FE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623"/>
            <a:stretch/>
          </p:blipFill>
          <p:spPr>
            <a:xfrm>
              <a:off x="8550057" y="830902"/>
              <a:ext cx="3772398" cy="503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982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404D0E-123F-10AF-AEA5-C905095C65DD}"/>
              </a:ext>
            </a:extLst>
          </p:cNvPr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Expected Exoplanet Population FGK Occurrence Rates (Hsu et al. 2019)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6E0A53-F20B-715B-8E00-0A1E17E1B0DD}"/>
              </a:ext>
            </a:extLst>
          </p:cNvPr>
          <p:cNvGrpSpPr/>
          <p:nvPr/>
        </p:nvGrpSpPr>
        <p:grpSpPr>
          <a:xfrm>
            <a:off x="1391291" y="720000"/>
            <a:ext cx="9409418" cy="5985011"/>
            <a:chOff x="1507874" y="637620"/>
            <a:chExt cx="9409418" cy="598501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F45438A-6BE5-38DD-49EE-EFB558B29258}"/>
                </a:ext>
              </a:extLst>
            </p:cNvPr>
            <p:cNvGrpSpPr/>
            <p:nvPr/>
          </p:nvGrpSpPr>
          <p:grpSpPr>
            <a:xfrm>
              <a:off x="2047875" y="637620"/>
              <a:ext cx="8869417" cy="5439886"/>
              <a:chOff x="1996965" y="707125"/>
              <a:chExt cx="8198070" cy="502812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8E44522-48C6-2160-2CCC-60E08979B0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19" t="667" r="7785" b="6219"/>
              <a:stretch/>
            </p:blipFill>
            <p:spPr>
              <a:xfrm>
                <a:off x="1996965" y="707125"/>
                <a:ext cx="8198070" cy="5028128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C52B827-750C-B9DB-BEC2-4AB727F45D04}"/>
                  </a:ext>
                </a:extLst>
              </p:cNvPr>
              <p:cNvSpPr/>
              <p:nvPr/>
            </p:nvSpPr>
            <p:spPr>
              <a:xfrm>
                <a:off x="2511255" y="840828"/>
                <a:ext cx="6788862" cy="321375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45BC0F7-EDD0-7438-99D4-8AEE0F5EA3E0}"/>
                  </a:ext>
                </a:extLst>
              </p:cNvPr>
              <p:cNvSpPr/>
              <p:nvPr/>
            </p:nvSpPr>
            <p:spPr>
              <a:xfrm>
                <a:off x="2511255" y="4054583"/>
                <a:ext cx="4756320" cy="143181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19D5CA4-50CE-B410-AB02-8D313C8FA76F}"/>
                  </a:ext>
                </a:extLst>
              </p:cNvPr>
              <p:cNvSpPr/>
              <p:nvPr/>
            </p:nvSpPr>
            <p:spPr>
              <a:xfrm>
                <a:off x="8841165" y="4684533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A7B28941-51CD-A848-06BC-C607D1F053C4}"/>
                </a:ext>
              </a:extLst>
            </p:cNvPr>
            <p:cNvSpPr txBox="1">
              <a:spLocks/>
            </p:cNvSpPr>
            <p:nvPr/>
          </p:nvSpPr>
          <p:spPr>
            <a:xfrm>
              <a:off x="2047874" y="6082631"/>
              <a:ext cx="8869417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CA" sz="3000" dirty="0">
                  <a:solidFill>
                    <a:srgbClr val="0B3D91"/>
                  </a:solidFill>
                </a:rPr>
                <a:t>Orbital Period [days]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Subtitle 2">
                  <a:extLst>
                    <a:ext uri="{FF2B5EF4-FFF2-40B4-BE49-F238E27FC236}">
                      <a16:creationId xmlns:a16="http://schemas.microsoft.com/office/drawing/2014/main" id="{CABA3502-49AF-A4DA-5D56-7B2A01CC7B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6200000">
                  <a:off x="-942069" y="3087563"/>
                  <a:ext cx="5439886" cy="540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CA" sz="2600" dirty="0">
                      <a:solidFill>
                        <a:srgbClr val="0B3D91"/>
                      </a:solidFill>
                    </a:rPr>
                    <a:t>Planetary Radius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CA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B3D9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CA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B3D9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CA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B3D9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kumimoji="0" lang="en-CA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B3D9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sub>
                          </m:sSub>
                        </m:e>
                      </m:d>
                    </m:oMath>
                  </a14:m>
                  <a:endParaRPr kumimoji="0" lang="en-CA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D91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mc:Choice>
          <mc:Fallback>
            <p:sp>
              <p:nvSpPr>
                <p:cNvPr id="43" name="Subtitle 2">
                  <a:extLst>
                    <a:ext uri="{FF2B5EF4-FFF2-40B4-BE49-F238E27FC236}">
                      <a16:creationId xmlns:a16="http://schemas.microsoft.com/office/drawing/2014/main" id="{CABA3502-49AF-A4DA-5D56-7B2A01CC7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942069" y="3087563"/>
                  <a:ext cx="5439886" cy="540000"/>
                </a:xfrm>
                <a:prstGeom prst="rect">
                  <a:avLst/>
                </a:prstGeom>
                <a:blipFill>
                  <a:blip r:embed="rId3"/>
                  <a:stretch>
                    <a:fillRect l="-6742" r="-2247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559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404D0E-123F-10AF-AEA5-C905095C65DD}"/>
              </a:ext>
            </a:extLst>
          </p:cNvPr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DR25 Reliability Estimates (Thompson et al. 2018)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E244359-E968-C166-2353-20A9DED02E67}"/>
              </a:ext>
            </a:extLst>
          </p:cNvPr>
          <p:cNvGrpSpPr/>
          <p:nvPr/>
        </p:nvGrpSpPr>
        <p:grpSpPr>
          <a:xfrm>
            <a:off x="1125352" y="1027848"/>
            <a:ext cx="10434398" cy="5213783"/>
            <a:chOff x="1662562" y="776617"/>
            <a:chExt cx="10434398" cy="5213783"/>
          </a:xfrm>
        </p:grpSpPr>
        <p:pic>
          <p:nvPicPr>
            <p:cNvPr id="28" name="Picture 27" descr="Chart, histogram&#10;&#10;Description automatically generated">
              <a:extLst>
                <a:ext uri="{FF2B5EF4-FFF2-40B4-BE49-F238E27FC236}">
                  <a16:creationId xmlns:a16="http://schemas.microsoft.com/office/drawing/2014/main" id="{E2E72652-C302-F39D-8AAF-C3F7FDF61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19" b="7807"/>
            <a:stretch/>
          </p:blipFill>
          <p:spPr>
            <a:xfrm>
              <a:off x="6851904" y="1034737"/>
              <a:ext cx="4920499" cy="4415663"/>
            </a:xfrm>
            <a:prstGeom prst="rect">
              <a:avLst/>
            </a:prstGeom>
          </p:spPr>
        </p:pic>
        <p:pic>
          <p:nvPicPr>
            <p:cNvPr id="3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A3C583E0-4C6E-9A15-7A3F-932157D6D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777" b="7807"/>
            <a:stretch/>
          </p:blipFill>
          <p:spPr>
            <a:xfrm>
              <a:off x="1835973" y="1034737"/>
              <a:ext cx="4752334" cy="441566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2312CC-A50F-C6DF-D71A-F10524FF1FA2}"/>
                </a:ext>
              </a:extLst>
            </p:cNvPr>
            <p:cNvSpPr/>
            <p:nvPr/>
          </p:nvSpPr>
          <p:spPr>
            <a:xfrm>
              <a:off x="5135635" y="4569884"/>
              <a:ext cx="584113" cy="5841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Subtitle 2">
                  <a:extLst>
                    <a:ext uri="{FF2B5EF4-FFF2-40B4-BE49-F238E27FC236}">
                      <a16:creationId xmlns:a16="http://schemas.microsoft.com/office/drawing/2014/main" id="{774171F1-8F06-DE16-010C-2E736EF1E04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6200000">
                  <a:off x="59363" y="3010798"/>
                  <a:ext cx="3746397" cy="54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CA" sz="2600" dirty="0">
                      <a:solidFill>
                        <a:srgbClr val="0B3D91"/>
                      </a:solidFill>
                    </a:rPr>
                    <a:t>Planetary Radius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CA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B3D9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CA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B3D9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CA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B3D9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kumimoji="0" lang="en-CA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B3D9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sub>
                          </m:sSub>
                        </m:e>
                      </m:d>
                    </m:oMath>
                  </a14:m>
                  <a:endParaRPr kumimoji="0" lang="en-CA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3D91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mc:Choice>
          <mc:Fallback>
            <p:sp>
              <p:nvSpPr>
                <p:cNvPr id="24" name="Subtitle 2">
                  <a:extLst>
                    <a:ext uri="{FF2B5EF4-FFF2-40B4-BE49-F238E27FC236}">
                      <a16:creationId xmlns:a16="http://schemas.microsoft.com/office/drawing/2014/main" id="{774171F1-8F06-DE16-010C-2E736EF1E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9363" y="3010798"/>
                  <a:ext cx="3746397" cy="540000"/>
                </a:xfrm>
                <a:prstGeom prst="rect">
                  <a:avLst/>
                </a:prstGeom>
                <a:blipFill>
                  <a:blip r:embed="rId3"/>
                  <a:stretch>
                    <a:fillRect l="-7955" r="-2272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E09FD76A-355E-A85F-17F1-4D2DAC34395C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9953761" y="3010798"/>
              <a:ext cx="3746398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B3D91"/>
                  </a:solidFill>
                  <a:effectLst/>
                  <a:uLnTx/>
                  <a:uFillTx/>
                  <a:latin typeface="Arial" panose="020B0604020202020204"/>
                </a:rPr>
                <a:t>Reliability [%]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7B14F6A-A794-60A0-DAC2-3CBFF6BEAC43}"/>
                </a:ext>
              </a:extLst>
            </p:cNvPr>
            <p:cNvSpPr/>
            <p:nvPr/>
          </p:nvSpPr>
          <p:spPr>
            <a:xfrm>
              <a:off x="9488966" y="4569884"/>
              <a:ext cx="584113" cy="5841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A20B5BFF-9891-4CAC-8195-A786DDE32983}"/>
                </a:ext>
              </a:extLst>
            </p:cNvPr>
            <p:cNvSpPr txBox="1">
              <a:spLocks/>
            </p:cNvSpPr>
            <p:nvPr/>
          </p:nvSpPr>
          <p:spPr>
            <a:xfrm>
              <a:off x="2578894" y="5450400"/>
              <a:ext cx="3793332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600" dirty="0">
                  <a:solidFill>
                    <a:srgbClr val="0B3D91"/>
                  </a:solidFill>
                </a:rPr>
                <a:t>Orbital Period [days]</a:t>
              </a:r>
              <a:endParaRPr kumimoji="0" lang="en-CA" sz="2600" b="0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75C104BE-378F-0DB8-2537-A583EB1FFFC7}"/>
                </a:ext>
              </a:extLst>
            </p:cNvPr>
            <p:cNvSpPr txBox="1">
              <a:spLocks/>
            </p:cNvSpPr>
            <p:nvPr/>
          </p:nvSpPr>
          <p:spPr>
            <a:xfrm>
              <a:off x="6915122" y="5450400"/>
              <a:ext cx="3793332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600" dirty="0">
                  <a:solidFill>
                    <a:srgbClr val="0B3D91"/>
                  </a:solidFill>
                </a:rPr>
                <a:t>Orbital Period [days]</a:t>
              </a:r>
              <a:endParaRPr kumimoji="0" lang="en-CA" sz="2600" b="0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C73DE8F1-349F-7182-DF31-B88322C1384A}"/>
                </a:ext>
              </a:extLst>
            </p:cNvPr>
            <p:cNvSpPr txBox="1">
              <a:spLocks/>
            </p:cNvSpPr>
            <p:nvPr/>
          </p:nvSpPr>
          <p:spPr>
            <a:xfrm>
              <a:off x="2578894" y="795180"/>
              <a:ext cx="3793332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600" b="1" dirty="0">
                  <a:solidFill>
                    <a:srgbClr val="0B3D91"/>
                  </a:solidFill>
                </a:rPr>
                <a:t>All Stars</a:t>
              </a:r>
              <a:endParaRPr kumimoji="0" lang="en-CA" sz="2600" b="1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C95F32BE-7F97-1053-780E-221A67A72B03}"/>
                </a:ext>
              </a:extLst>
            </p:cNvPr>
            <p:cNvSpPr txBox="1">
              <a:spLocks/>
            </p:cNvSpPr>
            <p:nvPr/>
          </p:nvSpPr>
          <p:spPr>
            <a:xfrm>
              <a:off x="6915122" y="776617"/>
              <a:ext cx="3793332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600" b="1" dirty="0">
                  <a:solidFill>
                    <a:srgbClr val="0B3D91"/>
                  </a:solidFill>
                </a:rPr>
                <a:t>FGK Stars</a:t>
              </a:r>
              <a:endParaRPr kumimoji="0" lang="en-CA" sz="2600" b="1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94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404D0E-123F-10AF-AEA5-C905095C65DD}"/>
              </a:ext>
            </a:extLst>
          </p:cNvPr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Planet-Candidate (PC) Hypothesis (Kepler-62f)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9E8B10-46C8-27ED-DD2B-3BF930710073}"/>
              </a:ext>
            </a:extLst>
          </p:cNvPr>
          <p:cNvGrpSpPr/>
          <p:nvPr/>
        </p:nvGrpSpPr>
        <p:grpSpPr>
          <a:xfrm>
            <a:off x="138062" y="1428810"/>
            <a:ext cx="11755985" cy="4503953"/>
            <a:chOff x="160922" y="537270"/>
            <a:chExt cx="11755985" cy="45039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169371-24A6-FF5F-3481-8ACD507A1DB2}"/>
                </a:ext>
              </a:extLst>
            </p:cNvPr>
            <p:cNvGrpSpPr/>
            <p:nvPr/>
          </p:nvGrpSpPr>
          <p:grpSpPr>
            <a:xfrm>
              <a:off x="160922" y="1081223"/>
              <a:ext cx="11755985" cy="3960000"/>
              <a:chOff x="160922" y="1185998"/>
              <a:chExt cx="11755985" cy="3960000"/>
            </a:xfrm>
          </p:grpSpPr>
          <p:pic>
            <p:nvPicPr>
              <p:cNvPr id="5" name="Picture 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EE4E25A-2889-9984-EF60-034199FDFD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18" t="833" r="22687" b="68306"/>
              <a:stretch/>
            </p:blipFill>
            <p:spPr>
              <a:xfrm>
                <a:off x="4592298" y="1185998"/>
                <a:ext cx="3441546" cy="3420000"/>
              </a:xfrm>
              <a:prstGeom prst="rect">
                <a:avLst/>
              </a:prstGeom>
            </p:spPr>
          </p:pic>
          <p:pic>
            <p:nvPicPr>
              <p:cNvPr id="8" name="Picture 7" descr="Shape&#10;&#10;Description automatically generated">
                <a:extLst>
                  <a:ext uri="{FF2B5EF4-FFF2-40B4-BE49-F238E27FC236}">
                    <a16:creationId xmlns:a16="http://schemas.microsoft.com/office/drawing/2014/main" id="{CFF093B1-E670-369A-975C-F525E2779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18" t="834" r="22687" b="68305"/>
              <a:stretch/>
            </p:blipFill>
            <p:spPr>
              <a:xfrm>
                <a:off x="8475361" y="1185998"/>
                <a:ext cx="3441546" cy="3420000"/>
              </a:xfrm>
              <a:prstGeom prst="rect">
                <a:avLst/>
              </a:prstGeom>
            </p:spPr>
          </p:pic>
          <p:pic>
            <p:nvPicPr>
              <p:cNvPr id="11" name="Picture 10" descr="Timeline&#10;&#10;Description automatically generated with medium confidence">
                <a:extLst>
                  <a:ext uri="{FF2B5EF4-FFF2-40B4-BE49-F238E27FC236}">
                    <a16:creationId xmlns:a16="http://schemas.microsoft.com/office/drawing/2014/main" id="{FDD7B9C4-0902-D609-1E76-6E2FF15FA5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19" t="833" r="22686" b="68305"/>
              <a:stretch/>
            </p:blipFill>
            <p:spPr>
              <a:xfrm>
                <a:off x="709235" y="1185998"/>
                <a:ext cx="3441546" cy="3420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0E9389-CCC9-1C4F-5585-D7AAA61367E6}"/>
                  </a:ext>
                </a:extLst>
              </p:cNvPr>
              <p:cNvSpPr/>
              <p:nvPr/>
            </p:nvSpPr>
            <p:spPr>
              <a:xfrm>
                <a:off x="2815499" y="1261971"/>
                <a:ext cx="1273961" cy="25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B21BDD-4BBA-9235-409B-8DDB56DA7150}"/>
                  </a:ext>
                </a:extLst>
              </p:cNvPr>
              <p:cNvSpPr/>
              <p:nvPr/>
            </p:nvSpPr>
            <p:spPr>
              <a:xfrm>
                <a:off x="6710837" y="1261971"/>
                <a:ext cx="1273961" cy="25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6BCD7E-4792-C3E0-D9D0-4ED413278A7E}"/>
                  </a:ext>
                </a:extLst>
              </p:cNvPr>
              <p:cNvSpPr/>
              <p:nvPr/>
            </p:nvSpPr>
            <p:spPr>
              <a:xfrm>
                <a:off x="10576685" y="1241880"/>
                <a:ext cx="1273961" cy="254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BCB09532-AE6B-41E0-04DB-D48DA9342B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8582" y="2590774"/>
                <a:ext cx="360000" cy="36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CA" sz="6000" dirty="0">
                    <a:solidFill>
                      <a:srgbClr val="0B3D91"/>
                    </a:solidFill>
                  </a:rPr>
                  <a:t>+</a:t>
                </a:r>
              </a:p>
            </p:txBody>
          </p:sp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id="{7D9F58C0-A04C-9542-059A-856F91DC2F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73577" y="2590774"/>
                <a:ext cx="360000" cy="36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CA" sz="6000" dirty="0">
                    <a:solidFill>
                      <a:srgbClr val="0B3D91"/>
                    </a:solidFill>
                  </a:rPr>
                  <a:t>=</a:t>
                </a:r>
              </a:p>
            </p:txBody>
          </p:sp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CB645B41-7A1E-58BE-462E-D7498486F6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235" y="4605998"/>
                <a:ext cx="3441600" cy="54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CA" sz="3000" dirty="0">
                    <a:solidFill>
                      <a:srgbClr val="0B3D91"/>
                    </a:solidFill>
                  </a:rPr>
                  <a:t>Phase</a:t>
                </a:r>
              </a:p>
            </p:txBody>
          </p:sp>
          <p:sp>
            <p:nvSpPr>
              <p:cNvPr id="19" name="Subtitle 2">
                <a:extLst>
                  <a:ext uri="{FF2B5EF4-FFF2-40B4-BE49-F238E27FC236}">
                    <a16:creationId xmlns:a16="http://schemas.microsoft.com/office/drawing/2014/main" id="{990DDCF9-A93D-9DB5-F138-71299665F0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6384" y="4605998"/>
                <a:ext cx="3441600" cy="54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CA" sz="3000" dirty="0">
                    <a:solidFill>
                      <a:srgbClr val="0B3D91"/>
                    </a:solidFill>
                  </a:rPr>
                  <a:t>Phase</a:t>
                </a:r>
              </a:p>
            </p:txBody>
          </p:sp>
          <p:sp>
            <p:nvSpPr>
              <p:cNvPr id="20" name="Subtitle 2">
                <a:extLst>
                  <a:ext uri="{FF2B5EF4-FFF2-40B4-BE49-F238E27FC236}">
                    <a16:creationId xmlns:a16="http://schemas.microsoft.com/office/drawing/2014/main" id="{CB033F7D-8361-AD75-95B0-79969E398F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5307" y="4605998"/>
                <a:ext cx="3441600" cy="54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CA" sz="3000" dirty="0">
                    <a:solidFill>
                      <a:srgbClr val="0B3D91"/>
                    </a:solidFill>
                  </a:rPr>
                  <a:t>Phase</a:t>
                </a:r>
              </a:p>
            </p:txBody>
          </p:sp>
          <p:sp>
            <p:nvSpPr>
              <p:cNvPr id="21" name="Subtitle 2">
                <a:extLst>
                  <a:ext uri="{FF2B5EF4-FFF2-40B4-BE49-F238E27FC236}">
                    <a16:creationId xmlns:a16="http://schemas.microsoft.com/office/drawing/2014/main" id="{423B71B8-86C1-99AF-D7FA-4C9102D59C0D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-1279078" y="2625998"/>
                <a:ext cx="3420000" cy="54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CA" sz="3000" dirty="0">
                    <a:solidFill>
                      <a:srgbClr val="0B3D91"/>
                    </a:solidFill>
                  </a:rPr>
                  <a:t>Relative Flux</a:t>
                </a:r>
              </a:p>
            </p:txBody>
          </p:sp>
        </p:grpSp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52C28471-4828-D71C-7AF9-D52BC9BE1E1E}"/>
                </a:ext>
              </a:extLst>
            </p:cNvPr>
            <p:cNvSpPr txBox="1">
              <a:spLocks/>
            </p:cNvSpPr>
            <p:nvPr/>
          </p:nvSpPr>
          <p:spPr>
            <a:xfrm>
              <a:off x="700923" y="541223"/>
              <a:ext cx="344160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CA" sz="3000" b="1" dirty="0">
                  <a:solidFill>
                    <a:srgbClr val="0B3D91"/>
                  </a:solidFill>
                </a:rPr>
                <a:t>Transit Model</a:t>
              </a: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F7436F65-DD09-2FF4-3DD6-515760344DB6}"/>
                </a:ext>
              </a:extLst>
            </p:cNvPr>
            <p:cNvSpPr txBox="1">
              <a:spLocks/>
            </p:cNvSpPr>
            <p:nvPr/>
          </p:nvSpPr>
          <p:spPr>
            <a:xfrm>
              <a:off x="4586384" y="541223"/>
              <a:ext cx="344160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CA" sz="3000" b="1" dirty="0">
                  <a:solidFill>
                    <a:srgbClr val="0B3D91"/>
                  </a:solidFill>
                </a:rPr>
                <a:t>Noise Model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FE95BEED-7A68-B908-42A9-B4E3896F459E}"/>
                </a:ext>
              </a:extLst>
            </p:cNvPr>
            <p:cNvSpPr txBox="1">
              <a:spLocks/>
            </p:cNvSpPr>
            <p:nvPr/>
          </p:nvSpPr>
          <p:spPr>
            <a:xfrm>
              <a:off x="8475307" y="537270"/>
              <a:ext cx="3441600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CA" sz="3000" b="1" dirty="0">
                  <a:solidFill>
                    <a:srgbClr val="0B3D91"/>
                  </a:solidFill>
                </a:rPr>
                <a:t>Joint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97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F737B2BE-7683-5831-0A59-F767523CDA3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6000" y="563375"/>
                <a:ext cx="11880000" cy="6120000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CA" sz="3000" b="1" dirty="0">
                    <a:solidFill>
                      <a:srgbClr val="0B3D91"/>
                    </a:solidFill>
                  </a:rPr>
                  <a:t>Gaussian process </a:t>
                </a:r>
                <a:r>
                  <a:rPr lang="en-CA" sz="3000" dirty="0">
                    <a:solidFill>
                      <a:srgbClr val="0B3D91"/>
                    </a:solidFill>
                  </a:rPr>
                  <a:t>white &amp; correlated </a:t>
                </a:r>
                <a:r>
                  <a:rPr lang="en-CA" sz="3000" b="1" dirty="0">
                    <a:solidFill>
                      <a:srgbClr val="0B3D91"/>
                    </a:solidFill>
                  </a:rPr>
                  <a:t>noise</a:t>
                </a:r>
                <a:r>
                  <a:rPr lang="en-CA" sz="3000" dirty="0">
                    <a:solidFill>
                      <a:srgbClr val="0B3D91"/>
                    </a:solidFill>
                  </a:rPr>
                  <a:t>. </a:t>
                </a:r>
              </a:p>
              <a:p>
                <a:pPr marL="342900" indent="-342900" algn="l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CA" sz="3000" b="1" dirty="0">
                    <a:solidFill>
                      <a:srgbClr val="0B3D91"/>
                    </a:solidFill>
                  </a:rPr>
                  <a:t>Two hypotheses </a:t>
                </a:r>
                <a:r>
                  <a:rPr lang="en-CA" sz="3000" dirty="0">
                    <a:solidFill>
                      <a:srgbClr val="0B3D91"/>
                    </a:solidFill>
                  </a:rPr>
                  <a:t>fit via nested sampling:</a:t>
                </a:r>
              </a:p>
              <a:p>
                <a:pPr marL="914400" lvl="1" indent="-457200" algn="l">
                  <a:spcBef>
                    <a:spcPts val="1200"/>
                  </a:spcBef>
                  <a:spcAft>
                    <a:spcPts val="1200"/>
                  </a:spcAft>
                  <a:buFontTx/>
                  <a:buChar char="-"/>
                </a:pPr>
                <a:r>
                  <a:rPr lang="en-CA" sz="3000" b="1" dirty="0">
                    <a:solidFill>
                      <a:srgbClr val="0B3D91"/>
                    </a:solidFill>
                  </a:rPr>
                  <a:t>Planet-Candidate</a:t>
                </a:r>
                <a:r>
                  <a:rPr lang="en-CA" sz="3000" dirty="0">
                    <a:solidFill>
                      <a:srgbClr val="0B3D91"/>
                    </a:solidFill>
                  </a:rPr>
                  <a:t> (transit + noise).</a:t>
                </a:r>
              </a:p>
              <a:p>
                <a:pPr marL="914400" lvl="1" indent="-457200" algn="l">
                  <a:spcBef>
                    <a:spcPts val="1200"/>
                  </a:spcBef>
                  <a:spcAft>
                    <a:spcPts val="1200"/>
                  </a:spcAft>
                  <a:buFontTx/>
                  <a:buChar char="-"/>
                </a:pPr>
                <a:r>
                  <a:rPr lang="en-CA" sz="3000" b="1" dirty="0">
                    <a:solidFill>
                      <a:srgbClr val="0B3D91"/>
                    </a:solidFill>
                  </a:rPr>
                  <a:t>False-Alarm</a:t>
                </a:r>
                <a:r>
                  <a:rPr lang="en-CA" sz="3000" dirty="0">
                    <a:solidFill>
                      <a:srgbClr val="0B3D91"/>
                    </a:solidFill>
                  </a:rPr>
                  <a:t> (noise).</a:t>
                </a:r>
              </a:p>
              <a:p>
                <a:pPr marL="342900" indent="-342900" algn="l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CA" sz="3000" b="1" dirty="0">
                    <a:solidFill>
                      <a:srgbClr val="0B3D91"/>
                    </a:solidFill>
                  </a:rPr>
                  <a:t>Bayes’ Theorem:</a:t>
                </a: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Posterior</m:t>
                      </m:r>
                      <m:r>
                        <a:rPr lang="en-US" sz="3000" b="0" i="0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Likelihood</m:t>
                          </m:r>
                          <m:r>
                            <a:rPr lang="en-US" sz="3000" b="0" i="0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</m:num>
                        <m:den>
                          <m:r>
                            <a:rPr lang="en-US" sz="3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𝐄𝐯𝐢𝐝𝐞𝐧𝐜𝐞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en-CA" sz="3000" i="1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0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3000" b="0" i="0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r>
                        <a:rPr lang="en-CA" sz="3000" b="0" i="0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z="3000" b="0" i="0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CA" sz="3000" b="0" i="0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000" i="1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3000" i="1" smtClean="0">
                                  <a:solidFill>
                                    <a:srgbClr val="0B3D9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0" smtClean="0">
                                  <a:solidFill>
                                    <a:srgbClr val="0B3D9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000" b="0" i="0" smtClean="0">
                                  <a:solidFill>
                                    <a:srgbClr val="0B3D9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3000" i="1" smtClean="0">
                                  <a:solidFill>
                                    <a:srgbClr val="0B3D9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sz="3000" b="0" i="0" smtClean="0">
                                  <a:solidFill>
                                    <a:srgbClr val="0B3D9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CA" sz="3000" b="0" i="0" smtClean="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CA" sz="3000" i="1" smtClean="0">
                                  <a:solidFill>
                                    <a:srgbClr val="0B3D9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sz="3000" b="0" i="0" smtClean="0">
                                  <a:solidFill>
                                    <a:srgbClr val="0B3D9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CA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𝓩</m:t>
                              </m:r>
                            </m:e>
                            <m:sub>
                              <m:r>
                                <a:rPr lang="en-US" sz="30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3000" dirty="0">
                  <a:solidFill>
                    <a:srgbClr val="0B3D91"/>
                  </a:solidFill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F737B2BE-7683-5831-0A59-F767523CD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6000" y="563375"/>
                <a:ext cx="11880000" cy="6120000"/>
              </a:xfrm>
              <a:blipFill>
                <a:blip r:embed="rId2"/>
                <a:stretch>
                  <a:fillRect l="-10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0404D0E-123F-10AF-AEA5-C905095C65DD}"/>
              </a:ext>
            </a:extLst>
          </p:cNvPr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Methodology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4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404D0E-123F-10AF-AEA5-C905095C65DD}"/>
              </a:ext>
            </a:extLst>
          </p:cNvPr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Comparison of Hypotheses (Kepler-62f)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FF093B1-E670-369A-975C-F525E2779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8" t="834" r="22687" b="68305"/>
          <a:stretch/>
        </p:blipFill>
        <p:spPr>
          <a:xfrm>
            <a:off x="938387" y="1413945"/>
            <a:ext cx="4347216" cy="432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6BCD7E-4792-C3E0-D9D0-4ED413278A7E}"/>
              </a:ext>
            </a:extLst>
          </p:cNvPr>
          <p:cNvSpPr/>
          <p:nvPr/>
        </p:nvSpPr>
        <p:spPr>
          <a:xfrm>
            <a:off x="3685954" y="1520744"/>
            <a:ext cx="1512277" cy="28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645B41-7A1E-58BE-462E-D7498486F6B4}"/>
              </a:ext>
            </a:extLst>
          </p:cNvPr>
          <p:cNvSpPr txBox="1">
            <a:spLocks/>
          </p:cNvSpPr>
          <p:nvPr/>
        </p:nvSpPr>
        <p:spPr>
          <a:xfrm>
            <a:off x="937596" y="5727632"/>
            <a:ext cx="43488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dirty="0">
                <a:solidFill>
                  <a:srgbClr val="0B3D91"/>
                </a:solidFill>
              </a:rPr>
              <a:t>Phase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23B71B8-86C1-99AF-D7FA-4C9102D59C0D}"/>
              </a:ext>
            </a:extLst>
          </p:cNvPr>
          <p:cNvSpPr txBox="1">
            <a:spLocks/>
          </p:cNvSpPr>
          <p:nvPr/>
        </p:nvSpPr>
        <p:spPr>
          <a:xfrm rot="16200000">
            <a:off x="-1491613" y="3316820"/>
            <a:ext cx="432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dirty="0">
                <a:solidFill>
                  <a:srgbClr val="0B3D91"/>
                </a:solidFill>
              </a:rPr>
              <a:t>Relative Flux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D2BC6A9-04B6-5A06-9CC3-02C1A1D6D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0" t="47008" r="22698" b="22130"/>
          <a:stretch/>
        </p:blipFill>
        <p:spPr>
          <a:xfrm>
            <a:off x="7333775" y="1426820"/>
            <a:ext cx="4348754" cy="4320000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D9F58C0-A04C-9542-059A-856F91DC2F52}"/>
              </a:ext>
            </a:extLst>
          </p:cNvPr>
          <p:cNvSpPr txBox="1">
            <a:spLocks/>
          </p:cNvSpPr>
          <p:nvPr/>
        </p:nvSpPr>
        <p:spPr>
          <a:xfrm>
            <a:off x="5399903" y="3357563"/>
            <a:ext cx="1392194" cy="654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6000" dirty="0">
                <a:solidFill>
                  <a:srgbClr val="0B3D91"/>
                </a:solidFill>
              </a:rPr>
              <a:t>vs.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279347-6088-D0FD-1334-761381AFBE4C}"/>
              </a:ext>
            </a:extLst>
          </p:cNvPr>
          <p:cNvSpPr txBox="1">
            <a:spLocks/>
          </p:cNvSpPr>
          <p:nvPr/>
        </p:nvSpPr>
        <p:spPr>
          <a:xfrm>
            <a:off x="7333729" y="5727632"/>
            <a:ext cx="43488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dirty="0">
                <a:solidFill>
                  <a:srgbClr val="0B3D91"/>
                </a:solidFill>
              </a:rPr>
              <a:t>Phase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0FC70F3-52BE-ED21-1044-89AC7182EFF7}"/>
              </a:ext>
            </a:extLst>
          </p:cNvPr>
          <p:cNvSpPr txBox="1">
            <a:spLocks/>
          </p:cNvSpPr>
          <p:nvPr/>
        </p:nvSpPr>
        <p:spPr>
          <a:xfrm rot="16200000">
            <a:off x="4902936" y="3297632"/>
            <a:ext cx="432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dirty="0">
                <a:solidFill>
                  <a:srgbClr val="0B3D91"/>
                </a:solidFill>
              </a:rPr>
              <a:t>Relative Flux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2860722E-937F-0E10-962F-10956E5074B2}"/>
              </a:ext>
            </a:extLst>
          </p:cNvPr>
          <p:cNvSpPr txBox="1">
            <a:spLocks/>
          </p:cNvSpPr>
          <p:nvPr/>
        </p:nvSpPr>
        <p:spPr>
          <a:xfrm>
            <a:off x="936803" y="887645"/>
            <a:ext cx="43488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b="1" dirty="0">
                <a:solidFill>
                  <a:srgbClr val="0B3D91"/>
                </a:solidFill>
              </a:rPr>
              <a:t>PC (transit + noise)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BE6CAB93-2759-6830-B710-DF624BAC95DF}"/>
              </a:ext>
            </a:extLst>
          </p:cNvPr>
          <p:cNvSpPr txBox="1">
            <a:spLocks/>
          </p:cNvSpPr>
          <p:nvPr/>
        </p:nvSpPr>
        <p:spPr>
          <a:xfrm>
            <a:off x="7333729" y="887645"/>
            <a:ext cx="43488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b="1" dirty="0">
                <a:solidFill>
                  <a:srgbClr val="0B3D91"/>
                </a:solidFill>
              </a:rPr>
              <a:t>FA (noise)</a:t>
            </a:r>
          </a:p>
        </p:txBody>
      </p:sp>
    </p:spTree>
    <p:extLst>
      <p:ext uri="{BB962C8B-B14F-4D97-AF65-F5344CB8AC3E}">
        <p14:creationId xmlns:p14="http://schemas.microsoft.com/office/powerpoint/2010/main" val="314562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4C40CAB8-EF96-692B-15A5-8230386AE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00" y="563375"/>
            <a:ext cx="11880000" cy="6120000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3000" dirty="0">
              <a:solidFill>
                <a:srgbClr val="0B3D9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dirty="0">
                <a:solidFill>
                  <a:srgbClr val="0B3D91"/>
                </a:solidFill>
              </a:rPr>
              <a:t>Logged PC-FA differences in Bayesian evidence against DR25 scores for MES (left) and SNR (middle); also binned (right).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404D0E-123F-10AF-AEA5-C905095C65D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360000"/>
              </a:xfrm>
              <a:prstGeom prst="rect">
                <a:avLst/>
              </a:prstGeom>
              <a:solidFill>
                <a:srgbClr val="0B3D91"/>
              </a:solidFill>
              <a:ln w="381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2192000"/>
                          <a:gd name="connsiteY0" fmla="*/ 0 h 1122363"/>
                          <a:gd name="connsiteX1" fmla="*/ 12192000 w 12192000"/>
                          <a:gd name="connsiteY1" fmla="*/ 0 h 1122363"/>
                          <a:gd name="connsiteX2" fmla="*/ 12192000 w 12192000"/>
                          <a:gd name="connsiteY2" fmla="*/ 1122363 h 1122363"/>
                          <a:gd name="connsiteX3" fmla="*/ 0 w 12192000"/>
                          <a:gd name="connsiteY3" fmla="*/ 1122363 h 1122363"/>
                          <a:gd name="connsiteX4" fmla="*/ 0 w 12192000"/>
                          <a:gd name="connsiteY4" fmla="*/ 0 h 11223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192000" h="1122363" fill="none" extrusionOk="0">
                            <a:moveTo>
                              <a:pt x="0" y="0"/>
                            </a:moveTo>
                            <a:cubicBezTo>
                              <a:pt x="3333250" y="-49533"/>
                              <a:pt x="10465010" y="-14809"/>
                              <a:pt x="12192000" y="0"/>
                            </a:cubicBezTo>
                            <a:cubicBezTo>
                              <a:pt x="12181976" y="258796"/>
                              <a:pt x="12282830" y="825525"/>
                              <a:pt x="12192000" y="1122363"/>
                            </a:cubicBezTo>
                            <a:cubicBezTo>
                              <a:pt x="10018612" y="1074132"/>
                              <a:pt x="4162312" y="1206818"/>
                              <a:pt x="0" y="1122363"/>
                            </a:cubicBezTo>
                            <a:cubicBezTo>
                              <a:pt x="-8207" y="610298"/>
                              <a:pt x="70414" y="359516"/>
                              <a:pt x="0" y="0"/>
                            </a:cubicBezTo>
                            <a:close/>
                          </a:path>
                          <a:path w="12192000" h="1122363" stroke="0" extrusionOk="0">
                            <a:moveTo>
                              <a:pt x="0" y="0"/>
                            </a:moveTo>
                            <a:cubicBezTo>
                              <a:pt x="4137690" y="118645"/>
                              <a:pt x="7294484" y="116012"/>
                              <a:pt x="12192000" y="0"/>
                            </a:cubicBezTo>
                            <a:cubicBezTo>
                              <a:pt x="12116001" y="245315"/>
                              <a:pt x="12160454" y="887265"/>
                              <a:pt x="12192000" y="1122363"/>
                            </a:cubicBezTo>
                            <a:cubicBezTo>
                              <a:pt x="10871685" y="1256963"/>
                              <a:pt x="5389075" y="965167"/>
                              <a:pt x="0" y="1122363"/>
                            </a:cubicBezTo>
                            <a:cubicBezTo>
                              <a:pt x="83483" y="608127"/>
                              <a:pt x="38414" y="31066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Bayesian Evidence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𝓩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sub>
                    </m:sSub>
                  </m:oMath>
                </a14:m>
                <a:r>
                  <a:rPr lang="en-CA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Multiple-Event-Statistic (MES), and Signal-to-Noise Ratio (SNR)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404D0E-123F-10AF-AEA5-C905095C6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60000"/>
              </a:xfrm>
              <a:prstGeom prst="rect">
                <a:avLst/>
              </a:prstGeom>
              <a:blipFill>
                <a:blip r:embed="rId2"/>
                <a:stretch>
                  <a:fillRect l="-500" t="-11864" b="-37288"/>
                </a:stretch>
              </a:blipFill>
              <a:ln w="381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2192000"/>
                          <a:gd name="connsiteY0" fmla="*/ 0 h 1122363"/>
                          <a:gd name="connsiteX1" fmla="*/ 12192000 w 12192000"/>
                          <a:gd name="connsiteY1" fmla="*/ 0 h 1122363"/>
                          <a:gd name="connsiteX2" fmla="*/ 12192000 w 12192000"/>
                          <a:gd name="connsiteY2" fmla="*/ 1122363 h 1122363"/>
                          <a:gd name="connsiteX3" fmla="*/ 0 w 12192000"/>
                          <a:gd name="connsiteY3" fmla="*/ 1122363 h 1122363"/>
                          <a:gd name="connsiteX4" fmla="*/ 0 w 12192000"/>
                          <a:gd name="connsiteY4" fmla="*/ 0 h 11223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192000" h="1122363" fill="none" extrusionOk="0">
                            <a:moveTo>
                              <a:pt x="0" y="0"/>
                            </a:moveTo>
                            <a:cubicBezTo>
                              <a:pt x="3333250" y="-49533"/>
                              <a:pt x="10465010" y="-14809"/>
                              <a:pt x="12192000" y="0"/>
                            </a:cubicBezTo>
                            <a:cubicBezTo>
                              <a:pt x="12181976" y="258796"/>
                              <a:pt x="12282830" y="825525"/>
                              <a:pt x="12192000" y="1122363"/>
                            </a:cubicBezTo>
                            <a:cubicBezTo>
                              <a:pt x="10018612" y="1074132"/>
                              <a:pt x="4162312" y="1206818"/>
                              <a:pt x="0" y="1122363"/>
                            </a:cubicBezTo>
                            <a:cubicBezTo>
                              <a:pt x="-8207" y="610298"/>
                              <a:pt x="70414" y="359516"/>
                              <a:pt x="0" y="0"/>
                            </a:cubicBezTo>
                            <a:close/>
                          </a:path>
                          <a:path w="12192000" h="1122363" stroke="0" extrusionOk="0">
                            <a:moveTo>
                              <a:pt x="0" y="0"/>
                            </a:moveTo>
                            <a:cubicBezTo>
                              <a:pt x="4137690" y="118645"/>
                              <a:pt x="7294484" y="116012"/>
                              <a:pt x="12192000" y="0"/>
                            </a:cubicBezTo>
                            <a:cubicBezTo>
                              <a:pt x="12116001" y="245315"/>
                              <a:pt x="12160454" y="887265"/>
                              <a:pt x="12192000" y="1122363"/>
                            </a:cubicBezTo>
                            <a:cubicBezTo>
                              <a:pt x="10871685" y="1256963"/>
                              <a:pt x="5389075" y="965167"/>
                              <a:pt x="0" y="1122363"/>
                            </a:cubicBezTo>
                            <a:cubicBezTo>
                              <a:pt x="83483" y="608127"/>
                              <a:pt x="38414" y="31066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55A04C-5BDE-5FFA-CCF2-E3AA04EC3685}"/>
              </a:ext>
            </a:extLst>
          </p:cNvPr>
          <p:cNvGrpSpPr/>
          <p:nvPr/>
        </p:nvGrpSpPr>
        <p:grpSpPr>
          <a:xfrm>
            <a:off x="92938" y="707125"/>
            <a:ext cx="12006123" cy="4603429"/>
            <a:chOff x="29877" y="756000"/>
            <a:chExt cx="12006123" cy="4603429"/>
          </a:xfrm>
        </p:grpSpPr>
        <p:pic>
          <p:nvPicPr>
            <p:cNvPr id="6" name="Picture 5" descr="Chart, scatter chart&#10;&#10;Description automatically generated">
              <a:extLst>
                <a:ext uri="{FF2B5EF4-FFF2-40B4-BE49-F238E27FC236}">
                  <a16:creationId xmlns:a16="http://schemas.microsoft.com/office/drawing/2014/main" id="{4641BE0F-007A-EE25-4EEA-0DF963008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00" y="756000"/>
              <a:ext cx="11880000" cy="4498329"/>
            </a:xfrm>
            <a:prstGeom prst="rect">
              <a:avLst/>
            </a:prstGeom>
          </p:spPr>
        </p:pic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720215C9-E926-F4AC-7986-4A2A4671B4DE}"/>
                </a:ext>
              </a:extLst>
            </p:cNvPr>
            <p:cNvSpPr txBox="1">
              <a:spLocks/>
            </p:cNvSpPr>
            <p:nvPr/>
          </p:nvSpPr>
          <p:spPr>
            <a:xfrm>
              <a:off x="945932" y="4819429"/>
              <a:ext cx="3647090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CA" sz="3000" dirty="0">
                  <a:solidFill>
                    <a:srgbClr val="0B3D91"/>
                  </a:solidFill>
                </a:rPr>
                <a:t>MES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1767C0E2-4214-EA6C-1A4F-119B25701DAB}"/>
                </a:ext>
              </a:extLst>
            </p:cNvPr>
            <p:cNvSpPr txBox="1">
              <a:spLocks/>
            </p:cNvSpPr>
            <p:nvPr/>
          </p:nvSpPr>
          <p:spPr>
            <a:xfrm>
              <a:off x="4593022" y="4819429"/>
              <a:ext cx="3647090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CA" sz="3000" dirty="0">
                  <a:solidFill>
                    <a:srgbClr val="0B3D91"/>
                  </a:solidFill>
                </a:rPr>
                <a:t>SNR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00680C4F-1300-4202-E58F-B0E8C9DB04CF}"/>
                </a:ext>
              </a:extLst>
            </p:cNvPr>
            <p:cNvSpPr txBox="1">
              <a:spLocks/>
            </p:cNvSpPr>
            <p:nvPr/>
          </p:nvSpPr>
          <p:spPr>
            <a:xfrm>
              <a:off x="8240112" y="4819429"/>
              <a:ext cx="3647090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CA" sz="3000" dirty="0">
                  <a:solidFill>
                    <a:srgbClr val="0B3D91"/>
                  </a:solidFill>
                </a:rPr>
                <a:t>Number of KOIs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Subtitle 2">
                  <a:extLst>
                    <a:ext uri="{FF2B5EF4-FFF2-40B4-BE49-F238E27FC236}">
                      <a16:creationId xmlns:a16="http://schemas.microsoft.com/office/drawing/2014/main" id="{AD8CEC19-F080-DFDB-9713-F1AFFFBC090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6200000">
                  <a:off x="-1523668" y="2475675"/>
                  <a:ext cx="3647090" cy="54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3000" b="0" i="0" dirty="0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</a:rPr>
                        <m:t>Δlog</m:t>
                      </m:r>
                      <m:r>
                        <a:rPr lang="en-CA" sz="3000" b="0" i="0" dirty="0" smtClean="0">
                          <a:solidFill>
                            <a:srgbClr val="0B3D9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000" i="1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US" sz="3000">
                              <a:solidFill>
                                <a:srgbClr val="0B3D9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</m:oMath>
                  </a14:m>
                  <a:r>
                    <a:rPr lang="en-CA" sz="3000" dirty="0">
                      <a:solidFill>
                        <a:srgbClr val="0B3D91"/>
                      </a:solidFill>
                    </a:rPr>
                    <a:t>)</a:t>
                  </a:r>
                </a:p>
              </p:txBody>
            </p:sp>
          </mc:Choice>
          <mc:Fallback>
            <p:sp>
              <p:nvSpPr>
                <p:cNvPr id="24" name="Subtitle 2">
                  <a:extLst>
                    <a:ext uri="{FF2B5EF4-FFF2-40B4-BE49-F238E27FC236}">
                      <a16:creationId xmlns:a16="http://schemas.microsoft.com/office/drawing/2014/main" id="{AD8CEC19-F080-DFDB-9713-F1AFFFBC0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523668" y="2475675"/>
                  <a:ext cx="3647090" cy="540000"/>
                </a:xfrm>
                <a:prstGeom prst="rect">
                  <a:avLst/>
                </a:prstGeom>
                <a:blipFill>
                  <a:blip r:embed="rId4"/>
                  <a:stretch>
                    <a:fillRect l="-20225" r="-3033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511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F737B2BE-7683-5831-0A59-F767523CDA3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6000" y="563375"/>
                <a:ext cx="11880000" cy="6120000"/>
              </a:xfrm>
            </p:spPr>
            <p:txBody>
              <a:bodyPr anchor="ctr">
                <a:normAutofit/>
              </a:bodyPr>
              <a:lstStyle/>
              <a:p>
                <a:pPr marL="342900" indent="-342900" algn="just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CA" sz="3000" b="1" dirty="0">
                    <a:solidFill>
                      <a:srgbClr val="0B3D91"/>
                    </a:solidFill>
                  </a:rPr>
                  <a:t>Publish</a:t>
                </a:r>
                <a:r>
                  <a:rPr lang="en-CA" sz="3000" dirty="0">
                    <a:solidFill>
                      <a:srgbClr val="0B3D91"/>
                    </a:solidFill>
                  </a:rPr>
                  <a:t> current analysis.</a:t>
                </a:r>
              </a:p>
              <a:p>
                <a:pPr marL="342900" indent="-342900" algn="just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CA" sz="3000" dirty="0">
                    <a:solidFill>
                      <a:srgbClr val="0B3D91"/>
                    </a:solidFill>
                  </a:rPr>
                  <a:t>Transition to </a:t>
                </a:r>
                <a:r>
                  <a:rPr lang="en-CA" sz="3000" b="1" dirty="0">
                    <a:solidFill>
                      <a:srgbClr val="0B3D91"/>
                    </a:solidFill>
                  </a:rPr>
                  <a:t>simulation-based inference </a:t>
                </a:r>
                <a:r>
                  <a:rPr lang="en-CA" sz="3000" dirty="0">
                    <a:solidFill>
                      <a:srgbClr val="0B3D91"/>
                    </a:solidFill>
                  </a:rPr>
                  <a:t>framework.</a:t>
                </a:r>
              </a:p>
              <a:p>
                <a:pPr marL="914400" lvl="1" indent="-457200" algn="just">
                  <a:spcBef>
                    <a:spcPts val="1200"/>
                  </a:spcBef>
                  <a:spcAft>
                    <a:spcPts val="1200"/>
                  </a:spcAft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000" b="0" i="0" smtClean="0">
                        <a:solidFill>
                          <a:srgbClr val="0B3D91"/>
                        </a:solidFill>
                        <a:latin typeface="Cambria Math" panose="02040503050406030204" pitchFamily="18" charset="0"/>
                      </a:rPr>
                      <m:t>NRE</m:t>
                    </m:r>
                    <m:r>
                      <a:rPr lang="en-CA" sz="3000" b="0" i="1" smtClean="0">
                        <a:solidFill>
                          <a:srgbClr val="0B3D91"/>
                        </a:solidFill>
                        <a:latin typeface="Cambria Math" panose="02040503050406030204" pitchFamily="18" charset="0"/>
                      </a:rPr>
                      <m:t>≃</m:t>
                    </m:r>
                    <m:func>
                      <m:funcPr>
                        <m:ctrlPr>
                          <a:rPr lang="en-CA" sz="3000" i="1" smtClean="0">
                            <a:solidFill>
                              <a:srgbClr val="0B3D9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3000" b="0" i="0" smtClean="0">
                            <a:solidFill>
                              <a:srgbClr val="0B3D9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3000" i="1" smtClean="0">
                                <a:solidFill>
                                  <a:srgbClr val="0B3D9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solidFill>
                                      <a:srgbClr val="0B3D9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sz="3000" i="1">
                                        <a:solidFill>
                                          <a:srgbClr val="0B3D9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>
                                        <a:solidFill>
                                          <a:srgbClr val="0B3D9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  <m:sub>
                                    <m:r>
                                      <a:rPr lang="en-US" sz="3000" b="0" i="1">
                                        <a:solidFill>
                                          <a:srgbClr val="0B3D9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𝒟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CA" sz="3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𝓩</m:t>
                                    </m:r>
                                  </m:e>
                                  <m:sub>
                                    <m:r>
                                      <a:rPr lang="en-US" sz="3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CA" sz="3000" b="0" i="1" smtClean="0">
                        <a:solidFill>
                          <a:srgbClr val="0B3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3000" i="1" smtClean="0">
                            <a:solidFill>
                              <a:srgbClr val="0B3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3000" b="0" i="0" smtClean="0">
                            <a:solidFill>
                              <a:srgbClr val="0B3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3000" i="1" smtClean="0">
                                <a:solidFill>
                                  <a:srgbClr val="0B3D9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3000" i="1">
                                    <a:solidFill>
                                      <a:srgbClr val="0B3D9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>
                                    <a:solidFill>
                                      <a:srgbClr val="0B3D9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000" b="0" i="1">
                                    <a:solidFill>
                                      <a:srgbClr val="0B3D9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CA" sz="3000" b="0" i="1" smtClean="0">
                        <a:solidFill>
                          <a:srgbClr val="0B3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CA" sz="3000" b="0" i="1" smtClean="0">
                            <a:solidFill>
                              <a:srgbClr val="0B3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3000" b="0" i="0" smtClean="0">
                            <a:solidFill>
                              <a:srgbClr val="0B3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3000" b="0" i="1" smtClean="0">
                                <a:solidFill>
                                  <a:srgbClr val="0B3D9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3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𝓩</m:t>
                                </m:r>
                              </m:e>
                              <m:sub>
                                <m:r>
                                  <a:rPr lang="en-US" sz="3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𝓓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CA" sz="3000" dirty="0">
                    <a:solidFill>
                      <a:srgbClr val="0B3D91"/>
                    </a:solidFill>
                  </a:rPr>
                  <a:t>.</a:t>
                </a:r>
              </a:p>
              <a:p>
                <a:pPr marL="342900" indent="-342900" algn="just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CA" sz="3000" b="1" dirty="0">
                    <a:solidFill>
                      <a:srgbClr val="0B3D91"/>
                    </a:solidFill>
                  </a:rPr>
                  <a:t>Perform</a:t>
                </a:r>
                <a:r>
                  <a:rPr lang="en-CA" sz="3000" dirty="0">
                    <a:solidFill>
                      <a:srgbClr val="0B3D91"/>
                    </a:solidFill>
                  </a:rPr>
                  <a:t> evidence-reliability mapping via injections.</a:t>
                </a:r>
              </a:p>
              <a:p>
                <a:pPr marL="342900" indent="-342900" algn="just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CA" sz="3000" dirty="0">
                    <a:solidFill>
                      <a:srgbClr val="0B3D91"/>
                    </a:solidFill>
                  </a:rPr>
                  <a:t>Hubble </a:t>
                </a:r>
                <a:r>
                  <a:rPr lang="en-CA" sz="3000" b="1" dirty="0">
                    <a:solidFill>
                      <a:srgbClr val="0B3D91"/>
                    </a:solidFill>
                  </a:rPr>
                  <a:t>follow-ups</a:t>
                </a:r>
                <a:r>
                  <a:rPr lang="en-CA" sz="3000" dirty="0">
                    <a:solidFill>
                      <a:srgbClr val="0B3D91"/>
                    </a:solidFill>
                  </a:rPr>
                  <a:t>.</a:t>
                </a:r>
              </a:p>
              <a:p>
                <a:pPr marL="342900" indent="-342900" algn="just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CA" sz="3000" dirty="0">
                    <a:solidFill>
                      <a:srgbClr val="0B3D91"/>
                    </a:solidFill>
                  </a:rPr>
                  <a:t>Deploy on </a:t>
                </a:r>
                <a:r>
                  <a:rPr lang="en-CA" sz="3000" b="1" dirty="0">
                    <a:solidFill>
                      <a:srgbClr val="0B3D91"/>
                    </a:solidFill>
                  </a:rPr>
                  <a:t>broader datasets</a:t>
                </a:r>
                <a:r>
                  <a:rPr lang="en-CA" sz="3000" dirty="0">
                    <a:solidFill>
                      <a:srgbClr val="0B3D91"/>
                    </a:solidFill>
                  </a:rPr>
                  <a:t> (Kepler, K2, TESS, Plato, etc.).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F737B2BE-7683-5831-0A59-F767523CD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6000" y="563375"/>
                <a:ext cx="11880000" cy="6120000"/>
              </a:xfrm>
              <a:blipFill>
                <a:blip r:embed="rId2"/>
                <a:stretch>
                  <a:fillRect l="-10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0404D0E-123F-10AF-AEA5-C905095C65DD}"/>
              </a:ext>
            </a:extLst>
          </p:cNvPr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Conclusions and Next Steps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6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9D081362-0104-1D5D-2C50-20C8E9101EE8}"/>
              </a:ext>
            </a:extLst>
          </p:cNvPr>
          <p:cNvSpPr txBox="1">
            <a:spLocks/>
          </p:cNvSpPr>
          <p:nvPr/>
        </p:nvSpPr>
        <p:spPr>
          <a:xfrm>
            <a:off x="156000" y="563375"/>
            <a:ext cx="11880000" cy="61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Hsu, D. C., Ford, E. B., Ragozzine, D., &amp; Ashby, K. 2019, AJ, 158, 109, 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10.3847/1538-3881/ab31ab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Thompson, S. E., Coughlin, J. L., Hoffman, K., et al. 2018, 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ApJS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235, 38, 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B3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10.3847/1538-4365/aab4f9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04D0E-123F-10AF-AEA5-C905095C65DD}"/>
              </a:ext>
            </a:extLst>
          </p:cNvPr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B3D9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C206F-2139-63C7-1025-D3792E4B90A9}"/>
              </a:ext>
            </a:extLst>
          </p:cNvPr>
          <p:cNvSpPr/>
          <p:nvPr/>
        </p:nvSpPr>
        <p:spPr>
          <a:xfrm>
            <a:off x="0" y="360000"/>
            <a:ext cx="12192000" cy="36000"/>
          </a:xfrm>
          <a:prstGeom prst="rect">
            <a:avLst/>
          </a:prstGeom>
          <a:solidFill>
            <a:srgbClr val="07285D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1122363"/>
                      <a:gd name="connsiteX1" fmla="*/ 12192000 w 12192000"/>
                      <a:gd name="connsiteY1" fmla="*/ 0 h 1122363"/>
                      <a:gd name="connsiteX2" fmla="*/ 12192000 w 12192000"/>
                      <a:gd name="connsiteY2" fmla="*/ 1122363 h 1122363"/>
                      <a:gd name="connsiteX3" fmla="*/ 0 w 12192000"/>
                      <a:gd name="connsiteY3" fmla="*/ 1122363 h 1122363"/>
                      <a:gd name="connsiteX4" fmla="*/ 0 w 12192000"/>
                      <a:gd name="connsiteY4" fmla="*/ 0 h 1122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1122363" fill="none" extrusionOk="0">
                        <a:moveTo>
                          <a:pt x="0" y="0"/>
                        </a:moveTo>
                        <a:cubicBezTo>
                          <a:pt x="3333250" y="-49533"/>
                          <a:pt x="10465010" y="-14809"/>
                          <a:pt x="12192000" y="0"/>
                        </a:cubicBezTo>
                        <a:cubicBezTo>
                          <a:pt x="12181976" y="258796"/>
                          <a:pt x="12282830" y="825525"/>
                          <a:pt x="12192000" y="1122363"/>
                        </a:cubicBezTo>
                        <a:cubicBezTo>
                          <a:pt x="10018612" y="1074132"/>
                          <a:pt x="4162312" y="1206818"/>
                          <a:pt x="0" y="1122363"/>
                        </a:cubicBezTo>
                        <a:cubicBezTo>
                          <a:pt x="-8207" y="610298"/>
                          <a:pt x="70414" y="359516"/>
                          <a:pt x="0" y="0"/>
                        </a:cubicBezTo>
                        <a:close/>
                      </a:path>
                      <a:path w="12192000" h="1122363" stroke="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116001" y="245315"/>
                          <a:pt x="12160454" y="887265"/>
                          <a:pt x="12192000" y="1122363"/>
                        </a:cubicBezTo>
                        <a:cubicBezTo>
                          <a:pt x="10871685" y="1256963"/>
                          <a:pt x="5389075" y="965167"/>
                          <a:pt x="0" y="1122363"/>
                        </a:cubicBezTo>
                        <a:cubicBezTo>
                          <a:pt x="83483" y="608127"/>
                          <a:pt x="38414" y="3106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CC819-91C7-38AD-C392-F4E214F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2875"/>
            <a:ext cx="2743200" cy="365125"/>
          </a:xfrm>
        </p:spPr>
        <p:txBody>
          <a:bodyPr/>
          <a:lstStyle/>
          <a:p>
            <a:fld id="{9E8E0F84-A36C-499B-A014-70345ABF991F}" type="slidenum">
              <a:rPr lang="en-CA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76103</TotalTime>
  <Words>347</Words>
  <Application>Microsoft Office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Matesic</dc:creator>
  <cp:lastModifiedBy>Michael Matesic</cp:lastModifiedBy>
  <cp:revision>248</cp:revision>
  <dcterms:created xsi:type="dcterms:W3CDTF">2022-09-11T02:21:10Z</dcterms:created>
  <dcterms:modified xsi:type="dcterms:W3CDTF">2023-05-09T01:41:28Z</dcterms:modified>
</cp:coreProperties>
</file>