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2"/>
  </p:notes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D28C21"/>
    <a:srgbClr val="000000"/>
    <a:srgbClr val="A6A6A5"/>
    <a:srgbClr val="E2E5E8"/>
    <a:srgbClr val="45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46"/>
    <p:restoredTop sz="85578"/>
  </p:normalViewPr>
  <p:slideViewPr>
    <p:cSldViewPr snapToGrid="0">
      <p:cViewPr>
        <p:scale>
          <a:sx n="89" d="100"/>
          <a:sy n="89" d="100"/>
        </p:scale>
        <p:origin x="46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5784D-460F-D94D-B7EF-E3D7D3603C15}" type="doc">
      <dgm:prSet loTypeId="urn:microsoft.com/office/officeart/2005/8/layout/venn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8F55E-DD5B-8A4E-B570-6DB6E40C204C}">
      <dgm:prSet phldrT="[Text]" custT="1"/>
      <dgm:spPr>
        <a:noFill/>
      </dgm:spPr>
      <dgm:t>
        <a:bodyPr/>
        <a:lstStyle/>
        <a:p>
          <a:r>
            <a:rPr lang="en-US" sz="2800" b="1" u="sng" dirty="0">
              <a:solidFill>
                <a:srgbClr val="FFFF00"/>
              </a:solidFill>
            </a:rPr>
            <a:t>TESS Mission</a:t>
          </a:r>
          <a:endParaRPr lang="en-US" sz="1700" b="1" u="sng" dirty="0">
            <a:solidFill>
              <a:srgbClr val="FFFF00"/>
            </a:solidFill>
          </a:endParaRPr>
        </a:p>
      </dgm:t>
    </dgm:pt>
    <dgm:pt modelId="{7589EAE2-4146-0946-99B8-AB2F96267607}" type="parTrans" cxnId="{870FD47D-95D6-B64B-B70D-CABE2F6757A8}">
      <dgm:prSet/>
      <dgm:spPr/>
      <dgm:t>
        <a:bodyPr/>
        <a:lstStyle/>
        <a:p>
          <a:endParaRPr lang="en-US"/>
        </a:p>
      </dgm:t>
    </dgm:pt>
    <dgm:pt modelId="{06B62438-0147-F446-AEDB-AB61E92CFDCA}" type="sibTrans" cxnId="{870FD47D-95D6-B64B-B70D-CABE2F6757A8}">
      <dgm:prSet/>
      <dgm:spPr/>
      <dgm:t>
        <a:bodyPr/>
        <a:lstStyle/>
        <a:p>
          <a:endParaRPr lang="en-US"/>
        </a:p>
      </dgm:t>
    </dgm:pt>
    <dgm:pt modelId="{810D7543-2952-014E-A8E0-2ECE7667F180}">
      <dgm:prSet phldrT="[Text]" custT="1"/>
      <dgm:spPr>
        <a:solidFill>
          <a:schemeClr val="accent4">
            <a:alpha val="28723"/>
          </a:schemeClr>
        </a:solidFill>
      </dgm:spPr>
      <dgm:t>
        <a:bodyPr/>
        <a:lstStyle/>
        <a:p>
          <a:r>
            <a:rPr lang="en-US" sz="2800" b="1" u="sng" dirty="0">
              <a:solidFill>
                <a:srgbClr val="FFFF00"/>
              </a:solidFill>
            </a:rPr>
            <a:t>TFOP</a:t>
          </a:r>
          <a:endParaRPr lang="en-US" sz="1700" b="1" u="sng" dirty="0">
            <a:solidFill>
              <a:srgbClr val="FFFF00"/>
            </a:solidFill>
          </a:endParaRPr>
        </a:p>
      </dgm:t>
    </dgm:pt>
    <dgm:pt modelId="{88E3BD41-8112-AC41-907E-DD51DD122452}" type="parTrans" cxnId="{C8E89EA8-6242-7D41-84E0-1EEDB6F74217}">
      <dgm:prSet/>
      <dgm:spPr/>
      <dgm:t>
        <a:bodyPr/>
        <a:lstStyle/>
        <a:p>
          <a:endParaRPr lang="en-US"/>
        </a:p>
      </dgm:t>
    </dgm:pt>
    <dgm:pt modelId="{AA9BB0BC-71EB-794B-B5B8-F1B9FBFD5AC8}" type="sibTrans" cxnId="{C8E89EA8-6242-7D41-84E0-1EEDB6F74217}">
      <dgm:prSet/>
      <dgm:spPr/>
      <dgm:t>
        <a:bodyPr/>
        <a:lstStyle/>
        <a:p>
          <a:endParaRPr lang="en-US"/>
        </a:p>
      </dgm:t>
    </dgm:pt>
    <dgm:pt modelId="{9B0D8E03-EB32-284B-B694-3E89EAC553A5}">
      <dgm:prSet phldrT="[Text]" custT="1"/>
      <dgm:spPr>
        <a:solidFill>
          <a:srgbClr val="7030A0">
            <a:alpha val="44000"/>
          </a:srgbClr>
        </a:solidFill>
      </dgm:spPr>
      <dgm:t>
        <a:bodyPr/>
        <a:lstStyle/>
        <a:p>
          <a:endParaRPr lang="en-US" sz="1800" b="1" u="sng" dirty="0"/>
        </a:p>
      </dgm:t>
    </dgm:pt>
    <dgm:pt modelId="{835F33DA-94DA-0C4A-B414-5EDE08ED003B}" type="parTrans" cxnId="{59E8A5D4-B4E0-A04A-81BC-FE2E0FD05FE3}">
      <dgm:prSet/>
      <dgm:spPr/>
      <dgm:t>
        <a:bodyPr/>
        <a:lstStyle/>
        <a:p>
          <a:endParaRPr lang="en-US"/>
        </a:p>
      </dgm:t>
    </dgm:pt>
    <dgm:pt modelId="{C7271E56-8D56-4640-8013-B73CE537DBD3}" type="sibTrans" cxnId="{59E8A5D4-B4E0-A04A-81BC-FE2E0FD05FE3}">
      <dgm:prSet/>
      <dgm:spPr/>
      <dgm:t>
        <a:bodyPr/>
        <a:lstStyle/>
        <a:p>
          <a:endParaRPr lang="en-US"/>
        </a:p>
      </dgm:t>
    </dgm:pt>
    <dgm:pt modelId="{4DA34772-684C-1D4A-A3BD-BE8915B32BBB}" type="pres">
      <dgm:prSet presAssocID="{5755784D-460F-D94D-B7EF-E3D7D3603C15}" presName="Name0" presStyleCnt="0">
        <dgm:presLayoutVars>
          <dgm:chMax val="7"/>
          <dgm:resizeHandles val="exact"/>
        </dgm:presLayoutVars>
      </dgm:prSet>
      <dgm:spPr/>
    </dgm:pt>
    <dgm:pt modelId="{8AB09772-172F-C443-BEFE-7DCECFD6EF38}" type="pres">
      <dgm:prSet presAssocID="{5755784D-460F-D94D-B7EF-E3D7D3603C15}" presName="comp1" presStyleCnt="0"/>
      <dgm:spPr/>
    </dgm:pt>
    <dgm:pt modelId="{387C2316-F908-E743-8B63-43FCF1A59763}" type="pres">
      <dgm:prSet presAssocID="{5755784D-460F-D94D-B7EF-E3D7D3603C15}" presName="circle1" presStyleLbl="node1" presStyleIdx="0" presStyleCnt="3"/>
      <dgm:spPr/>
    </dgm:pt>
    <dgm:pt modelId="{CCD8B236-4815-8143-B430-CCEA02856B63}" type="pres">
      <dgm:prSet presAssocID="{5755784D-460F-D94D-B7EF-E3D7D3603C15}" presName="c1text" presStyleLbl="node1" presStyleIdx="0" presStyleCnt="3">
        <dgm:presLayoutVars>
          <dgm:bulletEnabled val="1"/>
        </dgm:presLayoutVars>
      </dgm:prSet>
      <dgm:spPr/>
    </dgm:pt>
    <dgm:pt modelId="{9ADC6E1A-D45F-354E-BB23-5C091F205CDF}" type="pres">
      <dgm:prSet presAssocID="{5755784D-460F-D94D-B7EF-E3D7D3603C15}" presName="comp2" presStyleCnt="0"/>
      <dgm:spPr/>
    </dgm:pt>
    <dgm:pt modelId="{A1C67BB6-4982-BF4C-A89A-968D02E0ECE6}" type="pres">
      <dgm:prSet presAssocID="{5755784D-460F-D94D-B7EF-E3D7D3603C15}" presName="circle2" presStyleLbl="node1" presStyleIdx="1" presStyleCnt="3" custScaleX="63113" custScaleY="63113" custLinFactNeighborX="28695" custLinFactNeighborY="1304"/>
      <dgm:spPr/>
    </dgm:pt>
    <dgm:pt modelId="{9806920D-A529-1C46-BA1E-B750F472E15B}" type="pres">
      <dgm:prSet presAssocID="{5755784D-460F-D94D-B7EF-E3D7D3603C15}" presName="c2text" presStyleLbl="node1" presStyleIdx="1" presStyleCnt="3">
        <dgm:presLayoutVars>
          <dgm:bulletEnabled val="1"/>
        </dgm:presLayoutVars>
      </dgm:prSet>
      <dgm:spPr/>
    </dgm:pt>
    <dgm:pt modelId="{733C75AD-7D52-FF4F-83C3-6D083F5F402F}" type="pres">
      <dgm:prSet presAssocID="{5755784D-460F-D94D-B7EF-E3D7D3603C15}" presName="comp3" presStyleCnt="0"/>
      <dgm:spPr/>
    </dgm:pt>
    <dgm:pt modelId="{AD6FEE8B-D128-2043-BB0F-2C6FA152F0BD}" type="pres">
      <dgm:prSet presAssocID="{5755784D-460F-D94D-B7EF-E3D7D3603C15}" presName="circle3" presStyleLbl="node1" presStyleIdx="2" presStyleCnt="3" custScaleX="45909" custScaleY="46143" custLinFactNeighborX="63063" custLinFactNeighborY="-13400"/>
      <dgm:spPr/>
    </dgm:pt>
    <dgm:pt modelId="{F226561F-63AA-2B40-A936-E3E07E86F094}" type="pres">
      <dgm:prSet presAssocID="{5755784D-460F-D94D-B7EF-E3D7D3603C1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451C706-635D-7449-BF6E-ABF47998240D}" type="presOf" srcId="{9B0D8E03-EB32-284B-B694-3E89EAC553A5}" destId="{F226561F-63AA-2B40-A936-E3E07E86F094}" srcOrd="1" destOrd="0" presId="urn:microsoft.com/office/officeart/2005/8/layout/venn2"/>
    <dgm:cxn modelId="{E2110217-E22A-074E-ADAF-0671924BCD0A}" type="presOf" srcId="{9B0D8E03-EB32-284B-B694-3E89EAC553A5}" destId="{AD6FEE8B-D128-2043-BB0F-2C6FA152F0BD}" srcOrd="0" destOrd="0" presId="urn:microsoft.com/office/officeart/2005/8/layout/venn2"/>
    <dgm:cxn modelId="{F12FD177-5F40-754F-A961-5C727828F605}" type="presOf" srcId="{1588F55E-DD5B-8A4E-B570-6DB6E40C204C}" destId="{387C2316-F908-E743-8B63-43FCF1A59763}" srcOrd="0" destOrd="0" presId="urn:microsoft.com/office/officeart/2005/8/layout/venn2"/>
    <dgm:cxn modelId="{353FCA7C-5A91-8C42-ADA8-2C8834E9FA77}" type="presOf" srcId="{810D7543-2952-014E-A8E0-2ECE7667F180}" destId="{A1C67BB6-4982-BF4C-A89A-968D02E0ECE6}" srcOrd="0" destOrd="0" presId="urn:microsoft.com/office/officeart/2005/8/layout/venn2"/>
    <dgm:cxn modelId="{870FD47D-95D6-B64B-B70D-CABE2F6757A8}" srcId="{5755784D-460F-D94D-B7EF-E3D7D3603C15}" destId="{1588F55E-DD5B-8A4E-B570-6DB6E40C204C}" srcOrd="0" destOrd="0" parTransId="{7589EAE2-4146-0946-99B8-AB2F96267607}" sibTransId="{06B62438-0147-F446-AEDB-AB61E92CFDCA}"/>
    <dgm:cxn modelId="{C8E89EA8-6242-7D41-84E0-1EEDB6F74217}" srcId="{5755784D-460F-D94D-B7EF-E3D7D3603C15}" destId="{810D7543-2952-014E-A8E0-2ECE7667F180}" srcOrd="1" destOrd="0" parTransId="{88E3BD41-8112-AC41-907E-DD51DD122452}" sibTransId="{AA9BB0BC-71EB-794B-B5B8-F1B9FBFD5AC8}"/>
    <dgm:cxn modelId="{3F8CAEC1-0968-974F-BB64-F600D7008813}" type="presOf" srcId="{5755784D-460F-D94D-B7EF-E3D7D3603C15}" destId="{4DA34772-684C-1D4A-A3BD-BE8915B32BBB}" srcOrd="0" destOrd="0" presId="urn:microsoft.com/office/officeart/2005/8/layout/venn2"/>
    <dgm:cxn modelId="{9BB4F1C4-C02C-1845-8EFC-A3FB395B5665}" type="presOf" srcId="{1588F55E-DD5B-8A4E-B570-6DB6E40C204C}" destId="{CCD8B236-4815-8143-B430-CCEA02856B63}" srcOrd="1" destOrd="0" presId="urn:microsoft.com/office/officeart/2005/8/layout/venn2"/>
    <dgm:cxn modelId="{59E8A5D4-B4E0-A04A-81BC-FE2E0FD05FE3}" srcId="{5755784D-460F-D94D-B7EF-E3D7D3603C15}" destId="{9B0D8E03-EB32-284B-B694-3E89EAC553A5}" srcOrd="2" destOrd="0" parTransId="{835F33DA-94DA-0C4A-B414-5EDE08ED003B}" sibTransId="{C7271E56-8D56-4640-8013-B73CE537DBD3}"/>
    <dgm:cxn modelId="{6775EBD7-6111-E942-B4C8-BE9437CDFE91}" type="presOf" srcId="{810D7543-2952-014E-A8E0-2ECE7667F180}" destId="{9806920D-A529-1C46-BA1E-B750F472E15B}" srcOrd="1" destOrd="0" presId="urn:microsoft.com/office/officeart/2005/8/layout/venn2"/>
    <dgm:cxn modelId="{56EC9B38-7908-D04A-B8F2-A6566BF6C109}" type="presParOf" srcId="{4DA34772-684C-1D4A-A3BD-BE8915B32BBB}" destId="{8AB09772-172F-C443-BEFE-7DCECFD6EF38}" srcOrd="0" destOrd="0" presId="urn:microsoft.com/office/officeart/2005/8/layout/venn2"/>
    <dgm:cxn modelId="{2E0FE777-D378-AE4D-8A4F-C960611ECB15}" type="presParOf" srcId="{8AB09772-172F-C443-BEFE-7DCECFD6EF38}" destId="{387C2316-F908-E743-8B63-43FCF1A59763}" srcOrd="0" destOrd="0" presId="urn:microsoft.com/office/officeart/2005/8/layout/venn2"/>
    <dgm:cxn modelId="{5A35FE3B-7E74-FD43-B4F3-657EC00EF0BC}" type="presParOf" srcId="{8AB09772-172F-C443-BEFE-7DCECFD6EF38}" destId="{CCD8B236-4815-8143-B430-CCEA02856B63}" srcOrd="1" destOrd="0" presId="urn:microsoft.com/office/officeart/2005/8/layout/venn2"/>
    <dgm:cxn modelId="{F0B3F5AA-E8C9-A44B-854B-1CF9806D4073}" type="presParOf" srcId="{4DA34772-684C-1D4A-A3BD-BE8915B32BBB}" destId="{9ADC6E1A-D45F-354E-BB23-5C091F205CDF}" srcOrd="1" destOrd="0" presId="urn:microsoft.com/office/officeart/2005/8/layout/venn2"/>
    <dgm:cxn modelId="{353FD10C-28C7-3A43-904E-A4A4CC24AB40}" type="presParOf" srcId="{9ADC6E1A-D45F-354E-BB23-5C091F205CDF}" destId="{A1C67BB6-4982-BF4C-A89A-968D02E0ECE6}" srcOrd="0" destOrd="0" presId="urn:microsoft.com/office/officeart/2005/8/layout/venn2"/>
    <dgm:cxn modelId="{8424082D-EDFF-3B42-B19C-375C481AC2D3}" type="presParOf" srcId="{9ADC6E1A-D45F-354E-BB23-5C091F205CDF}" destId="{9806920D-A529-1C46-BA1E-B750F472E15B}" srcOrd="1" destOrd="0" presId="urn:microsoft.com/office/officeart/2005/8/layout/venn2"/>
    <dgm:cxn modelId="{5BF3DB02-E9A2-5742-A8F4-ABAC42A293BE}" type="presParOf" srcId="{4DA34772-684C-1D4A-A3BD-BE8915B32BBB}" destId="{733C75AD-7D52-FF4F-83C3-6D083F5F402F}" srcOrd="2" destOrd="0" presId="urn:microsoft.com/office/officeart/2005/8/layout/venn2"/>
    <dgm:cxn modelId="{15E09C16-032A-3B40-BAED-24B61D5D5D82}" type="presParOf" srcId="{733C75AD-7D52-FF4F-83C3-6D083F5F402F}" destId="{AD6FEE8B-D128-2043-BB0F-2C6FA152F0BD}" srcOrd="0" destOrd="0" presId="urn:microsoft.com/office/officeart/2005/8/layout/venn2"/>
    <dgm:cxn modelId="{6FD4F3D7-4D24-FB47-87A7-CC6D9F437846}" type="presParOf" srcId="{733C75AD-7D52-FF4F-83C3-6D083F5F402F}" destId="{F226561F-63AA-2B40-A936-E3E07E86F09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C2316-F908-E743-8B63-43FCF1A59763}">
      <dsp:nvSpPr>
        <dsp:cNvPr id="0" name=""/>
        <dsp:cNvSpPr/>
      </dsp:nvSpPr>
      <dsp:spPr>
        <a:xfrm>
          <a:off x="1453060" y="0"/>
          <a:ext cx="6399926" cy="6399926"/>
        </a:xfrm>
        <a:prstGeom prst="ellipse">
          <a:avLst/>
        </a:prstGeom>
        <a:noFill/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rgbClr val="FFFF00"/>
              </a:solidFill>
            </a:rPr>
            <a:t>TESS Mission</a:t>
          </a:r>
          <a:endParaRPr lang="en-US" sz="1700" b="1" u="sng" kern="1200" dirty="0">
            <a:solidFill>
              <a:srgbClr val="FFFF00"/>
            </a:solidFill>
          </a:endParaRPr>
        </a:p>
      </dsp:txBody>
      <dsp:txXfrm>
        <a:off x="3534635" y="319996"/>
        <a:ext cx="2236774" cy="959988"/>
      </dsp:txXfrm>
    </dsp:sp>
    <dsp:sp modelId="{A1C67BB6-4982-BF4C-A89A-968D02E0ECE6}">
      <dsp:nvSpPr>
        <dsp:cNvPr id="0" name=""/>
        <dsp:cNvSpPr/>
      </dsp:nvSpPr>
      <dsp:spPr>
        <a:xfrm>
          <a:off x="4515672" y="2547850"/>
          <a:ext cx="3029388" cy="3029388"/>
        </a:xfrm>
        <a:prstGeom prst="ellipse">
          <a:avLst/>
        </a:prstGeom>
        <a:solidFill>
          <a:schemeClr val="accent4">
            <a:alpha val="28723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rgbClr val="FFFF00"/>
              </a:solidFill>
            </a:rPr>
            <a:t>TFOP</a:t>
          </a:r>
          <a:endParaRPr lang="en-US" sz="1700" b="1" u="sng" kern="1200" dirty="0">
            <a:solidFill>
              <a:srgbClr val="FFFF00"/>
            </a:solidFill>
          </a:endParaRPr>
        </a:p>
      </dsp:txBody>
      <dsp:txXfrm>
        <a:off x="5324519" y="2737187"/>
        <a:ext cx="1411695" cy="568010"/>
      </dsp:txXfrm>
    </dsp:sp>
    <dsp:sp modelId="{AD6FEE8B-D128-2043-BB0F-2C6FA152F0BD}">
      <dsp:nvSpPr>
        <dsp:cNvPr id="0" name=""/>
        <dsp:cNvSpPr/>
      </dsp:nvSpPr>
      <dsp:spPr>
        <a:xfrm>
          <a:off x="5936480" y="3632869"/>
          <a:ext cx="1469071" cy="1476558"/>
        </a:xfrm>
        <a:prstGeom prst="ellipse">
          <a:avLst/>
        </a:prstGeom>
        <a:solidFill>
          <a:srgbClr val="7030A0">
            <a:alpha val="44000"/>
          </a:srgb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u="sng" kern="1200" dirty="0"/>
        </a:p>
      </dsp:txBody>
      <dsp:txXfrm>
        <a:off x="6151620" y="4002009"/>
        <a:ext cx="1038790" cy="738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B2F76-F616-1146-BEA3-C61210E6B37C}" type="datetimeFigureOut">
              <a:rPr lang="en-US" smtClean="0"/>
              <a:t>5/5/23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9E0F1-BD81-E64E-AE47-7405BCB4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TESS: Kind of a Successor to Kepler, but focus on planets that can be studied in detail</a:t>
            </a:r>
          </a:p>
          <a:p>
            <a:r>
              <a:rPr lang="en-US" dirty="0"/>
              <a:t>TFOP: ground- and space-based that cover TESS’s limitations.  Check for FPs.</a:t>
            </a:r>
          </a:p>
          <a:p>
            <a:r>
              <a:rPr lang="en-US" dirty="0"/>
              <a:t>TSTPC: single-transit, alias hunts</a:t>
            </a:r>
          </a:p>
          <a:p>
            <a:br>
              <a:rPr lang="en-US" dirty="0"/>
            </a:br>
            <a:r>
              <a:rPr lang="en-US" dirty="0"/>
              <a:t>These are two working groups I am a part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9E0F1-BD81-E64E-AE47-7405BCB4A5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5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 was clear, and many parameters except P can be estimated.</a:t>
            </a:r>
          </a:p>
          <a:p>
            <a:endParaRPr lang="en-US" dirty="0"/>
          </a:p>
          <a:p>
            <a:r>
              <a:rPr lang="en-US" dirty="0"/>
              <a:t>Promising as it was, there was essentially no constraints on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9E0F1-BD81-E64E-AE47-7405BCB4A5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6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Vetting happens internally.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how FEASIBLE other </a:t>
            </a:r>
            <a:r>
              <a:rPr lang="en-US" dirty="0" err="1"/>
              <a:t>obs</a:t>
            </a:r>
            <a:r>
              <a:rPr lang="en-US" dirty="0"/>
              <a:t>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had recon spectra from </a:t>
            </a:r>
            <a:r>
              <a:rPr lang="en-CA" sz="1800" dirty="0">
                <a:effectLst/>
                <a:latin typeface="CMTI9"/>
              </a:rPr>
              <a:t>LCOGT/NRES, and FLWO/TRES to determine stellar params.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CMTI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CMTI9"/>
              </a:rPr>
              <a:t>Got some high-contrast imaging to look for close neighbours.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CMTI9"/>
              </a:rPr>
              <a:t>Found a faint neighbour outside the correlation radius (very unlikely to be an issue with detected planet).</a:t>
            </a:r>
            <a:endParaRPr lang="en-CA" dirty="0">
              <a:effectLst/>
            </a:endParaRPr>
          </a:p>
          <a:p>
            <a:endParaRPr lang="en-US" dirty="0"/>
          </a:p>
          <a:p>
            <a:r>
              <a:rPr lang="en-US" dirty="0"/>
              <a:t>Grey circle: Speckle Correlation Radius (~1.2 arcsec) where air column difference start to become important.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9E0F1-BD81-E64E-AE47-7405BCB4A5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provides a decent period constraint.  Being several periods since TESS detection, next predicted transit window was +/- 1.5 days (2-sigma window was 6 days). Still far too uncertain for most transit-related observation proposals.</a:t>
            </a:r>
          </a:p>
          <a:p>
            <a:endParaRPr lang="en-US" dirty="0"/>
          </a:p>
          <a:p>
            <a:r>
              <a:rPr lang="en-US" dirty="0"/>
              <a:t>Automated Planet Finder telescope @ Lick observatory – 70 spectra</a:t>
            </a:r>
          </a:p>
          <a:p>
            <a:r>
              <a:rPr lang="en-US" dirty="0" err="1"/>
              <a:t>Tull</a:t>
            </a:r>
            <a:r>
              <a:rPr lang="en-US" dirty="0"/>
              <a:t> spectrometer @ McDonald observatory – 16 spectra</a:t>
            </a:r>
          </a:p>
          <a:p>
            <a:r>
              <a:rPr lang="en-US" dirty="0"/>
              <a:t>SOPHIE spectrograph @ </a:t>
            </a:r>
            <a:r>
              <a:rPr lang="en-US" dirty="0" err="1"/>
              <a:t>Observatoire</a:t>
            </a:r>
            <a:r>
              <a:rPr lang="en-US" dirty="0"/>
              <a:t> de Haute-Provence – 24 spectra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9E0F1-BD81-E64E-AE47-7405BCB4A5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0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TESS data constrains transit shape very well</a:t>
            </a:r>
          </a:p>
          <a:p>
            <a:r>
              <a:rPr lang="en-US" dirty="0"/>
              <a:t>RVs constrain mass and set loose prior on period</a:t>
            </a:r>
          </a:p>
          <a:p>
            <a:r>
              <a:rPr lang="en-US" dirty="0"/>
              <a:t>NEOSSat constrains period very tightly</a:t>
            </a:r>
          </a:p>
          <a:p>
            <a:endParaRPr lang="en-US" dirty="0"/>
          </a:p>
          <a:p>
            <a:r>
              <a:rPr lang="en-US" dirty="0"/>
              <a:t>(second-accurate period is, of course, assumes no TTVs)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9E0F1-BD81-E64E-AE47-7405BCB4A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SED from archival photometric measurements (</a:t>
            </a:r>
            <a:r>
              <a:rPr lang="en-CA" sz="1800" dirty="0">
                <a:effectLst/>
                <a:latin typeface="CMR10"/>
              </a:rPr>
              <a:t>Tycho, 2MASS, WISE, and Gaia) (V-mag = 9.8)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CMR1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CMR10"/>
              </a:rPr>
              <a:t>Jupiter-like planet, with ~400 K temperature.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CMR10"/>
              </a:rPr>
              <a:t>Moderate eccentricity (~100 K swing in “annual” temperature cycle)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CMR1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CMR10"/>
              </a:rPr>
              <a:t>Only a couple giant planets with well-known mass and radius are lower insolation.  Only 1 or 2 of those have comparable magnitudes.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9E0F1-BD81-E64E-AE47-7405BCB4A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i</a:t>
            </a:r>
            <a:r>
              <a:rPr lang="en-US" i="0" dirty="0"/>
              <a:t> drawn from uniform cos(</a:t>
            </a:r>
            <a:r>
              <a:rPr lang="en-US" i="1" dirty="0" err="1"/>
              <a:t>i</a:t>
            </a:r>
            <a:r>
              <a:rPr lang="en-US" i="0" dirty="0"/>
              <a:t>); </a:t>
            </a:r>
            <a:r>
              <a:rPr lang="en-US" i="1" dirty="0"/>
              <a:t>e</a:t>
            </a:r>
            <a:r>
              <a:rPr lang="en-US" i="0" dirty="0"/>
              <a:t> drawn from empirically motivated Beta distribution; T0, </a:t>
            </a:r>
            <a:r>
              <a:rPr lang="en-US" i="0" dirty="0" err="1"/>
              <a:t>T_peri</a:t>
            </a:r>
            <a:r>
              <a:rPr lang="en-US" i="0" dirty="0"/>
              <a:t>, omega fitted.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Concentration of probability at smaller end is an eccentricity effect.</a:t>
            </a:r>
          </a:p>
          <a:p>
            <a:endParaRPr lang="en-US" dirty="0"/>
          </a:p>
          <a:p>
            <a:r>
              <a:rPr lang="en-US" dirty="0"/>
              <a:t>Nearby stars: </a:t>
            </a:r>
          </a:p>
          <a:p>
            <a:r>
              <a:rPr lang="en-US" dirty="0"/>
              <a:t> - Gaia 1.9”: similar parallax, but distances 2-sigma discrepant (few parsecs)</a:t>
            </a:r>
          </a:p>
          <a:p>
            <a:r>
              <a:rPr lang="en-US" dirty="0"/>
              <a:t> - </a:t>
            </a:r>
            <a:r>
              <a:rPr lang="en-US" dirty="0" err="1"/>
              <a:t>Alopeke</a:t>
            </a:r>
            <a:r>
              <a:rPr lang="en-US" dirty="0"/>
              <a:t> 1.5”: higher prob region, but no distance info.</a:t>
            </a:r>
          </a:p>
          <a:p>
            <a:endParaRPr lang="en-US" dirty="0"/>
          </a:p>
          <a:p>
            <a:r>
              <a:rPr lang="en-US" dirty="0"/>
              <a:t>Nearby stars don’t exclude something hiding in this highlighted parameter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9E0F1-BD81-E64E-AE47-7405BCB4A5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39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hindsight, made the NEOSSat transit catch mostly superfluous</a:t>
            </a:r>
          </a:p>
          <a:p>
            <a:r>
              <a:rPr lang="en-US" dirty="0"/>
              <a:t>However, NEOSSat detection is what made us push forward with the publication.</a:t>
            </a:r>
          </a:p>
          <a:p>
            <a:r>
              <a:rPr lang="en-US" dirty="0"/>
              <a:t>Also, if period was 0.6% larger, we would have missed the second TESS transit.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9E0F1-BD81-E64E-AE47-7405BCB4A5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9E0F1-BD81-E64E-AE47-7405BCB4A5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4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6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524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2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06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6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8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3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5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6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1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1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5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3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92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0A54A183-8D21-FB00-6444-466D9F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2" t="26965" r="3662" b="-64502"/>
          <a:stretch/>
        </p:blipFill>
        <p:spPr>
          <a:xfrm rot="10800000">
            <a:off x="446475" y="-5318836"/>
            <a:ext cx="11299050" cy="11192843"/>
          </a:xfrm>
          <a:prstGeom prst="ellipse">
            <a:avLst/>
          </a:prstGeom>
          <a:noFill/>
          <a:effectLst>
            <a:glow rad="698227">
              <a:srgbClr val="459ACC">
                <a:alpha val="40000"/>
              </a:srgbClr>
            </a:glow>
            <a:softEdge rad="25400"/>
          </a:effectLst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B9D19-F0F4-D085-CE0B-4FC2BC81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965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TOI-2010 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C72D1-CF27-BA87-EA53-C174F7D0E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63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D56A17"/>
                </a:solidFill>
              </a:rPr>
              <a:t>Confirming a warm-Jupiter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3C08F82-829E-F07F-C2D9-1E2CA0531A35}"/>
              </a:ext>
            </a:extLst>
          </p:cNvPr>
          <p:cNvSpPr txBox="1">
            <a:spLocks/>
          </p:cNvSpPr>
          <p:nvPr/>
        </p:nvSpPr>
        <p:spPr>
          <a:xfrm>
            <a:off x="9749916" y="6324873"/>
            <a:ext cx="3485072" cy="102654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D56A17"/>
                </a:solidFill>
              </a:rPr>
              <a:t>Chris Mann – UdeM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526112-C8A3-BB39-DE06-57DAE31CC85D}"/>
              </a:ext>
            </a:extLst>
          </p:cNvPr>
          <p:cNvCxnSpPr>
            <a:cxnSpLocks/>
          </p:cNvCxnSpPr>
          <p:nvPr/>
        </p:nvCxnSpPr>
        <p:spPr>
          <a:xfrm>
            <a:off x="1331251" y="4108316"/>
            <a:ext cx="2983575" cy="0"/>
          </a:xfrm>
          <a:prstGeom prst="line">
            <a:avLst/>
          </a:prstGeom>
          <a:ln>
            <a:solidFill>
              <a:srgbClr val="E2E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50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0A54A183-8D21-FB00-6444-466D9F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7000"/>
                    </a14:imgEffect>
                  </a14:imgLayer>
                </a14:imgProps>
              </a:ext>
            </a:extLst>
          </a:blip>
          <a:srcRect l="3662" t="26965" r="3662" b="-64502"/>
          <a:stretch/>
        </p:blipFill>
        <p:spPr>
          <a:xfrm rot="10800000">
            <a:off x="446475" y="-5271016"/>
            <a:ext cx="11299050" cy="11192843"/>
          </a:xfrm>
          <a:prstGeom prst="ellipse">
            <a:avLst/>
          </a:prstGeom>
          <a:noFill/>
          <a:effectLst>
            <a:glow rad="698227">
              <a:srgbClr val="459ACC">
                <a:alpha val="8676"/>
              </a:srgbClr>
            </a:glow>
            <a:softEdge rad="25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9D19-F0F4-D085-CE0B-4FC2BC81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68" y="4029540"/>
            <a:ext cx="5278464" cy="741872"/>
          </a:xfrm>
        </p:spPr>
        <p:txBody>
          <a:bodyPr>
            <a:normAutofit/>
          </a:bodyPr>
          <a:lstStyle/>
          <a:p>
            <a:r>
              <a:rPr lang="en-US" sz="4000" dirty="0"/>
              <a:t>Thank you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988BDF-FD56-2D9D-EB8F-722229F6E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687" y="2246121"/>
            <a:ext cx="8810626" cy="13748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b="1" dirty="0">
                <a:solidFill>
                  <a:srgbClr val="D56A17"/>
                </a:solidFill>
              </a:rPr>
              <a:t>Paper is being submitted within the next few days.  Keep an eye out!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CA" b="1" dirty="0">
              <a:solidFill>
                <a:srgbClr val="D56A17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b="1" dirty="0">
                <a:solidFill>
                  <a:srgbClr val="D56A17"/>
                </a:solidFill>
              </a:rPr>
              <a:t>– </a:t>
            </a:r>
            <a:r>
              <a:rPr lang="en-CA" b="1" dirty="0">
                <a:solidFill>
                  <a:schemeClr val="accent3"/>
                </a:solidFill>
              </a:rPr>
              <a:t>christopher.mann@umontreal.ca </a:t>
            </a:r>
            <a:r>
              <a:rPr lang="en-CA" b="1" dirty="0">
                <a:solidFill>
                  <a:srgbClr val="D56A17"/>
                </a:solidFill>
              </a:rPr>
              <a:t>–</a:t>
            </a:r>
            <a:endParaRPr lang="en-US" dirty="0">
              <a:solidFill>
                <a:srgbClr val="D56A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9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0A54A183-8D21-FB00-6444-466D9F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7000"/>
                    </a14:imgEffect>
                  </a14:imgLayer>
                </a14:imgProps>
              </a:ext>
            </a:extLst>
          </a:blip>
          <a:srcRect l="3662" t="26965" r="3662" b="-64502"/>
          <a:stretch/>
        </p:blipFill>
        <p:spPr>
          <a:xfrm rot="10800000">
            <a:off x="446475" y="-5271016"/>
            <a:ext cx="11299050" cy="11192843"/>
          </a:xfrm>
          <a:prstGeom prst="ellipse">
            <a:avLst/>
          </a:prstGeom>
          <a:noFill/>
          <a:effectLst>
            <a:glow rad="698227">
              <a:srgbClr val="459ACC">
                <a:alpha val="8676"/>
              </a:srgbClr>
            </a:glow>
            <a:softEdge rad="25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9D19-F0F4-D085-CE0B-4FC2BC81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75" y="229037"/>
            <a:ext cx="5278464" cy="102654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TESS &gt; TFOP &gt; TSTPC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7271621-7A6B-B1A7-C122-4AED57063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918952"/>
              </p:ext>
            </p:extLst>
          </p:nvPr>
        </p:nvGraphicFramePr>
        <p:xfrm>
          <a:off x="4132162" y="229038"/>
          <a:ext cx="9306046" cy="639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1BDC059-BF23-E9F6-1AFE-D390CD276A92}"/>
              </a:ext>
            </a:extLst>
          </p:cNvPr>
          <p:cNvSpPr txBox="1"/>
          <p:nvPr/>
        </p:nvSpPr>
        <p:spPr>
          <a:xfrm rot="190492">
            <a:off x="6369681" y="1747308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Satellite controls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FB5DA-EA57-D35E-3115-9B09D22BABA7}"/>
              </a:ext>
            </a:extLst>
          </p:cNvPr>
          <p:cNvSpPr txBox="1"/>
          <p:nvPr/>
        </p:nvSpPr>
        <p:spPr>
          <a:xfrm rot="334125">
            <a:off x="6113874" y="3324940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Observing</a:t>
            </a:r>
          </a:p>
          <a:p>
            <a:r>
              <a:rPr lang="en-US" dirty="0"/>
              <a:t>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A32CD-48E3-EEA8-942F-A2C8B532848C}"/>
              </a:ext>
            </a:extLst>
          </p:cNvPr>
          <p:cNvSpPr txBox="1"/>
          <p:nvPr/>
        </p:nvSpPr>
        <p:spPr>
          <a:xfrm rot="266976">
            <a:off x="9047154" y="2245358"/>
            <a:ext cx="16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1FEA1F-21F8-3228-8F78-A945BFD3E80E}"/>
              </a:ext>
            </a:extLst>
          </p:cNvPr>
          <p:cNvSpPr txBox="1"/>
          <p:nvPr/>
        </p:nvSpPr>
        <p:spPr>
          <a:xfrm rot="661307">
            <a:off x="7155611" y="5489900"/>
            <a:ext cx="186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wizardry...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6E427-7134-0ACA-B236-23DAD98C395E}"/>
              </a:ext>
            </a:extLst>
          </p:cNvPr>
          <p:cNvSpPr txBox="1"/>
          <p:nvPr/>
        </p:nvSpPr>
        <p:spPr>
          <a:xfrm rot="20915473">
            <a:off x="8876985" y="3670199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Verifying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81DFD-4BA8-9EB8-3362-B306EBA6288C}"/>
              </a:ext>
            </a:extLst>
          </p:cNvPr>
          <p:cNvSpPr txBox="1"/>
          <p:nvPr/>
        </p:nvSpPr>
        <p:spPr>
          <a:xfrm rot="1443545">
            <a:off x="8811598" y="4472784"/>
            <a:ext cx="11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Confirming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5726F-EA16-C3E1-90A5-A12FD6329E8E}"/>
              </a:ext>
            </a:extLst>
          </p:cNvPr>
          <p:cNvSpPr txBox="1"/>
          <p:nvPr/>
        </p:nvSpPr>
        <p:spPr>
          <a:xfrm>
            <a:off x="10267686" y="4201436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TSTPC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3351A3-FCB7-2F77-C894-9B8BCEAAEE52}"/>
              </a:ext>
            </a:extLst>
          </p:cNvPr>
          <p:cNvSpPr txBox="1"/>
          <p:nvPr/>
        </p:nvSpPr>
        <p:spPr>
          <a:xfrm rot="21024025">
            <a:off x="7045772" y="2527055"/>
            <a:ext cx="172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catalogue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F04288-0F2D-406E-03CC-AA80047B197E}"/>
              </a:ext>
            </a:extLst>
          </p:cNvPr>
          <p:cNvSpPr txBox="1"/>
          <p:nvPr/>
        </p:nvSpPr>
        <p:spPr>
          <a:xfrm rot="20788251">
            <a:off x="6380555" y="4384173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C72D1-CF27-BA87-EA53-C174F7D0E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5" y="1629518"/>
            <a:ext cx="5133250" cy="1357058"/>
          </a:xfrm>
          <a:effectLst>
            <a:outerShdw blurRad="25400" dir="1788000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rgbClr val="D56A17"/>
                </a:solidFill>
              </a:rPr>
              <a:t>TESS mission: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56A17"/>
                </a:solidFill>
              </a:rPr>
              <a:t>Discover exoplanets (esp. small ones) around bright and nearby stars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536EA8-BB80-22ED-6C9F-822F823D279B}"/>
              </a:ext>
            </a:extLst>
          </p:cNvPr>
          <p:cNvSpPr txBox="1"/>
          <p:nvPr/>
        </p:nvSpPr>
        <p:spPr>
          <a:xfrm rot="21311687">
            <a:off x="9077685" y="1542585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Mission planning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A909CBE-A39B-CA59-7ADE-C11D40FAAACC}"/>
              </a:ext>
            </a:extLst>
          </p:cNvPr>
          <p:cNvSpPr txBox="1">
            <a:spLocks/>
          </p:cNvSpPr>
          <p:nvPr/>
        </p:nvSpPr>
        <p:spPr>
          <a:xfrm>
            <a:off x="331305" y="3229402"/>
            <a:ext cx="5133250" cy="142597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solidFill>
                  <a:srgbClr val="D56A17"/>
                </a:solidFill>
              </a:rPr>
              <a:t>TESS Follow-up Observing Program (TFOP)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56A17"/>
                </a:solidFill>
              </a:rPr>
              <a:t>Provides external follow-up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8E07953-56B2-B74B-96EC-BB76F66F1460}"/>
              </a:ext>
            </a:extLst>
          </p:cNvPr>
          <p:cNvSpPr txBox="1">
            <a:spLocks/>
          </p:cNvSpPr>
          <p:nvPr/>
        </p:nvSpPr>
        <p:spPr>
          <a:xfrm>
            <a:off x="331305" y="4574348"/>
            <a:ext cx="5133250" cy="177986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solidFill>
                  <a:srgbClr val="D56A17"/>
                </a:solidFill>
              </a:rPr>
              <a:t>TESS Single Transit Planet Candidate (TSTPC)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56A17"/>
                </a:solidFill>
              </a:rPr>
              <a:t>Specifically targets that don’t re-transit (or have widely separated transits)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B29E56-6822-CA07-66A1-308C59AF4344}"/>
              </a:ext>
            </a:extLst>
          </p:cNvPr>
          <p:cNvSpPr txBox="1"/>
          <p:nvPr/>
        </p:nvSpPr>
        <p:spPr>
          <a:xfrm>
            <a:off x="10376167" y="470353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Hunting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27E1A9-79DB-3B05-70F3-8BDE91FE86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79381">
            <a:off x="5575016" y="-71887"/>
            <a:ext cx="2603722" cy="18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0A54A183-8D21-FB00-6444-466D9F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7000"/>
                    </a14:imgEffect>
                  </a14:imgLayer>
                </a14:imgProps>
              </a:ext>
            </a:extLst>
          </a:blip>
          <a:srcRect l="3662" t="26965" r="3662" b="-64502"/>
          <a:stretch/>
        </p:blipFill>
        <p:spPr>
          <a:xfrm rot="10800000">
            <a:off x="446475" y="-5271016"/>
            <a:ext cx="11299050" cy="11192843"/>
          </a:xfrm>
          <a:prstGeom prst="ellipse">
            <a:avLst/>
          </a:prstGeom>
          <a:noFill/>
          <a:effectLst>
            <a:glow rad="698227">
              <a:srgbClr val="459ACC">
                <a:alpha val="8676"/>
              </a:srgbClr>
            </a:glow>
            <a:softEdge rad="25400"/>
          </a:effectLst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D0D6A1F5-DDC1-958A-B349-24F97A31FC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1" r="45931"/>
          <a:stretch/>
        </p:blipFill>
        <p:spPr>
          <a:xfrm>
            <a:off x="3323371" y="936172"/>
            <a:ext cx="8105137" cy="535369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65463D3-B0B0-9EBC-4FF7-AFBBA2713D0A}"/>
              </a:ext>
            </a:extLst>
          </p:cNvPr>
          <p:cNvSpPr txBox="1">
            <a:spLocks/>
          </p:cNvSpPr>
          <p:nvPr/>
        </p:nvSpPr>
        <p:spPr>
          <a:xfrm>
            <a:off x="434900" y="253609"/>
            <a:ext cx="2285151" cy="5623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TOI-2010</a:t>
            </a:r>
            <a:endParaRPr lang="en-US" b="1" u="sng" dirty="0">
              <a:solidFill>
                <a:srgbClr val="D56A17"/>
              </a:solidFill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56A1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B9D19-F0F4-D085-CE0B-4FC2BC81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75" y="568137"/>
            <a:ext cx="5278464" cy="68744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TESS data</a:t>
            </a:r>
          </a:p>
        </p:txBody>
      </p:sp>
    </p:spTree>
    <p:extLst>
      <p:ext uri="{BB962C8B-B14F-4D97-AF65-F5344CB8AC3E}">
        <p14:creationId xmlns:p14="http://schemas.microsoft.com/office/powerpoint/2010/main" val="160030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0A54A183-8D21-FB00-6444-466D9F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7000"/>
                    </a14:imgEffect>
                  </a14:imgLayer>
                </a14:imgProps>
              </a:ext>
            </a:extLst>
          </a:blip>
          <a:srcRect l="3662" t="26965" r="3662" b="-64502"/>
          <a:stretch/>
        </p:blipFill>
        <p:spPr>
          <a:xfrm rot="10800000">
            <a:off x="446475" y="-5271016"/>
            <a:ext cx="11299050" cy="11192843"/>
          </a:xfrm>
          <a:prstGeom prst="ellipse">
            <a:avLst/>
          </a:prstGeom>
          <a:noFill/>
          <a:effectLst>
            <a:glow rad="698227">
              <a:srgbClr val="459ACC">
                <a:alpha val="8676"/>
              </a:srgbClr>
            </a:glow>
            <a:softEdge rad="25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9D19-F0F4-D085-CE0B-4FC2BC81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75" y="229037"/>
            <a:ext cx="5278464" cy="102654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Vetting + Reconnaissance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92B34D0-18C1-EE13-947B-A212D4562DA3}"/>
              </a:ext>
            </a:extLst>
          </p:cNvPr>
          <p:cNvSpPr txBox="1">
            <a:spLocks/>
          </p:cNvSpPr>
          <p:nvPr/>
        </p:nvSpPr>
        <p:spPr>
          <a:xfrm>
            <a:off x="360945" y="1298932"/>
            <a:ext cx="5230385" cy="152322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solidFill>
                  <a:srgbClr val="D56A17"/>
                </a:solidFill>
              </a:rPr>
              <a:t>TSTPC vetting: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56A17"/>
                </a:solidFill>
              </a:rPr>
              <a:t>Checking for red-flags: transit shape, eclipses, potential for nearby eclipsing binaries, systematics, etc.</a:t>
            </a:r>
          </a:p>
        </p:txBody>
      </p: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319638ED-806E-529B-EA38-4F8DC7172E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594" y="3379500"/>
            <a:ext cx="5646435" cy="3336529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B82F2E36-B5D2-0DF1-1084-B78FF59E85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3543" t="38275" r="6558" b="35315"/>
          <a:stretch/>
        </p:blipFill>
        <p:spPr>
          <a:xfrm>
            <a:off x="6021864" y="4857011"/>
            <a:ext cx="2422616" cy="1900029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50A819-05CC-9CF6-6580-9C3351764222}"/>
              </a:ext>
            </a:extLst>
          </p:cNvPr>
          <p:cNvCxnSpPr/>
          <p:nvPr/>
        </p:nvCxnSpPr>
        <p:spPr>
          <a:xfrm>
            <a:off x="5591331" y="5029280"/>
            <a:ext cx="564142" cy="337199"/>
          </a:xfrm>
          <a:prstGeom prst="straightConnector1">
            <a:avLst/>
          </a:prstGeom>
          <a:ln w="60325">
            <a:solidFill>
              <a:srgbClr val="E2E5E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9E57A2-8CF9-05AB-21B1-DA185D880E21}"/>
              </a:ext>
            </a:extLst>
          </p:cNvPr>
          <p:cNvGrpSpPr/>
          <p:nvPr/>
        </p:nvGrpSpPr>
        <p:grpSpPr>
          <a:xfrm>
            <a:off x="6158563" y="365358"/>
            <a:ext cx="5875406" cy="4506771"/>
            <a:chOff x="6096000" y="272651"/>
            <a:chExt cx="5875406" cy="4506771"/>
          </a:xfrm>
        </p:grpSpPr>
        <p:pic>
          <p:nvPicPr>
            <p:cNvPr id="13" name="Picture 12" descr="Chart, line chart&#10;&#10;Description automatically generated">
              <a:extLst>
                <a:ext uri="{FF2B5EF4-FFF2-40B4-BE49-F238E27FC236}">
                  <a16:creationId xmlns:a16="http://schemas.microsoft.com/office/drawing/2014/main" id="{4FCFE422-1B19-2EE3-5C64-5905682C7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439" t="6836" r="7813" b="2725"/>
            <a:stretch/>
          </p:blipFill>
          <p:spPr>
            <a:xfrm>
              <a:off x="6096000" y="272651"/>
              <a:ext cx="5875406" cy="4506771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E16E08-4425-E71A-0E48-92871F822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08977" y="541421"/>
              <a:ext cx="0" cy="3741821"/>
            </a:xfrm>
            <a:prstGeom prst="line">
              <a:avLst/>
            </a:prstGeom>
            <a:ln w="22225">
              <a:solidFill>
                <a:srgbClr val="A6A6A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D13313-6DEB-7023-E5E7-23BDFD7C0697}"/>
              </a:ext>
            </a:extLst>
          </p:cNvPr>
          <p:cNvGrpSpPr/>
          <p:nvPr/>
        </p:nvGrpSpPr>
        <p:grpSpPr>
          <a:xfrm>
            <a:off x="9376573" y="141971"/>
            <a:ext cx="2072696" cy="2098182"/>
            <a:chOff x="9376573" y="141971"/>
            <a:chExt cx="2072696" cy="20981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59B6EF-29EA-B6F9-5F75-A4CF5067D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67642" t="12112" r="7358" b="56598"/>
            <a:stretch/>
          </p:blipFill>
          <p:spPr>
            <a:xfrm>
              <a:off x="9376573" y="141971"/>
              <a:ext cx="2072696" cy="2098182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39BB299-F2E0-1316-AEB7-E0FABF0A6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685" y="271826"/>
              <a:ext cx="1814407" cy="18144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Subtitle 2">
            <a:extLst>
              <a:ext uri="{FF2B5EF4-FFF2-40B4-BE49-F238E27FC236}">
                <a16:creationId xmlns:a16="http://schemas.microsoft.com/office/drawing/2014/main" id="{CEAEDCE3-5AFD-9A26-5A6D-9B0294B04927}"/>
              </a:ext>
            </a:extLst>
          </p:cNvPr>
          <p:cNvSpPr txBox="1">
            <a:spLocks/>
          </p:cNvSpPr>
          <p:nvPr/>
        </p:nvSpPr>
        <p:spPr>
          <a:xfrm>
            <a:off x="434900" y="253609"/>
            <a:ext cx="2285151" cy="5623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TOI-2010</a:t>
            </a:r>
            <a:endParaRPr lang="en-US" b="1" u="sng" dirty="0">
              <a:solidFill>
                <a:srgbClr val="D56A17"/>
              </a:solidFill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56A17"/>
              </a:solidFill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FAC79A30-5F77-7B1B-B639-65D642DF17E6}"/>
              </a:ext>
            </a:extLst>
          </p:cNvPr>
          <p:cNvSpPr txBox="1">
            <a:spLocks/>
          </p:cNvSpPr>
          <p:nvPr/>
        </p:nvSpPr>
        <p:spPr>
          <a:xfrm>
            <a:off x="352451" y="2970394"/>
            <a:ext cx="5372488" cy="58273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solidFill>
                  <a:srgbClr val="D56A17"/>
                </a:solidFill>
              </a:rPr>
              <a:t>High-resolution spectroscopy with Keck/HIRES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28AF5700-D543-E816-8F9F-A635D6CE1E0C}"/>
              </a:ext>
            </a:extLst>
          </p:cNvPr>
          <p:cNvSpPr txBox="1">
            <a:spLocks/>
          </p:cNvSpPr>
          <p:nvPr/>
        </p:nvSpPr>
        <p:spPr>
          <a:xfrm>
            <a:off x="8581179" y="4852655"/>
            <a:ext cx="3577915" cy="8189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solidFill>
                  <a:srgbClr val="D56A17"/>
                </a:solidFill>
              </a:rPr>
              <a:t>High contrast speckle imaging with Gemini-N/`</a:t>
            </a:r>
            <a:r>
              <a:rPr lang="en-US" b="1" u="sng" dirty="0" err="1">
                <a:solidFill>
                  <a:srgbClr val="D56A17"/>
                </a:solidFill>
              </a:rPr>
              <a:t>Alopeke</a:t>
            </a:r>
            <a:endParaRPr lang="en-US" b="1" u="sng" dirty="0">
              <a:solidFill>
                <a:srgbClr val="D56A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0A54A183-8D21-FB00-6444-466D9F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7000"/>
                    </a14:imgEffect>
                  </a14:imgLayer>
                </a14:imgProps>
              </a:ext>
            </a:extLst>
          </a:blip>
          <a:srcRect l="3662" t="26965" r="3662" b="-64502"/>
          <a:stretch/>
        </p:blipFill>
        <p:spPr>
          <a:xfrm rot="10800000">
            <a:off x="446475" y="-5271016"/>
            <a:ext cx="11299050" cy="11192843"/>
          </a:xfrm>
          <a:prstGeom prst="ellipse">
            <a:avLst/>
          </a:prstGeom>
          <a:noFill/>
          <a:effectLst>
            <a:glow rad="698227">
              <a:srgbClr val="459ACC">
                <a:alpha val="8676"/>
              </a:srgbClr>
            </a:glow>
            <a:softEdge rad="25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9D19-F0F4-D085-CE0B-4FC2BC81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75" y="229037"/>
            <a:ext cx="1706416" cy="102654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C72D1-CF27-BA87-EA53-C174F7D0E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196420"/>
            <a:ext cx="1869723" cy="85349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solidFill>
                  <a:srgbClr val="D56A17"/>
                </a:solidFill>
              </a:rPr>
              <a:t>Invert then Hue offset 50</a:t>
            </a: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56A17"/>
              </a:solidFill>
            </a:endParaRPr>
          </a:p>
        </p:txBody>
      </p:sp>
      <p:pic>
        <p:nvPicPr>
          <p:cNvPr id="22" name="Picture 21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E86848B2-7961-CAF1-0070-B17BB372E0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20" y="1561817"/>
            <a:ext cx="11299050" cy="3013080"/>
          </a:xfrm>
          <a:prstGeom prst="rect">
            <a:avLst/>
          </a:prstGeom>
        </p:spPr>
      </p:pic>
      <p:pic>
        <p:nvPicPr>
          <p:cNvPr id="24" name="Picture 23" descr="A screenshot of a video game&#10;&#10;Description automatically generated">
            <a:extLst>
              <a:ext uri="{FF2B5EF4-FFF2-40B4-BE49-F238E27FC236}">
                <a16:creationId xmlns:a16="http://schemas.microsoft.com/office/drawing/2014/main" id="{39E62A70-0D87-3957-678F-3C28D7C015F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20" y="4417777"/>
            <a:ext cx="11415609" cy="228312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97221B1-D255-D728-976C-C136A9FD1DF2}"/>
              </a:ext>
            </a:extLst>
          </p:cNvPr>
          <p:cNvSpPr txBox="1">
            <a:spLocks/>
          </p:cNvSpPr>
          <p:nvPr/>
        </p:nvSpPr>
        <p:spPr>
          <a:xfrm>
            <a:off x="434900" y="253609"/>
            <a:ext cx="2285151" cy="5623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TOI-2010</a:t>
            </a:r>
            <a:endParaRPr lang="en-US" b="1" u="sng" dirty="0">
              <a:solidFill>
                <a:srgbClr val="D56A17"/>
              </a:solidFill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56A17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A9C276-7596-A53F-31BB-0194503A7FEF}"/>
              </a:ext>
            </a:extLst>
          </p:cNvPr>
          <p:cNvSpPr txBox="1">
            <a:spLocks/>
          </p:cNvSpPr>
          <p:nvPr/>
        </p:nvSpPr>
        <p:spPr>
          <a:xfrm>
            <a:off x="3480807" y="214886"/>
            <a:ext cx="5230385" cy="152322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solidFill>
                  <a:srgbClr val="D56A17"/>
                </a:solidFill>
              </a:rPr>
              <a:t>RV coverage</a:t>
            </a: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56A17"/>
                </a:solidFill>
              </a:rPr>
              <a:t>Spans 992 days (~2.7 years)</a:t>
            </a: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56A17"/>
                </a:solidFill>
              </a:rPr>
              <a:t>Excellent baseline and phase coverage</a:t>
            </a:r>
          </a:p>
        </p:txBody>
      </p:sp>
    </p:spTree>
    <p:extLst>
      <p:ext uri="{BB962C8B-B14F-4D97-AF65-F5344CB8AC3E}">
        <p14:creationId xmlns:p14="http://schemas.microsoft.com/office/powerpoint/2010/main" val="28042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0A54A183-8D21-FB00-6444-466D9F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7000"/>
                    </a14:imgEffect>
                  </a14:imgLayer>
                </a14:imgProps>
              </a:ext>
            </a:extLst>
          </a:blip>
          <a:srcRect l="3662" t="26965" r="3662" b="-64502"/>
          <a:stretch/>
        </p:blipFill>
        <p:spPr>
          <a:xfrm rot="10800000">
            <a:off x="446475" y="-5271016"/>
            <a:ext cx="11299050" cy="11192843"/>
          </a:xfrm>
          <a:prstGeom prst="ellipse">
            <a:avLst/>
          </a:prstGeom>
          <a:noFill/>
          <a:effectLst>
            <a:glow rad="698227">
              <a:srgbClr val="459ACC">
                <a:alpha val="8676"/>
              </a:srgbClr>
            </a:glow>
            <a:softEdge rad="25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9D19-F0F4-D085-CE0B-4FC2BC81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75" y="229037"/>
            <a:ext cx="5278464" cy="102654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NEOSSat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DF06072-FBBC-A3B3-8155-25A806E47DCC}"/>
              </a:ext>
            </a:extLst>
          </p:cNvPr>
          <p:cNvSpPr txBox="1">
            <a:spLocks/>
          </p:cNvSpPr>
          <p:nvPr/>
        </p:nvSpPr>
        <p:spPr>
          <a:xfrm>
            <a:off x="434900" y="253609"/>
            <a:ext cx="2285151" cy="5623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TOI-2010</a:t>
            </a:r>
            <a:endParaRPr lang="en-US" b="1" u="sng" dirty="0">
              <a:solidFill>
                <a:srgbClr val="D56A17"/>
              </a:solidFill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56A17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D9520A7E-C381-F22D-6230-B62A91765D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475" y="1880529"/>
                <a:ext cx="5133250" cy="2425357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0"/>
                  </a:srgbClr>
                </a:outerShdw>
              </a:effectLst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None/>
                  <a:defRPr sz="21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None/>
                  <a:defRPr sz="19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tint val="75000"/>
                      </a:schemeClr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None/>
                  <a:defRPr sz="17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tint val="75000"/>
                      </a:schemeClr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None/>
                  <a:defRPr sz="15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tint val="75000"/>
                      </a:schemeClr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None/>
                  <a:defRPr sz="15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tint val="75000"/>
                      </a:schemeClr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None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tint val="75000"/>
                      </a:schemeClr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None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tint val="75000"/>
                      </a:schemeClr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None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tint val="75000"/>
                      </a:schemeClr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None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tint val="75000"/>
                      </a:schemeClr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b="1" u="sng" dirty="0">
                    <a:solidFill>
                      <a:srgbClr val="D56A17"/>
                    </a:solidFill>
                  </a:rPr>
                  <a:t>Observed 6.5-day window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D56A17"/>
                    </a:solidFill>
                  </a:rPr>
                  <a:t>Covered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D56A17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dirty="0" smtClean="0">
                        <a:solidFill>
                          <a:srgbClr val="D56A17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D56A17"/>
                    </a:solidFill>
                  </a:rPr>
                  <a:t> timing uncertainty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D56A17"/>
                    </a:solidFill>
                  </a:rPr>
                  <a:t>Caught transit (!!!)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solidFill>
                              <a:srgbClr val="D56A1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D56A17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D56A17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D56A17"/>
                    </a:solidFill>
                  </a:rPr>
                  <a:t> from ~6 hours down to seconds! </a:t>
                </a:r>
              </a:p>
            </p:txBody>
          </p:sp>
        </mc:Choice>
        <mc:Fallback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D9520A7E-C381-F22D-6230-B62A91765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75" y="1880529"/>
                <a:ext cx="5133250" cy="2425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6ED8572-96C8-5938-0633-752EE3EA77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37688"/>
          <a:stretch/>
        </p:blipFill>
        <p:spPr>
          <a:xfrm>
            <a:off x="4834258" y="788693"/>
            <a:ext cx="7189599" cy="5600024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D1B6EF85-0BE2-DB78-4112-2E2DB58A2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19" y="5151238"/>
            <a:ext cx="4107295" cy="1284346"/>
          </a:xfrm>
          <a:effectLst>
            <a:outerShdw blurRad="25400" dir="1788000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D56A17"/>
                </a:solidFill>
              </a:rPr>
              <a:t>We preserve future “observability” of target by substantially improving ephemeris uncertainty. </a:t>
            </a: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algn="l"/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56A17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C13A8E-C081-D501-8FD2-9DF91C38E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8" b="89951" l="9952" r="89888">
                        <a14:foregroundMark x1="20706" y1="47549" x2="20867" y2="51961"/>
                        <a14:foregroundMark x1="17496" y1="43627" x2="17657" y2="49755"/>
                        <a14:foregroundMark x1="17978" y1="47794" x2="18459" y2="57843"/>
                        <a14:foregroundMark x1="18459" y1="57843" x2="23596" y2="64951"/>
                        <a14:foregroundMark x1="17817" y1="55637" x2="20225" y2="62500"/>
                        <a14:foregroundMark x1="17817" y1="56618" x2="19583" y2="63235"/>
                        <a14:foregroundMark x1="22632" y1="6618" x2="22632" y2="12255"/>
                        <a14:foregroundMark x1="29213" y1="10294" x2="32103" y2="11029"/>
                        <a14:foregroundMark x1="38523" y1="12010" x2="26485" y2="9559"/>
                        <a14:foregroundMark x1="45104" y1="12255" x2="44944" y2="7843"/>
                        <a14:foregroundMark x1="44141" y1="10784" x2="44141" y2="10784"/>
                        <a14:foregroundMark x1="60514" y1="36029" x2="60514" y2="41667"/>
                        <a14:foregroundMark x1="60995" y1="43873" x2="60995" y2="54167"/>
                        <a14:foregroundMark x1="53612" y1="80637" x2="52809" y2="82598"/>
                        <a14:foregroundMark x1="19262" y1="59804" x2="17978" y2="61765"/>
                        <a14:foregroundMark x1="17817" y1="61275" x2="17657" y2="580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83553">
            <a:off x="2853104" y="311505"/>
            <a:ext cx="2213583" cy="14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0A54A183-8D21-FB00-6444-466D9F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7000"/>
                    </a14:imgEffect>
                  </a14:imgLayer>
                </a14:imgProps>
              </a:ext>
            </a:extLst>
          </a:blip>
          <a:srcRect l="3662" t="26965" r="3662" b="-64502"/>
          <a:stretch/>
        </p:blipFill>
        <p:spPr>
          <a:xfrm rot="10800000">
            <a:off x="446475" y="-5271016"/>
            <a:ext cx="11299050" cy="11192843"/>
          </a:xfrm>
          <a:prstGeom prst="ellipse">
            <a:avLst/>
          </a:prstGeom>
          <a:noFill/>
          <a:effectLst>
            <a:glow rad="698227">
              <a:srgbClr val="459ACC">
                <a:alpha val="8676"/>
              </a:srgbClr>
            </a:glow>
            <a:softEdge rad="25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9D19-F0F4-D085-CE0B-4FC2BC81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75" y="229037"/>
            <a:ext cx="5278464" cy="102654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Global fit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FD61A8A3-1A89-8F84-516E-2DCABB9AC7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864695"/>
                  </p:ext>
                </p:extLst>
              </p:nvPr>
            </p:nvGraphicFramePr>
            <p:xfrm>
              <a:off x="12597975" y="419751"/>
              <a:ext cx="5278463" cy="557123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60513">
                      <a:extLst>
                        <a:ext uri="{9D8B030D-6E8A-4147-A177-3AD203B41FA5}">
                          <a16:colId xmlns:a16="http://schemas.microsoft.com/office/drawing/2014/main" val="1966318213"/>
                        </a:ext>
                      </a:extLst>
                    </a:gridCol>
                    <a:gridCol w="2800713">
                      <a:extLst>
                        <a:ext uri="{9D8B030D-6E8A-4147-A177-3AD203B41FA5}">
                          <a16:colId xmlns:a16="http://schemas.microsoft.com/office/drawing/2014/main" val="1633493804"/>
                        </a:ext>
                      </a:extLst>
                    </a:gridCol>
                    <a:gridCol w="1417237">
                      <a:extLst>
                        <a:ext uri="{9D8B030D-6E8A-4147-A177-3AD203B41FA5}">
                          <a16:colId xmlns:a16="http://schemas.microsoft.com/office/drawing/2014/main" val="3381693152"/>
                        </a:ext>
                      </a:extLst>
                    </a:gridCol>
                  </a:tblGrid>
                  <a:tr h="34683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Params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Values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Units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809408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141.834025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±0.000065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days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34936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1.054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±0.027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m:rPr>
                                    <m:nor/>
                                  </m:rPr>
                                  <a:rPr lang="en-CA" sz="1800" b="0" i="0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Jup</m:t>
                                </m:r>
                              </m:oMath>
                            </m:oMathPara>
                          </a14:m>
                          <a:endParaRPr lang="en-US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111517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1.286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±0.056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m:rPr>
                                    <m:nor/>
                                  </m:rPr>
                                  <a:rPr lang="en-CA" sz="1800" b="0" i="0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Jup</m:t>
                                </m:r>
                              </m:oMath>
                            </m:oMathPara>
                          </a14:m>
                          <a:endParaRPr lang="en-US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9908057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0.5516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±0.0085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au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659048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89.903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±0.061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degrees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272013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0.212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±0.021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5124190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360−450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7789813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47.8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±1.5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279705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0.3617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±0.0011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days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7673680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3.457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±0.025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3267528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1.36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±0.10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943816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5661296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237227"/>
                      </a:ext>
                    </a:extLst>
                  </a:tr>
                  <a:tr h="34683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925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FD61A8A3-1A89-8F84-516E-2DCABB9AC7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864695"/>
                  </p:ext>
                </p:extLst>
              </p:nvPr>
            </p:nvGraphicFramePr>
            <p:xfrm>
              <a:off x="12597975" y="419751"/>
              <a:ext cx="5278463" cy="557123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60513">
                      <a:extLst>
                        <a:ext uri="{9D8B030D-6E8A-4147-A177-3AD203B41FA5}">
                          <a16:colId xmlns:a16="http://schemas.microsoft.com/office/drawing/2014/main" val="1966318213"/>
                        </a:ext>
                      </a:extLst>
                    </a:gridCol>
                    <a:gridCol w="2800713">
                      <a:extLst>
                        <a:ext uri="{9D8B030D-6E8A-4147-A177-3AD203B41FA5}">
                          <a16:colId xmlns:a16="http://schemas.microsoft.com/office/drawing/2014/main" val="1633493804"/>
                        </a:ext>
                      </a:extLst>
                    </a:gridCol>
                    <a:gridCol w="1417237">
                      <a:extLst>
                        <a:ext uri="{9D8B030D-6E8A-4147-A177-3AD203B41FA5}">
                          <a16:colId xmlns:a16="http://schemas.microsoft.com/office/drawing/2014/main" val="3381693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Params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Values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Units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8094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10345" r="-398810" b="-1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110345" r="-51584" b="-1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110345" r="-1786" b="-13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34936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03333" r="-398810" b="-1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203333" r="-51584" b="-1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203333" r="-1786" b="-11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111517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93548" r="-398810" b="-10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293548" r="-51584" b="-10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293548" r="-1786" b="-1035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9908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435714" r="-398810" b="-104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435714" r="-51584" b="-104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435714" r="-1786" b="-104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6590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517241" r="-398810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517241" r="-51584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517241" r="-1786" b="-9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2720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617241" r="-398810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617241" r="-51584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617241" r="-1786" b="-8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5124190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670968" r="-398810" b="-65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670968" r="-51584" b="-65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670968" r="-1786" b="-65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77898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853571" r="-398810" b="-6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853571" r="-51584" b="-6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853571" r="-1786" b="-6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2797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920690" r="-398810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920690" r="-51584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920690" r="-1786" b="-5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767368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20690" r="-398810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1020690" r="-51584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1020690" r="-1786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3267528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48387" r="-398810" b="-2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09" t="-1048387" r="-51584" b="-2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21" t="-1048387" r="-1786" b="-280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9438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56612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2372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92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6D8B779-657C-FB8C-A7E9-4B8E7E5127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945506"/>
                  </p:ext>
                </p:extLst>
              </p:nvPr>
            </p:nvGraphicFramePr>
            <p:xfrm>
              <a:off x="6316701" y="598977"/>
              <a:ext cx="4982275" cy="557584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43342">
                      <a:extLst>
                        <a:ext uri="{9D8B030D-6E8A-4147-A177-3AD203B41FA5}">
                          <a16:colId xmlns:a16="http://schemas.microsoft.com/office/drawing/2014/main" val="1966318213"/>
                        </a:ext>
                      </a:extLst>
                    </a:gridCol>
                    <a:gridCol w="1879449">
                      <a:extLst>
                        <a:ext uri="{9D8B030D-6E8A-4147-A177-3AD203B41FA5}">
                          <a16:colId xmlns:a16="http://schemas.microsoft.com/office/drawing/2014/main" val="1633493804"/>
                        </a:ext>
                      </a:extLst>
                    </a:gridCol>
                    <a:gridCol w="1659484">
                      <a:extLst>
                        <a:ext uri="{9D8B030D-6E8A-4147-A177-3AD203B41FA5}">
                          <a16:colId xmlns:a16="http://schemas.microsoft.com/office/drawing/2014/main" val="3381693152"/>
                        </a:ext>
                      </a:extLst>
                    </a:gridCol>
                  </a:tblGrid>
                  <a:tr h="433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Bookman Old Style" panose="02050604050505020204" pitchFamily="18" charset="0"/>
                            </a:rPr>
                            <a:t>Params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4040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Bookman Old Style" panose="02050604050505020204" pitchFamily="18" charset="0"/>
                            </a:rPr>
                            <a:t>Values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4040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Bookman Old Style" panose="02050604050505020204" pitchFamily="18" charset="0"/>
                            </a:rPr>
                            <a:t>Units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4040">
                            <a:alpha val="4588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809408"/>
                      </a:ext>
                    </a:extLst>
                  </a:tr>
                  <a:tr h="433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141.83402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days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34936"/>
                      </a:ext>
                    </a:extLst>
                  </a:tr>
                  <a:tr h="4587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1.05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800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m:rPr>
                                    <m:nor/>
                                  </m:rPr>
                                  <a:rPr lang="en-CA" sz="1800" b="0" i="0" baseline="-25000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Jup</m:t>
                                </m:r>
                              </m:oMath>
                            </m:oMathPara>
                          </a14:m>
                          <a:endParaRPr lang="en-US" b="0" baseline="-2500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111517"/>
                      </a:ext>
                    </a:extLst>
                  </a:tr>
                  <a:tr h="4587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1.29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800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m:rPr>
                                    <m:nor/>
                                  </m:rPr>
                                  <a:rPr lang="en-CA" sz="1800" b="0" i="0" baseline="-25000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Jup</m:t>
                                </m:r>
                              </m:oMath>
                            </m:oMathPara>
                          </a14:m>
                          <a:endParaRPr lang="en-US" b="0" baseline="-2500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9908057"/>
                      </a:ext>
                    </a:extLst>
                  </a:tr>
                  <a:tr h="433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0.552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au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659048"/>
                      </a:ext>
                    </a:extLst>
                  </a:tr>
                  <a:tr h="433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89.90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degrees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272013"/>
                      </a:ext>
                    </a:extLst>
                  </a:tr>
                  <a:tr h="433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0.21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5124190"/>
                      </a:ext>
                    </a:extLst>
                  </a:tr>
                  <a:tr h="4587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360−450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7789813"/>
                      </a:ext>
                    </a:extLst>
                  </a:tr>
                  <a:tr h="433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279705"/>
                      </a:ext>
                    </a:extLst>
                  </a:tr>
                  <a:tr h="433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0.362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days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7673680"/>
                      </a:ext>
                    </a:extLst>
                  </a:tr>
                  <a:tr h="433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CA" sz="2400" b="0" i="0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CA" sz="2400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CA" sz="2400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CA" sz="2400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3.46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b="0" i="0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3267528"/>
                      </a:ext>
                    </a:extLst>
                  </a:tr>
                  <a:tr h="4587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1.4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chemeClr val="tx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000000">
                            <a:alpha val="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9438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6D8B779-657C-FB8C-A7E9-4B8E7E5127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945506"/>
                  </p:ext>
                </p:extLst>
              </p:nvPr>
            </p:nvGraphicFramePr>
            <p:xfrm>
              <a:off x="6316701" y="598977"/>
              <a:ext cx="4982275" cy="557584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43342">
                      <a:extLst>
                        <a:ext uri="{9D8B030D-6E8A-4147-A177-3AD203B41FA5}">
                          <a16:colId xmlns:a16="http://schemas.microsoft.com/office/drawing/2014/main" val="1966318213"/>
                        </a:ext>
                      </a:extLst>
                    </a:gridCol>
                    <a:gridCol w="1879449">
                      <a:extLst>
                        <a:ext uri="{9D8B030D-6E8A-4147-A177-3AD203B41FA5}">
                          <a16:colId xmlns:a16="http://schemas.microsoft.com/office/drawing/2014/main" val="1633493804"/>
                        </a:ext>
                      </a:extLst>
                    </a:gridCol>
                    <a:gridCol w="1659484">
                      <a:extLst>
                        <a:ext uri="{9D8B030D-6E8A-4147-A177-3AD203B41FA5}">
                          <a16:colId xmlns:a16="http://schemas.microsoft.com/office/drawing/2014/main" val="3381693152"/>
                        </a:ext>
                      </a:extLst>
                    </a:gridCol>
                  </a:tblGrid>
                  <a:tr h="433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Bookman Old Style" panose="02050604050505020204" pitchFamily="18" charset="0"/>
                            </a:rPr>
                            <a:t>Params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4040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Bookman Old Style" panose="02050604050505020204" pitchFamily="18" charset="0"/>
                            </a:rPr>
                            <a:t>Values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4040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Bookman Old Style" panose="02050604050505020204" pitchFamily="18" charset="0"/>
                            </a:rPr>
                            <a:t>Units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4040">
                            <a:alpha val="4588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8094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877" t="-102778" r="-245614" b="-10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77703" t="-102778" r="-89189" b="-10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0763" t="-102778" r="-763" b="-10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34936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7" t="-187179" r="-245614" b="-8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7703" t="-187179" r="-89189" b="-8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763" t="-187179" r="-763" b="-8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111517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7" t="-294737" r="-245614" b="-77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7703" t="-294737" r="-89189" b="-77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763" t="-294737" r="-763" b="-77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99080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7" t="-416667" r="-245614" b="-7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7703" t="-416667" r="-89189" b="-7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763" t="-416667" r="-763" b="-7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6590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7" t="-516667" r="-245614" b="-6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7703" t="-516667" r="-89189" b="-6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763" t="-516667" r="-763" b="-6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2720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7" t="-616667" r="-245614" b="-5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7703" t="-616667" r="-89189" b="-5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763" t="-616667" r="-763" b="-5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5124190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7" t="-678947" r="-245614" b="-39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7703" t="-678947" r="-89189" b="-39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763" t="-678947" r="-763" b="-39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77898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7" t="-800000" r="-245614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7703" t="-800000" r="-89189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763" t="-800000" r="-763" b="-3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2797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7" t="-925000" r="-245614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7703" t="-925000" r="-89189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763" t="-925000" r="-763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76736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7" t="-1025000" r="-245614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7703" t="-1025000" r="-89189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763" t="-1025000" r="-763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3267528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7" t="-1065789" r="-24561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7703" t="-1065789" r="-891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763" t="-1065789" r="-763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9438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ubtitle 2">
            <a:extLst>
              <a:ext uri="{FF2B5EF4-FFF2-40B4-BE49-F238E27FC236}">
                <a16:creationId xmlns:a16="http://schemas.microsoft.com/office/drawing/2014/main" id="{4CDE98FA-249F-AC8D-B80E-F46247B26BA4}"/>
              </a:ext>
            </a:extLst>
          </p:cNvPr>
          <p:cNvSpPr txBox="1">
            <a:spLocks/>
          </p:cNvSpPr>
          <p:nvPr/>
        </p:nvSpPr>
        <p:spPr>
          <a:xfrm>
            <a:off x="434900" y="253609"/>
            <a:ext cx="2285151" cy="5623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TOI-2010</a:t>
            </a:r>
            <a:endParaRPr lang="en-US" b="1" u="sng" dirty="0">
              <a:solidFill>
                <a:srgbClr val="D56A17"/>
              </a:solidFill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56A17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0EC097-BB5F-051F-F156-5C15248EF025}"/>
              </a:ext>
            </a:extLst>
          </p:cNvPr>
          <p:cNvSpPr txBox="1">
            <a:spLocks/>
          </p:cNvSpPr>
          <p:nvPr/>
        </p:nvSpPr>
        <p:spPr>
          <a:xfrm>
            <a:off x="446474" y="1621037"/>
            <a:ext cx="5423677" cy="4643839"/>
          </a:xfrm>
          <a:prstGeom prst="rect">
            <a:avLst/>
          </a:prstGeom>
          <a:effectLst>
            <a:outerShdw blurRad="25400" dir="17880000">
              <a:srgbClr val="000000">
                <a:alpha val="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solidFill>
                  <a:srgbClr val="D56A17"/>
                </a:solidFill>
              </a:rPr>
              <a:t>Used EXOFASTv2</a:t>
            </a:r>
            <a:r>
              <a:rPr lang="en-US" dirty="0">
                <a:solidFill>
                  <a:srgbClr val="D56A17"/>
                </a:solidFill>
              </a:rPr>
              <a:t> (Eastman et al. 2019)</a:t>
            </a:r>
            <a:endParaRPr lang="en-US" b="1" u="sng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D56A17"/>
                </a:solidFill>
              </a:rPr>
              <a:t>Simultaneous fit of Transit, RV, and SED/isochrone models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D56A17"/>
                </a:solidFill>
              </a:rPr>
              <a:t>A “warm-Jupiter”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D56A17"/>
                </a:solidFill>
              </a:rPr>
              <a:t>Very low stellar insolation – atmosphere inflation likely decoupled from irradiation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D56A17"/>
                </a:solidFill>
              </a:rPr>
              <a:t>Reasonable follow-up potential for transmission/eclipse spectroscopy and Rossiter-McLaughlin measurements</a:t>
            </a:r>
            <a:endParaRPr lang="en-US" dirty="0">
              <a:solidFill>
                <a:srgbClr val="D56A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0A54A183-8D21-FB00-6444-466D9F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7000"/>
                    </a14:imgEffect>
                  </a14:imgLayer>
                </a14:imgProps>
              </a:ext>
            </a:extLst>
          </a:blip>
          <a:srcRect l="3662" t="26965" r="3662" b="-64502"/>
          <a:stretch/>
        </p:blipFill>
        <p:spPr>
          <a:xfrm rot="10800000">
            <a:off x="446475" y="-5271016"/>
            <a:ext cx="11299050" cy="11192843"/>
          </a:xfrm>
          <a:prstGeom prst="ellipse">
            <a:avLst/>
          </a:prstGeom>
          <a:noFill/>
          <a:effectLst>
            <a:glow rad="698227">
              <a:srgbClr val="459ACC">
                <a:alpha val="8676"/>
              </a:srgbClr>
            </a:glow>
            <a:softEdge rad="25400"/>
          </a:effectLst>
        </p:spPr>
      </p:pic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9F3722A6-D5E4-83F4-8319-E1BFE8737B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58060"/>
          <a:stretch/>
        </p:blipFill>
        <p:spPr>
          <a:xfrm>
            <a:off x="446475" y="5575725"/>
            <a:ext cx="11299050" cy="1263654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1D17EB58-EDBB-BFD8-9F63-74329BD825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42" t="3462" r="11114" b="4451"/>
          <a:stretch/>
        </p:blipFill>
        <p:spPr>
          <a:xfrm>
            <a:off x="5531871" y="63929"/>
            <a:ext cx="6542055" cy="53609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311CF75-BD2E-74C0-35C1-33E417ECA4D2}"/>
              </a:ext>
            </a:extLst>
          </p:cNvPr>
          <p:cNvSpPr txBox="1">
            <a:spLocks/>
          </p:cNvSpPr>
          <p:nvPr/>
        </p:nvSpPr>
        <p:spPr>
          <a:xfrm>
            <a:off x="434900" y="253609"/>
            <a:ext cx="2285151" cy="5623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TOI-2010</a:t>
            </a:r>
            <a:endParaRPr lang="en-US" b="1" u="sng" dirty="0">
              <a:solidFill>
                <a:srgbClr val="D56A17"/>
              </a:solidFill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56A1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B9D19-F0F4-D085-CE0B-4FC2BC81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75" y="531341"/>
            <a:ext cx="5278464" cy="72424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Companion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F9C72D1-CF27-BA87-EA53-C174F7D0E13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50238" y="1589692"/>
                <a:ext cx="5141943" cy="3835192"/>
              </a:xfrm>
              <a:effectLst>
                <a:outerShdw blurRad="25400" dir="17880000">
                  <a:srgbClr val="000000">
                    <a:alpha val="0"/>
                  </a:srgbClr>
                </a:outerShdw>
              </a:effectLst>
            </p:spPr>
            <p:txBody>
              <a:bodyPr>
                <a:normAutofit/>
              </a:bodyPr>
              <a:lstStyle/>
              <a:p>
                <a:pPr algn="l"/>
                <a:r>
                  <a:rPr lang="en-US" b="1" u="sng" dirty="0">
                    <a:solidFill>
                      <a:srgbClr val="D56A17"/>
                    </a:solidFill>
                  </a:rPr>
                  <a:t>Small (</a:t>
                </a:r>
                <a14:m>
                  <m:oMath xmlns:m="http://schemas.openxmlformats.org/officeDocument/2006/math">
                    <m:r>
                      <a:rPr lang="en-CA" b="0" i="1" u="sng" dirty="0" smtClean="0">
                        <a:solidFill>
                          <a:srgbClr val="D56A17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u="sng" dirty="0" smtClean="0">
                        <a:solidFill>
                          <a:srgbClr val="D56A17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="1" u="sng" dirty="0">
                    <a:solidFill>
                      <a:srgbClr val="D56A17"/>
                    </a:solidFill>
                  </a:rPr>
                  <a:t>) </a:t>
                </a:r>
                <a:r>
                  <a:rPr lang="en-US" b="1" u="sng" dirty="0">
                    <a:solidFill>
                      <a:schemeClr val="accent1"/>
                    </a:solidFill>
                  </a:rPr>
                  <a:t>slope in RV </a:t>
                </a:r>
                <a:r>
                  <a:rPr lang="en-US" b="1" u="sng" dirty="0">
                    <a:solidFill>
                      <a:srgbClr val="D56A17"/>
                    </a:solidFill>
                  </a:rPr>
                  <a:t>residuals</a:t>
                </a:r>
                <a:r>
                  <a:rPr lang="en-US" u="sng" dirty="0">
                    <a:solidFill>
                      <a:srgbClr val="D56A17"/>
                    </a:solidFill>
                  </a:rPr>
                  <a:t> </a:t>
                </a:r>
                <a:endParaRPr lang="en-US" b="1" u="sng" dirty="0">
                  <a:solidFill>
                    <a:srgbClr val="D56A17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(process from Bryan et al. 2016)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D56A17"/>
                    </a:solidFill>
                  </a:rPr>
                  <a:t>Make 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solidFill>
                          <a:srgbClr val="D56A1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solidFill>
                          <a:srgbClr val="D56A17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0" dirty="0" smtClean="0">
                        <a:solidFill>
                          <a:srgbClr val="D56A17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dirty="0" smtClean="0">
                        <a:solidFill>
                          <a:srgbClr val="D56A1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dirty="0" smtClean="0">
                        <a:solidFill>
                          <a:srgbClr val="D56A1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D56A17"/>
                    </a:solidFill>
                  </a:rPr>
                  <a:t> grid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D56A17"/>
                    </a:solidFill>
                  </a:rPr>
                  <a:t>Generate many random orbits in cells; gauge their ability to match the data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D56A17"/>
                    </a:solidFill>
                  </a:rPr>
                  <a:t>Find region of “likely” parameter space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D56A17"/>
                    </a:solidFill>
                  </a:rPr>
                  <a:t>Unclear if either of two known close neighbours are responsible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F9C72D1-CF27-BA87-EA53-C174F7D0E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50238" y="1589692"/>
                <a:ext cx="5141943" cy="3835192"/>
              </a:xfrm>
              <a:blipFill>
                <a:blip r:embed="rId7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66400BC-4F87-F173-77EC-0AFC44B597D2}"/>
              </a:ext>
            </a:extLst>
          </p:cNvPr>
          <p:cNvSpPr/>
          <p:nvPr/>
        </p:nvSpPr>
        <p:spPr>
          <a:xfrm>
            <a:off x="6303819" y="568234"/>
            <a:ext cx="4273758" cy="4369843"/>
          </a:xfrm>
          <a:prstGeom prst="rect">
            <a:avLst/>
          </a:prstGeom>
          <a:pattFill prst="lgGrid">
            <a:fgClr>
              <a:schemeClr val="bg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0A54A183-8D21-FB00-6444-466D9F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7000"/>
                    </a14:imgEffect>
                  </a14:imgLayer>
                </a14:imgProps>
              </a:ext>
            </a:extLst>
          </a:blip>
          <a:srcRect l="3662" t="26965" r="3662" b="-64502"/>
          <a:stretch/>
        </p:blipFill>
        <p:spPr>
          <a:xfrm rot="10800000">
            <a:off x="446475" y="-5271016"/>
            <a:ext cx="11299050" cy="11192843"/>
          </a:xfrm>
          <a:prstGeom prst="ellipse">
            <a:avLst/>
          </a:prstGeom>
          <a:noFill/>
          <a:effectLst>
            <a:glow rad="698227">
              <a:srgbClr val="459ACC">
                <a:alpha val="8676"/>
              </a:srgbClr>
            </a:glow>
            <a:softEdge rad="254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F9C72D1-CF27-BA87-EA53-C174F7D0E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7710" y="1529699"/>
            <a:ext cx="7923300" cy="1665025"/>
          </a:xfrm>
          <a:effectLst>
            <a:outerShdw blurRad="25400" dir="1788000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b="1" u="sng" dirty="0">
                <a:solidFill>
                  <a:srgbClr val="D56A17"/>
                </a:solidFill>
              </a:rPr>
              <a:t>Whoops!  TESS caught another transit while I was preparing the paper.</a:t>
            </a:r>
          </a:p>
          <a:p>
            <a:pPr marL="457200" indent="-4572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56A17"/>
                </a:solidFill>
              </a:rPr>
              <a:t>Transit occurred exactly when our new ephemeris predicted</a:t>
            </a:r>
          </a:p>
          <a:p>
            <a:pPr marL="457200" indent="-4572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56A17"/>
                </a:solidFill>
              </a:rPr>
              <a:t>Final analysis included both TESS transits</a:t>
            </a: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56A17"/>
              </a:solidFill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E7DF7B5-2D65-8DF5-D8BC-F5D6B60D20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59" t="285" r="269" b="-285"/>
          <a:stretch/>
        </p:blipFill>
        <p:spPr>
          <a:xfrm>
            <a:off x="914400" y="2764776"/>
            <a:ext cx="10729921" cy="386418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1132BD8-3E32-03EF-A62E-2AFBD2DD6692}"/>
              </a:ext>
            </a:extLst>
          </p:cNvPr>
          <p:cNvSpPr txBox="1">
            <a:spLocks/>
          </p:cNvSpPr>
          <p:nvPr/>
        </p:nvSpPr>
        <p:spPr>
          <a:xfrm>
            <a:off x="434900" y="253609"/>
            <a:ext cx="2285151" cy="5623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TOI-2010</a:t>
            </a:r>
            <a:endParaRPr lang="en-US" b="1" u="sng" dirty="0">
              <a:solidFill>
                <a:srgbClr val="D56A17"/>
              </a:solidFill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b="1" dirty="0">
              <a:solidFill>
                <a:srgbClr val="D56A1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56A1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B9D19-F0F4-D085-CE0B-4FC2BC81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75" y="229037"/>
            <a:ext cx="5278464" cy="102654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TESS data (continued…)</a:t>
            </a:r>
          </a:p>
        </p:txBody>
      </p:sp>
    </p:spTree>
    <p:extLst>
      <p:ext uri="{BB962C8B-B14F-4D97-AF65-F5344CB8AC3E}">
        <p14:creationId xmlns:p14="http://schemas.microsoft.com/office/powerpoint/2010/main" val="220462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6559</TotalTime>
  <Words>894</Words>
  <Application>Microsoft Macintosh PowerPoint</Application>
  <PresentationFormat>Widescreen</PresentationFormat>
  <Paragraphs>207</Paragraphs>
  <Slides>10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Bookman Old Style</vt:lpstr>
      <vt:lpstr>Calibri</vt:lpstr>
      <vt:lpstr>Cambria Math</vt:lpstr>
      <vt:lpstr>CMR10</vt:lpstr>
      <vt:lpstr>CMTI9</vt:lpstr>
      <vt:lpstr>Georgia Pro Cond Light</vt:lpstr>
      <vt:lpstr>Speak Pro</vt:lpstr>
      <vt:lpstr>Wingdings 2</vt:lpstr>
      <vt:lpstr>SlateVTI</vt:lpstr>
      <vt:lpstr>TOI-2010 b</vt:lpstr>
      <vt:lpstr>TESS &gt; TFOP &gt; TSTPC</vt:lpstr>
      <vt:lpstr>TESS data</vt:lpstr>
      <vt:lpstr>Vetting + Reconnaissance</vt:lpstr>
      <vt:lpstr>RVs</vt:lpstr>
      <vt:lpstr>NEOSSat</vt:lpstr>
      <vt:lpstr>Global fit</vt:lpstr>
      <vt:lpstr>Companion Search</vt:lpstr>
      <vt:lpstr>TESS data (continued…)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TOI-2010 b</dc:title>
  <dc:creator>Christopher Mann</dc:creator>
  <cp:lastModifiedBy>Christopher Mann</cp:lastModifiedBy>
  <cp:revision>25</cp:revision>
  <dcterms:created xsi:type="dcterms:W3CDTF">2023-05-04T18:44:32Z</dcterms:created>
  <dcterms:modified xsi:type="dcterms:W3CDTF">2023-05-10T03:03:02Z</dcterms:modified>
</cp:coreProperties>
</file>