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7" r:id="rId2"/>
    <p:sldId id="501" r:id="rId3"/>
    <p:sldId id="487" r:id="rId4"/>
    <p:sldId id="499" r:id="rId5"/>
    <p:sldId id="485" r:id="rId6"/>
    <p:sldId id="500" r:id="rId7"/>
    <p:sldId id="498" r:id="rId8"/>
    <p:sldId id="480" r:id="rId9"/>
    <p:sldId id="496" r:id="rId10"/>
    <p:sldId id="497" r:id="rId11"/>
    <p:sldId id="502" r:id="rId12"/>
    <p:sldId id="503" r:id="rId13"/>
    <p:sldId id="504" r:id="rId14"/>
    <p:sldId id="505" r:id="rId15"/>
    <p:sldId id="482" r:id="rId16"/>
    <p:sldId id="484" r:id="rId17"/>
    <p:sldId id="488" r:id="rId18"/>
    <p:sldId id="506" r:id="rId19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41" userDrawn="1">
          <p15:clr>
            <a:srgbClr val="A4A3A4"/>
          </p15:clr>
        </p15:guide>
        <p15:guide id="2" pos="3840">
          <p15:clr>
            <a:srgbClr val="A4A3A4"/>
          </p15:clr>
        </p15:guide>
        <p15:guide id="3" pos="39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020"/>
    <a:srgbClr val="CC0000"/>
    <a:srgbClr val="EC1C30"/>
    <a:srgbClr val="B2B2B2"/>
    <a:srgbClr val="323232"/>
    <a:srgbClr val="CC33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75D639-8A70-47D5-9E2D-27F1323D9FC7}" v="17" dt="2023-05-08T14:59:19.5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1" autoAdjust="0"/>
    <p:restoredTop sz="94663" autoAdjust="0"/>
  </p:normalViewPr>
  <p:slideViewPr>
    <p:cSldViewPr showGuides="1">
      <p:cViewPr varScale="1">
        <p:scale>
          <a:sx n="108" d="100"/>
          <a:sy n="108" d="100"/>
        </p:scale>
        <p:origin x="52" y="24"/>
      </p:cViewPr>
      <p:guideLst>
        <p:guide orient="horz" pos="2341"/>
        <p:guide pos="3840"/>
        <p:guide pos="3931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  <a:t>2023/5/8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040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737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920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874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404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3118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>
                <a:sym typeface="+mn-ea"/>
              </a:rPr>
              <a:t>Click to edit Master title style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1">
              <a:rPr lang="en-US" altLang="en-US" smtClean="0"/>
              <a:t>5/8/2023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Click to edit Master subtitle style</a:t>
            </a:r>
          </a:p>
        </p:txBody>
      </p:sp>
    </p:spTree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1">
              <a:rPr lang="en-US" altLang="en-US" smtClean="0"/>
              <a:t>5/8/2023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</a:p>
          <a:p>
            <a:pPr lvl="1"/>
            <a:r>
              <a:rPr lang="zh-CN" altLang="en-US" dirty="0"/>
              <a:t>Second level</a:t>
            </a:r>
          </a:p>
          <a:p>
            <a:pPr lvl="2"/>
            <a:r>
              <a:rPr lang="zh-CN" altLang="en-US" dirty="0"/>
              <a:t>Third level</a:t>
            </a:r>
          </a:p>
          <a:p>
            <a:pPr lvl="3"/>
            <a:r>
              <a:rPr lang="zh-CN" altLang="en-US" dirty="0"/>
              <a:t>Fourth level</a:t>
            </a:r>
          </a:p>
          <a:p>
            <a:pPr lvl="4"/>
            <a:r>
              <a:rPr lang="zh-CN" altLang="en-US" dirty="0"/>
              <a:t>Fifth level</a:t>
            </a:r>
          </a:p>
        </p:txBody>
      </p:sp>
    </p:spTree>
  </p:cSld>
  <p:clrMapOvr>
    <a:masterClrMapping/>
  </p:clrMapOvr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</a:p>
          <a:p>
            <a:pPr lvl="1"/>
            <a:r>
              <a:rPr lang="zh-CN" altLang="en-US" dirty="0"/>
              <a:t>Second level</a:t>
            </a:r>
          </a:p>
          <a:p>
            <a:pPr lvl="2"/>
            <a:r>
              <a:rPr lang="zh-CN" altLang="en-US" dirty="0"/>
              <a:t>Third level</a:t>
            </a:r>
          </a:p>
          <a:p>
            <a:pPr lvl="3"/>
            <a:r>
              <a:rPr lang="zh-CN" altLang="en-US" dirty="0"/>
              <a:t>Fourth level</a:t>
            </a:r>
          </a:p>
          <a:p>
            <a:pPr lvl="4"/>
            <a:r>
              <a:rPr lang="zh-CN" altLang="en-US" dirty="0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1">
              <a:rPr lang="en-US" altLang="en-US" smtClean="0"/>
              <a:t>5/8/2023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0945"/>
            <a:ext cx="9848088" cy="811530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1">
              <a:rPr lang="en-US" altLang="en-US" smtClean="0"/>
              <a:t>5/8/2023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</a:p>
          <a:p>
            <a:pPr lvl="1"/>
            <a:r>
              <a:rPr lang="zh-CN" altLang="en-US" dirty="0"/>
              <a:t>Second level</a:t>
            </a:r>
          </a:p>
          <a:p>
            <a:pPr lvl="2"/>
            <a:r>
              <a:rPr lang="zh-CN" altLang="en-US" dirty="0"/>
              <a:t>Third level</a:t>
            </a:r>
          </a:p>
          <a:p>
            <a:pPr lvl="3"/>
            <a:r>
              <a:rPr lang="zh-CN" altLang="en-US" dirty="0"/>
              <a:t>Fourth level</a:t>
            </a:r>
          </a:p>
          <a:p>
            <a:pPr lvl="4"/>
            <a:r>
              <a:rPr lang="zh-CN" altLang="en-US" dirty="0"/>
              <a:t>Fifth level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</a:p>
          <a:p>
            <a:pPr lvl="1"/>
            <a:r>
              <a:rPr lang="zh-CN" altLang="en-US" dirty="0"/>
              <a:t>Second level</a:t>
            </a:r>
          </a:p>
          <a:p>
            <a:pPr lvl="2"/>
            <a:r>
              <a:rPr lang="zh-CN" altLang="en-US" dirty="0"/>
              <a:t>Third level</a:t>
            </a:r>
          </a:p>
          <a:p>
            <a:pPr lvl="3"/>
            <a:r>
              <a:rPr lang="zh-CN" altLang="en-US" dirty="0"/>
              <a:t>Fourth level</a:t>
            </a:r>
          </a:p>
          <a:p>
            <a:pPr lvl="4"/>
            <a:r>
              <a:rPr lang="zh-CN" altLang="en-US" dirty="0"/>
              <a:t>Fifth level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1">
              <a:rPr lang="en-US" altLang="en-US" smtClean="0"/>
              <a:t>5/8/2023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Click to edit Master title style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</a:p>
          <a:p>
            <a:pPr lvl="1"/>
            <a:r>
              <a:rPr lang="zh-CN" altLang="en-US" dirty="0"/>
              <a:t>Second level</a:t>
            </a:r>
          </a:p>
          <a:p>
            <a:pPr lvl="2"/>
            <a:r>
              <a:rPr lang="zh-CN" altLang="en-US" dirty="0"/>
              <a:t>Third level</a:t>
            </a:r>
          </a:p>
          <a:p>
            <a:pPr lvl="3"/>
            <a:r>
              <a:rPr lang="zh-CN" altLang="en-US" dirty="0"/>
              <a:t>Fourth level</a:t>
            </a:r>
          </a:p>
          <a:p>
            <a:pPr lvl="4"/>
            <a:r>
              <a:rPr lang="zh-CN" altLang="en-US" dirty="0"/>
              <a:t>Fifth level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</a:p>
          <a:p>
            <a:pPr lvl="1"/>
            <a:r>
              <a:rPr lang="zh-CN" altLang="en-US" dirty="0"/>
              <a:t>Second level</a:t>
            </a:r>
          </a:p>
          <a:p>
            <a:pPr lvl="2"/>
            <a:r>
              <a:rPr lang="zh-CN" altLang="en-US" dirty="0"/>
              <a:t>Third level</a:t>
            </a:r>
          </a:p>
          <a:p>
            <a:pPr lvl="3"/>
            <a:r>
              <a:rPr lang="zh-CN" altLang="en-US" dirty="0"/>
              <a:t>Fourth level</a:t>
            </a:r>
          </a:p>
          <a:p>
            <a:pPr lvl="4"/>
            <a:r>
              <a:rPr lang="zh-CN" altLang="en-US" dirty="0"/>
              <a:t>Fifth level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1">
              <a:rPr lang="en-US" altLang="en-US" smtClean="0"/>
              <a:t>5/8/2023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1">
              <a:rPr lang="en-US" altLang="en-US" smtClean="0"/>
              <a:t>5/8/2023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1">
              <a:rPr lang="en-US" altLang="en-US" smtClean="0"/>
              <a:t>5/8/2023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>
                <a:sym typeface="+mn-ea"/>
              </a:rPr>
              <a:t>Click to edit Master title style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1">
              <a:rPr lang="en-US" altLang="en-US" smtClean="0"/>
              <a:t>5/8/2023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742950" y="434340"/>
            <a:ext cx="0" cy="1391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Click to edit Master title style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</a:p>
          <a:p>
            <a:pPr lvl="1"/>
            <a:r>
              <a:rPr lang="zh-CN" altLang="en-US" dirty="0"/>
              <a:t>Second level</a:t>
            </a:r>
          </a:p>
          <a:p>
            <a:pPr lvl="2"/>
            <a:r>
              <a:rPr lang="zh-CN" altLang="en-US" dirty="0"/>
              <a:t>Third level</a:t>
            </a:r>
          </a:p>
          <a:p>
            <a:pPr lvl="3"/>
            <a:r>
              <a:rPr lang="zh-CN" altLang="en-US" dirty="0"/>
              <a:t>Fourth level</a:t>
            </a:r>
          </a:p>
          <a:p>
            <a:pPr lvl="4"/>
            <a:r>
              <a:rPr lang="zh-CN" altLang="en-US" dirty="0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1">
              <a:rPr lang="en-US" altLang="en-US" smtClean="0"/>
              <a:t>5/8/2023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Click to edit Master title style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</a:p>
          <a:p>
            <a:pPr lvl="1"/>
            <a:r>
              <a:rPr lang="zh-CN" altLang="en-US" dirty="0"/>
              <a:t>Second level</a:t>
            </a:r>
          </a:p>
          <a:p>
            <a:pPr lvl="2"/>
            <a:r>
              <a:rPr lang="zh-CN" altLang="en-US" dirty="0"/>
              <a:t>Third level</a:t>
            </a:r>
          </a:p>
          <a:p>
            <a:pPr lvl="3"/>
            <a:r>
              <a:rPr lang="zh-CN" altLang="en-US" dirty="0"/>
              <a:t>Fourth level</a:t>
            </a:r>
          </a:p>
          <a:p>
            <a:pPr lvl="4"/>
            <a:r>
              <a:rPr lang="zh-CN" altLang="en-US" dirty="0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1">
              <a:rPr lang="en-US" altLang="en-US" smtClean="0"/>
              <a:t>5/8/2023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Relationship Id="rId9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Relationship Id="rId9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10" Type="http://schemas.openxmlformats.org/officeDocument/2006/relationships/image" Target="../media/image18.sv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95" y="3383915"/>
            <a:ext cx="10515600" cy="1325563"/>
          </a:xfrm>
        </p:spPr>
        <p:txBody>
          <a:bodyPr>
            <a:noAutofit/>
          </a:bodyPr>
          <a:lstStyle/>
          <a:p>
            <a:r>
              <a:rPr lang="" altLang="en-US" sz="4800" dirty="0">
                <a:effectLst/>
                <a:latin typeface="Playfair Display" charset="0"/>
                <a:cs typeface="Playfair Display" charset="0"/>
              </a:rPr>
              <a:t>Searching for Dark Matter Subhaloes in Fermi-LAT UFOs</a:t>
            </a:r>
            <a:endParaRPr lang="" altLang="en-US" dirty="0">
              <a:effectLst/>
              <a:latin typeface="Playfair Display" charset="0"/>
              <a:cs typeface="Playfair Display" charset="0"/>
            </a:endParaRPr>
          </a:p>
        </p:txBody>
      </p:sp>
      <p:sp>
        <p:nvSpPr>
          <p:cNvPr id="11" name="Title 1"/>
          <p:cNvSpPr>
            <a:spLocks noGrp="1"/>
          </p:cNvSpPr>
          <p:nvPr/>
        </p:nvSpPr>
        <p:spPr>
          <a:xfrm>
            <a:off x="467995" y="47021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dirty="0">
                <a:effectLst/>
                <a:latin typeface="Cormorant Garamond" panose="00000600000000000000" charset="0"/>
                <a:cs typeface="Cormorant Garamond" panose="00000600000000000000" charset="0"/>
              </a:rPr>
              <a:t>Matthew Lundy</a:t>
            </a:r>
          </a:p>
          <a:p>
            <a:r>
              <a:rPr lang="" altLang="en-US" sz="3600" dirty="0">
                <a:effectLst/>
                <a:latin typeface="Cormorant Garamond" panose="00000600000000000000" charset="0"/>
                <a:cs typeface="Cormorant Garamond" panose="00000600000000000000" charset="0"/>
              </a:rPr>
              <a:t>CRAQ </a:t>
            </a:r>
            <a:r>
              <a:rPr lang="en-US" altLang="en-US" sz="3600" dirty="0">
                <a:effectLst/>
                <a:latin typeface="Cormorant Garamond" panose="00000600000000000000" charset="0"/>
                <a:cs typeface="Cormorant Garamond" panose="00000600000000000000" charset="0"/>
              </a:rPr>
              <a:t>2023 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-14605" y="-965835"/>
            <a:ext cx="4560570" cy="3738880"/>
            <a:chOff x="-23" y="-1521"/>
            <a:chExt cx="7182" cy="5888"/>
          </a:xfrm>
        </p:grpSpPr>
        <p:sp>
          <p:nvSpPr>
            <p:cNvPr id="12" name="Hexagon 11"/>
            <p:cNvSpPr/>
            <p:nvPr/>
          </p:nvSpPr>
          <p:spPr>
            <a:xfrm>
              <a:off x="1764" y="2517"/>
              <a:ext cx="2013" cy="1850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exagon 12"/>
            <p:cNvSpPr/>
            <p:nvPr/>
          </p:nvSpPr>
          <p:spPr>
            <a:xfrm>
              <a:off x="22" y="1601"/>
              <a:ext cx="2013" cy="1850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exagon 13"/>
            <p:cNvSpPr/>
            <p:nvPr/>
          </p:nvSpPr>
          <p:spPr>
            <a:xfrm>
              <a:off x="1677" y="461"/>
              <a:ext cx="2013" cy="1850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exagon 16"/>
            <p:cNvSpPr/>
            <p:nvPr/>
          </p:nvSpPr>
          <p:spPr>
            <a:xfrm>
              <a:off x="3435" y="1406"/>
              <a:ext cx="2013" cy="1850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exagon 17"/>
            <p:cNvSpPr/>
            <p:nvPr/>
          </p:nvSpPr>
          <p:spPr>
            <a:xfrm>
              <a:off x="3420" y="-534"/>
              <a:ext cx="2013" cy="1850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Hexagon 18"/>
            <p:cNvSpPr/>
            <p:nvPr/>
          </p:nvSpPr>
          <p:spPr>
            <a:xfrm>
              <a:off x="-23" y="-489"/>
              <a:ext cx="2013" cy="1850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exagon 19"/>
            <p:cNvSpPr/>
            <p:nvPr/>
          </p:nvSpPr>
          <p:spPr>
            <a:xfrm>
              <a:off x="1677" y="-1521"/>
              <a:ext cx="2013" cy="1850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Hexagon 20"/>
            <p:cNvSpPr/>
            <p:nvPr/>
          </p:nvSpPr>
          <p:spPr>
            <a:xfrm>
              <a:off x="5147" y="404"/>
              <a:ext cx="2013" cy="1850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 descr="VERITAS_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3890" y="5535295"/>
            <a:ext cx="1301750" cy="12401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9430" y="5932805"/>
            <a:ext cx="2651760" cy="861695"/>
          </a:xfrm>
          <a:prstGeom prst="rect">
            <a:avLst/>
          </a:prstGeom>
        </p:spPr>
      </p:pic>
      <p:pic>
        <p:nvPicPr>
          <p:cNvPr id="24" name="Picture 23" descr="Astroparticle Physics symbol colou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1190" y="5544820"/>
            <a:ext cx="1219200" cy="1219200"/>
          </a:xfrm>
          <a:prstGeom prst="rect">
            <a:avLst/>
          </a:prstGeom>
        </p:spPr>
      </p:pic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1</a:t>
            </a:fld>
            <a:endParaRPr lang="zh-CN" altLang="en-US"/>
          </a:p>
        </p:txBody>
      </p:sp>
      <p:sp>
        <p:nvSpPr>
          <p:cNvPr id="43" name="Title 1"/>
          <p:cNvSpPr>
            <a:spLocks noGrp="1"/>
          </p:cNvSpPr>
          <p:nvPr/>
        </p:nvSpPr>
        <p:spPr>
          <a:xfrm>
            <a:off x="521970" y="5854700"/>
            <a:ext cx="5800090" cy="49339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000" i="1">
                <a:effectLst/>
                <a:latin typeface="Cormorant Garamond" panose="00000600000000000000" charset="0"/>
                <a:cs typeface="Cormorant Garamond" panose="00000600000000000000" charset="0"/>
              </a:rPr>
              <a:t>matthew.lundy@mail.mcgill.ca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ableware, plate, dishware, porcelain&#10;&#10;Description automatically generated">
            <a:extLst>
              <a:ext uri="{FF2B5EF4-FFF2-40B4-BE49-F238E27FC236}">
                <a16:creationId xmlns:a16="http://schemas.microsoft.com/office/drawing/2014/main" id="{869BA594-2B79-0AC3-7EA5-CFCB9B0FD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947" y="1586457"/>
            <a:ext cx="7073995" cy="38585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28017"/>
          <a:stretch>
            <a:fillRect/>
          </a:stretch>
        </p:blipFill>
        <p:spPr>
          <a:xfrm>
            <a:off x="337820" y="6368415"/>
            <a:ext cx="965200" cy="43561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/>
        </p:nvSpPr>
        <p:spPr>
          <a:xfrm>
            <a:off x="668020" y="440690"/>
            <a:ext cx="9829800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altLang="en-US" sz="4000" dirty="0">
                <a:solidFill>
                  <a:srgbClr val="EC1C30"/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Galactic Plane Cut</a:t>
            </a:r>
            <a:endParaRPr lang="" sz="4000" dirty="0">
              <a:solidFill>
                <a:srgbClr val="EC1C30"/>
              </a:solidFill>
              <a:effectLst/>
              <a:latin typeface="Playfair Display" charset="0"/>
              <a:cs typeface="Playfair Display" charset="0"/>
              <a:sym typeface="+mn-e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91820" y="1130300"/>
            <a:ext cx="34118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/>
        </p:nvSpPr>
        <p:spPr>
          <a:xfrm>
            <a:off x="1303020" y="6354445"/>
            <a:ext cx="6630035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400" b="0" dirty="0">
                <a:effectLst/>
                <a:latin typeface="Playfair Display" charset="0"/>
                <a:cs typeface="Playfair Display" charset="0"/>
                <a:sym typeface="+mn-ea"/>
              </a:rPr>
              <a:t>DM </a:t>
            </a:r>
            <a:r>
              <a:rPr lang="en-US" altLang="en-US" sz="1400" b="0" dirty="0" err="1">
                <a:effectLst/>
                <a:latin typeface="Playfair Display" charset="0"/>
                <a:cs typeface="Playfair Display" charset="0"/>
                <a:sym typeface="+mn-ea"/>
              </a:rPr>
              <a:t>Subhaloes</a:t>
            </a:r>
            <a:r>
              <a:rPr lang="en-US" altLang="en-US" sz="1400" b="0" dirty="0">
                <a:effectLst/>
                <a:latin typeface="Playfair Display" charset="0"/>
                <a:cs typeface="Playfair Display" charset="0"/>
                <a:sym typeface="+mn-ea"/>
              </a:rPr>
              <a:t> </a:t>
            </a:r>
            <a:r>
              <a:rPr lang="en-US" altLang="en-US" sz="1400" b="0" dirty="0">
                <a:effectLst/>
                <a:latin typeface="Playfair Display" charset="0"/>
                <a:cs typeface="Playfair Display" charset="0"/>
              </a:rPr>
              <a:t>| May 2023 | </a:t>
            </a:r>
            <a:r>
              <a:rPr lang="en-US" altLang="en-US" sz="1200" b="0" dirty="0">
                <a:effectLst/>
                <a:latin typeface="Playfair Display" charset="0"/>
                <a:cs typeface="Playfair Display" charset="0"/>
              </a:rPr>
              <a:t>Matthew Lundy </a:t>
            </a:r>
          </a:p>
        </p:txBody>
      </p:sp>
      <p:sp>
        <p:nvSpPr>
          <p:cNvPr id="2" name="Title 1"/>
          <p:cNvSpPr>
            <a:spLocks noGrp="1"/>
          </p:cNvSpPr>
          <p:nvPr/>
        </p:nvSpPr>
        <p:spPr>
          <a:xfrm>
            <a:off x="11015345" y="6368415"/>
            <a:ext cx="784860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en-US" dirty="0">
                <a:solidFill>
                  <a:srgbClr val="EC1C30"/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10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A06D6CF-9EFE-65DC-2219-AD038653F8A8}"/>
              </a:ext>
            </a:extLst>
          </p:cNvPr>
          <p:cNvSpPr>
            <a:spLocks noGrp="1"/>
          </p:cNvSpPr>
          <p:nvPr/>
        </p:nvSpPr>
        <p:spPr>
          <a:xfrm>
            <a:off x="423039" y="1699539"/>
            <a:ext cx="4175555" cy="132286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0" dirty="0">
                <a:effectLst/>
                <a:latin typeface="Playfair Display" charset="0"/>
                <a:cs typeface="Playfair Display" charset="0"/>
                <a:sym typeface="+mn-ea"/>
              </a:rPr>
              <a:t>Most sources in the galactic plane are assumed to be unidentified pulsars. Pulsars are often difficult to disentangle in these bright and crowded regions.</a:t>
            </a:r>
            <a:endParaRPr lang="en-US" altLang="en-US" sz="2000" b="0" dirty="0">
              <a:effectLst/>
              <a:latin typeface="Playfair Display" charset="0"/>
              <a:cs typeface="Playfair Display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E94047-451A-761E-1F89-E12C6D8C4E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5" t="10935" r="11203" b="20167"/>
          <a:stretch/>
        </p:blipFill>
        <p:spPr>
          <a:xfrm>
            <a:off x="278101" y="4261451"/>
            <a:ext cx="1847571" cy="1832520"/>
          </a:xfrm>
          <a:prstGeom prst="ellipse">
            <a:avLst/>
          </a:prstGeom>
        </p:spPr>
      </p:pic>
      <p:pic>
        <p:nvPicPr>
          <p:cNvPr id="14" name="Picture 13" descr="A galaxy in space&#10;&#10;Description automatically generated with low confidence">
            <a:extLst>
              <a:ext uri="{FF2B5EF4-FFF2-40B4-BE49-F238E27FC236}">
                <a16:creationId xmlns:a16="http://schemas.microsoft.com/office/drawing/2014/main" id="{EBA43975-7CE6-1A60-2D78-BCE5B743CD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0" t="25009" r="23804" b="21877"/>
          <a:stretch/>
        </p:blipFill>
        <p:spPr>
          <a:xfrm>
            <a:off x="2739171" y="4261451"/>
            <a:ext cx="1774204" cy="1832520"/>
          </a:xfrm>
          <a:prstGeom prst="ellipse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8F2C554-925C-ED5E-7B44-986CC519F769}"/>
              </a:ext>
            </a:extLst>
          </p:cNvPr>
          <p:cNvSpPr>
            <a:spLocks noGrp="1"/>
          </p:cNvSpPr>
          <p:nvPr/>
        </p:nvSpPr>
        <p:spPr>
          <a:xfrm>
            <a:off x="628967" y="3716338"/>
            <a:ext cx="4175555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rgbClr val="C00000"/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Pulsar </a:t>
            </a:r>
            <a:endParaRPr lang="en-US" altLang="en-US" sz="2000" dirty="0">
              <a:solidFill>
                <a:srgbClr val="C00000"/>
              </a:solidFill>
              <a:effectLst/>
              <a:latin typeface="Playfair Display" charset="0"/>
              <a:cs typeface="Playfair Display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996AAB6-4F73-F2B1-3406-3D08D3D4C822}"/>
              </a:ext>
            </a:extLst>
          </p:cNvPr>
          <p:cNvSpPr>
            <a:spLocks noGrp="1"/>
          </p:cNvSpPr>
          <p:nvPr/>
        </p:nvSpPr>
        <p:spPr>
          <a:xfrm>
            <a:off x="3072000" y="3716403"/>
            <a:ext cx="4175555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Blazar</a:t>
            </a:r>
            <a:endParaRPr lang="en-US" altLang="en-US" sz="2000" dirty="0">
              <a:solidFill>
                <a:schemeClr val="tx2">
                  <a:lumMod val="40000"/>
                  <a:lumOff val="60000"/>
                </a:schemeClr>
              </a:solidFill>
              <a:effectLst/>
              <a:latin typeface="Playfair Display" charset="0"/>
              <a:cs typeface="Playfair Display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552771A-BE5A-D123-7D21-C6EBD62A4C9D}"/>
              </a:ext>
            </a:extLst>
          </p:cNvPr>
          <p:cNvCxnSpPr/>
          <p:nvPr/>
        </p:nvCxnSpPr>
        <p:spPr>
          <a:xfrm>
            <a:off x="591819" y="3538588"/>
            <a:ext cx="34118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E89BF803-BF18-DC17-3F2C-471D4E4D7777}"/>
              </a:ext>
            </a:extLst>
          </p:cNvPr>
          <p:cNvSpPr>
            <a:spLocks noGrp="1"/>
          </p:cNvSpPr>
          <p:nvPr/>
        </p:nvSpPr>
        <p:spPr>
          <a:xfrm>
            <a:off x="6312000" y="1122875"/>
            <a:ext cx="4175555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dirty="0">
                <a:effectLst/>
                <a:latin typeface="Playfair Display" charset="0"/>
                <a:cs typeface="Playfair Display" charset="0"/>
                <a:sym typeface="+mn-ea"/>
              </a:rPr>
              <a:t>Fermi–LAT Map</a:t>
            </a:r>
            <a:endParaRPr lang="en-US" altLang="en-US" sz="2000" dirty="0">
              <a:effectLst/>
              <a:latin typeface="Playfair Display" charset="0"/>
              <a:cs typeface="Playfair Display" charset="0"/>
            </a:endParaRPr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0FB17CB3-76A8-E577-2C8F-A38F0C943E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946" y="1586457"/>
            <a:ext cx="7073995" cy="3858543"/>
          </a:xfrm>
          <a:prstGeom prst="rect">
            <a:avLst/>
          </a:prstGeom>
        </p:spPr>
      </p:pic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571FC448-918A-8303-1761-EE1C821AEE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455" y="1571551"/>
            <a:ext cx="7073992" cy="3858541"/>
          </a:xfrm>
          <a:prstGeom prst="rect">
            <a:avLst/>
          </a:prstGeom>
        </p:spPr>
      </p:pic>
      <p:pic>
        <p:nvPicPr>
          <p:cNvPr id="5" name="Graphic 4" descr="Close outline">
            <a:extLst>
              <a:ext uri="{FF2B5EF4-FFF2-40B4-BE49-F238E27FC236}">
                <a16:creationId xmlns:a16="http://schemas.microsoft.com/office/drawing/2014/main" id="{6965DE0E-12B3-BBF9-1AC7-B975E9B5B1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734986" y="3665004"/>
            <a:ext cx="505138" cy="50513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D4CB764-66BD-F757-7009-FB2C0EA72498}"/>
              </a:ext>
            </a:extLst>
          </p:cNvPr>
          <p:cNvSpPr/>
          <p:nvPr/>
        </p:nvSpPr>
        <p:spPr>
          <a:xfrm>
            <a:off x="2743480" y="4261450"/>
            <a:ext cx="1769896" cy="1832521"/>
          </a:xfrm>
          <a:prstGeom prst="ellipse">
            <a:avLst/>
          </a:prstGeom>
          <a:solidFill>
            <a:schemeClr val="tx2">
              <a:lumMod val="40000"/>
              <a:lumOff val="60000"/>
              <a:alpha val="7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494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ableware, plate, dishware, porcelain&#10;&#10;Description automatically generated">
            <a:extLst>
              <a:ext uri="{FF2B5EF4-FFF2-40B4-BE49-F238E27FC236}">
                <a16:creationId xmlns:a16="http://schemas.microsoft.com/office/drawing/2014/main" id="{869BA594-2B79-0AC3-7EA5-CFCB9B0FD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947" y="1586457"/>
            <a:ext cx="7073995" cy="38585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28017"/>
          <a:stretch>
            <a:fillRect/>
          </a:stretch>
        </p:blipFill>
        <p:spPr>
          <a:xfrm>
            <a:off x="337820" y="6368415"/>
            <a:ext cx="965200" cy="43561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/>
        </p:nvSpPr>
        <p:spPr>
          <a:xfrm>
            <a:off x="668020" y="440690"/>
            <a:ext cx="9829800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altLang="en-US" sz="4000" dirty="0">
                <a:solidFill>
                  <a:srgbClr val="EC1C30"/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Variability Cut</a:t>
            </a:r>
            <a:endParaRPr lang="" sz="4000" dirty="0">
              <a:solidFill>
                <a:srgbClr val="EC1C30"/>
              </a:solidFill>
              <a:effectLst/>
              <a:latin typeface="Playfair Display" charset="0"/>
              <a:cs typeface="Playfair Display" charset="0"/>
              <a:sym typeface="+mn-e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91820" y="1130300"/>
            <a:ext cx="34118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/>
        </p:nvSpPr>
        <p:spPr>
          <a:xfrm>
            <a:off x="1303020" y="6354445"/>
            <a:ext cx="6630035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400" b="0" dirty="0">
                <a:effectLst/>
                <a:latin typeface="Playfair Display" charset="0"/>
                <a:cs typeface="Playfair Display" charset="0"/>
                <a:sym typeface="+mn-ea"/>
              </a:rPr>
              <a:t>DM </a:t>
            </a:r>
            <a:r>
              <a:rPr lang="en-US" altLang="en-US" sz="1400" b="0" dirty="0" err="1">
                <a:effectLst/>
                <a:latin typeface="Playfair Display" charset="0"/>
                <a:cs typeface="Playfair Display" charset="0"/>
                <a:sym typeface="+mn-ea"/>
              </a:rPr>
              <a:t>Subhaloes</a:t>
            </a:r>
            <a:r>
              <a:rPr lang="en-US" altLang="en-US" sz="1400" b="0" dirty="0">
                <a:effectLst/>
                <a:latin typeface="Playfair Display" charset="0"/>
                <a:cs typeface="Playfair Display" charset="0"/>
                <a:sym typeface="+mn-ea"/>
              </a:rPr>
              <a:t> </a:t>
            </a:r>
            <a:r>
              <a:rPr lang="en-US" altLang="en-US" sz="1400" b="0" dirty="0">
                <a:effectLst/>
                <a:latin typeface="Playfair Display" charset="0"/>
                <a:cs typeface="Playfair Display" charset="0"/>
              </a:rPr>
              <a:t>| May 2023 | </a:t>
            </a:r>
            <a:r>
              <a:rPr lang="en-US" altLang="en-US" sz="1200" b="0" dirty="0">
                <a:effectLst/>
                <a:latin typeface="Playfair Display" charset="0"/>
                <a:cs typeface="Playfair Display" charset="0"/>
              </a:rPr>
              <a:t>Matthew Lundy </a:t>
            </a:r>
          </a:p>
        </p:txBody>
      </p:sp>
      <p:sp>
        <p:nvSpPr>
          <p:cNvPr id="2" name="Title 1"/>
          <p:cNvSpPr>
            <a:spLocks noGrp="1"/>
          </p:cNvSpPr>
          <p:nvPr/>
        </p:nvSpPr>
        <p:spPr>
          <a:xfrm>
            <a:off x="11015345" y="6368415"/>
            <a:ext cx="784860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en-US" dirty="0">
                <a:solidFill>
                  <a:srgbClr val="EC1C30"/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11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E94047-451A-761E-1F89-E12C6D8C4E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5" t="10935" r="11203" b="20167"/>
          <a:stretch/>
        </p:blipFill>
        <p:spPr>
          <a:xfrm>
            <a:off x="278101" y="4261451"/>
            <a:ext cx="1847571" cy="1832520"/>
          </a:xfrm>
          <a:prstGeom prst="ellipse">
            <a:avLst/>
          </a:prstGeom>
        </p:spPr>
      </p:pic>
      <p:pic>
        <p:nvPicPr>
          <p:cNvPr id="14" name="Picture 13" descr="A galaxy in space&#10;&#10;Description automatically generated with low confidence">
            <a:extLst>
              <a:ext uri="{FF2B5EF4-FFF2-40B4-BE49-F238E27FC236}">
                <a16:creationId xmlns:a16="http://schemas.microsoft.com/office/drawing/2014/main" id="{EBA43975-7CE6-1A60-2D78-BCE5B743CD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0" t="25009" r="23804" b="21877"/>
          <a:stretch/>
        </p:blipFill>
        <p:spPr>
          <a:xfrm>
            <a:off x="2739171" y="4261451"/>
            <a:ext cx="1774204" cy="1832520"/>
          </a:xfrm>
          <a:prstGeom prst="ellipse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8F2C554-925C-ED5E-7B44-986CC519F769}"/>
              </a:ext>
            </a:extLst>
          </p:cNvPr>
          <p:cNvSpPr>
            <a:spLocks noGrp="1"/>
          </p:cNvSpPr>
          <p:nvPr/>
        </p:nvSpPr>
        <p:spPr>
          <a:xfrm>
            <a:off x="628967" y="3716338"/>
            <a:ext cx="4175555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Pulsar </a:t>
            </a:r>
            <a:endParaRPr lang="en-US" altLang="en-US" sz="2000" dirty="0">
              <a:solidFill>
                <a:schemeClr val="tx2">
                  <a:lumMod val="40000"/>
                  <a:lumOff val="60000"/>
                </a:schemeClr>
              </a:solidFill>
              <a:effectLst/>
              <a:latin typeface="Playfair Display" charset="0"/>
              <a:cs typeface="Playfair Display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996AAB6-4F73-F2B1-3406-3D08D3D4C822}"/>
              </a:ext>
            </a:extLst>
          </p:cNvPr>
          <p:cNvSpPr>
            <a:spLocks noGrp="1"/>
          </p:cNvSpPr>
          <p:nvPr/>
        </p:nvSpPr>
        <p:spPr>
          <a:xfrm>
            <a:off x="3072000" y="3716403"/>
            <a:ext cx="4175555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rgbClr val="C00000"/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Blazar</a:t>
            </a:r>
            <a:endParaRPr lang="en-US" altLang="en-US" sz="2000" dirty="0">
              <a:solidFill>
                <a:srgbClr val="C00000"/>
              </a:solidFill>
              <a:effectLst/>
              <a:latin typeface="Playfair Display" charset="0"/>
              <a:cs typeface="Playfair Display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552771A-BE5A-D123-7D21-C6EBD62A4C9D}"/>
              </a:ext>
            </a:extLst>
          </p:cNvPr>
          <p:cNvCxnSpPr/>
          <p:nvPr/>
        </p:nvCxnSpPr>
        <p:spPr>
          <a:xfrm>
            <a:off x="591819" y="3538588"/>
            <a:ext cx="34118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E89BF803-BF18-DC17-3F2C-471D4E4D7777}"/>
              </a:ext>
            </a:extLst>
          </p:cNvPr>
          <p:cNvSpPr>
            <a:spLocks noGrp="1"/>
          </p:cNvSpPr>
          <p:nvPr/>
        </p:nvSpPr>
        <p:spPr>
          <a:xfrm>
            <a:off x="6312000" y="1122875"/>
            <a:ext cx="4175555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dirty="0">
                <a:effectLst/>
                <a:latin typeface="Playfair Display" charset="0"/>
                <a:cs typeface="Playfair Display" charset="0"/>
                <a:sym typeface="+mn-ea"/>
              </a:rPr>
              <a:t>Fermi–LAT Map</a:t>
            </a:r>
            <a:endParaRPr lang="en-US" altLang="en-US" sz="2000" dirty="0">
              <a:effectLst/>
              <a:latin typeface="Playfair Display" charset="0"/>
              <a:cs typeface="Playfair Display" charset="0"/>
            </a:endParaRPr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0FB17CB3-76A8-E577-2C8F-A38F0C943E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946" y="1586457"/>
            <a:ext cx="7073995" cy="3858543"/>
          </a:xfrm>
          <a:prstGeom prst="rect">
            <a:avLst/>
          </a:prstGeom>
        </p:spPr>
      </p:pic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E3A8B1C4-C268-18F7-1403-27CF8B0F73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422" y="1613981"/>
            <a:ext cx="7023535" cy="383101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AD28745-2D04-BC3B-C9E2-67DF64F4EA5E}"/>
              </a:ext>
            </a:extLst>
          </p:cNvPr>
          <p:cNvSpPr/>
          <p:nvPr/>
        </p:nvSpPr>
        <p:spPr>
          <a:xfrm>
            <a:off x="278101" y="4261450"/>
            <a:ext cx="1847571" cy="1832521"/>
          </a:xfrm>
          <a:prstGeom prst="ellipse">
            <a:avLst/>
          </a:prstGeom>
          <a:solidFill>
            <a:schemeClr val="tx2">
              <a:lumMod val="40000"/>
              <a:lumOff val="60000"/>
              <a:alpha val="7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A8690DA-8128-5E2B-36B3-ADB071139C3B}"/>
              </a:ext>
            </a:extLst>
          </p:cNvPr>
          <p:cNvSpPr>
            <a:spLocks noGrp="1"/>
          </p:cNvSpPr>
          <p:nvPr/>
        </p:nvSpPr>
        <p:spPr>
          <a:xfrm>
            <a:off x="764884" y="1648825"/>
            <a:ext cx="3748491" cy="132286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000" b="0" dirty="0">
                <a:effectLst/>
                <a:latin typeface="Playfair Display" charset="0"/>
                <a:cs typeface="Playfair Display" charset="0"/>
                <a:sym typeface="+mn-ea"/>
              </a:rPr>
              <a:t>Dark matter decay is just a statistical process assumed to have a non-variable signal. Blazars often go through extreme flaring events uncharacteristic of dark matter. </a:t>
            </a:r>
            <a:endParaRPr lang="en-US" altLang="en-US" sz="2000" b="0" dirty="0">
              <a:effectLst/>
              <a:latin typeface="Playfair Display" charset="0"/>
              <a:cs typeface="Playfair Display" charset="0"/>
            </a:endParaRPr>
          </a:p>
        </p:txBody>
      </p:sp>
      <p:pic>
        <p:nvPicPr>
          <p:cNvPr id="20" name="Graphic 19" descr="Close outline">
            <a:extLst>
              <a:ext uri="{FF2B5EF4-FFF2-40B4-BE49-F238E27FC236}">
                <a16:creationId xmlns:a16="http://schemas.microsoft.com/office/drawing/2014/main" id="{132C84A4-E535-3A87-B4AD-C431F89ECE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4061307" y="3695544"/>
            <a:ext cx="505138" cy="50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5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ableware, plate, dishware, porcelain&#10;&#10;Description automatically generated">
            <a:extLst>
              <a:ext uri="{FF2B5EF4-FFF2-40B4-BE49-F238E27FC236}">
                <a16:creationId xmlns:a16="http://schemas.microsoft.com/office/drawing/2014/main" id="{869BA594-2B79-0AC3-7EA5-CFCB9B0FD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947" y="1586457"/>
            <a:ext cx="7073995" cy="38585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28017"/>
          <a:stretch>
            <a:fillRect/>
          </a:stretch>
        </p:blipFill>
        <p:spPr>
          <a:xfrm>
            <a:off x="337820" y="6368415"/>
            <a:ext cx="965200" cy="43561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/>
        </p:nvSpPr>
        <p:spPr>
          <a:xfrm>
            <a:off x="668020" y="440690"/>
            <a:ext cx="9829800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altLang="en-US" sz="4000" dirty="0">
                <a:solidFill>
                  <a:srgbClr val="EC1C30"/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Spectral Cut</a:t>
            </a:r>
            <a:endParaRPr lang="" sz="4000" dirty="0">
              <a:solidFill>
                <a:srgbClr val="EC1C30"/>
              </a:solidFill>
              <a:effectLst/>
              <a:latin typeface="Playfair Display" charset="0"/>
              <a:cs typeface="Playfair Display" charset="0"/>
              <a:sym typeface="+mn-e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91820" y="1130300"/>
            <a:ext cx="34118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/>
        </p:nvSpPr>
        <p:spPr>
          <a:xfrm>
            <a:off x="1303020" y="6354445"/>
            <a:ext cx="6630035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400" b="0" dirty="0">
                <a:effectLst/>
                <a:latin typeface="Playfair Display" charset="0"/>
                <a:cs typeface="Playfair Display" charset="0"/>
                <a:sym typeface="+mn-ea"/>
              </a:rPr>
              <a:t>DM </a:t>
            </a:r>
            <a:r>
              <a:rPr lang="en-US" altLang="en-US" sz="1400" b="0" dirty="0" err="1">
                <a:effectLst/>
                <a:latin typeface="Playfair Display" charset="0"/>
                <a:cs typeface="Playfair Display" charset="0"/>
                <a:sym typeface="+mn-ea"/>
              </a:rPr>
              <a:t>Subhaloes</a:t>
            </a:r>
            <a:r>
              <a:rPr lang="en-US" altLang="en-US" sz="1400" b="0" dirty="0">
                <a:effectLst/>
                <a:latin typeface="Playfair Display" charset="0"/>
                <a:cs typeface="Playfair Display" charset="0"/>
                <a:sym typeface="+mn-ea"/>
              </a:rPr>
              <a:t> </a:t>
            </a:r>
            <a:r>
              <a:rPr lang="en-US" altLang="en-US" sz="1400" b="0" dirty="0">
                <a:effectLst/>
                <a:latin typeface="Playfair Display" charset="0"/>
                <a:cs typeface="Playfair Display" charset="0"/>
              </a:rPr>
              <a:t>| May 2023 | </a:t>
            </a:r>
            <a:r>
              <a:rPr lang="en-US" altLang="en-US" sz="1200" b="0" dirty="0">
                <a:effectLst/>
                <a:latin typeface="Playfair Display" charset="0"/>
                <a:cs typeface="Playfair Display" charset="0"/>
              </a:rPr>
              <a:t>Matthew Lundy </a:t>
            </a:r>
          </a:p>
        </p:txBody>
      </p:sp>
      <p:sp>
        <p:nvSpPr>
          <p:cNvPr id="2" name="Title 1"/>
          <p:cNvSpPr>
            <a:spLocks noGrp="1"/>
          </p:cNvSpPr>
          <p:nvPr/>
        </p:nvSpPr>
        <p:spPr>
          <a:xfrm>
            <a:off x="11015345" y="6368415"/>
            <a:ext cx="784860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en-US" dirty="0">
                <a:solidFill>
                  <a:srgbClr val="EC1C30"/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12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A06D6CF-9EFE-65DC-2219-AD038653F8A8}"/>
              </a:ext>
            </a:extLst>
          </p:cNvPr>
          <p:cNvSpPr>
            <a:spLocks noGrp="1"/>
          </p:cNvSpPr>
          <p:nvPr/>
        </p:nvSpPr>
        <p:spPr>
          <a:xfrm>
            <a:off x="778393" y="2078482"/>
            <a:ext cx="3921556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0" dirty="0">
                <a:effectLst/>
                <a:latin typeface="Playfair Display" charset="0"/>
                <a:cs typeface="Playfair Display" charset="0"/>
                <a:sym typeface="+mn-ea"/>
              </a:rPr>
              <a:t>We require a power law cut of 2 to make the source in the sensitivity range of  VERITAS and to remove sources with uncharacteristic cutoffs</a:t>
            </a:r>
            <a:endParaRPr lang="en-US" altLang="en-US" b="0" dirty="0">
              <a:effectLst/>
              <a:latin typeface="Playfair Display" charset="0"/>
              <a:cs typeface="Playfair Display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E94047-451A-761E-1F89-E12C6D8C4E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5" t="10935" r="11203" b="20167"/>
          <a:stretch/>
        </p:blipFill>
        <p:spPr>
          <a:xfrm>
            <a:off x="278101" y="4261451"/>
            <a:ext cx="1847571" cy="1832520"/>
          </a:xfrm>
          <a:prstGeom prst="ellipse">
            <a:avLst/>
          </a:prstGeom>
        </p:spPr>
      </p:pic>
      <p:pic>
        <p:nvPicPr>
          <p:cNvPr id="14" name="Picture 13" descr="A galaxy in space&#10;&#10;Description automatically generated with low confidence">
            <a:extLst>
              <a:ext uri="{FF2B5EF4-FFF2-40B4-BE49-F238E27FC236}">
                <a16:creationId xmlns:a16="http://schemas.microsoft.com/office/drawing/2014/main" id="{EBA43975-7CE6-1A60-2D78-BCE5B743CD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0" t="25009" r="23804" b="21877"/>
          <a:stretch/>
        </p:blipFill>
        <p:spPr>
          <a:xfrm>
            <a:off x="2739171" y="4261451"/>
            <a:ext cx="1774204" cy="1832520"/>
          </a:xfrm>
          <a:prstGeom prst="ellipse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8F2C554-925C-ED5E-7B44-986CC519F769}"/>
              </a:ext>
            </a:extLst>
          </p:cNvPr>
          <p:cNvSpPr>
            <a:spLocks noGrp="1"/>
          </p:cNvSpPr>
          <p:nvPr/>
        </p:nvSpPr>
        <p:spPr>
          <a:xfrm>
            <a:off x="628967" y="3716338"/>
            <a:ext cx="4175555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rgbClr val="C00000"/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Pulsar</a:t>
            </a:r>
            <a:r>
              <a:rPr lang="en-US" altLang="en-US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 </a:t>
            </a:r>
            <a:endParaRPr lang="en-US" altLang="en-US" sz="2000" dirty="0">
              <a:solidFill>
                <a:schemeClr val="tx2">
                  <a:lumMod val="40000"/>
                  <a:lumOff val="60000"/>
                </a:schemeClr>
              </a:solidFill>
              <a:effectLst/>
              <a:latin typeface="Playfair Display" charset="0"/>
              <a:cs typeface="Playfair Display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996AAB6-4F73-F2B1-3406-3D08D3D4C822}"/>
              </a:ext>
            </a:extLst>
          </p:cNvPr>
          <p:cNvSpPr>
            <a:spLocks noGrp="1"/>
          </p:cNvSpPr>
          <p:nvPr/>
        </p:nvSpPr>
        <p:spPr>
          <a:xfrm>
            <a:off x="3072000" y="3716403"/>
            <a:ext cx="4175555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rgbClr val="C00000"/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Blazar</a:t>
            </a:r>
            <a:endParaRPr lang="en-US" altLang="en-US" sz="2000" dirty="0">
              <a:solidFill>
                <a:srgbClr val="C00000"/>
              </a:solidFill>
              <a:effectLst/>
              <a:latin typeface="Playfair Display" charset="0"/>
              <a:cs typeface="Playfair Display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552771A-BE5A-D123-7D21-C6EBD62A4C9D}"/>
              </a:ext>
            </a:extLst>
          </p:cNvPr>
          <p:cNvCxnSpPr/>
          <p:nvPr/>
        </p:nvCxnSpPr>
        <p:spPr>
          <a:xfrm>
            <a:off x="591819" y="3538588"/>
            <a:ext cx="34118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E89BF803-BF18-DC17-3F2C-471D4E4D7777}"/>
              </a:ext>
            </a:extLst>
          </p:cNvPr>
          <p:cNvSpPr>
            <a:spLocks noGrp="1"/>
          </p:cNvSpPr>
          <p:nvPr/>
        </p:nvSpPr>
        <p:spPr>
          <a:xfrm>
            <a:off x="6312000" y="1122875"/>
            <a:ext cx="4175555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dirty="0">
                <a:effectLst/>
                <a:latin typeface="Playfair Display" charset="0"/>
                <a:cs typeface="Playfair Display" charset="0"/>
                <a:sym typeface="+mn-ea"/>
              </a:rPr>
              <a:t>Fermi–LAT Map</a:t>
            </a:r>
            <a:endParaRPr lang="en-US" altLang="en-US" sz="2000" dirty="0">
              <a:effectLst/>
              <a:latin typeface="Playfair Display" charset="0"/>
              <a:cs typeface="Playfair Display" charset="0"/>
            </a:endParaRPr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0FB17CB3-76A8-E577-2C8F-A38F0C943E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946" y="1586457"/>
            <a:ext cx="7073995" cy="3858543"/>
          </a:xfrm>
          <a:prstGeom prst="rect">
            <a:avLst/>
          </a:prstGeom>
        </p:spPr>
      </p:pic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E3A8B1C4-C268-18F7-1403-27CF8B0F73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422" y="1613981"/>
            <a:ext cx="7023535" cy="3831019"/>
          </a:xfrm>
          <a:prstGeom prst="rect">
            <a:avLst/>
          </a:prstGeom>
        </p:spPr>
      </p:pic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62E47F00-7FCF-5A17-F481-1EDE1A97D7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501" y="1540908"/>
            <a:ext cx="7241005" cy="3949639"/>
          </a:xfrm>
          <a:prstGeom prst="rect">
            <a:avLst/>
          </a:prstGeom>
        </p:spPr>
      </p:pic>
      <p:pic>
        <p:nvPicPr>
          <p:cNvPr id="20" name="Graphic 19" descr="Close outline">
            <a:extLst>
              <a:ext uri="{FF2B5EF4-FFF2-40B4-BE49-F238E27FC236}">
                <a16:creationId xmlns:a16="http://schemas.microsoft.com/office/drawing/2014/main" id="{F3C4CB35-911B-F882-EF8D-0858BB9910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632777" y="3674783"/>
            <a:ext cx="505138" cy="505138"/>
          </a:xfrm>
          <a:prstGeom prst="rect">
            <a:avLst/>
          </a:prstGeom>
        </p:spPr>
      </p:pic>
      <p:pic>
        <p:nvPicPr>
          <p:cNvPr id="21" name="Graphic 20" descr="Close outline">
            <a:extLst>
              <a:ext uri="{FF2B5EF4-FFF2-40B4-BE49-F238E27FC236}">
                <a16:creationId xmlns:a16="http://schemas.microsoft.com/office/drawing/2014/main" id="{A795878E-68E2-EC40-DF83-C3653F9322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061307" y="3695544"/>
            <a:ext cx="505138" cy="50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4C0103CD-7FC9-3216-09B6-E37E1E794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513" y="1508077"/>
            <a:ext cx="7444414" cy="40605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28017"/>
          <a:stretch>
            <a:fillRect/>
          </a:stretch>
        </p:blipFill>
        <p:spPr>
          <a:xfrm>
            <a:off x="337820" y="6368415"/>
            <a:ext cx="965200" cy="43561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/>
        </p:nvSpPr>
        <p:spPr>
          <a:xfrm>
            <a:off x="668020" y="440690"/>
            <a:ext cx="9829800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altLang="en-US" sz="4000" dirty="0">
                <a:solidFill>
                  <a:srgbClr val="EC1C30"/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Visibility Cut</a:t>
            </a:r>
            <a:endParaRPr lang="" sz="4000" dirty="0">
              <a:solidFill>
                <a:srgbClr val="EC1C30"/>
              </a:solidFill>
              <a:effectLst/>
              <a:latin typeface="Playfair Display" charset="0"/>
              <a:cs typeface="Playfair Display" charset="0"/>
              <a:sym typeface="+mn-e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91820" y="1130300"/>
            <a:ext cx="34118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/>
        </p:nvSpPr>
        <p:spPr>
          <a:xfrm>
            <a:off x="1303020" y="6354445"/>
            <a:ext cx="6630035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400" b="0" dirty="0">
                <a:effectLst/>
                <a:latin typeface="Playfair Display" charset="0"/>
                <a:cs typeface="Playfair Display" charset="0"/>
                <a:sym typeface="+mn-ea"/>
              </a:rPr>
              <a:t>DM </a:t>
            </a:r>
            <a:r>
              <a:rPr lang="en-US" altLang="en-US" sz="1400" b="0" dirty="0" err="1">
                <a:effectLst/>
                <a:latin typeface="Playfair Display" charset="0"/>
                <a:cs typeface="Playfair Display" charset="0"/>
                <a:sym typeface="+mn-ea"/>
              </a:rPr>
              <a:t>Subhaloes</a:t>
            </a:r>
            <a:r>
              <a:rPr lang="en-US" altLang="en-US" sz="1400" b="0" dirty="0">
                <a:effectLst/>
                <a:latin typeface="Playfair Display" charset="0"/>
                <a:cs typeface="Playfair Display" charset="0"/>
                <a:sym typeface="+mn-ea"/>
              </a:rPr>
              <a:t> </a:t>
            </a:r>
            <a:r>
              <a:rPr lang="en-US" altLang="en-US" sz="1400" b="0" dirty="0">
                <a:effectLst/>
                <a:latin typeface="Playfair Display" charset="0"/>
                <a:cs typeface="Playfair Display" charset="0"/>
              </a:rPr>
              <a:t>| May 2023 | </a:t>
            </a:r>
            <a:r>
              <a:rPr lang="en-US" altLang="en-US" sz="1200" b="0" dirty="0">
                <a:effectLst/>
                <a:latin typeface="Playfair Display" charset="0"/>
                <a:cs typeface="Playfair Display" charset="0"/>
              </a:rPr>
              <a:t>Matthew Lundy </a:t>
            </a:r>
          </a:p>
        </p:txBody>
      </p:sp>
      <p:sp>
        <p:nvSpPr>
          <p:cNvPr id="2" name="Title 1"/>
          <p:cNvSpPr>
            <a:spLocks noGrp="1"/>
          </p:cNvSpPr>
          <p:nvPr/>
        </p:nvSpPr>
        <p:spPr>
          <a:xfrm>
            <a:off x="11015345" y="6368415"/>
            <a:ext cx="784860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en-US" dirty="0">
                <a:solidFill>
                  <a:srgbClr val="EC1C30"/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13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E94047-451A-761E-1F89-E12C6D8C4E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5" t="10935" r="11203" b="20167"/>
          <a:stretch/>
        </p:blipFill>
        <p:spPr>
          <a:xfrm>
            <a:off x="278101" y="4261451"/>
            <a:ext cx="1847571" cy="1832520"/>
          </a:xfrm>
          <a:prstGeom prst="ellipse">
            <a:avLst/>
          </a:prstGeom>
        </p:spPr>
      </p:pic>
      <p:pic>
        <p:nvPicPr>
          <p:cNvPr id="14" name="Picture 13" descr="A galaxy in space&#10;&#10;Description automatically generated with low confidence">
            <a:extLst>
              <a:ext uri="{FF2B5EF4-FFF2-40B4-BE49-F238E27FC236}">
                <a16:creationId xmlns:a16="http://schemas.microsoft.com/office/drawing/2014/main" id="{EBA43975-7CE6-1A60-2D78-BCE5B743CD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0" t="25009" r="23804" b="21877"/>
          <a:stretch/>
        </p:blipFill>
        <p:spPr>
          <a:xfrm>
            <a:off x="2739171" y="4261451"/>
            <a:ext cx="1774204" cy="1832520"/>
          </a:xfrm>
          <a:prstGeom prst="ellipse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8F2C554-925C-ED5E-7B44-986CC519F769}"/>
              </a:ext>
            </a:extLst>
          </p:cNvPr>
          <p:cNvSpPr>
            <a:spLocks noGrp="1"/>
          </p:cNvSpPr>
          <p:nvPr/>
        </p:nvSpPr>
        <p:spPr>
          <a:xfrm>
            <a:off x="628967" y="3716338"/>
            <a:ext cx="4175555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Pulsar </a:t>
            </a:r>
            <a:endParaRPr lang="en-US" altLang="en-US" sz="2000" dirty="0">
              <a:solidFill>
                <a:schemeClr val="tx2">
                  <a:lumMod val="40000"/>
                  <a:lumOff val="60000"/>
                </a:schemeClr>
              </a:solidFill>
              <a:effectLst/>
              <a:latin typeface="Playfair Display" charset="0"/>
              <a:cs typeface="Playfair Display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996AAB6-4F73-F2B1-3406-3D08D3D4C822}"/>
              </a:ext>
            </a:extLst>
          </p:cNvPr>
          <p:cNvSpPr>
            <a:spLocks noGrp="1"/>
          </p:cNvSpPr>
          <p:nvPr/>
        </p:nvSpPr>
        <p:spPr>
          <a:xfrm>
            <a:off x="3072000" y="3716403"/>
            <a:ext cx="4175555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Blazar</a:t>
            </a:r>
            <a:endParaRPr lang="en-US" altLang="en-US" sz="2000" dirty="0">
              <a:solidFill>
                <a:schemeClr val="tx2">
                  <a:lumMod val="40000"/>
                  <a:lumOff val="60000"/>
                </a:schemeClr>
              </a:solidFill>
              <a:effectLst/>
              <a:latin typeface="Playfair Display" charset="0"/>
              <a:cs typeface="Playfair Display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552771A-BE5A-D123-7D21-C6EBD62A4C9D}"/>
              </a:ext>
            </a:extLst>
          </p:cNvPr>
          <p:cNvCxnSpPr/>
          <p:nvPr/>
        </p:nvCxnSpPr>
        <p:spPr>
          <a:xfrm>
            <a:off x="591819" y="3538588"/>
            <a:ext cx="34118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E89BF803-BF18-DC17-3F2C-471D4E4D7777}"/>
              </a:ext>
            </a:extLst>
          </p:cNvPr>
          <p:cNvSpPr>
            <a:spLocks noGrp="1"/>
          </p:cNvSpPr>
          <p:nvPr/>
        </p:nvSpPr>
        <p:spPr>
          <a:xfrm>
            <a:off x="6312000" y="1122875"/>
            <a:ext cx="4175555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dirty="0">
                <a:effectLst/>
                <a:latin typeface="Playfair Display" charset="0"/>
                <a:cs typeface="Playfair Display" charset="0"/>
                <a:sym typeface="+mn-ea"/>
              </a:rPr>
              <a:t>Fermi–LAT Map</a:t>
            </a:r>
            <a:endParaRPr lang="en-US" altLang="en-US" sz="2000" dirty="0">
              <a:effectLst/>
              <a:latin typeface="Playfair Display" charset="0"/>
              <a:cs typeface="Playfair Display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AD28745-2D04-BC3B-C9E2-67DF64F4EA5E}"/>
              </a:ext>
            </a:extLst>
          </p:cNvPr>
          <p:cNvSpPr/>
          <p:nvPr/>
        </p:nvSpPr>
        <p:spPr>
          <a:xfrm>
            <a:off x="278101" y="4261450"/>
            <a:ext cx="1847571" cy="1832521"/>
          </a:xfrm>
          <a:prstGeom prst="ellipse">
            <a:avLst/>
          </a:prstGeom>
          <a:solidFill>
            <a:schemeClr val="tx2">
              <a:lumMod val="40000"/>
              <a:lumOff val="60000"/>
              <a:alpha val="7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1279F3F-BBEE-0C39-4637-C48BF35F6E20}"/>
              </a:ext>
            </a:extLst>
          </p:cNvPr>
          <p:cNvSpPr>
            <a:spLocks noGrp="1"/>
          </p:cNvSpPr>
          <p:nvPr/>
        </p:nvSpPr>
        <p:spPr>
          <a:xfrm>
            <a:off x="778393" y="2078482"/>
            <a:ext cx="3921556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0" dirty="0">
                <a:effectLst/>
                <a:latin typeface="Playfair Display" charset="0"/>
                <a:cs typeface="Playfair Display" charset="0"/>
                <a:sym typeface="+mn-ea"/>
              </a:rPr>
              <a:t>VERITAS must be able to observe the source, so we cut on RA/Dec for a Northern Hemisphere Source </a:t>
            </a:r>
            <a:endParaRPr lang="en-US" altLang="en-US" sz="2800" b="0" dirty="0">
              <a:effectLst/>
              <a:latin typeface="Playfair Display" charset="0"/>
              <a:cs typeface="Playfair Display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3AF0521-673E-88D8-9E06-E1D067A5C7F7}"/>
              </a:ext>
            </a:extLst>
          </p:cNvPr>
          <p:cNvSpPr/>
          <p:nvPr/>
        </p:nvSpPr>
        <p:spPr>
          <a:xfrm>
            <a:off x="2720372" y="4261386"/>
            <a:ext cx="1793004" cy="1832521"/>
          </a:xfrm>
          <a:prstGeom prst="ellipse">
            <a:avLst/>
          </a:prstGeom>
          <a:solidFill>
            <a:schemeClr val="tx2">
              <a:lumMod val="40000"/>
              <a:lumOff val="60000"/>
              <a:alpha val="7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705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rcRect l="28017"/>
          <a:stretch>
            <a:fillRect/>
          </a:stretch>
        </p:blipFill>
        <p:spPr>
          <a:xfrm>
            <a:off x="337820" y="6368415"/>
            <a:ext cx="965200" cy="43561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/>
        </p:nvSpPr>
        <p:spPr>
          <a:xfrm>
            <a:off x="668020" y="440690"/>
            <a:ext cx="9829800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altLang="en-US" sz="4000" dirty="0">
                <a:solidFill>
                  <a:srgbClr val="EC1C30"/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Multiwavelength Cut</a:t>
            </a:r>
            <a:endParaRPr lang="" sz="4000" dirty="0">
              <a:solidFill>
                <a:srgbClr val="EC1C30"/>
              </a:solidFill>
              <a:effectLst/>
              <a:latin typeface="Playfair Display" charset="0"/>
              <a:cs typeface="Playfair Display" charset="0"/>
              <a:sym typeface="+mn-e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91820" y="1130300"/>
            <a:ext cx="34118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/>
        </p:nvSpPr>
        <p:spPr>
          <a:xfrm>
            <a:off x="1303020" y="6354445"/>
            <a:ext cx="6630035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400" b="0" dirty="0">
                <a:effectLst/>
                <a:latin typeface="Playfair Display" charset="0"/>
                <a:cs typeface="Playfair Display" charset="0"/>
                <a:sym typeface="+mn-ea"/>
              </a:rPr>
              <a:t>DM </a:t>
            </a:r>
            <a:r>
              <a:rPr lang="en-US" altLang="en-US" sz="1400" b="0" dirty="0" err="1">
                <a:effectLst/>
                <a:latin typeface="Playfair Display" charset="0"/>
                <a:cs typeface="Playfair Display" charset="0"/>
                <a:sym typeface="+mn-ea"/>
              </a:rPr>
              <a:t>Subhaloes</a:t>
            </a:r>
            <a:r>
              <a:rPr lang="en-US" altLang="en-US" sz="1400" b="0" dirty="0">
                <a:effectLst/>
                <a:latin typeface="Playfair Display" charset="0"/>
                <a:cs typeface="Playfair Display" charset="0"/>
                <a:sym typeface="+mn-ea"/>
              </a:rPr>
              <a:t> </a:t>
            </a:r>
            <a:r>
              <a:rPr lang="en-US" altLang="en-US" sz="1400" b="0" dirty="0">
                <a:effectLst/>
                <a:latin typeface="Playfair Display" charset="0"/>
                <a:cs typeface="Playfair Display" charset="0"/>
              </a:rPr>
              <a:t>| May 2023 | </a:t>
            </a:r>
            <a:r>
              <a:rPr lang="en-US" altLang="en-US" sz="1200" b="0" dirty="0">
                <a:effectLst/>
                <a:latin typeface="Playfair Display" charset="0"/>
                <a:cs typeface="Playfair Display" charset="0"/>
              </a:rPr>
              <a:t>Matthew Lundy </a:t>
            </a:r>
          </a:p>
        </p:txBody>
      </p:sp>
      <p:sp>
        <p:nvSpPr>
          <p:cNvPr id="2" name="Title 1"/>
          <p:cNvSpPr>
            <a:spLocks noGrp="1"/>
          </p:cNvSpPr>
          <p:nvPr/>
        </p:nvSpPr>
        <p:spPr>
          <a:xfrm>
            <a:off x="11015345" y="6368415"/>
            <a:ext cx="784860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en-US" dirty="0">
                <a:solidFill>
                  <a:srgbClr val="EC1C30"/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14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E94047-451A-761E-1F89-E12C6D8C4E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5" t="10935" r="11203" b="20167"/>
          <a:stretch/>
        </p:blipFill>
        <p:spPr>
          <a:xfrm>
            <a:off x="278101" y="4261451"/>
            <a:ext cx="1847571" cy="1832520"/>
          </a:xfrm>
          <a:prstGeom prst="ellipse">
            <a:avLst/>
          </a:prstGeom>
        </p:spPr>
      </p:pic>
      <p:pic>
        <p:nvPicPr>
          <p:cNvPr id="14" name="Picture 13" descr="A galaxy in space&#10;&#10;Description automatically generated with low confidence">
            <a:extLst>
              <a:ext uri="{FF2B5EF4-FFF2-40B4-BE49-F238E27FC236}">
                <a16:creationId xmlns:a16="http://schemas.microsoft.com/office/drawing/2014/main" id="{EBA43975-7CE6-1A60-2D78-BCE5B743CD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0" t="25009" r="23804" b="21877"/>
          <a:stretch/>
        </p:blipFill>
        <p:spPr>
          <a:xfrm>
            <a:off x="2739171" y="4261451"/>
            <a:ext cx="1774204" cy="1832520"/>
          </a:xfrm>
          <a:prstGeom prst="ellipse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8F2C554-925C-ED5E-7B44-986CC519F769}"/>
              </a:ext>
            </a:extLst>
          </p:cNvPr>
          <p:cNvSpPr>
            <a:spLocks noGrp="1"/>
          </p:cNvSpPr>
          <p:nvPr/>
        </p:nvSpPr>
        <p:spPr>
          <a:xfrm>
            <a:off x="628967" y="3716338"/>
            <a:ext cx="4175555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rgbClr val="C00000"/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Pulsar</a:t>
            </a:r>
            <a:r>
              <a:rPr lang="en-US" altLang="en-US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 </a:t>
            </a:r>
            <a:endParaRPr lang="en-US" altLang="en-US" sz="2000" dirty="0">
              <a:solidFill>
                <a:schemeClr val="tx2">
                  <a:lumMod val="40000"/>
                  <a:lumOff val="60000"/>
                </a:schemeClr>
              </a:solidFill>
              <a:effectLst/>
              <a:latin typeface="Playfair Display" charset="0"/>
              <a:cs typeface="Playfair Display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996AAB6-4F73-F2B1-3406-3D08D3D4C822}"/>
              </a:ext>
            </a:extLst>
          </p:cNvPr>
          <p:cNvSpPr>
            <a:spLocks noGrp="1"/>
          </p:cNvSpPr>
          <p:nvPr/>
        </p:nvSpPr>
        <p:spPr>
          <a:xfrm>
            <a:off x="3072000" y="3716403"/>
            <a:ext cx="4175555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rgbClr val="C00000"/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Blazar</a:t>
            </a:r>
            <a:endParaRPr lang="en-US" altLang="en-US" sz="2000" dirty="0">
              <a:solidFill>
                <a:srgbClr val="C00000"/>
              </a:solidFill>
              <a:effectLst/>
              <a:latin typeface="Playfair Display" charset="0"/>
              <a:cs typeface="Playfair Display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552771A-BE5A-D123-7D21-C6EBD62A4C9D}"/>
              </a:ext>
            </a:extLst>
          </p:cNvPr>
          <p:cNvCxnSpPr/>
          <p:nvPr/>
        </p:nvCxnSpPr>
        <p:spPr>
          <a:xfrm>
            <a:off x="591819" y="3538588"/>
            <a:ext cx="34118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E89BF803-BF18-DC17-3F2C-471D4E4D7777}"/>
              </a:ext>
            </a:extLst>
          </p:cNvPr>
          <p:cNvSpPr>
            <a:spLocks noGrp="1"/>
          </p:cNvSpPr>
          <p:nvPr/>
        </p:nvSpPr>
        <p:spPr>
          <a:xfrm>
            <a:off x="6312000" y="1122875"/>
            <a:ext cx="4175555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dirty="0">
                <a:effectLst/>
                <a:latin typeface="Playfair Display" charset="0"/>
                <a:cs typeface="Playfair Display" charset="0"/>
                <a:sym typeface="+mn-ea"/>
              </a:rPr>
              <a:t>Fermi–LAT Map</a:t>
            </a:r>
            <a:endParaRPr lang="en-US" altLang="en-US" sz="2000" dirty="0">
              <a:effectLst/>
              <a:latin typeface="Playfair Display" charset="0"/>
              <a:cs typeface="Playfair Display" charset="0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A03D194-13C5-9F38-7E32-287388F591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8" t="8297" r="5280" b="7635"/>
          <a:stretch/>
        </p:blipFill>
        <p:spPr>
          <a:xfrm>
            <a:off x="4610920" y="1517574"/>
            <a:ext cx="7560559" cy="40358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8FD782-49F0-2DEF-497F-404A4C5B8F24}"/>
              </a:ext>
            </a:extLst>
          </p:cNvPr>
          <p:cNvSpPr txBox="1"/>
          <p:nvPr/>
        </p:nvSpPr>
        <p:spPr>
          <a:xfrm>
            <a:off x="585472" y="1500314"/>
            <a:ext cx="4680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000" b="0" dirty="0">
                <a:effectLst/>
                <a:latin typeface="Playfair Display" charset="0"/>
                <a:cs typeface="Playfair Display" charset="0"/>
                <a:sym typeface="+mn-ea"/>
              </a:rPr>
              <a:t>We perform a search through the literature to ensure there is no solid detection or stron</a:t>
            </a:r>
            <a:r>
              <a:rPr lang="en-US" altLang="en-US" sz="2000" dirty="0">
                <a:latin typeface="Playfair Display" charset="0"/>
                <a:cs typeface="Playfair Display" charset="0"/>
                <a:sym typeface="+mn-ea"/>
              </a:rPr>
              <a:t>g counterparts that were previously unidentified in the 3FHL catalogue. Sources are then ranked by extrapolated </a:t>
            </a:r>
            <a:r>
              <a:rPr lang="en-US" altLang="en-US" sz="2000" dirty="0" err="1">
                <a:latin typeface="Playfair Display" charset="0"/>
                <a:cs typeface="Playfair Display" charset="0"/>
                <a:sym typeface="+mn-ea"/>
              </a:rPr>
              <a:t>TeV</a:t>
            </a:r>
            <a:r>
              <a:rPr lang="en-US" altLang="en-US" sz="2000" dirty="0">
                <a:latin typeface="Playfair Display" charset="0"/>
                <a:cs typeface="Playfair Display" charset="0"/>
                <a:sym typeface="+mn-ea"/>
              </a:rPr>
              <a:t> flux. </a:t>
            </a:r>
            <a:endParaRPr lang="en-US" altLang="en-US" sz="2000" b="0" dirty="0">
              <a:effectLst/>
              <a:latin typeface="Playfair Display" charset="0"/>
              <a:cs typeface="Playfair Display" charset="0"/>
            </a:endParaRPr>
          </a:p>
        </p:txBody>
      </p:sp>
      <p:pic>
        <p:nvPicPr>
          <p:cNvPr id="4" name="Graphic 3" descr="Close outline">
            <a:extLst>
              <a:ext uri="{FF2B5EF4-FFF2-40B4-BE49-F238E27FC236}">
                <a16:creationId xmlns:a16="http://schemas.microsoft.com/office/drawing/2014/main" id="{A1DF9228-039A-8FAB-32D4-0D2482C016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632777" y="3674783"/>
            <a:ext cx="505138" cy="505138"/>
          </a:xfrm>
          <a:prstGeom prst="rect">
            <a:avLst/>
          </a:prstGeom>
        </p:spPr>
      </p:pic>
      <p:pic>
        <p:nvPicPr>
          <p:cNvPr id="6" name="Graphic 5" descr="Close outline">
            <a:extLst>
              <a:ext uri="{FF2B5EF4-FFF2-40B4-BE49-F238E27FC236}">
                <a16:creationId xmlns:a16="http://schemas.microsoft.com/office/drawing/2014/main" id="{F70D7C9C-F93D-B541-2CF3-B4E30D1ABC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061307" y="3695544"/>
            <a:ext cx="505138" cy="50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rcRect l="28017"/>
          <a:stretch>
            <a:fillRect/>
          </a:stretch>
        </p:blipFill>
        <p:spPr>
          <a:xfrm>
            <a:off x="337820" y="6368415"/>
            <a:ext cx="965200" cy="43561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/>
        </p:nvSpPr>
        <p:spPr>
          <a:xfrm>
            <a:off x="668020" y="440690"/>
            <a:ext cx="9829800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altLang="en-US" sz="4000" dirty="0">
                <a:solidFill>
                  <a:srgbClr val="EC1C30"/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Sky Maps</a:t>
            </a:r>
            <a:endParaRPr lang="" sz="4000" dirty="0">
              <a:solidFill>
                <a:srgbClr val="EC1C30"/>
              </a:solidFill>
              <a:effectLst/>
              <a:latin typeface="Playfair Display" charset="0"/>
              <a:cs typeface="Playfair Display" charset="0"/>
              <a:sym typeface="+mn-e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91820" y="1130300"/>
            <a:ext cx="34118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/>
        </p:nvSpPr>
        <p:spPr>
          <a:xfrm>
            <a:off x="1303020" y="6354445"/>
            <a:ext cx="6630035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400" b="0" dirty="0">
                <a:effectLst/>
                <a:latin typeface="Playfair Display" charset="0"/>
                <a:cs typeface="Playfair Display" charset="0"/>
                <a:sym typeface="+mn-ea"/>
              </a:rPr>
              <a:t>DM </a:t>
            </a:r>
            <a:r>
              <a:rPr lang="en-US" altLang="en-US" sz="1400" b="0" dirty="0" err="1">
                <a:effectLst/>
                <a:latin typeface="Playfair Display" charset="0"/>
                <a:cs typeface="Playfair Display" charset="0"/>
                <a:sym typeface="+mn-ea"/>
              </a:rPr>
              <a:t>Subhaloes</a:t>
            </a:r>
            <a:r>
              <a:rPr lang="en-US" altLang="en-US" sz="1400" b="0" dirty="0">
                <a:effectLst/>
                <a:latin typeface="Playfair Display" charset="0"/>
                <a:cs typeface="Playfair Display" charset="0"/>
                <a:sym typeface="+mn-ea"/>
              </a:rPr>
              <a:t> </a:t>
            </a:r>
            <a:r>
              <a:rPr lang="en-US" altLang="en-US" sz="1400" b="0" dirty="0">
                <a:effectLst/>
                <a:latin typeface="Playfair Display" charset="0"/>
                <a:cs typeface="Playfair Display" charset="0"/>
              </a:rPr>
              <a:t>| May 2023 | </a:t>
            </a:r>
            <a:r>
              <a:rPr lang="en-US" altLang="en-US" sz="1200" b="0" dirty="0">
                <a:effectLst/>
                <a:latin typeface="Playfair Display" charset="0"/>
                <a:cs typeface="Playfair Display" charset="0"/>
              </a:rPr>
              <a:t>Matthew Lundy </a:t>
            </a:r>
          </a:p>
        </p:txBody>
      </p:sp>
      <p:sp>
        <p:nvSpPr>
          <p:cNvPr id="2" name="Title 1"/>
          <p:cNvSpPr>
            <a:spLocks noGrp="1"/>
          </p:cNvSpPr>
          <p:nvPr/>
        </p:nvSpPr>
        <p:spPr>
          <a:xfrm>
            <a:off x="11015345" y="6368415"/>
            <a:ext cx="784860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en-US" dirty="0">
                <a:solidFill>
                  <a:srgbClr val="EC1C30"/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15</a:t>
            </a:r>
          </a:p>
        </p:txBody>
      </p:sp>
      <p:pic>
        <p:nvPicPr>
          <p:cNvPr id="4" name="Picture 3" descr="A picture containing text, screenshot, diagram, map&#10;&#10;Description automatically generated">
            <a:extLst>
              <a:ext uri="{FF2B5EF4-FFF2-40B4-BE49-F238E27FC236}">
                <a16:creationId xmlns:a16="http://schemas.microsoft.com/office/drawing/2014/main" id="{75E19439-534D-F1C3-52D8-96B838B638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999" y="3429000"/>
            <a:ext cx="3488290" cy="2925445"/>
          </a:xfrm>
          <a:prstGeom prst="rect">
            <a:avLst/>
          </a:prstGeom>
        </p:spPr>
      </p:pic>
      <p:pic>
        <p:nvPicPr>
          <p:cNvPr id="6" name="Picture 5" descr="A picture containing text, screenshot, diagram, line&#10;&#10;Description automatically generated">
            <a:extLst>
              <a:ext uri="{FF2B5EF4-FFF2-40B4-BE49-F238E27FC236}">
                <a16:creationId xmlns:a16="http://schemas.microsoft.com/office/drawing/2014/main" id="{9364FAAB-4033-6B62-691B-92FBBA093B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283" y="3442970"/>
            <a:ext cx="3488290" cy="2925445"/>
          </a:xfrm>
          <a:prstGeom prst="rect">
            <a:avLst/>
          </a:prstGeom>
        </p:spPr>
      </p:pic>
      <p:pic>
        <p:nvPicPr>
          <p:cNvPr id="8" name="Picture 7" descr="A picture containing text, screenshot, diagram, map&#10;&#10;Description automatically generated">
            <a:extLst>
              <a:ext uri="{FF2B5EF4-FFF2-40B4-BE49-F238E27FC236}">
                <a16:creationId xmlns:a16="http://schemas.microsoft.com/office/drawing/2014/main" id="{B79CBC5B-FA8F-B601-9EBC-AF05F36211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47" y="3429000"/>
            <a:ext cx="3411856" cy="286134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99CE1C0-B984-0D99-2C9A-11FD1D28F763}"/>
              </a:ext>
            </a:extLst>
          </p:cNvPr>
          <p:cNvSpPr>
            <a:spLocks noGrp="1"/>
          </p:cNvSpPr>
          <p:nvPr/>
        </p:nvSpPr>
        <p:spPr>
          <a:xfrm>
            <a:off x="1745955" y="1325568"/>
            <a:ext cx="8830945" cy="113340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" altLang="en-US" sz="2800" dirty="0">
                <a:effectLst/>
                <a:latin typeface="Playfair Display" pitchFamily="2" charset="0"/>
                <a:cs typeface="Cormorant Garamond" panose="00000600000000000000" charset="0"/>
              </a:rPr>
              <a:t>No significant TeV emission </a:t>
            </a:r>
            <a:r>
              <a:rPr lang="" altLang="en-US" sz="2800" b="0" dirty="0">
                <a:effectLst/>
                <a:latin typeface="Playfair Display" pitchFamily="2" charset="0"/>
                <a:cs typeface="Cormorant Garamond" panose="00000600000000000000" charset="0"/>
              </a:rPr>
              <a:t>is seen by VERITAS spatially coincident with any canidate source. As such we place constraints on the emission at TeV energies.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BE8F775-0DBE-5475-424B-FB2B422AEEA6}"/>
              </a:ext>
            </a:extLst>
          </p:cNvPr>
          <p:cNvSpPr>
            <a:spLocks noGrp="1"/>
          </p:cNvSpPr>
          <p:nvPr/>
        </p:nvSpPr>
        <p:spPr>
          <a:xfrm>
            <a:off x="930070" y="2491025"/>
            <a:ext cx="2160000" cy="113340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" altLang="en-US" sz="2800" dirty="0">
                <a:effectLst/>
                <a:latin typeface="Playfair Display" pitchFamily="2" charset="0"/>
                <a:cs typeface="Cormorant Garamond" panose="00000600000000000000" charset="0"/>
              </a:rPr>
              <a:t>-1.0</a:t>
            </a:r>
            <a:r>
              <a:rPr lang="el-GR" altLang="en-US" sz="2800" dirty="0">
                <a:effectLst/>
                <a:latin typeface="Playfair Display" pitchFamily="2" charset="0"/>
                <a:cs typeface="Cormorant Garamond" panose="00000600000000000000" charset="0"/>
              </a:rPr>
              <a:t>σ</a:t>
            </a:r>
            <a:r>
              <a:rPr lang="en-CA" altLang="en-US" sz="2800" dirty="0">
                <a:effectLst/>
                <a:latin typeface="Playfair Display" pitchFamily="2" charset="0"/>
                <a:cs typeface="Cormorant Garamond" panose="00000600000000000000" charset="0"/>
              </a:rPr>
              <a:t> : 11h</a:t>
            </a:r>
            <a:endParaRPr lang="" altLang="en-US" sz="2800" dirty="0">
              <a:effectLst/>
              <a:latin typeface="Playfair Display" pitchFamily="2" charset="0"/>
              <a:cs typeface="Cormorant Garamond" panose="00000600000000000000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FE2DB95-74F5-60E4-B8A3-6703F260414E}"/>
              </a:ext>
            </a:extLst>
          </p:cNvPr>
          <p:cNvSpPr>
            <a:spLocks noGrp="1"/>
          </p:cNvSpPr>
          <p:nvPr/>
        </p:nvSpPr>
        <p:spPr>
          <a:xfrm>
            <a:off x="4728000" y="2508683"/>
            <a:ext cx="2460966" cy="113340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" altLang="en-US" sz="2800" dirty="0">
                <a:effectLst/>
                <a:latin typeface="Playfair Display" pitchFamily="2" charset="0"/>
                <a:cs typeface="Cormorant Garamond" panose="00000600000000000000" charset="0"/>
              </a:rPr>
              <a:t>-0.15</a:t>
            </a:r>
            <a:r>
              <a:rPr lang="el-GR" altLang="en-US" sz="2800" dirty="0">
                <a:effectLst/>
                <a:latin typeface="Playfair Display" pitchFamily="2" charset="0"/>
                <a:cs typeface="Cormorant Garamond" panose="00000600000000000000" charset="0"/>
              </a:rPr>
              <a:t>σ</a:t>
            </a:r>
            <a:r>
              <a:rPr lang="en-CA" altLang="en-US" sz="2800" dirty="0">
                <a:effectLst/>
                <a:latin typeface="Playfair Display" pitchFamily="2" charset="0"/>
                <a:cs typeface="Cormorant Garamond" panose="00000600000000000000" charset="0"/>
              </a:rPr>
              <a:t> : 9h</a:t>
            </a:r>
            <a:endParaRPr lang="" altLang="en-US" sz="2800" dirty="0">
              <a:effectLst/>
              <a:latin typeface="Playfair Display" pitchFamily="2" charset="0"/>
              <a:cs typeface="Cormorant Garamond" panose="00000600000000000000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2FB4B2A-9D3A-6DB2-C9A9-C79E59D23621}"/>
              </a:ext>
            </a:extLst>
          </p:cNvPr>
          <p:cNvSpPr>
            <a:spLocks noGrp="1"/>
          </p:cNvSpPr>
          <p:nvPr/>
        </p:nvSpPr>
        <p:spPr>
          <a:xfrm>
            <a:off x="9109419" y="2511593"/>
            <a:ext cx="2075508" cy="113340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" altLang="en-US" sz="2800" dirty="0">
                <a:effectLst/>
                <a:latin typeface="Playfair Display" pitchFamily="2" charset="0"/>
                <a:cs typeface="Cormorant Garamond" panose="00000600000000000000" charset="0"/>
              </a:rPr>
              <a:t>-0.8</a:t>
            </a:r>
            <a:r>
              <a:rPr lang="el-GR" altLang="en-US" sz="2800" dirty="0">
                <a:effectLst/>
                <a:latin typeface="Playfair Display" pitchFamily="2" charset="0"/>
                <a:cs typeface="Cormorant Garamond" panose="00000600000000000000" charset="0"/>
              </a:rPr>
              <a:t>σ</a:t>
            </a:r>
            <a:r>
              <a:rPr lang="en-CA" altLang="en-US" sz="2800" dirty="0">
                <a:effectLst/>
                <a:latin typeface="Playfair Display" pitchFamily="2" charset="0"/>
                <a:cs typeface="Cormorant Garamond" panose="00000600000000000000" charset="0"/>
              </a:rPr>
              <a:t> : 12h</a:t>
            </a:r>
            <a:endParaRPr lang="" altLang="en-US" sz="2800" dirty="0">
              <a:effectLst/>
              <a:latin typeface="Playfair Display" pitchFamily="2" charset="0"/>
              <a:cs typeface="Cormorant Garamond" panose="000006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rcRect l="28017"/>
          <a:stretch>
            <a:fillRect/>
          </a:stretch>
        </p:blipFill>
        <p:spPr>
          <a:xfrm>
            <a:off x="337820" y="6368415"/>
            <a:ext cx="965200" cy="43561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/>
        </p:nvSpPr>
        <p:spPr>
          <a:xfrm>
            <a:off x="668020" y="440690"/>
            <a:ext cx="9829800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sz="4000" dirty="0">
                <a:solidFill>
                  <a:srgbClr val="EC1C30"/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Spectral Model</a:t>
            </a:r>
            <a:endParaRPr lang="" sz="4000" dirty="0">
              <a:solidFill>
                <a:srgbClr val="EC1C30"/>
              </a:solidFill>
              <a:effectLst/>
              <a:latin typeface="Playfair Display" charset="0"/>
              <a:cs typeface="Playfair Display" charset="0"/>
              <a:sym typeface="+mn-e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91820" y="1130300"/>
            <a:ext cx="34118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/>
        </p:nvSpPr>
        <p:spPr>
          <a:xfrm>
            <a:off x="1303020" y="6354445"/>
            <a:ext cx="6630035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400" b="0" dirty="0">
                <a:effectLst/>
                <a:latin typeface="Playfair Display" charset="0"/>
                <a:cs typeface="Playfair Display" charset="0"/>
                <a:sym typeface="+mn-ea"/>
              </a:rPr>
              <a:t>DM </a:t>
            </a:r>
            <a:r>
              <a:rPr lang="en-US" altLang="en-US" sz="1400" b="0" dirty="0" err="1">
                <a:effectLst/>
                <a:latin typeface="Playfair Display" charset="0"/>
                <a:cs typeface="Playfair Display" charset="0"/>
                <a:sym typeface="+mn-ea"/>
              </a:rPr>
              <a:t>Subhaloes</a:t>
            </a:r>
            <a:r>
              <a:rPr lang="en-US" altLang="en-US" sz="1400" b="0" dirty="0">
                <a:effectLst/>
                <a:latin typeface="Playfair Display" charset="0"/>
                <a:cs typeface="Playfair Display" charset="0"/>
                <a:sym typeface="+mn-ea"/>
              </a:rPr>
              <a:t> </a:t>
            </a:r>
            <a:r>
              <a:rPr lang="en-US" altLang="en-US" sz="1400" b="0" dirty="0">
                <a:effectLst/>
                <a:latin typeface="Playfair Display" charset="0"/>
                <a:cs typeface="Playfair Display" charset="0"/>
              </a:rPr>
              <a:t>| May 2023 | </a:t>
            </a:r>
            <a:r>
              <a:rPr lang="en-US" altLang="en-US" sz="1200" b="0" dirty="0">
                <a:effectLst/>
                <a:latin typeface="Playfair Display" charset="0"/>
                <a:cs typeface="Playfair Display" charset="0"/>
              </a:rPr>
              <a:t>Matthew Lundy </a:t>
            </a:r>
          </a:p>
        </p:txBody>
      </p:sp>
      <p:sp>
        <p:nvSpPr>
          <p:cNvPr id="2" name="Title 1"/>
          <p:cNvSpPr>
            <a:spLocks noGrp="1"/>
          </p:cNvSpPr>
          <p:nvPr/>
        </p:nvSpPr>
        <p:spPr>
          <a:xfrm>
            <a:off x="11015345" y="6368415"/>
            <a:ext cx="784860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en-US" dirty="0">
                <a:solidFill>
                  <a:srgbClr val="EC1C30"/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16</a:t>
            </a:r>
          </a:p>
        </p:txBody>
      </p:sp>
      <p:pic>
        <p:nvPicPr>
          <p:cNvPr id="5" name="Picture 4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4ADF8617-6127-1F33-7D60-53D3428C4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000" y="1485000"/>
            <a:ext cx="6103050" cy="43746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5ADCD9E-BEEB-09E0-939E-D8477BB84228}"/>
              </a:ext>
            </a:extLst>
          </p:cNvPr>
          <p:cNvSpPr>
            <a:spLocks noGrp="1"/>
          </p:cNvSpPr>
          <p:nvPr/>
        </p:nvSpPr>
        <p:spPr>
          <a:xfrm>
            <a:off x="192000" y="3149632"/>
            <a:ext cx="4710045" cy="113340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" altLang="en-US" b="0" dirty="0">
                <a:effectLst/>
                <a:latin typeface="Playfair Display" pitchFamily="2" charset="0"/>
                <a:cs typeface="Cormorant Garamond" panose="00000600000000000000" charset="0"/>
              </a:rPr>
              <a:t>Comparing our non-detection to extrapolated DM models we see that </a:t>
            </a:r>
            <a:r>
              <a:rPr lang="" altLang="en-US" dirty="0">
                <a:effectLst/>
                <a:latin typeface="Playfair Display" pitchFamily="2" charset="0"/>
                <a:cs typeface="Cormorant Garamond" panose="00000600000000000000" charset="0"/>
              </a:rPr>
              <a:t>our results are in tension with a DM interpretation </a:t>
            </a:r>
            <a:r>
              <a:rPr lang="" altLang="en-US" b="0" dirty="0">
                <a:effectLst/>
                <a:latin typeface="Playfair Display" pitchFamily="2" charset="0"/>
                <a:cs typeface="Cormorant Garamond" panose="00000600000000000000" charset="0"/>
              </a:rPr>
              <a:t>of these unassociated objects.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" altLang="en-US" b="0" dirty="0">
              <a:effectLst/>
              <a:latin typeface="Playfair Display" pitchFamily="2" charset="0"/>
              <a:cs typeface="Cormorant Garamond" panose="00000600000000000000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" altLang="en-US" dirty="0">
                <a:effectLst/>
                <a:latin typeface="Playfair Display" pitchFamily="2" charset="0"/>
                <a:cs typeface="Cormorant Garamond" panose="00000600000000000000" charset="0"/>
              </a:rPr>
              <a:t>What they are is still unknown </a:t>
            </a:r>
            <a:r>
              <a:rPr lang="" altLang="en-US" b="0" dirty="0">
                <a:effectLst/>
                <a:latin typeface="Playfair Display" pitchFamily="2" charset="0"/>
                <a:cs typeface="Cormorant Garamond" panose="00000600000000000000" charset="0"/>
              </a:rPr>
              <a:t>but by placing significant constraints on the VHE emission we are moving towards a fuller understanding of the gamma-ray zoo of objects.</a:t>
            </a:r>
          </a:p>
        </p:txBody>
      </p:sp>
    </p:spTree>
    <p:extLst>
      <p:ext uri="{BB962C8B-B14F-4D97-AF65-F5344CB8AC3E}">
        <p14:creationId xmlns:p14="http://schemas.microsoft.com/office/powerpoint/2010/main" val="247196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rcRect l="28017"/>
          <a:stretch>
            <a:fillRect/>
          </a:stretch>
        </p:blipFill>
        <p:spPr>
          <a:xfrm>
            <a:off x="337820" y="6368415"/>
            <a:ext cx="965200" cy="43561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/>
        </p:nvSpPr>
        <p:spPr>
          <a:xfrm>
            <a:off x="668020" y="440690"/>
            <a:ext cx="9829800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sz="4000" dirty="0">
                <a:solidFill>
                  <a:srgbClr val="EC1C30"/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Future Work</a:t>
            </a:r>
            <a:endParaRPr lang="" sz="4000" dirty="0">
              <a:solidFill>
                <a:srgbClr val="EC1C30"/>
              </a:solidFill>
              <a:effectLst/>
              <a:latin typeface="Playfair Display" charset="0"/>
              <a:cs typeface="Playfair Display" charset="0"/>
              <a:sym typeface="+mn-e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91820" y="1130300"/>
            <a:ext cx="34118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/>
        </p:nvSpPr>
        <p:spPr>
          <a:xfrm>
            <a:off x="1303020" y="6354445"/>
            <a:ext cx="6630035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400" b="0" dirty="0">
                <a:effectLst/>
                <a:latin typeface="Playfair Display" charset="0"/>
                <a:cs typeface="Playfair Display" charset="0"/>
                <a:sym typeface="+mn-ea"/>
              </a:rPr>
              <a:t>DM </a:t>
            </a:r>
            <a:r>
              <a:rPr lang="en-US" altLang="en-US" sz="1400" b="0" dirty="0" err="1">
                <a:effectLst/>
                <a:latin typeface="Playfair Display" charset="0"/>
                <a:cs typeface="Playfair Display" charset="0"/>
                <a:sym typeface="+mn-ea"/>
              </a:rPr>
              <a:t>Subhaloes</a:t>
            </a:r>
            <a:r>
              <a:rPr lang="en-US" altLang="en-US" sz="1400" b="0" dirty="0">
                <a:effectLst/>
                <a:latin typeface="Playfair Display" charset="0"/>
                <a:cs typeface="Playfair Display" charset="0"/>
                <a:sym typeface="+mn-ea"/>
              </a:rPr>
              <a:t> </a:t>
            </a:r>
            <a:r>
              <a:rPr lang="en-US" altLang="en-US" sz="1400" b="0" dirty="0">
                <a:effectLst/>
                <a:latin typeface="Playfair Display" charset="0"/>
                <a:cs typeface="Playfair Display" charset="0"/>
              </a:rPr>
              <a:t>| May 2023 | </a:t>
            </a:r>
            <a:r>
              <a:rPr lang="en-US" altLang="en-US" sz="1200" b="0" dirty="0">
                <a:effectLst/>
                <a:latin typeface="Playfair Display" charset="0"/>
                <a:cs typeface="Playfair Display" charset="0"/>
              </a:rPr>
              <a:t>Matthew Lundy </a:t>
            </a:r>
          </a:p>
        </p:txBody>
      </p:sp>
      <p:sp>
        <p:nvSpPr>
          <p:cNvPr id="2" name="Title 1"/>
          <p:cNvSpPr>
            <a:spLocks noGrp="1"/>
          </p:cNvSpPr>
          <p:nvPr/>
        </p:nvSpPr>
        <p:spPr>
          <a:xfrm>
            <a:off x="11015345" y="6368415"/>
            <a:ext cx="784860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en-US" dirty="0">
                <a:solidFill>
                  <a:srgbClr val="EC1C30"/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17</a:t>
            </a:r>
          </a:p>
        </p:txBody>
      </p:sp>
      <p:sp>
        <p:nvSpPr>
          <p:cNvPr id="3" name="Title 1"/>
          <p:cNvSpPr>
            <a:spLocks noGrp="1"/>
          </p:cNvSpPr>
          <p:nvPr/>
        </p:nvSpPr>
        <p:spPr>
          <a:xfrm>
            <a:off x="1284567" y="904240"/>
            <a:ext cx="10139433" cy="27407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" altLang="en-US" sz="2800" b="0" dirty="0">
              <a:effectLst/>
              <a:latin typeface="Playfair Display" pitchFamily="2" charset="0"/>
              <a:cs typeface="Cormorant Garamond" panose="00000600000000000000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" altLang="en-US" sz="2800" dirty="0">
                <a:effectLst/>
                <a:latin typeface="Playfair Display" pitchFamily="2" charset="0"/>
                <a:cs typeface="Cormorant Garamond" panose="00000600000000000000" charset="0"/>
              </a:rPr>
              <a:t>Deeper observations </a:t>
            </a:r>
            <a:r>
              <a:rPr lang="" altLang="en-US" sz="2800" b="0" dirty="0">
                <a:effectLst/>
                <a:latin typeface="Playfair Display" pitchFamily="2" charset="0"/>
                <a:cs typeface="Cormorant Garamond" panose="00000600000000000000" charset="0"/>
              </a:rPr>
              <a:t>may be required to understand exactly the spectral behaviour of these sources at the IACT break.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" altLang="en-US" sz="2800" b="0" dirty="0">
                <a:effectLst/>
                <a:latin typeface="Playfair Display" pitchFamily="2" charset="0"/>
                <a:cs typeface="Cormorant Garamond" panose="00000600000000000000" charset="0"/>
              </a:rPr>
              <a:t>There still exists </a:t>
            </a:r>
            <a:r>
              <a:rPr lang="" altLang="en-US" sz="2800" dirty="0">
                <a:effectLst/>
                <a:latin typeface="Playfair Display" pitchFamily="2" charset="0"/>
                <a:cs typeface="Cormorant Garamond" panose="00000600000000000000" charset="0"/>
              </a:rPr>
              <a:t>other subhalo </a:t>
            </a:r>
            <a:r>
              <a:rPr lang="en-CA" altLang="en-US" sz="2800" dirty="0">
                <a:effectLst/>
                <a:latin typeface="Playfair Display" pitchFamily="2" charset="0"/>
                <a:cs typeface="Cormorant Garamond" panose="00000600000000000000" charset="0"/>
              </a:rPr>
              <a:t>candidates</a:t>
            </a:r>
            <a:r>
              <a:rPr lang="" altLang="en-US" sz="2800" dirty="0">
                <a:effectLst/>
                <a:latin typeface="Playfair Display" pitchFamily="2" charset="0"/>
                <a:cs typeface="Cormorant Garamond" panose="00000600000000000000" charset="0"/>
              </a:rPr>
              <a:t> </a:t>
            </a:r>
            <a:r>
              <a:rPr lang="" altLang="en-US" sz="2800" b="0" dirty="0">
                <a:effectLst/>
                <a:latin typeface="Playfair Display" pitchFamily="2" charset="0"/>
                <a:cs typeface="Cormorant Garamond" panose="00000600000000000000" charset="0"/>
              </a:rPr>
              <a:t>to explore at TeV energies and new observations may still provide a promising </a:t>
            </a:r>
            <a:r>
              <a:rPr lang="en-CA" altLang="en-US" sz="2800" b="0">
                <a:effectLst/>
                <a:latin typeface="Playfair Display" pitchFamily="2" charset="0"/>
                <a:cs typeface="Cormorant Garamond" panose="00000600000000000000" charset="0"/>
              </a:rPr>
              <a:t>candidate</a:t>
            </a:r>
            <a:r>
              <a:rPr lang="" altLang="en-US" sz="2800" b="0">
                <a:effectLst/>
                <a:latin typeface="Playfair Display" pitchFamily="2" charset="0"/>
                <a:cs typeface="Cormorant Garamond" panose="00000600000000000000" charset="0"/>
              </a:rPr>
              <a:t>.  </a:t>
            </a:r>
            <a:endParaRPr lang="" altLang="en-US" sz="2800" b="0" dirty="0">
              <a:effectLst/>
              <a:latin typeface="Playfair Display" pitchFamily="2" charset="0"/>
              <a:cs typeface="Cormorant Garamond" panose="00000600000000000000" charset="0"/>
            </a:endParaRPr>
          </a:p>
        </p:txBody>
      </p:sp>
      <p:pic>
        <p:nvPicPr>
          <p:cNvPr id="5" name="Picture 4" descr="A picture containing grass, sky, outdoor, several&#10;&#10;Description automatically generated">
            <a:extLst>
              <a:ext uri="{FF2B5EF4-FFF2-40B4-BE49-F238E27FC236}">
                <a16:creationId xmlns:a16="http://schemas.microsoft.com/office/drawing/2014/main" id="{A72D280F-82D2-320E-6111-48E4CA70E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000" y="3808518"/>
            <a:ext cx="7270872" cy="226589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F01A353-E11A-E7D7-4EAE-87189326F5F8}"/>
              </a:ext>
            </a:extLst>
          </p:cNvPr>
          <p:cNvSpPr>
            <a:spLocks noGrp="1"/>
          </p:cNvSpPr>
          <p:nvPr/>
        </p:nvSpPr>
        <p:spPr>
          <a:xfrm>
            <a:off x="396755" y="3263857"/>
            <a:ext cx="4103999" cy="317275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" altLang="en-US" b="0" i="1" dirty="0">
                <a:effectLst/>
                <a:latin typeface="Playfair Display" pitchFamily="2" charset="0"/>
                <a:cs typeface="Cormorant Garamond" panose="00000600000000000000" charset="0"/>
              </a:rPr>
              <a:t>Next generation of IACT (Cherenkov Telescope Array) are ~</a:t>
            </a:r>
            <a:r>
              <a:rPr lang="" altLang="en-US" i="1" dirty="0">
                <a:effectLst/>
                <a:latin typeface="Playfair Display" pitchFamily="2" charset="0"/>
                <a:cs typeface="Cormorant Garamond" panose="00000600000000000000" charset="0"/>
              </a:rPr>
              <a:t>10x</a:t>
            </a:r>
            <a:r>
              <a:rPr lang="" altLang="en-US" b="0" i="1" dirty="0">
                <a:effectLst/>
                <a:latin typeface="Playfair Display" pitchFamily="2" charset="0"/>
                <a:cs typeface="Cormorant Garamond" panose="00000600000000000000" charset="0"/>
              </a:rPr>
              <a:t> as sensitive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A5E70A4-8A9F-7FDB-B522-00C4883A9B02}"/>
              </a:ext>
            </a:extLst>
          </p:cNvPr>
          <p:cNvSpPr>
            <a:spLocks noGrp="1"/>
          </p:cNvSpPr>
          <p:nvPr/>
        </p:nvSpPr>
        <p:spPr>
          <a:xfrm>
            <a:off x="10140000" y="4651547"/>
            <a:ext cx="4103999" cy="317275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" altLang="en-US" sz="1800" b="0" dirty="0">
                <a:effectLst/>
                <a:latin typeface="Cormorant Garamond" panose="00000600000000000000" charset="0"/>
                <a:cs typeface="Cormorant Garamond" panose="00000600000000000000" charset="0"/>
              </a:rPr>
              <a:t>Credit: CTA</a:t>
            </a:r>
          </a:p>
        </p:txBody>
      </p:sp>
    </p:spTree>
    <p:extLst>
      <p:ext uri="{BB962C8B-B14F-4D97-AF65-F5344CB8AC3E}">
        <p14:creationId xmlns:p14="http://schemas.microsoft.com/office/powerpoint/2010/main" val="195822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rcRect l="28017"/>
          <a:stretch>
            <a:fillRect/>
          </a:stretch>
        </p:blipFill>
        <p:spPr>
          <a:xfrm>
            <a:off x="337820" y="6368415"/>
            <a:ext cx="965200" cy="43561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/>
        </p:nvSpPr>
        <p:spPr>
          <a:xfrm>
            <a:off x="1280950" y="3197225"/>
            <a:ext cx="9829800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4000" dirty="0">
                <a:effectLst/>
                <a:latin typeface="Playfair Display" charset="0"/>
                <a:cs typeface="Playfair Display" charset="0"/>
                <a:sym typeface="+mn-ea"/>
              </a:rPr>
              <a:t>Questions?</a:t>
            </a:r>
            <a:endParaRPr lang="" sz="4000" dirty="0">
              <a:effectLst/>
              <a:latin typeface="Playfair Display" charset="0"/>
              <a:cs typeface="Playfair Display" charset="0"/>
              <a:sym typeface="+mn-e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390072" y="3861000"/>
            <a:ext cx="34118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/>
        </p:nvSpPr>
        <p:spPr>
          <a:xfrm>
            <a:off x="1303020" y="6354445"/>
            <a:ext cx="6630035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400" b="0" dirty="0">
                <a:effectLst/>
                <a:latin typeface="Playfair Display" charset="0"/>
                <a:cs typeface="Playfair Display" charset="0"/>
                <a:sym typeface="+mn-ea"/>
              </a:rPr>
              <a:t>DM </a:t>
            </a:r>
            <a:r>
              <a:rPr lang="en-US" altLang="en-US" sz="1400" b="0" dirty="0" err="1">
                <a:effectLst/>
                <a:latin typeface="Playfair Display" charset="0"/>
                <a:cs typeface="Playfair Display" charset="0"/>
                <a:sym typeface="+mn-ea"/>
              </a:rPr>
              <a:t>Subhaloes</a:t>
            </a:r>
            <a:r>
              <a:rPr lang="en-US" altLang="en-US" sz="1400" b="0" dirty="0">
                <a:effectLst/>
                <a:latin typeface="Playfair Display" charset="0"/>
                <a:cs typeface="Playfair Display" charset="0"/>
                <a:sym typeface="+mn-ea"/>
              </a:rPr>
              <a:t> </a:t>
            </a:r>
            <a:r>
              <a:rPr lang="en-US" altLang="en-US" sz="1400" b="0" dirty="0">
                <a:effectLst/>
                <a:latin typeface="Playfair Display" charset="0"/>
                <a:cs typeface="Playfair Display" charset="0"/>
              </a:rPr>
              <a:t>| May 2023 | </a:t>
            </a:r>
            <a:r>
              <a:rPr lang="en-US" altLang="en-US" sz="1200" b="0" dirty="0">
                <a:effectLst/>
                <a:latin typeface="Playfair Display" charset="0"/>
                <a:cs typeface="Playfair Display" charset="0"/>
              </a:rPr>
              <a:t>Matthew Lundy </a:t>
            </a:r>
          </a:p>
        </p:txBody>
      </p:sp>
      <p:sp>
        <p:nvSpPr>
          <p:cNvPr id="2" name="Title 1"/>
          <p:cNvSpPr>
            <a:spLocks noGrp="1"/>
          </p:cNvSpPr>
          <p:nvPr/>
        </p:nvSpPr>
        <p:spPr>
          <a:xfrm>
            <a:off x="11015345" y="6368415"/>
            <a:ext cx="784860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en-US" dirty="0">
                <a:solidFill>
                  <a:srgbClr val="EC1C30"/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18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C296289-248E-D40A-E84A-F33BC16B69BD}"/>
              </a:ext>
            </a:extLst>
          </p:cNvPr>
          <p:cNvSpPr>
            <a:spLocks noGrp="1"/>
          </p:cNvSpPr>
          <p:nvPr/>
        </p:nvSpPr>
        <p:spPr>
          <a:xfrm>
            <a:off x="1322429" y="4005000"/>
            <a:ext cx="9829800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1400" dirty="0">
                <a:effectLst/>
                <a:latin typeface="Playfair Display" charset="0"/>
                <a:cs typeface="Playfair Display" charset="0"/>
                <a:sym typeface="+mn-ea"/>
              </a:rPr>
              <a:t>Contact: matthew.lundy@mail.mcgill.ca</a:t>
            </a:r>
            <a:endParaRPr lang="" sz="1400" dirty="0">
              <a:effectLst/>
              <a:latin typeface="Playfair Display" charset="0"/>
              <a:cs typeface="Playfair Display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8209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222" y="3428915"/>
            <a:ext cx="10515600" cy="1325563"/>
          </a:xfrm>
        </p:spPr>
        <p:txBody>
          <a:bodyPr>
            <a:noAutofit/>
          </a:bodyPr>
          <a:lstStyle/>
          <a:p>
            <a:r>
              <a:rPr lang="" altLang="en-US" sz="4800" dirty="0">
                <a:effectLst/>
                <a:latin typeface="Playfair Display" charset="0"/>
                <a:cs typeface="Playfair Display" charset="0"/>
              </a:rPr>
              <a:t>Searching for Dark Matter Subhalos in Fermi-LAT UFOs</a:t>
            </a:r>
            <a:endParaRPr lang="" altLang="en-US" dirty="0">
              <a:effectLst/>
              <a:latin typeface="Playfair Display" charset="0"/>
              <a:cs typeface="Playfair Display" charset="0"/>
            </a:endParaRPr>
          </a:p>
        </p:txBody>
      </p:sp>
      <p:sp>
        <p:nvSpPr>
          <p:cNvPr id="11" name="Title 1"/>
          <p:cNvSpPr>
            <a:spLocks noGrp="1"/>
          </p:cNvSpPr>
          <p:nvPr/>
        </p:nvSpPr>
        <p:spPr>
          <a:xfrm>
            <a:off x="504222" y="47471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dirty="0">
                <a:effectLst/>
                <a:latin typeface="Cormorant Garamond" panose="00000600000000000000" charset="0"/>
                <a:cs typeface="Cormorant Garamond" panose="00000600000000000000" charset="0"/>
              </a:rPr>
              <a:t>Matthew Lundy</a:t>
            </a:r>
          </a:p>
          <a:p>
            <a:r>
              <a:rPr lang="" altLang="en-US" sz="3600" dirty="0">
                <a:effectLst/>
                <a:latin typeface="Cormorant Garamond" panose="00000600000000000000" charset="0"/>
                <a:cs typeface="Cormorant Garamond" panose="00000600000000000000" charset="0"/>
              </a:rPr>
              <a:t>CRAQ </a:t>
            </a:r>
            <a:r>
              <a:rPr lang="en-US" altLang="en-US" sz="3600" dirty="0">
                <a:effectLst/>
                <a:latin typeface="Cormorant Garamond" panose="00000600000000000000" charset="0"/>
                <a:cs typeface="Cormorant Garamond" panose="00000600000000000000" charset="0"/>
              </a:rPr>
              <a:t>2023 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21622" y="-920835"/>
            <a:ext cx="4560570" cy="3738880"/>
            <a:chOff x="-23" y="-1521"/>
            <a:chExt cx="7182" cy="5888"/>
          </a:xfrm>
        </p:grpSpPr>
        <p:sp>
          <p:nvSpPr>
            <p:cNvPr id="12" name="Hexagon 11"/>
            <p:cNvSpPr/>
            <p:nvPr/>
          </p:nvSpPr>
          <p:spPr>
            <a:xfrm>
              <a:off x="1764" y="2517"/>
              <a:ext cx="2013" cy="1850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exagon 12"/>
            <p:cNvSpPr/>
            <p:nvPr/>
          </p:nvSpPr>
          <p:spPr>
            <a:xfrm>
              <a:off x="22" y="1601"/>
              <a:ext cx="2013" cy="1850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exagon 13"/>
            <p:cNvSpPr/>
            <p:nvPr/>
          </p:nvSpPr>
          <p:spPr>
            <a:xfrm>
              <a:off x="1677" y="461"/>
              <a:ext cx="2013" cy="1850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exagon 16"/>
            <p:cNvSpPr/>
            <p:nvPr/>
          </p:nvSpPr>
          <p:spPr>
            <a:xfrm>
              <a:off x="3435" y="1406"/>
              <a:ext cx="2013" cy="1850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exagon 17"/>
            <p:cNvSpPr/>
            <p:nvPr/>
          </p:nvSpPr>
          <p:spPr>
            <a:xfrm>
              <a:off x="3420" y="-534"/>
              <a:ext cx="2013" cy="1850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Hexagon 18"/>
            <p:cNvSpPr/>
            <p:nvPr/>
          </p:nvSpPr>
          <p:spPr>
            <a:xfrm>
              <a:off x="-23" y="-489"/>
              <a:ext cx="2013" cy="1850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exagon 19"/>
            <p:cNvSpPr/>
            <p:nvPr/>
          </p:nvSpPr>
          <p:spPr>
            <a:xfrm>
              <a:off x="1677" y="-1521"/>
              <a:ext cx="2013" cy="1850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Hexagon 20"/>
            <p:cNvSpPr/>
            <p:nvPr/>
          </p:nvSpPr>
          <p:spPr>
            <a:xfrm>
              <a:off x="5147" y="404"/>
              <a:ext cx="2013" cy="1850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 descr="VERITAS_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117" y="5580295"/>
            <a:ext cx="1301750" cy="12401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657" y="5977805"/>
            <a:ext cx="2651760" cy="861695"/>
          </a:xfrm>
          <a:prstGeom prst="rect">
            <a:avLst/>
          </a:prstGeom>
        </p:spPr>
      </p:pic>
      <p:pic>
        <p:nvPicPr>
          <p:cNvPr id="24" name="Picture 23" descr="Astroparticle Physics symbol colou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7417" y="5589820"/>
            <a:ext cx="1219200" cy="1219200"/>
          </a:xfrm>
          <a:prstGeom prst="rect">
            <a:avLst/>
          </a:prstGeom>
        </p:spPr>
      </p:pic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>
          <a:xfrm>
            <a:off x="8646827" y="6401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43" name="Title 1"/>
          <p:cNvSpPr>
            <a:spLocks noGrp="1"/>
          </p:cNvSpPr>
          <p:nvPr/>
        </p:nvSpPr>
        <p:spPr>
          <a:xfrm>
            <a:off x="558197" y="5899700"/>
            <a:ext cx="5800090" cy="49339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000" i="1">
                <a:effectLst/>
                <a:latin typeface="Cormorant Garamond" panose="00000600000000000000" charset="0"/>
                <a:cs typeface="Cormorant Garamond" panose="00000600000000000000" charset="0"/>
              </a:rPr>
              <a:t>matthew.lundy@mail.mcgill.ca</a:t>
            </a:r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75EDD956-BFC7-CD1F-816D-3FDC459B08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166" y="45000"/>
            <a:ext cx="12421166" cy="6986906"/>
          </a:xfrm>
          <a:prstGeom prst="rect">
            <a:avLst/>
          </a:prstGeom>
        </p:spPr>
      </p:pic>
      <p:sp>
        <p:nvSpPr>
          <p:cNvPr id="3" name="Hexagon 2">
            <a:extLst>
              <a:ext uri="{FF2B5EF4-FFF2-40B4-BE49-F238E27FC236}">
                <a16:creationId xmlns:a16="http://schemas.microsoft.com/office/drawing/2014/main" id="{FEC2DA90-CB1B-50F5-5CDF-E5E50C635E3E}"/>
              </a:ext>
            </a:extLst>
          </p:cNvPr>
          <p:cNvSpPr/>
          <p:nvPr/>
        </p:nvSpPr>
        <p:spPr>
          <a:xfrm>
            <a:off x="8464440" y="3967831"/>
            <a:ext cx="2794019" cy="2408637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A68B7F-BA90-D3FE-DFD7-EB54125FE1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7414" y="4231027"/>
            <a:ext cx="2297713" cy="1937738"/>
          </a:xfrm>
          <a:prstGeom prst="ellipse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791389-E187-AC75-9530-845D33B25B9E}"/>
              </a:ext>
            </a:extLst>
          </p:cNvPr>
          <p:cNvCxnSpPr>
            <a:cxnSpLocks/>
            <a:stCxn id="3" idx="2"/>
          </p:cNvCxnSpPr>
          <p:nvPr/>
        </p:nvCxnSpPr>
        <p:spPr>
          <a:xfrm flipH="1" flipV="1">
            <a:off x="6553852" y="5093568"/>
            <a:ext cx="2512747" cy="12828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17F835C-B0F5-B968-8170-DAB240413F99}"/>
              </a:ext>
            </a:extLst>
          </p:cNvPr>
          <p:cNvCxnSpPr>
            <a:cxnSpLocks/>
          </p:cNvCxnSpPr>
          <p:nvPr/>
        </p:nvCxnSpPr>
        <p:spPr>
          <a:xfrm flipH="1">
            <a:off x="6947989" y="4339106"/>
            <a:ext cx="2003355" cy="13790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9DDF232-6904-595A-C253-EFAC1CCC0B8B}"/>
              </a:ext>
            </a:extLst>
          </p:cNvPr>
          <p:cNvSpPr>
            <a:spLocks noGrp="1"/>
          </p:cNvSpPr>
          <p:nvPr/>
        </p:nvSpPr>
        <p:spPr>
          <a:xfrm>
            <a:off x="9225474" y="3204557"/>
            <a:ext cx="3723954" cy="201599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050" b="0" dirty="0">
                <a:effectLst/>
                <a:latin typeface="Playfair Display" charset="0"/>
                <a:cs typeface="Playfair Display" charset="0"/>
                <a:sym typeface="+mn-ea"/>
              </a:rPr>
              <a:t>Credit: Fermi-LAT</a:t>
            </a:r>
            <a:endParaRPr lang="en-US" altLang="en-US" sz="1050" dirty="0">
              <a:effectLst/>
              <a:latin typeface="Playfair Display" charset="0"/>
              <a:cs typeface="Playfair Display" charset="0"/>
              <a:sym typeface="+mn-ea"/>
            </a:endParaRPr>
          </a:p>
          <a:p>
            <a:endParaRPr lang="en-US" altLang="en-US" sz="1100" dirty="0">
              <a:effectLst/>
              <a:latin typeface="Playfair Display" charset="0"/>
              <a:cs typeface="Playfair Display" charset="0"/>
              <a:sym typeface="+mn-ea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3F976ED-F918-1F15-43E0-D37CC620F21C}"/>
              </a:ext>
            </a:extLst>
          </p:cNvPr>
          <p:cNvSpPr>
            <a:spLocks noGrp="1"/>
          </p:cNvSpPr>
          <p:nvPr/>
        </p:nvSpPr>
        <p:spPr>
          <a:xfrm>
            <a:off x="9929569" y="5835761"/>
            <a:ext cx="3723954" cy="201599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050" b="0" dirty="0">
                <a:solidFill>
                  <a:schemeClr val="bg1"/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Credit: NASA</a:t>
            </a:r>
            <a:endParaRPr lang="en-US" altLang="en-US" sz="1050" dirty="0">
              <a:solidFill>
                <a:schemeClr val="bg1"/>
              </a:solidFill>
              <a:effectLst/>
              <a:latin typeface="Playfair Display" charset="0"/>
              <a:cs typeface="Playfair Display" charset="0"/>
              <a:sym typeface="+mn-ea"/>
            </a:endParaRPr>
          </a:p>
          <a:p>
            <a:endParaRPr lang="en-US" altLang="en-US" sz="1100" dirty="0">
              <a:solidFill>
                <a:schemeClr val="bg1"/>
              </a:solidFill>
              <a:effectLst/>
              <a:latin typeface="Playfair Display" charset="0"/>
              <a:cs typeface="Playfair Display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3126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xagon 4">
            <a:extLst>
              <a:ext uri="{FF2B5EF4-FFF2-40B4-BE49-F238E27FC236}">
                <a16:creationId xmlns:a16="http://schemas.microsoft.com/office/drawing/2014/main" id="{1B99ED41-6347-202E-CBCB-564E0EFCBEBD}"/>
              </a:ext>
            </a:extLst>
          </p:cNvPr>
          <p:cNvSpPr/>
          <p:nvPr/>
        </p:nvSpPr>
        <p:spPr>
          <a:xfrm>
            <a:off x="668020" y="1195795"/>
            <a:ext cx="3233863" cy="2737203"/>
          </a:xfrm>
          <a:prstGeom prst="hexagon">
            <a:avLst/>
          </a:prstGeom>
          <a:solidFill>
            <a:schemeClr val="bg1"/>
          </a:solidFill>
          <a:ln w="28575">
            <a:solidFill>
              <a:srgbClr val="202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28017"/>
          <a:stretch>
            <a:fillRect/>
          </a:stretch>
        </p:blipFill>
        <p:spPr>
          <a:xfrm>
            <a:off x="337820" y="6368415"/>
            <a:ext cx="965200" cy="43561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/>
        </p:nvSpPr>
        <p:spPr>
          <a:xfrm>
            <a:off x="1303020" y="6354445"/>
            <a:ext cx="6630035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400" b="0" dirty="0">
                <a:effectLst/>
                <a:latin typeface="Playfair Display" charset="0"/>
                <a:cs typeface="Playfair Display" charset="0"/>
                <a:sym typeface="+mn-ea"/>
              </a:rPr>
              <a:t>DM </a:t>
            </a:r>
            <a:r>
              <a:rPr lang="en-US" altLang="en-US" sz="1400" b="0" dirty="0" err="1">
                <a:effectLst/>
                <a:latin typeface="Playfair Display" charset="0"/>
                <a:cs typeface="Playfair Display" charset="0"/>
                <a:sym typeface="+mn-ea"/>
              </a:rPr>
              <a:t>Subhaloes</a:t>
            </a:r>
            <a:r>
              <a:rPr lang="en-US" altLang="en-US" sz="1400" b="0" dirty="0">
                <a:effectLst/>
                <a:latin typeface="Playfair Display" charset="0"/>
                <a:cs typeface="Playfair Display" charset="0"/>
                <a:sym typeface="+mn-ea"/>
              </a:rPr>
              <a:t> </a:t>
            </a:r>
            <a:r>
              <a:rPr lang="en-US" altLang="en-US" sz="1400" b="0" dirty="0">
                <a:effectLst/>
                <a:latin typeface="Playfair Display" charset="0"/>
                <a:cs typeface="Playfair Display" charset="0"/>
              </a:rPr>
              <a:t>| May 2023 | </a:t>
            </a:r>
            <a:r>
              <a:rPr lang="en-US" altLang="en-US" sz="1200" b="0" dirty="0">
                <a:effectLst/>
                <a:latin typeface="Playfair Display" charset="0"/>
                <a:cs typeface="Playfair Display" charset="0"/>
              </a:rPr>
              <a:t>Matthew Lundy </a:t>
            </a:r>
          </a:p>
        </p:txBody>
      </p:sp>
      <p:sp>
        <p:nvSpPr>
          <p:cNvPr id="2" name="Title 1"/>
          <p:cNvSpPr>
            <a:spLocks noGrp="1"/>
          </p:cNvSpPr>
          <p:nvPr/>
        </p:nvSpPr>
        <p:spPr>
          <a:xfrm>
            <a:off x="11015345" y="6368415"/>
            <a:ext cx="784860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en-US" dirty="0">
                <a:solidFill>
                  <a:srgbClr val="EC1C30"/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3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ED2813B-43C2-7B19-E1A3-F9D33E72213A}"/>
              </a:ext>
            </a:extLst>
          </p:cNvPr>
          <p:cNvSpPr>
            <a:spLocks noGrp="1"/>
          </p:cNvSpPr>
          <p:nvPr/>
        </p:nvSpPr>
        <p:spPr>
          <a:xfrm>
            <a:off x="668020" y="440690"/>
            <a:ext cx="9829800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sz="4000" dirty="0">
                <a:solidFill>
                  <a:srgbClr val="EC1C30"/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Indirect Detection of Dark Matter</a:t>
            </a:r>
            <a:endParaRPr lang="" sz="4000" dirty="0">
              <a:solidFill>
                <a:srgbClr val="EC1C30"/>
              </a:solidFill>
              <a:effectLst/>
              <a:latin typeface="Playfair Display" charset="0"/>
              <a:cs typeface="Playfair Display" charset="0"/>
              <a:sym typeface="+mn-ea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C1D6790-4205-3CD9-7BC6-E561E759FA38}"/>
              </a:ext>
            </a:extLst>
          </p:cNvPr>
          <p:cNvCxnSpPr/>
          <p:nvPr/>
        </p:nvCxnSpPr>
        <p:spPr>
          <a:xfrm>
            <a:off x="591820" y="1130300"/>
            <a:ext cx="34118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17427350-1814-0CA5-56D7-B0D4A8D2FC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6965" t="-3152" r="-1639"/>
          <a:stretch/>
        </p:blipFill>
        <p:spPr>
          <a:xfrm>
            <a:off x="820420" y="1379118"/>
            <a:ext cx="2917882" cy="2337220"/>
          </a:xfrm>
          <a:prstGeom prst="hexagon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91D4CF19-057F-AFA4-2DE9-FCD63744EB97}"/>
              </a:ext>
            </a:extLst>
          </p:cNvPr>
          <p:cNvSpPr>
            <a:spLocks noGrp="1"/>
          </p:cNvSpPr>
          <p:nvPr/>
        </p:nvSpPr>
        <p:spPr>
          <a:xfrm>
            <a:off x="1010165" y="3998492"/>
            <a:ext cx="3723954" cy="201599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altLang="en-US" b="0" dirty="0">
              <a:effectLst/>
              <a:latin typeface="Playfair Display" charset="0"/>
              <a:cs typeface="Playfair Display" charset="0"/>
              <a:sym typeface="+mn-ea"/>
            </a:endParaRPr>
          </a:p>
          <a:p>
            <a:r>
              <a:rPr lang="en-US" altLang="en-US" b="0" dirty="0">
                <a:effectLst/>
                <a:latin typeface="Playfair Display" charset="0"/>
                <a:cs typeface="Playfair Display" charset="0"/>
                <a:sym typeface="+mn-ea"/>
              </a:rPr>
              <a:t>The most common theoretically well motivated particle is the </a:t>
            </a:r>
            <a:r>
              <a:rPr lang="en-US" altLang="en-US" sz="2800" dirty="0">
                <a:solidFill>
                  <a:schemeClr val="accent6">
                    <a:lumMod val="75000"/>
                  </a:schemeClr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WIMP</a:t>
            </a: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 </a:t>
            </a:r>
            <a:r>
              <a:rPr lang="en-US" altLang="en-US" b="0" dirty="0">
                <a:effectLst/>
                <a:latin typeface="Playfair Display" charset="0"/>
                <a:cs typeface="Playfair Display" charset="0"/>
                <a:sym typeface="+mn-ea"/>
              </a:rPr>
              <a:t>lying in the GeV-</a:t>
            </a:r>
            <a:r>
              <a:rPr lang="en-US" altLang="en-US" b="0" dirty="0" err="1">
                <a:effectLst/>
                <a:latin typeface="Playfair Display" charset="0"/>
                <a:cs typeface="Playfair Display" charset="0"/>
                <a:sym typeface="+mn-ea"/>
              </a:rPr>
              <a:t>TeV</a:t>
            </a:r>
            <a:r>
              <a:rPr lang="en-US" altLang="en-US" b="0" dirty="0">
                <a:effectLst/>
                <a:latin typeface="Playfair Display" charset="0"/>
                <a:cs typeface="Playfair Display" charset="0"/>
                <a:sym typeface="+mn-ea"/>
              </a:rPr>
              <a:t> range</a:t>
            </a:r>
            <a:endParaRPr lang="en-US" altLang="en-US" dirty="0">
              <a:effectLst/>
              <a:latin typeface="Playfair Display" charset="0"/>
              <a:cs typeface="Playfair Display" charset="0"/>
              <a:sym typeface="+mn-ea"/>
            </a:endParaRPr>
          </a:p>
          <a:p>
            <a:endParaRPr lang="en-US" altLang="en-US" dirty="0">
              <a:effectLst/>
              <a:latin typeface="Playfair Display" charset="0"/>
              <a:cs typeface="Playfair Display" charset="0"/>
              <a:sym typeface="+mn-ea"/>
            </a:endParaRPr>
          </a:p>
        </p:txBody>
      </p:sp>
      <p:pic>
        <p:nvPicPr>
          <p:cNvPr id="22" name="Picture 21" descr="Timeline&#10;&#10;Description automatically generated">
            <a:extLst>
              <a:ext uri="{FF2B5EF4-FFF2-40B4-BE49-F238E27FC236}">
                <a16:creationId xmlns:a16="http://schemas.microsoft.com/office/drawing/2014/main" id="{DB83CBE9-C0E3-920A-78E7-745F522280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13" y="3828513"/>
            <a:ext cx="7131191" cy="235595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BD36F22-B027-4CAB-A578-7EBB92C2BBCC}"/>
              </a:ext>
            </a:extLst>
          </p:cNvPr>
          <p:cNvSpPr/>
          <p:nvPr/>
        </p:nvSpPr>
        <p:spPr>
          <a:xfrm>
            <a:off x="9624000" y="3828514"/>
            <a:ext cx="1391345" cy="2539902"/>
          </a:xfrm>
          <a:prstGeom prst="rect">
            <a:avLst/>
          </a:prstGeom>
          <a:solidFill>
            <a:schemeClr val="accent6">
              <a:lumMod val="60000"/>
              <a:lumOff val="4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746219-3BA0-A9BC-C5D5-8E266085C45B}"/>
              </a:ext>
            </a:extLst>
          </p:cNvPr>
          <p:cNvSpPr txBox="1"/>
          <p:nvPr/>
        </p:nvSpPr>
        <p:spPr>
          <a:xfrm>
            <a:off x="4427267" y="1528036"/>
            <a:ext cx="7372937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b="1" dirty="0">
                <a:effectLst/>
                <a:latin typeface="Playfair Display" charset="0"/>
                <a:cs typeface="Playfair Display" charset="0"/>
                <a:sym typeface="+mn-ea"/>
              </a:rPr>
              <a:t>Indirect Detection </a:t>
            </a:r>
            <a:r>
              <a:rPr lang="en-US" altLang="en-US" sz="2800" b="0" dirty="0">
                <a:effectLst/>
                <a:latin typeface="Playfair Display" charset="0"/>
                <a:cs typeface="Playfair Display" charset="0"/>
                <a:sym typeface="+mn-ea"/>
              </a:rPr>
              <a:t>of dark matter is the study of the unique products of possible decay/annihilation channels for theoretical DM particles.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AC61787-0ECC-4E20-78A0-E47A69D7F948}"/>
              </a:ext>
            </a:extLst>
          </p:cNvPr>
          <p:cNvSpPr>
            <a:spLocks noGrp="1"/>
          </p:cNvSpPr>
          <p:nvPr/>
        </p:nvSpPr>
        <p:spPr>
          <a:xfrm>
            <a:off x="1625595" y="2861517"/>
            <a:ext cx="3723954" cy="201599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050" b="0" dirty="0">
                <a:effectLst/>
                <a:latin typeface="Playfair Display" charset="0"/>
                <a:cs typeface="Playfair Display" charset="0"/>
                <a:sym typeface="+mn-ea"/>
              </a:rPr>
              <a:t>Credit: Fermi-LAT</a:t>
            </a:r>
            <a:endParaRPr lang="en-US" altLang="en-US" sz="1050" dirty="0">
              <a:effectLst/>
              <a:latin typeface="Playfair Display" charset="0"/>
              <a:cs typeface="Playfair Display" charset="0"/>
              <a:sym typeface="+mn-ea"/>
            </a:endParaRPr>
          </a:p>
          <a:p>
            <a:endParaRPr lang="en-US" altLang="en-US" sz="1100" dirty="0">
              <a:effectLst/>
              <a:latin typeface="Playfair Display" charset="0"/>
              <a:cs typeface="Playfair Display" charset="0"/>
              <a:sym typeface="+mn-ea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CB8AE2F-AF82-F092-3E3F-68039ED697D8}"/>
              </a:ext>
            </a:extLst>
          </p:cNvPr>
          <p:cNvSpPr>
            <a:spLocks noGrp="1"/>
          </p:cNvSpPr>
          <p:nvPr/>
        </p:nvSpPr>
        <p:spPr>
          <a:xfrm>
            <a:off x="10566405" y="2564396"/>
            <a:ext cx="3723954" cy="201599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400" b="0" dirty="0">
                <a:effectLst/>
                <a:latin typeface="Playfair Display" charset="0"/>
                <a:cs typeface="Playfair Display" charset="0"/>
                <a:sym typeface="+mn-ea"/>
              </a:rPr>
              <a:t>(</a:t>
            </a:r>
            <a:r>
              <a:rPr lang="en-US" altLang="en-US" sz="1400" b="0" dirty="0" err="1">
                <a:effectLst/>
                <a:latin typeface="Playfair Display" charset="0"/>
                <a:cs typeface="Playfair Display" charset="0"/>
                <a:sym typeface="+mn-ea"/>
              </a:rPr>
              <a:t>Billard</a:t>
            </a:r>
            <a:r>
              <a:rPr lang="en-US" altLang="en-US" sz="1400" b="0" dirty="0">
                <a:effectLst/>
                <a:latin typeface="Playfair Display" charset="0"/>
                <a:cs typeface="Playfair Display" charset="0"/>
                <a:sym typeface="+mn-ea"/>
              </a:rPr>
              <a:t>, 2021)</a:t>
            </a:r>
            <a:endParaRPr lang="en-US" altLang="en-US" sz="1600" dirty="0">
              <a:effectLst/>
              <a:latin typeface="Playfair Display" charset="0"/>
              <a:cs typeface="Playfair Display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1928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28017"/>
          <a:stretch>
            <a:fillRect/>
          </a:stretch>
        </p:blipFill>
        <p:spPr>
          <a:xfrm>
            <a:off x="337820" y="6368415"/>
            <a:ext cx="965200" cy="43561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/>
        </p:nvSpPr>
        <p:spPr>
          <a:xfrm>
            <a:off x="668020" y="440690"/>
            <a:ext cx="9829800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sz="4000" dirty="0">
                <a:solidFill>
                  <a:srgbClr val="EC1C30"/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What makes a good DM source?</a:t>
            </a:r>
            <a:endParaRPr lang="" sz="4000" dirty="0">
              <a:solidFill>
                <a:srgbClr val="EC1C30"/>
              </a:solidFill>
              <a:effectLst/>
              <a:latin typeface="Playfair Display" charset="0"/>
              <a:cs typeface="Playfair Display" charset="0"/>
              <a:sym typeface="+mn-e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91820" y="1130300"/>
            <a:ext cx="34118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/>
        </p:nvSpPr>
        <p:spPr>
          <a:xfrm>
            <a:off x="1303020" y="6354445"/>
            <a:ext cx="6630035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400" b="0" dirty="0">
                <a:effectLst/>
                <a:latin typeface="Playfair Display" charset="0"/>
                <a:cs typeface="Playfair Display" charset="0"/>
                <a:sym typeface="+mn-ea"/>
              </a:rPr>
              <a:t>DM </a:t>
            </a:r>
            <a:r>
              <a:rPr lang="en-US" altLang="en-US" sz="1400" b="0" dirty="0" err="1">
                <a:effectLst/>
                <a:latin typeface="Playfair Display" charset="0"/>
                <a:cs typeface="Playfair Display" charset="0"/>
                <a:sym typeface="+mn-ea"/>
              </a:rPr>
              <a:t>Subhaloes</a:t>
            </a:r>
            <a:r>
              <a:rPr lang="en-US" altLang="en-US" sz="1400" b="0" dirty="0">
                <a:effectLst/>
                <a:latin typeface="Playfair Display" charset="0"/>
                <a:cs typeface="Playfair Display" charset="0"/>
                <a:sym typeface="+mn-ea"/>
              </a:rPr>
              <a:t> </a:t>
            </a:r>
            <a:r>
              <a:rPr lang="en-US" altLang="en-US" sz="1400" b="0" dirty="0">
                <a:effectLst/>
                <a:latin typeface="Playfair Display" charset="0"/>
                <a:cs typeface="Playfair Display" charset="0"/>
              </a:rPr>
              <a:t>| May 2023 | </a:t>
            </a:r>
            <a:r>
              <a:rPr lang="en-US" altLang="en-US" sz="1200" b="0" dirty="0">
                <a:effectLst/>
                <a:latin typeface="Playfair Display" charset="0"/>
                <a:cs typeface="Playfair Display" charset="0"/>
              </a:rPr>
              <a:t>Matthew Lundy </a:t>
            </a:r>
          </a:p>
        </p:txBody>
      </p:sp>
      <p:sp>
        <p:nvSpPr>
          <p:cNvPr id="2" name="Title 1"/>
          <p:cNvSpPr>
            <a:spLocks noGrp="1"/>
          </p:cNvSpPr>
          <p:nvPr/>
        </p:nvSpPr>
        <p:spPr>
          <a:xfrm>
            <a:off x="11015345" y="6368415"/>
            <a:ext cx="784860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en-US" dirty="0">
                <a:solidFill>
                  <a:srgbClr val="EC1C30"/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8B0B367-0516-8AA4-44C0-26A044DD1898}"/>
                  </a:ext>
                </a:extLst>
              </p:cNvPr>
              <p:cNvSpPr txBox="1"/>
              <p:nvPr/>
            </p:nvSpPr>
            <p:spPr>
              <a:xfrm>
                <a:off x="2835986" y="2350254"/>
                <a:ext cx="6232027" cy="10583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3200" b="1" i="0" smtClean="0">
                          <a:latin typeface="Cambria Math" panose="02040503050406030204" pitchFamily="18" charset="0"/>
                        </a:rPr>
                        <m:t>𝐅𝐥𝐮𝐱</m:t>
                      </m:r>
                      <m:d>
                        <m:dPr>
                          <m:ctrlPr>
                            <a:rPr lang="en-CA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3200" b="1" i="1" smtClean="0">
                              <a:latin typeface="Cambria Math" panose="02040503050406030204" pitchFamily="18" charset="0"/>
                            </a:rPr>
                            <m:t>𝝌𝝌</m:t>
                          </m:r>
                          <m:r>
                            <a:rPr lang="en-CA" sz="3200" b="1" i="1" smtClean="0">
                              <a:latin typeface="Cambria Math" panose="02040503050406030204" pitchFamily="18" charset="0"/>
                            </a:rPr>
                            <m:t>→ ?</m:t>
                          </m:r>
                        </m:e>
                      </m:d>
                      <m:r>
                        <a:rPr lang="en-CA" sz="32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C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𝝈</m:t>
                          </m:r>
                          <m:r>
                            <a:rPr lang="en-C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  <m:r>
                            <a:rPr lang="en-C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&gt;</m:t>
                          </m:r>
                        </m:num>
                        <m:den>
                          <m:r>
                            <a:rPr lang="en-CA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sSubSup>
                            <m:sSubSupPr>
                              <m:ctrlPr>
                                <a:rPr lang="en-CA" sz="32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32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CA" sz="32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𝝌</m:t>
                              </m:r>
                            </m:sub>
                            <m:sup>
                              <m:r>
                                <a:rPr lang="en-CA" sz="32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den>
                      </m:f>
                      <m:sSub>
                        <m:sSubPr>
                          <m:ctrlPr>
                            <a:rPr lang="en-CA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en-CA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𝒇𝒂𝒄𝒕𝒐𝒓</m:t>
                          </m:r>
                        </m:sub>
                      </m:sSub>
                      <m:sSub>
                        <m:sSubPr>
                          <m:ctrlPr>
                            <a:rPr lang="en-CA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CA" sz="32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𝜸</m:t>
                          </m:r>
                        </m:sub>
                      </m:sSub>
                    </m:oMath>
                  </m:oMathPara>
                </a14:m>
                <a:endParaRPr lang="en-CA" sz="32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8B0B367-0516-8AA4-44C0-26A044DD18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5986" y="2350254"/>
                <a:ext cx="6232027" cy="10583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4458C9D-EEFE-F1A6-A5C6-7B3F0C535142}"/>
              </a:ext>
            </a:extLst>
          </p:cNvPr>
          <p:cNvCxnSpPr/>
          <p:nvPr/>
        </p:nvCxnSpPr>
        <p:spPr>
          <a:xfrm>
            <a:off x="3072000" y="1872100"/>
            <a:ext cx="0" cy="4781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1DEB72D-23BF-31C2-0AEC-D769CC03D6B0}"/>
              </a:ext>
            </a:extLst>
          </p:cNvPr>
          <p:cNvSpPr txBox="1"/>
          <p:nvPr/>
        </p:nvSpPr>
        <p:spPr>
          <a:xfrm>
            <a:off x="1480008" y="1225769"/>
            <a:ext cx="367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1" dirty="0"/>
              <a:t>How bright is the source</a:t>
            </a:r>
            <a:r>
              <a:rPr lang="en-CA" i="1" dirty="0"/>
              <a:t>, how many photons are we getting?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4C137-1D0F-B39B-F569-0A4C1AF160D9}"/>
              </a:ext>
            </a:extLst>
          </p:cNvPr>
          <p:cNvSpPr txBox="1"/>
          <p:nvPr/>
        </p:nvSpPr>
        <p:spPr>
          <a:xfrm>
            <a:off x="7343346" y="1037146"/>
            <a:ext cx="367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i="1" dirty="0">
                <a:solidFill>
                  <a:schemeClr val="accent6">
                    <a:lumMod val="50000"/>
                  </a:schemeClr>
                </a:solidFill>
              </a:rPr>
              <a:t>Particle physics model </a:t>
            </a:r>
          </a:p>
          <a:p>
            <a:pPr algn="r"/>
            <a:r>
              <a:rPr lang="en-CA" i="1" dirty="0">
                <a:solidFill>
                  <a:schemeClr val="accent6">
                    <a:lumMod val="50000"/>
                  </a:schemeClr>
                </a:solidFill>
              </a:rPr>
              <a:t>parameter, </a:t>
            </a:r>
            <a:r>
              <a:rPr lang="en-CA" b="1" i="1" dirty="0">
                <a:solidFill>
                  <a:schemeClr val="accent6">
                    <a:lumMod val="50000"/>
                  </a:schemeClr>
                </a:solidFill>
              </a:rPr>
              <a:t>this is model dependent and fixed </a:t>
            </a:r>
            <a:r>
              <a:rPr lang="en-CA" i="1" dirty="0">
                <a:solidFill>
                  <a:schemeClr val="accent6">
                    <a:lumMod val="50000"/>
                  </a:schemeClr>
                </a:solidFill>
              </a:rPr>
              <a:t>for a given limit.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CEE1953-514C-B4EB-BA96-649BD03226A7}"/>
              </a:ext>
            </a:extLst>
          </p:cNvPr>
          <p:cNvCxnSpPr>
            <a:cxnSpLocks/>
          </p:cNvCxnSpPr>
          <p:nvPr/>
        </p:nvCxnSpPr>
        <p:spPr>
          <a:xfrm flipH="1">
            <a:off x="8831035" y="1969946"/>
            <a:ext cx="965" cy="413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FCF5E5E-6496-75EF-2B51-30FF60143C5C}"/>
              </a:ext>
            </a:extLst>
          </p:cNvPr>
          <p:cNvCxnSpPr>
            <a:cxnSpLocks/>
          </p:cNvCxnSpPr>
          <p:nvPr/>
        </p:nvCxnSpPr>
        <p:spPr>
          <a:xfrm flipH="1" flipV="1">
            <a:off x="7896000" y="3312100"/>
            <a:ext cx="1440000" cy="390221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4DF98E4-CB27-54D9-66ED-EA7DEB0859C5}"/>
              </a:ext>
            </a:extLst>
          </p:cNvPr>
          <p:cNvCxnSpPr>
            <a:cxnSpLocks/>
            <a:endCxn id="3" idx="2"/>
          </p:cNvCxnSpPr>
          <p:nvPr/>
        </p:nvCxnSpPr>
        <p:spPr>
          <a:xfrm flipV="1">
            <a:off x="3648000" y="3408621"/>
            <a:ext cx="2304000" cy="2937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B47DF9A-2E26-84BF-D908-EF428AB30754}"/>
              </a:ext>
            </a:extLst>
          </p:cNvPr>
          <p:cNvSpPr txBox="1"/>
          <p:nvPr/>
        </p:nvSpPr>
        <p:spPr>
          <a:xfrm>
            <a:off x="246570" y="4009768"/>
            <a:ext cx="5864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1" dirty="0">
                <a:solidFill>
                  <a:srgbClr val="C00000"/>
                </a:solidFill>
              </a:rPr>
              <a:t>The </a:t>
            </a:r>
            <a:r>
              <a:rPr lang="en-CA" b="1" i="1" dirty="0">
                <a:solidFill>
                  <a:srgbClr val="C00000"/>
                </a:solidFill>
              </a:rPr>
              <a:t>thermally averaged cross-section: </a:t>
            </a:r>
            <a:r>
              <a:rPr lang="en-CA" i="1" dirty="0">
                <a:solidFill>
                  <a:srgbClr val="C00000"/>
                </a:solidFill>
              </a:rPr>
              <a:t>how strong is the interaction? Smaller cross sections mean that the interaction is less likely to occur so we have less events… </a:t>
            </a:r>
            <a:r>
              <a:rPr lang="en-CA" b="1" i="1" dirty="0">
                <a:solidFill>
                  <a:srgbClr val="C00000"/>
                </a:solidFill>
              </a:rPr>
              <a:t>this is what we measure</a:t>
            </a:r>
            <a:endParaRPr lang="en-CA" i="1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7E5210-AF85-D1CC-002E-A2B008CC7A90}"/>
              </a:ext>
            </a:extLst>
          </p:cNvPr>
          <p:cNvSpPr txBox="1"/>
          <p:nvPr/>
        </p:nvSpPr>
        <p:spPr>
          <a:xfrm>
            <a:off x="7176000" y="4185801"/>
            <a:ext cx="48723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1" dirty="0">
                <a:solidFill>
                  <a:schemeClr val="accent1">
                    <a:lumMod val="75000"/>
                  </a:schemeClr>
                </a:solidFill>
              </a:rPr>
              <a:t>The astrophysical parameter representing the integral of the dark matter along the line of sight. Sources with a high J-factor are more visible for the same DM models. </a:t>
            </a:r>
            <a:r>
              <a:rPr lang="en-CA" b="1" i="1" dirty="0">
                <a:solidFill>
                  <a:schemeClr val="accent1">
                    <a:lumMod val="75000"/>
                  </a:schemeClr>
                </a:solidFill>
              </a:rPr>
              <a:t>This is what we use to select sources</a:t>
            </a:r>
            <a:endParaRPr lang="en-CA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48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Y2Mate.is - The Formation and Evolution Of 24 Milky Way-sized Galaxies-g1ti7i7Ay3c-1080p-1658010561168">
            <a:hlinkClick r:id="" action="ppaction://media"/>
            <a:extLst>
              <a:ext uri="{FF2B5EF4-FFF2-40B4-BE49-F238E27FC236}">
                <a16:creationId xmlns:a16="http://schemas.microsoft.com/office/drawing/2014/main" id="{B5AF367D-C626-A88C-C894-EE242D0DA2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250" y="0"/>
            <a:ext cx="99695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39E622-D42F-BD3C-5E7F-BAD4F54F2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7" name="Content Placeholder 6" descr="A picture containing text, outdoor object, star&#10;&#10;Description automatically generated">
            <a:extLst>
              <a:ext uri="{FF2B5EF4-FFF2-40B4-BE49-F238E27FC236}">
                <a16:creationId xmlns:a16="http://schemas.microsoft.com/office/drawing/2014/main" id="{A3BA8DC0-E0F0-FC30-0C13-3AC98E32E5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000" y="0"/>
            <a:ext cx="6571972" cy="678335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C36E5-68D1-0B0E-BBBA-240FAF1F4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1">
              <a:rPr lang="en-US" altLang="en-US" smtClean="0"/>
              <a:t>5/8/2023</a:t>
            </a:fld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9D7C0-0452-8EE4-1BED-8A970C25E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5</a:t>
            </a:fld>
            <a:endParaRPr lang="zh-CN" alt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2706383-84C2-9F21-F94E-582C273E54C5}"/>
              </a:ext>
            </a:extLst>
          </p:cNvPr>
          <p:cNvGrpSpPr/>
          <p:nvPr/>
        </p:nvGrpSpPr>
        <p:grpSpPr>
          <a:xfrm>
            <a:off x="1028700" y="159876"/>
            <a:ext cx="5139300" cy="3106270"/>
            <a:chOff x="1028700" y="178730"/>
            <a:chExt cx="5139300" cy="3106270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51D8461-E4BA-E628-3382-821D0D870F17}"/>
                </a:ext>
              </a:extLst>
            </p:cNvPr>
            <p:cNvCxnSpPr>
              <a:cxnSpLocks/>
            </p:cNvCxnSpPr>
            <p:nvPr/>
          </p:nvCxnSpPr>
          <p:spPr>
            <a:xfrm>
              <a:off x="4224000" y="1773000"/>
              <a:ext cx="1944000" cy="151200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83A03086-EE3A-31E3-6BEC-D7EAF0623E7E}"/>
                </a:ext>
              </a:extLst>
            </p:cNvPr>
            <p:cNvSpPr/>
            <p:nvPr/>
          </p:nvSpPr>
          <p:spPr>
            <a:xfrm>
              <a:off x="1028700" y="178730"/>
              <a:ext cx="3195300" cy="2810555"/>
            </a:xfrm>
            <a:prstGeom prst="hexagon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D1AA20-F094-3A6A-A8BA-93F791B664A2}"/>
                </a:ext>
              </a:extLst>
            </p:cNvPr>
            <p:cNvSpPr txBox="1"/>
            <p:nvPr/>
          </p:nvSpPr>
          <p:spPr>
            <a:xfrm>
              <a:off x="1582350" y="477000"/>
              <a:ext cx="2087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b="1" dirty="0">
                  <a:latin typeface="Playfair Display" pitchFamily="2" charset="0"/>
                </a:rPr>
                <a:t>Galactic Center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F25C4CC-D99B-E3E4-7B39-2354E71F7C9B}"/>
                </a:ext>
              </a:extLst>
            </p:cNvPr>
            <p:cNvSpPr txBox="1"/>
            <p:nvPr/>
          </p:nvSpPr>
          <p:spPr>
            <a:xfrm>
              <a:off x="1571213" y="1039112"/>
              <a:ext cx="20879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600" dirty="0">
                  <a:latin typeface="Playfair Display" pitchFamily="2" charset="0"/>
                </a:rPr>
                <a:t>Pre-existing studies </a:t>
              </a:r>
              <a:r>
                <a:rPr lang="en-CA" sz="1600" b="1" dirty="0">
                  <a:latin typeface="Playfair Display" pitchFamily="2" charset="0"/>
                </a:rPr>
                <a:t>show an excess but it’s difficult to disentangle </a:t>
              </a:r>
              <a:r>
                <a:rPr lang="en-CA" sz="1600" dirty="0">
                  <a:latin typeface="Playfair Display" pitchFamily="2" charset="0"/>
                </a:rPr>
                <a:t>from millisecond pulsars or other sources 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3F881A0-F626-AADD-7E20-7AA6B3F6CD3F}"/>
              </a:ext>
            </a:extLst>
          </p:cNvPr>
          <p:cNvGrpSpPr/>
          <p:nvPr/>
        </p:nvGrpSpPr>
        <p:grpSpPr>
          <a:xfrm>
            <a:off x="3026837" y="3496992"/>
            <a:ext cx="3195300" cy="3003336"/>
            <a:chOff x="2503295" y="3501000"/>
            <a:chExt cx="3195300" cy="3003336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8EE6DC3-21F5-41B7-2401-FBDC4C5113F7}"/>
                </a:ext>
              </a:extLst>
            </p:cNvPr>
            <p:cNvCxnSpPr>
              <a:cxnSpLocks/>
            </p:cNvCxnSpPr>
            <p:nvPr/>
          </p:nvCxnSpPr>
          <p:spPr>
            <a:xfrm>
              <a:off x="4944000" y="3501000"/>
              <a:ext cx="648000" cy="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7EF81D40-491A-33A4-0E54-CFEBB50278BD}"/>
                </a:ext>
              </a:extLst>
            </p:cNvPr>
            <p:cNvSpPr/>
            <p:nvPr/>
          </p:nvSpPr>
          <p:spPr>
            <a:xfrm>
              <a:off x="2503295" y="3693781"/>
              <a:ext cx="3195300" cy="2810555"/>
            </a:xfrm>
            <a:prstGeom prst="hexagon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6B0213E-DB8C-1574-9EBC-30BEC57A66D2}"/>
                </a:ext>
              </a:extLst>
            </p:cNvPr>
            <p:cNvSpPr txBox="1"/>
            <p:nvPr/>
          </p:nvSpPr>
          <p:spPr>
            <a:xfrm>
              <a:off x="2989253" y="3828906"/>
              <a:ext cx="2087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b="1" dirty="0" err="1">
                  <a:latin typeface="Playfair Display" pitchFamily="2" charset="0"/>
                </a:rPr>
                <a:t>Subhaloes</a:t>
              </a:r>
              <a:endParaRPr lang="en-CA" b="1" dirty="0">
                <a:latin typeface="Playfair Display" pitchFamily="2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32AAC8E-B33B-0863-EB59-7766C0A65ED9}"/>
                </a:ext>
              </a:extLst>
            </p:cNvPr>
            <p:cNvSpPr txBox="1"/>
            <p:nvPr/>
          </p:nvSpPr>
          <p:spPr>
            <a:xfrm>
              <a:off x="3072000" y="4506493"/>
              <a:ext cx="20879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600" b="1" dirty="0">
                  <a:latin typeface="Playfair Display" pitchFamily="2" charset="0"/>
                </a:rPr>
                <a:t>Lots of unexplored sources</a:t>
              </a:r>
              <a:r>
                <a:rPr lang="en-CA" sz="1600" dirty="0">
                  <a:latin typeface="Playfair Display" pitchFamily="2" charset="0"/>
                </a:rPr>
                <a:t>. Potentially very bright sources, and could resolve known unassociated sources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E2A45C5-DAA4-EEE4-3FEB-B67723FB6381}"/>
              </a:ext>
            </a:extLst>
          </p:cNvPr>
          <p:cNvGrpSpPr/>
          <p:nvPr/>
        </p:nvGrpSpPr>
        <p:grpSpPr>
          <a:xfrm>
            <a:off x="8079083" y="2012778"/>
            <a:ext cx="3868750" cy="2832444"/>
            <a:chOff x="8256000" y="2637000"/>
            <a:chExt cx="3868750" cy="2832444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03777EB-0CBF-57ED-6164-572C9F8452A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56000" y="2637000"/>
              <a:ext cx="864000" cy="792000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FED0E32D-9983-3E7C-9924-F6062FC10AD4}"/>
                </a:ext>
              </a:extLst>
            </p:cNvPr>
            <p:cNvSpPr/>
            <p:nvPr/>
          </p:nvSpPr>
          <p:spPr>
            <a:xfrm>
              <a:off x="8929450" y="2658889"/>
              <a:ext cx="3195300" cy="2810555"/>
            </a:xfrm>
            <a:prstGeom prst="hexagon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93BFDE4-D39C-047D-48C4-6090F29C2C81}"/>
                </a:ext>
              </a:extLst>
            </p:cNvPr>
            <p:cNvSpPr txBox="1"/>
            <p:nvPr/>
          </p:nvSpPr>
          <p:spPr>
            <a:xfrm>
              <a:off x="9475477" y="2848334"/>
              <a:ext cx="2087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b="1" dirty="0">
                  <a:latin typeface="Playfair Display" pitchFamily="2" charset="0"/>
                </a:rPr>
                <a:t>Dwarf Galaxies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7E182D0-52CF-18EF-BEB2-E45F87320896}"/>
                </a:ext>
              </a:extLst>
            </p:cNvPr>
            <p:cNvSpPr txBox="1"/>
            <p:nvPr/>
          </p:nvSpPr>
          <p:spPr>
            <a:xfrm>
              <a:off x="9484625" y="3429000"/>
              <a:ext cx="20879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600" b="1" dirty="0">
                  <a:latin typeface="Playfair Display" pitchFamily="2" charset="0"/>
                </a:rPr>
                <a:t>Very deep pre-existing limits </a:t>
              </a:r>
              <a:r>
                <a:rPr lang="en-CA" sz="1600" dirty="0">
                  <a:latin typeface="Playfair Display" pitchFamily="2" charset="0"/>
                </a:rPr>
                <a:t>with 100</a:t>
              </a:r>
              <a:r>
                <a:rPr lang="en-CA" sz="1400" dirty="0">
                  <a:latin typeface="Playfair Display" pitchFamily="2" charset="0"/>
                </a:rPr>
                <a:t>s</a:t>
              </a:r>
              <a:r>
                <a:rPr lang="en-CA" sz="1600" dirty="0">
                  <a:latin typeface="Playfair Display" pitchFamily="2" charset="0"/>
                </a:rPr>
                <a:t> of hours of data. No evidence of signal perhaps due to distance.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A1B4E70-6130-1944-5617-F5AC45809F61}"/>
              </a:ext>
            </a:extLst>
          </p:cNvPr>
          <p:cNvSpPr txBox="1"/>
          <p:nvPr/>
        </p:nvSpPr>
        <p:spPr>
          <a:xfrm>
            <a:off x="10877075" y="6264061"/>
            <a:ext cx="1266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solidFill>
                  <a:schemeClr val="bg1"/>
                </a:solidFill>
                <a:latin typeface="Playfair Display" pitchFamily="2" charset="0"/>
              </a:rPr>
              <a:t>(Griffen,2016)</a:t>
            </a:r>
          </a:p>
        </p:txBody>
      </p:sp>
    </p:spTree>
    <p:extLst>
      <p:ext uri="{BB962C8B-B14F-4D97-AF65-F5344CB8AC3E}">
        <p14:creationId xmlns:p14="http://schemas.microsoft.com/office/powerpoint/2010/main" val="69329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28017"/>
          <a:stretch>
            <a:fillRect/>
          </a:stretch>
        </p:blipFill>
        <p:spPr>
          <a:xfrm>
            <a:off x="337820" y="6368415"/>
            <a:ext cx="965200" cy="43561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/>
        </p:nvSpPr>
        <p:spPr>
          <a:xfrm>
            <a:off x="668020" y="440690"/>
            <a:ext cx="9829800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sz="4000" dirty="0">
                <a:solidFill>
                  <a:srgbClr val="EC1C30"/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J Factors for DM </a:t>
            </a:r>
            <a:r>
              <a:rPr lang="en-CA" sz="4000" dirty="0" err="1">
                <a:solidFill>
                  <a:srgbClr val="EC1C30"/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Subhaloes</a:t>
            </a:r>
            <a:endParaRPr lang="" sz="4000" dirty="0">
              <a:solidFill>
                <a:srgbClr val="EC1C30"/>
              </a:solidFill>
              <a:effectLst/>
              <a:latin typeface="Playfair Display" charset="0"/>
              <a:cs typeface="Playfair Display" charset="0"/>
              <a:sym typeface="+mn-e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91820" y="1130300"/>
            <a:ext cx="34118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/>
        </p:nvSpPr>
        <p:spPr>
          <a:xfrm>
            <a:off x="1303020" y="6354445"/>
            <a:ext cx="6630035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400" b="0" dirty="0">
                <a:effectLst/>
                <a:latin typeface="Playfair Display" charset="0"/>
                <a:cs typeface="Playfair Display" charset="0"/>
                <a:sym typeface="+mn-ea"/>
              </a:rPr>
              <a:t>DM </a:t>
            </a:r>
            <a:r>
              <a:rPr lang="en-US" altLang="en-US" sz="1400" b="0" dirty="0" err="1">
                <a:effectLst/>
                <a:latin typeface="Playfair Display" charset="0"/>
                <a:cs typeface="Playfair Display" charset="0"/>
                <a:sym typeface="+mn-ea"/>
              </a:rPr>
              <a:t>Subhaloes</a:t>
            </a:r>
            <a:r>
              <a:rPr lang="en-US" altLang="en-US" sz="1400" b="0" dirty="0">
                <a:effectLst/>
                <a:latin typeface="Playfair Display" charset="0"/>
                <a:cs typeface="Playfair Display" charset="0"/>
                <a:sym typeface="+mn-ea"/>
              </a:rPr>
              <a:t> </a:t>
            </a:r>
            <a:r>
              <a:rPr lang="en-US" altLang="en-US" sz="1400" b="0" dirty="0">
                <a:effectLst/>
                <a:latin typeface="Playfair Display" charset="0"/>
                <a:cs typeface="Playfair Display" charset="0"/>
              </a:rPr>
              <a:t>| May 2023 | </a:t>
            </a:r>
            <a:r>
              <a:rPr lang="en-US" altLang="en-US" sz="1200" b="0" dirty="0">
                <a:effectLst/>
                <a:latin typeface="Playfair Display" charset="0"/>
                <a:cs typeface="Playfair Display" charset="0"/>
              </a:rPr>
              <a:t>Matthew Lundy </a:t>
            </a:r>
          </a:p>
        </p:txBody>
      </p:sp>
      <p:sp>
        <p:nvSpPr>
          <p:cNvPr id="2" name="Title 1"/>
          <p:cNvSpPr>
            <a:spLocks noGrp="1"/>
          </p:cNvSpPr>
          <p:nvPr/>
        </p:nvSpPr>
        <p:spPr>
          <a:xfrm>
            <a:off x="11015345" y="6368415"/>
            <a:ext cx="784860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en-US" dirty="0">
                <a:solidFill>
                  <a:srgbClr val="EC1C30"/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ACBC7D-97DB-3D21-07EB-8D2631343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413" y="1648079"/>
            <a:ext cx="6352450" cy="418858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09BFA6E-9EC3-3FA8-D58C-25ABAD08ABC5}"/>
              </a:ext>
            </a:extLst>
          </p:cNvPr>
          <p:cNvCxnSpPr>
            <a:cxnSpLocks/>
          </p:cNvCxnSpPr>
          <p:nvPr/>
        </p:nvCxnSpPr>
        <p:spPr>
          <a:xfrm>
            <a:off x="4512000" y="2277000"/>
            <a:ext cx="22320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A22F151-0D83-A6AF-B412-6EAF366E1FE7}"/>
              </a:ext>
            </a:extLst>
          </p:cNvPr>
          <p:cNvSpPr txBox="1"/>
          <p:nvPr/>
        </p:nvSpPr>
        <p:spPr>
          <a:xfrm>
            <a:off x="572135" y="1618626"/>
            <a:ext cx="4563979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effectLst/>
                <a:latin typeface="Playfair Display" charset="0"/>
                <a:cs typeface="Playfair Display" charset="0"/>
                <a:sym typeface="+mn-ea"/>
              </a:rPr>
              <a:t>The </a:t>
            </a:r>
            <a:r>
              <a:rPr lang="en-US" altLang="en-US" sz="2400" dirty="0">
                <a:latin typeface="Playfair Display" charset="0"/>
                <a:cs typeface="Playfair Display" charset="0"/>
                <a:sym typeface="+mn-ea"/>
              </a:rPr>
              <a:t>b</a:t>
            </a:r>
            <a:r>
              <a:rPr lang="en-US" altLang="en-US" sz="2400" dirty="0">
                <a:effectLst/>
                <a:latin typeface="Playfair Display" charset="0"/>
                <a:cs typeface="Playfair Display" charset="0"/>
                <a:sym typeface="+mn-ea"/>
              </a:rPr>
              <a:t>rightest substructures in recent simulations are </a:t>
            </a:r>
            <a:r>
              <a:rPr lang="en-US" altLang="en-US" sz="2400" b="1" dirty="0" err="1">
                <a:latin typeface="Playfair Display" charset="0"/>
                <a:cs typeface="Playfair Display" charset="0"/>
                <a:sym typeface="+mn-ea"/>
              </a:rPr>
              <a:t>subhaloes</a:t>
            </a:r>
            <a:r>
              <a:rPr lang="en-US" altLang="en-US" sz="2400" b="1" dirty="0">
                <a:latin typeface="Playfair Display" charset="0"/>
                <a:cs typeface="Playfair Display" charset="0"/>
                <a:sym typeface="+mn-ea"/>
              </a:rPr>
              <a:t> </a:t>
            </a:r>
            <a:r>
              <a:rPr lang="en-US" altLang="en-US" sz="2400" dirty="0">
                <a:latin typeface="Playfair Display" charset="0"/>
                <a:cs typeface="Playfair Display" charset="0"/>
                <a:sym typeface="+mn-ea"/>
              </a:rPr>
              <a:t>that don’t have sufficient mass to attract baryonic matter. These have unique signatures: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Playfair Display" charset="0"/>
                <a:cs typeface="Playfair Display" charset="0"/>
                <a:sym typeface="+mn-ea"/>
              </a:rPr>
              <a:t>Extended</a:t>
            </a:r>
            <a:r>
              <a:rPr lang="en-US" altLang="en-US" sz="2400" dirty="0">
                <a:latin typeface="Playfair Display" charset="0"/>
                <a:cs typeface="Playfair Display" charset="0"/>
                <a:sym typeface="+mn-ea"/>
              </a:rPr>
              <a:t> (&gt;0.1 degree)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Playfair Display" charset="0"/>
                <a:cs typeface="Playfair Display" charset="0"/>
                <a:sym typeface="+mn-ea"/>
              </a:rPr>
              <a:t>Show DM spectral shape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Playfair Display" charset="0"/>
                <a:cs typeface="Playfair Display" charset="0"/>
                <a:sym typeface="+mn-ea"/>
              </a:rPr>
              <a:t>No multiwavelength counterparts</a:t>
            </a:r>
          </a:p>
          <a:p>
            <a:endParaRPr lang="en-US" altLang="en-US" sz="2800" dirty="0">
              <a:effectLst/>
              <a:latin typeface="Playfair Display" charset="0"/>
              <a:cs typeface="Playfair Display" charset="0"/>
              <a:sym typeface="+mn-ea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EA014B3-CE43-3AFE-89A4-66149A3CC92B}"/>
              </a:ext>
            </a:extLst>
          </p:cNvPr>
          <p:cNvCxnSpPr>
            <a:cxnSpLocks/>
          </p:cNvCxnSpPr>
          <p:nvPr/>
        </p:nvCxnSpPr>
        <p:spPr>
          <a:xfrm flipV="1">
            <a:off x="6762827" y="2745000"/>
            <a:ext cx="0" cy="136800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3C089CF-7933-1D51-E1C5-4361E0A9486B}"/>
              </a:ext>
            </a:extLst>
          </p:cNvPr>
          <p:cNvSpPr txBox="1"/>
          <p:nvPr/>
        </p:nvSpPr>
        <p:spPr>
          <a:xfrm rot="16200000">
            <a:off x="6464866" y="2982723"/>
            <a:ext cx="161197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Brighter</a:t>
            </a:r>
            <a:endParaRPr lang="en-US" altLang="en-US" sz="2800" u="sng" dirty="0">
              <a:solidFill>
                <a:schemeClr val="accent6">
                  <a:lumMod val="60000"/>
                  <a:lumOff val="40000"/>
                </a:schemeClr>
              </a:solidFill>
              <a:latin typeface="Playfair Display" charset="0"/>
              <a:cs typeface="Playfair Display" charset="0"/>
              <a:sym typeface="+mn-ea"/>
            </a:endParaRPr>
          </a:p>
          <a:p>
            <a:endParaRPr lang="en-US" altLang="en-US" sz="2800" dirty="0"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Playfair Display" charset="0"/>
              <a:cs typeface="Playfair Display" charset="0"/>
              <a:sym typeface="+mn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FCE6C4-F71F-3BB8-8F36-9B282A25CDE2}"/>
              </a:ext>
            </a:extLst>
          </p:cNvPr>
          <p:cNvSpPr txBox="1"/>
          <p:nvPr/>
        </p:nvSpPr>
        <p:spPr>
          <a:xfrm>
            <a:off x="7717132" y="4365000"/>
            <a:ext cx="161197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Closer</a:t>
            </a:r>
            <a:endParaRPr lang="en-US" altLang="en-US" sz="2800" u="sng" dirty="0">
              <a:solidFill>
                <a:schemeClr val="accent6">
                  <a:lumMod val="60000"/>
                  <a:lumOff val="40000"/>
                </a:schemeClr>
              </a:solidFill>
              <a:latin typeface="Playfair Display" charset="0"/>
              <a:cs typeface="Playfair Display" charset="0"/>
              <a:sym typeface="+mn-ea"/>
            </a:endParaRPr>
          </a:p>
          <a:p>
            <a:endParaRPr lang="en-US" altLang="en-US" sz="2800" dirty="0"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Playfair Display" charset="0"/>
              <a:cs typeface="Playfair Display" charset="0"/>
              <a:sym typeface="+mn-ea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334BADA-C5EB-C842-6340-E041492887EB}"/>
              </a:ext>
            </a:extLst>
          </p:cNvPr>
          <p:cNvCxnSpPr>
            <a:cxnSpLocks/>
          </p:cNvCxnSpPr>
          <p:nvPr/>
        </p:nvCxnSpPr>
        <p:spPr>
          <a:xfrm flipH="1">
            <a:off x="7536000" y="4941000"/>
            <a:ext cx="1440000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FD22049-D983-342E-A7F0-1D1EC2F71572}"/>
              </a:ext>
            </a:extLst>
          </p:cNvPr>
          <p:cNvSpPr txBox="1"/>
          <p:nvPr/>
        </p:nvSpPr>
        <p:spPr>
          <a:xfrm>
            <a:off x="7933055" y="1295574"/>
            <a:ext cx="60969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latin typeface="Playfair Display" pitchFamily="2" charset="0"/>
              </a:rPr>
              <a:t>(Coronado-Blázquez,2019)</a:t>
            </a:r>
          </a:p>
        </p:txBody>
      </p:sp>
    </p:spTree>
    <p:extLst>
      <p:ext uri="{BB962C8B-B14F-4D97-AF65-F5344CB8AC3E}">
        <p14:creationId xmlns:p14="http://schemas.microsoft.com/office/powerpoint/2010/main" val="12351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28017"/>
          <a:stretch>
            <a:fillRect/>
          </a:stretch>
        </p:blipFill>
        <p:spPr>
          <a:xfrm>
            <a:off x="337820" y="6368415"/>
            <a:ext cx="965200" cy="43561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/>
        </p:nvSpPr>
        <p:spPr>
          <a:xfrm>
            <a:off x="668020" y="440690"/>
            <a:ext cx="9829800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altLang="en-US" sz="4000" dirty="0">
                <a:solidFill>
                  <a:srgbClr val="EC1C30"/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IACTs vs. Pair Production Telescopes</a:t>
            </a:r>
            <a:endParaRPr lang="" sz="4000" dirty="0">
              <a:solidFill>
                <a:srgbClr val="EC1C30"/>
              </a:solidFill>
              <a:effectLst/>
              <a:latin typeface="Playfair Display" charset="0"/>
              <a:cs typeface="Playfair Display" charset="0"/>
              <a:sym typeface="+mn-e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91820" y="1130300"/>
            <a:ext cx="34118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/>
        </p:nvSpPr>
        <p:spPr>
          <a:xfrm>
            <a:off x="1303020" y="6354445"/>
            <a:ext cx="6630035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400" b="0" dirty="0">
                <a:effectLst/>
                <a:latin typeface="Playfair Display" charset="0"/>
                <a:cs typeface="Playfair Display" charset="0"/>
                <a:sym typeface="+mn-ea"/>
              </a:rPr>
              <a:t>DM </a:t>
            </a:r>
            <a:r>
              <a:rPr lang="en-US" altLang="en-US" sz="1400" b="0" dirty="0" err="1">
                <a:effectLst/>
                <a:latin typeface="Playfair Display" charset="0"/>
                <a:cs typeface="Playfair Display" charset="0"/>
                <a:sym typeface="+mn-ea"/>
              </a:rPr>
              <a:t>Subhaloes</a:t>
            </a:r>
            <a:r>
              <a:rPr lang="en-US" altLang="en-US" sz="1400" b="0" dirty="0">
                <a:effectLst/>
                <a:latin typeface="Playfair Display" charset="0"/>
                <a:cs typeface="Playfair Display" charset="0"/>
                <a:sym typeface="+mn-ea"/>
              </a:rPr>
              <a:t> </a:t>
            </a:r>
            <a:r>
              <a:rPr lang="en-US" altLang="en-US" sz="1400" b="0" dirty="0">
                <a:effectLst/>
                <a:latin typeface="Playfair Display" charset="0"/>
                <a:cs typeface="Playfair Display" charset="0"/>
              </a:rPr>
              <a:t>| May 2023 | </a:t>
            </a:r>
            <a:r>
              <a:rPr lang="en-US" altLang="en-US" sz="1200" b="0" dirty="0">
                <a:effectLst/>
                <a:latin typeface="Playfair Display" charset="0"/>
                <a:cs typeface="Playfair Display" charset="0"/>
              </a:rPr>
              <a:t>Matthew Lundy </a:t>
            </a:r>
          </a:p>
        </p:txBody>
      </p:sp>
      <p:sp>
        <p:nvSpPr>
          <p:cNvPr id="2" name="Title 1"/>
          <p:cNvSpPr>
            <a:spLocks noGrp="1"/>
          </p:cNvSpPr>
          <p:nvPr/>
        </p:nvSpPr>
        <p:spPr>
          <a:xfrm>
            <a:off x="11015345" y="6368415"/>
            <a:ext cx="784860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en-US" dirty="0">
                <a:solidFill>
                  <a:srgbClr val="EC1C30"/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7</a:t>
            </a:r>
          </a:p>
        </p:txBody>
      </p:sp>
      <p:pic>
        <p:nvPicPr>
          <p:cNvPr id="5" name="Picture 4" descr="A satellite in space above earth&#10;&#10;Description automatically generated with low confidence">
            <a:extLst>
              <a:ext uri="{FF2B5EF4-FFF2-40B4-BE49-F238E27FC236}">
                <a16:creationId xmlns:a16="http://schemas.microsoft.com/office/drawing/2014/main" id="{CE3D62D8-DE60-3753-D080-C02B6E74FD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5" t="1883" r="37189" b="31464"/>
          <a:stretch/>
        </p:blipFill>
        <p:spPr>
          <a:xfrm>
            <a:off x="1562408" y="1368597"/>
            <a:ext cx="2780798" cy="2552325"/>
          </a:xfrm>
          <a:prstGeom prst="ellipse">
            <a:avLst/>
          </a:prstGeom>
        </p:spPr>
      </p:pic>
      <p:pic>
        <p:nvPicPr>
          <p:cNvPr id="7" name="Picture 6" descr="A picture containing text, outdoor, several&#10;&#10;Description automatically generated">
            <a:extLst>
              <a:ext uri="{FF2B5EF4-FFF2-40B4-BE49-F238E27FC236}">
                <a16:creationId xmlns:a16="http://schemas.microsoft.com/office/drawing/2014/main" id="{ACB7D209-97E3-5A1B-8794-EBE936E42F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4" t="16482" r="36624" b="24803"/>
          <a:stretch/>
        </p:blipFill>
        <p:spPr>
          <a:xfrm>
            <a:off x="7863941" y="1224159"/>
            <a:ext cx="2780798" cy="2879998"/>
          </a:xfrm>
          <a:prstGeom prst="ellipse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A0BE5E-CEC8-278F-BB29-6FA24D7D324F}"/>
              </a:ext>
            </a:extLst>
          </p:cNvPr>
          <p:cNvCxnSpPr>
            <a:cxnSpLocks/>
          </p:cNvCxnSpPr>
          <p:nvPr/>
        </p:nvCxnSpPr>
        <p:spPr>
          <a:xfrm>
            <a:off x="6168000" y="904240"/>
            <a:ext cx="0" cy="51887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0359A78-E1F2-E105-1120-8841B6B253E8}"/>
              </a:ext>
            </a:extLst>
          </p:cNvPr>
          <p:cNvSpPr txBox="1"/>
          <p:nvPr/>
        </p:nvSpPr>
        <p:spPr>
          <a:xfrm>
            <a:off x="251557" y="4322075"/>
            <a:ext cx="59039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effectLst/>
                <a:latin typeface="Playfair Display" charset="0"/>
                <a:cs typeface="Playfair Display" charset="0"/>
                <a:sym typeface="+mn-ea"/>
              </a:rPr>
              <a:t>Wide </a:t>
            </a:r>
            <a:r>
              <a:rPr lang="en-US" altLang="en-US" sz="2400" dirty="0" err="1">
                <a:effectLst/>
                <a:latin typeface="Playfair Display" charset="0"/>
                <a:cs typeface="Playfair Display" charset="0"/>
                <a:sym typeface="+mn-ea"/>
              </a:rPr>
              <a:t>FoV</a:t>
            </a:r>
            <a:r>
              <a:rPr lang="en-US" altLang="en-US" sz="2400" dirty="0">
                <a:latin typeface="Playfair Display" charset="0"/>
                <a:cs typeface="Playfair Display" charset="0"/>
                <a:sym typeface="+mn-ea"/>
              </a:rPr>
              <a:t>, survey instrument </a:t>
            </a:r>
            <a:r>
              <a:rPr lang="en-US" altLang="en-US" sz="1400" dirty="0">
                <a:latin typeface="Playfair Display" charset="0"/>
                <a:cs typeface="Playfair Display" charset="0"/>
                <a:sym typeface="+mn-ea"/>
              </a:rPr>
              <a:t>(2.4 </a:t>
            </a:r>
            <a:r>
              <a:rPr lang="en-US" altLang="en-US" sz="1400" dirty="0" err="1">
                <a:latin typeface="Playfair Display" charset="0"/>
                <a:cs typeface="Playfair Display" charset="0"/>
                <a:sym typeface="+mn-ea"/>
              </a:rPr>
              <a:t>sr</a:t>
            </a:r>
            <a:r>
              <a:rPr lang="en-US" altLang="en-US" sz="1400" dirty="0">
                <a:latin typeface="Playfair Display" charset="0"/>
                <a:cs typeface="Playfair Display" charset="0"/>
                <a:sym typeface="+mn-ea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Playfair Display" charset="0"/>
                <a:cs typeface="Playfair Display" charset="0"/>
                <a:sym typeface="+mn-ea"/>
              </a:rPr>
              <a:t>Worse angular resolution </a:t>
            </a:r>
            <a:r>
              <a:rPr lang="en-US" altLang="en-US" sz="1400" dirty="0">
                <a:latin typeface="Playfair Display" charset="0"/>
                <a:cs typeface="Playfair Display" charset="0"/>
                <a:sym typeface="+mn-ea"/>
              </a:rPr>
              <a:t>(3.5-0.15</a:t>
            </a:r>
            <a:r>
              <a:rPr lang="en-US" altLang="en-US" sz="1400" dirty="0">
                <a:effectLst/>
                <a:latin typeface="Playfair Display" charset="0"/>
                <a:cs typeface="Playfair Display" charset="0"/>
                <a:sym typeface="+mn-ea"/>
              </a:rPr>
              <a:t>˚)</a:t>
            </a:r>
            <a:endParaRPr lang="en-US" altLang="en-US" sz="2400" dirty="0">
              <a:latin typeface="Playfair Display" charset="0"/>
              <a:cs typeface="Playfair Display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Playfair Display" charset="0"/>
                <a:cs typeface="Playfair Display" charset="0"/>
                <a:sym typeface="+mn-ea"/>
              </a:rPr>
              <a:t>20 MeV - 300 GeV Energy range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Playfair Display" charset="0"/>
                <a:cs typeface="Playfair Display" charset="0"/>
                <a:sym typeface="+mn-ea"/>
              </a:rPr>
              <a:t>Good for identifying candidates</a:t>
            </a:r>
            <a:endParaRPr lang="en-US" altLang="en-US" sz="2800" b="1" dirty="0">
              <a:latin typeface="Playfair Display" charset="0"/>
              <a:cs typeface="Playfair Display" charset="0"/>
              <a:sym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07EBBC-87D1-5516-36AA-05F04CBBB010}"/>
              </a:ext>
            </a:extLst>
          </p:cNvPr>
          <p:cNvSpPr txBox="1"/>
          <p:nvPr/>
        </p:nvSpPr>
        <p:spPr>
          <a:xfrm>
            <a:off x="6498126" y="4322075"/>
            <a:ext cx="55124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effectLst/>
                <a:latin typeface="Playfair Display" charset="0"/>
                <a:cs typeface="Playfair Display" charset="0"/>
                <a:sym typeface="+mn-ea"/>
              </a:rPr>
              <a:t>Pointed Instrument </a:t>
            </a:r>
            <a:r>
              <a:rPr lang="en-US" altLang="en-US" sz="1400" dirty="0">
                <a:effectLst/>
                <a:latin typeface="Playfair Display" charset="0"/>
                <a:cs typeface="Playfair Display" charset="0"/>
                <a:sym typeface="+mn-ea"/>
              </a:rPr>
              <a:t>(3 ˚ diameter)</a:t>
            </a:r>
            <a:endParaRPr lang="en-US" altLang="en-US" sz="1400" dirty="0">
              <a:latin typeface="Playfair Display" charset="0"/>
              <a:cs typeface="Playfair Display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Playfair Display" charset="0"/>
                <a:cs typeface="Playfair Display" charset="0"/>
                <a:sym typeface="+mn-ea"/>
              </a:rPr>
              <a:t>Good angular resolution </a:t>
            </a:r>
            <a:r>
              <a:rPr lang="en-US" altLang="en-US" sz="1400" dirty="0">
                <a:latin typeface="Playfair Display" charset="0"/>
                <a:cs typeface="Playfair Display" charset="0"/>
                <a:sym typeface="+mn-ea"/>
              </a:rPr>
              <a:t>(0.08</a:t>
            </a:r>
            <a:r>
              <a:rPr lang="en-US" altLang="en-US" sz="1400" dirty="0">
                <a:effectLst/>
                <a:latin typeface="Playfair Display" charset="0"/>
                <a:cs typeface="Playfair Display" charset="0"/>
                <a:sym typeface="+mn-ea"/>
              </a:rPr>
              <a:t> ˚</a:t>
            </a:r>
            <a:r>
              <a:rPr lang="en-US" altLang="en-US" sz="1400" dirty="0">
                <a:latin typeface="Playfair Display" charset="0"/>
                <a:cs typeface="Playfair Display" charset="0"/>
                <a:sym typeface="+mn-ea"/>
              </a:rPr>
              <a:t> at 1 </a:t>
            </a:r>
            <a:r>
              <a:rPr lang="en-US" altLang="en-US" sz="1400" dirty="0" err="1">
                <a:latin typeface="Playfair Display" charset="0"/>
                <a:cs typeface="Playfair Display" charset="0"/>
                <a:sym typeface="+mn-ea"/>
              </a:rPr>
              <a:t>TeV</a:t>
            </a:r>
            <a:r>
              <a:rPr lang="en-US" altLang="en-US" sz="1400" dirty="0">
                <a:latin typeface="Playfair Display" charset="0"/>
                <a:cs typeface="Playfair Display" charset="0"/>
                <a:sym typeface="+mn-ea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Playfair Display" charset="0"/>
                <a:cs typeface="Playfair Display" charset="0"/>
                <a:sym typeface="+mn-ea"/>
              </a:rPr>
              <a:t>85 GeV- &gt;30 </a:t>
            </a:r>
            <a:r>
              <a:rPr lang="en-US" altLang="en-US" sz="2400" dirty="0" err="1">
                <a:latin typeface="Playfair Display" charset="0"/>
                <a:cs typeface="Playfair Display" charset="0"/>
                <a:sym typeface="+mn-ea"/>
              </a:rPr>
              <a:t>TeV</a:t>
            </a:r>
            <a:r>
              <a:rPr lang="en-US" altLang="en-US" sz="2400" dirty="0">
                <a:latin typeface="Playfair Display" charset="0"/>
                <a:cs typeface="Playfair Display" charset="0"/>
                <a:sym typeface="+mn-ea"/>
              </a:rPr>
              <a:t> Energy range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Playfair Display" charset="0"/>
                <a:cs typeface="Playfair Display" charset="0"/>
                <a:sym typeface="+mn-ea"/>
              </a:rPr>
              <a:t>Good for confirming DM origin</a:t>
            </a:r>
            <a:endParaRPr lang="en-US" altLang="en-US" sz="2800" b="1" dirty="0">
              <a:latin typeface="Playfair Display" charset="0"/>
              <a:cs typeface="Playfair Display" charset="0"/>
              <a:sym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AF507A-08D1-2336-8146-E374E247AE82}"/>
              </a:ext>
            </a:extLst>
          </p:cNvPr>
          <p:cNvSpPr txBox="1"/>
          <p:nvPr/>
        </p:nvSpPr>
        <p:spPr>
          <a:xfrm rot="5400000">
            <a:off x="8404507" y="3740090"/>
            <a:ext cx="55124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400" dirty="0">
                <a:effectLst/>
                <a:latin typeface="Playfair Display" charset="0"/>
                <a:cs typeface="Playfair Display" charset="0"/>
                <a:sym typeface="+mn-ea"/>
              </a:rPr>
              <a:t>VERITAS</a:t>
            </a:r>
            <a:endParaRPr lang="en-US" altLang="en-US" sz="4800" dirty="0">
              <a:latin typeface="Playfair Display" charset="0"/>
              <a:cs typeface="Playfair Display" charset="0"/>
              <a:sym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3EF0A9-AFAB-46D4-43EB-A427C64DDD99}"/>
              </a:ext>
            </a:extLst>
          </p:cNvPr>
          <p:cNvSpPr txBox="1"/>
          <p:nvPr/>
        </p:nvSpPr>
        <p:spPr>
          <a:xfrm rot="5400000">
            <a:off x="2034287" y="3466176"/>
            <a:ext cx="55124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400" dirty="0">
                <a:effectLst/>
                <a:latin typeface="Playfair Display" charset="0"/>
                <a:cs typeface="Playfair Display" charset="0"/>
                <a:sym typeface="+mn-ea"/>
              </a:rPr>
              <a:t>FERMI-LAT</a:t>
            </a:r>
            <a:endParaRPr lang="en-US" altLang="en-US" sz="4800" dirty="0">
              <a:latin typeface="Playfair Display" charset="0"/>
              <a:cs typeface="Playfair Display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7682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ableware, plate, dishware, porcelain&#10;&#10;Description automatically generated">
            <a:extLst>
              <a:ext uri="{FF2B5EF4-FFF2-40B4-BE49-F238E27FC236}">
                <a16:creationId xmlns:a16="http://schemas.microsoft.com/office/drawing/2014/main" id="{869BA594-2B79-0AC3-7EA5-CFCB9B0FD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947" y="1586457"/>
            <a:ext cx="7073995" cy="38585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28017"/>
          <a:stretch>
            <a:fillRect/>
          </a:stretch>
        </p:blipFill>
        <p:spPr>
          <a:xfrm>
            <a:off x="337820" y="6368415"/>
            <a:ext cx="965200" cy="43561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/>
        </p:nvSpPr>
        <p:spPr>
          <a:xfrm>
            <a:off x="668020" y="440690"/>
            <a:ext cx="9829800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altLang="en-US" sz="4000" dirty="0">
                <a:solidFill>
                  <a:srgbClr val="EC1C30"/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Source Selection</a:t>
            </a:r>
            <a:endParaRPr lang="" sz="4000" dirty="0">
              <a:solidFill>
                <a:srgbClr val="EC1C30"/>
              </a:solidFill>
              <a:effectLst/>
              <a:latin typeface="Playfair Display" charset="0"/>
              <a:cs typeface="Playfair Display" charset="0"/>
              <a:sym typeface="+mn-e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91820" y="1130300"/>
            <a:ext cx="34118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/>
        </p:nvSpPr>
        <p:spPr>
          <a:xfrm>
            <a:off x="1303020" y="6354445"/>
            <a:ext cx="6630035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400" b="0" dirty="0">
                <a:effectLst/>
                <a:latin typeface="Playfair Display" charset="0"/>
                <a:cs typeface="Playfair Display" charset="0"/>
                <a:sym typeface="+mn-ea"/>
              </a:rPr>
              <a:t>DM </a:t>
            </a:r>
            <a:r>
              <a:rPr lang="en-US" altLang="en-US" sz="1400" b="0" dirty="0" err="1">
                <a:effectLst/>
                <a:latin typeface="Playfair Display" charset="0"/>
                <a:cs typeface="Playfair Display" charset="0"/>
                <a:sym typeface="+mn-ea"/>
              </a:rPr>
              <a:t>Subhaloes</a:t>
            </a:r>
            <a:r>
              <a:rPr lang="en-US" altLang="en-US" sz="1400" b="0" dirty="0">
                <a:effectLst/>
                <a:latin typeface="Playfair Display" charset="0"/>
                <a:cs typeface="Playfair Display" charset="0"/>
                <a:sym typeface="+mn-ea"/>
              </a:rPr>
              <a:t> </a:t>
            </a:r>
            <a:r>
              <a:rPr lang="en-US" altLang="en-US" sz="1400" b="0" dirty="0">
                <a:effectLst/>
                <a:latin typeface="Playfair Display" charset="0"/>
                <a:cs typeface="Playfair Display" charset="0"/>
              </a:rPr>
              <a:t>| May 2023 | </a:t>
            </a:r>
            <a:r>
              <a:rPr lang="en-US" altLang="en-US" sz="1200" b="0" dirty="0">
                <a:effectLst/>
                <a:latin typeface="Playfair Display" charset="0"/>
                <a:cs typeface="Playfair Display" charset="0"/>
              </a:rPr>
              <a:t>Matthew Lundy </a:t>
            </a:r>
          </a:p>
        </p:txBody>
      </p:sp>
      <p:sp>
        <p:nvSpPr>
          <p:cNvPr id="2" name="Title 1"/>
          <p:cNvSpPr>
            <a:spLocks noGrp="1"/>
          </p:cNvSpPr>
          <p:nvPr/>
        </p:nvSpPr>
        <p:spPr>
          <a:xfrm>
            <a:off x="11015345" y="6368415"/>
            <a:ext cx="784860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en-US" dirty="0">
                <a:solidFill>
                  <a:srgbClr val="EC1C30"/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8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A06D6CF-9EFE-65DC-2219-AD038653F8A8}"/>
              </a:ext>
            </a:extLst>
          </p:cNvPr>
          <p:cNvSpPr>
            <a:spLocks noGrp="1"/>
          </p:cNvSpPr>
          <p:nvPr/>
        </p:nvSpPr>
        <p:spPr>
          <a:xfrm>
            <a:off x="337820" y="2133000"/>
            <a:ext cx="4175555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0" dirty="0">
                <a:effectLst/>
                <a:latin typeface="Playfair Display" charset="0"/>
                <a:cs typeface="Playfair Display" charset="0"/>
                <a:sym typeface="+mn-ea"/>
              </a:rPr>
              <a:t>Most gamma-ray sources in the existing catalogues are blazars and pulsars. A series of cuts targeting these can help to trim the possible </a:t>
            </a:r>
            <a:r>
              <a:rPr lang="en-US" altLang="en-US" b="0" dirty="0" err="1">
                <a:effectLst/>
                <a:latin typeface="Playfair Display" charset="0"/>
                <a:cs typeface="Playfair Display" charset="0"/>
                <a:sym typeface="+mn-ea"/>
              </a:rPr>
              <a:t>subhaloes</a:t>
            </a:r>
            <a:r>
              <a:rPr lang="en-US" altLang="en-US" b="0" dirty="0">
                <a:effectLst/>
                <a:latin typeface="Playfair Display" charset="0"/>
                <a:cs typeface="Playfair Display" charset="0"/>
                <a:sym typeface="+mn-ea"/>
              </a:rPr>
              <a:t> in Fermi-Lat </a:t>
            </a:r>
            <a:endParaRPr lang="en-US" altLang="en-US" sz="2000" b="0" dirty="0">
              <a:effectLst/>
              <a:latin typeface="Playfair Display" charset="0"/>
              <a:cs typeface="Playfair Display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E94047-451A-761E-1F89-E12C6D8C4E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5" t="10935" r="11203" b="20167"/>
          <a:stretch/>
        </p:blipFill>
        <p:spPr>
          <a:xfrm>
            <a:off x="278101" y="4261451"/>
            <a:ext cx="1847571" cy="1832520"/>
          </a:xfrm>
          <a:prstGeom prst="ellipse">
            <a:avLst/>
          </a:prstGeom>
        </p:spPr>
      </p:pic>
      <p:pic>
        <p:nvPicPr>
          <p:cNvPr id="14" name="Picture 13" descr="A galaxy in space&#10;&#10;Description automatically generated with low confidence">
            <a:extLst>
              <a:ext uri="{FF2B5EF4-FFF2-40B4-BE49-F238E27FC236}">
                <a16:creationId xmlns:a16="http://schemas.microsoft.com/office/drawing/2014/main" id="{EBA43975-7CE6-1A60-2D78-BCE5B743CD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0" t="25009" r="23804" b="21877"/>
          <a:stretch/>
        </p:blipFill>
        <p:spPr>
          <a:xfrm>
            <a:off x="2739171" y="4261451"/>
            <a:ext cx="1774204" cy="1832520"/>
          </a:xfrm>
          <a:prstGeom prst="ellipse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8F2C554-925C-ED5E-7B44-986CC519F769}"/>
              </a:ext>
            </a:extLst>
          </p:cNvPr>
          <p:cNvSpPr>
            <a:spLocks noGrp="1"/>
          </p:cNvSpPr>
          <p:nvPr/>
        </p:nvSpPr>
        <p:spPr>
          <a:xfrm>
            <a:off x="628967" y="3716338"/>
            <a:ext cx="4175555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effectLst/>
                <a:latin typeface="Playfair Display" charset="0"/>
                <a:cs typeface="Playfair Display" charset="0"/>
                <a:sym typeface="+mn-ea"/>
              </a:rPr>
              <a:t>Pulsar</a:t>
            </a:r>
            <a:endParaRPr lang="en-US" altLang="en-US" sz="2000" dirty="0">
              <a:effectLst/>
              <a:latin typeface="Playfair Display" charset="0"/>
              <a:cs typeface="Playfair Display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996AAB6-4F73-F2B1-3406-3D08D3D4C822}"/>
              </a:ext>
            </a:extLst>
          </p:cNvPr>
          <p:cNvSpPr>
            <a:spLocks noGrp="1"/>
          </p:cNvSpPr>
          <p:nvPr/>
        </p:nvSpPr>
        <p:spPr>
          <a:xfrm>
            <a:off x="3072000" y="3716403"/>
            <a:ext cx="4175555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effectLst/>
                <a:latin typeface="Playfair Display" charset="0"/>
                <a:cs typeface="Playfair Display" charset="0"/>
                <a:sym typeface="+mn-ea"/>
              </a:rPr>
              <a:t>Blazar</a:t>
            </a:r>
            <a:endParaRPr lang="en-US" altLang="en-US" sz="2000" dirty="0">
              <a:effectLst/>
              <a:latin typeface="Playfair Display" charset="0"/>
              <a:cs typeface="Playfair Display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552771A-BE5A-D123-7D21-C6EBD62A4C9D}"/>
              </a:ext>
            </a:extLst>
          </p:cNvPr>
          <p:cNvCxnSpPr/>
          <p:nvPr/>
        </p:nvCxnSpPr>
        <p:spPr>
          <a:xfrm>
            <a:off x="591819" y="3538588"/>
            <a:ext cx="34118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E89BF803-BF18-DC17-3F2C-471D4E4D7777}"/>
              </a:ext>
            </a:extLst>
          </p:cNvPr>
          <p:cNvSpPr>
            <a:spLocks noGrp="1"/>
          </p:cNvSpPr>
          <p:nvPr/>
        </p:nvSpPr>
        <p:spPr>
          <a:xfrm>
            <a:off x="6312000" y="1122875"/>
            <a:ext cx="4175555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dirty="0">
                <a:effectLst/>
                <a:latin typeface="Playfair Display" charset="0"/>
                <a:cs typeface="Playfair Display" charset="0"/>
                <a:sym typeface="+mn-ea"/>
              </a:rPr>
              <a:t>Fermi–LAT Map</a:t>
            </a:r>
            <a:endParaRPr lang="en-US" altLang="en-US" sz="2000" dirty="0">
              <a:effectLst/>
              <a:latin typeface="Playfair Display" charset="0"/>
              <a:cs typeface="Playfair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49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ableware, plate, dishware, porcelain&#10;&#10;Description automatically generated">
            <a:extLst>
              <a:ext uri="{FF2B5EF4-FFF2-40B4-BE49-F238E27FC236}">
                <a16:creationId xmlns:a16="http://schemas.microsoft.com/office/drawing/2014/main" id="{869BA594-2B79-0AC3-7EA5-CFCB9B0FD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947" y="1586457"/>
            <a:ext cx="7073995" cy="38585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 l="28017"/>
          <a:stretch>
            <a:fillRect/>
          </a:stretch>
        </p:blipFill>
        <p:spPr>
          <a:xfrm>
            <a:off x="337820" y="6368415"/>
            <a:ext cx="965200" cy="43561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/>
        </p:nvSpPr>
        <p:spPr>
          <a:xfrm>
            <a:off x="668020" y="440690"/>
            <a:ext cx="9829800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altLang="en-US" sz="4000" dirty="0">
                <a:solidFill>
                  <a:srgbClr val="EC1C30"/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Association Cut</a:t>
            </a:r>
            <a:endParaRPr lang="" sz="4000" dirty="0">
              <a:solidFill>
                <a:srgbClr val="EC1C30"/>
              </a:solidFill>
              <a:effectLst/>
              <a:latin typeface="Playfair Display" charset="0"/>
              <a:cs typeface="Playfair Display" charset="0"/>
              <a:sym typeface="+mn-e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91820" y="1130300"/>
            <a:ext cx="34118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/>
        </p:nvSpPr>
        <p:spPr>
          <a:xfrm>
            <a:off x="1303020" y="6354445"/>
            <a:ext cx="6630035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400" b="0" dirty="0">
                <a:effectLst/>
                <a:latin typeface="Playfair Display" charset="0"/>
                <a:cs typeface="Playfair Display" charset="0"/>
                <a:sym typeface="+mn-ea"/>
              </a:rPr>
              <a:t>DM </a:t>
            </a:r>
            <a:r>
              <a:rPr lang="en-US" altLang="en-US" sz="1400" b="0" dirty="0" err="1">
                <a:effectLst/>
                <a:latin typeface="Playfair Display" charset="0"/>
                <a:cs typeface="Playfair Display" charset="0"/>
                <a:sym typeface="+mn-ea"/>
              </a:rPr>
              <a:t>Subhaloes</a:t>
            </a:r>
            <a:r>
              <a:rPr lang="en-US" altLang="en-US" sz="1400" b="0" dirty="0">
                <a:effectLst/>
                <a:latin typeface="Playfair Display" charset="0"/>
                <a:cs typeface="Playfair Display" charset="0"/>
                <a:sym typeface="+mn-ea"/>
              </a:rPr>
              <a:t> </a:t>
            </a:r>
            <a:r>
              <a:rPr lang="en-US" altLang="en-US" sz="1400" b="0" dirty="0">
                <a:effectLst/>
                <a:latin typeface="Playfair Display" charset="0"/>
                <a:cs typeface="Playfair Display" charset="0"/>
              </a:rPr>
              <a:t>| May 2023 | </a:t>
            </a:r>
            <a:r>
              <a:rPr lang="en-US" altLang="en-US" sz="1200" b="0" dirty="0">
                <a:effectLst/>
                <a:latin typeface="Playfair Display" charset="0"/>
                <a:cs typeface="Playfair Display" charset="0"/>
              </a:rPr>
              <a:t>Matthew Lundy </a:t>
            </a:r>
          </a:p>
        </p:txBody>
      </p:sp>
      <p:sp>
        <p:nvSpPr>
          <p:cNvPr id="2" name="Title 1"/>
          <p:cNvSpPr>
            <a:spLocks noGrp="1"/>
          </p:cNvSpPr>
          <p:nvPr/>
        </p:nvSpPr>
        <p:spPr>
          <a:xfrm>
            <a:off x="11015345" y="6368415"/>
            <a:ext cx="784860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en-US" dirty="0">
                <a:solidFill>
                  <a:srgbClr val="EC1C30"/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9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A06D6CF-9EFE-65DC-2219-AD038653F8A8}"/>
              </a:ext>
            </a:extLst>
          </p:cNvPr>
          <p:cNvSpPr>
            <a:spLocks noGrp="1"/>
          </p:cNvSpPr>
          <p:nvPr/>
        </p:nvSpPr>
        <p:spPr>
          <a:xfrm>
            <a:off x="552000" y="2133000"/>
            <a:ext cx="3961375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0" dirty="0">
                <a:effectLst/>
                <a:latin typeface="Playfair Display" charset="0"/>
                <a:cs typeface="Playfair Display" charset="0"/>
                <a:sym typeface="+mn-ea"/>
              </a:rPr>
              <a:t>First the source must be </a:t>
            </a:r>
            <a:r>
              <a:rPr lang="en-US" altLang="en-US" sz="2800" dirty="0">
                <a:effectLst/>
                <a:latin typeface="Playfair Display" charset="0"/>
                <a:cs typeface="Playfair Display" charset="0"/>
                <a:sym typeface="+mn-ea"/>
              </a:rPr>
              <a:t>unassociated</a:t>
            </a:r>
            <a:r>
              <a:rPr lang="en-US" altLang="en-US" sz="2800" b="0" dirty="0">
                <a:effectLst/>
                <a:latin typeface="Playfair Display" charset="0"/>
                <a:cs typeface="Playfair Display" charset="0"/>
                <a:sym typeface="+mn-ea"/>
              </a:rPr>
              <a:t> with no known counterparts at other wavelengths.</a:t>
            </a:r>
            <a:endParaRPr lang="en-US" altLang="en-US" b="0" dirty="0">
              <a:effectLst/>
              <a:latin typeface="Playfair Display" charset="0"/>
              <a:cs typeface="Playfair Display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E94047-451A-761E-1F89-E12C6D8C4E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5" t="10935" r="11203" b="20167"/>
          <a:stretch/>
        </p:blipFill>
        <p:spPr>
          <a:xfrm>
            <a:off x="278101" y="4261451"/>
            <a:ext cx="1847571" cy="1832520"/>
          </a:xfrm>
          <a:prstGeom prst="ellipse">
            <a:avLst/>
          </a:prstGeom>
        </p:spPr>
      </p:pic>
      <p:pic>
        <p:nvPicPr>
          <p:cNvPr id="14" name="Picture 13" descr="A galaxy in space&#10;&#10;Description automatically generated with low confidence">
            <a:extLst>
              <a:ext uri="{FF2B5EF4-FFF2-40B4-BE49-F238E27FC236}">
                <a16:creationId xmlns:a16="http://schemas.microsoft.com/office/drawing/2014/main" id="{EBA43975-7CE6-1A60-2D78-BCE5B743CD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0" t="25009" r="23804" b="21877"/>
          <a:stretch/>
        </p:blipFill>
        <p:spPr>
          <a:xfrm>
            <a:off x="2739171" y="4261451"/>
            <a:ext cx="1774204" cy="1832520"/>
          </a:xfrm>
          <a:prstGeom prst="ellipse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8F2C554-925C-ED5E-7B44-986CC519F769}"/>
              </a:ext>
            </a:extLst>
          </p:cNvPr>
          <p:cNvSpPr>
            <a:spLocks noGrp="1"/>
          </p:cNvSpPr>
          <p:nvPr/>
        </p:nvSpPr>
        <p:spPr>
          <a:xfrm>
            <a:off x="628967" y="3716338"/>
            <a:ext cx="4175555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rgbClr val="C00000"/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Pulsar </a:t>
            </a:r>
            <a:endParaRPr lang="en-US" altLang="en-US" sz="2000" dirty="0">
              <a:solidFill>
                <a:srgbClr val="C00000"/>
              </a:solidFill>
              <a:effectLst/>
              <a:latin typeface="Playfair Display" charset="0"/>
              <a:cs typeface="Playfair Display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996AAB6-4F73-F2B1-3406-3D08D3D4C822}"/>
              </a:ext>
            </a:extLst>
          </p:cNvPr>
          <p:cNvSpPr>
            <a:spLocks noGrp="1"/>
          </p:cNvSpPr>
          <p:nvPr/>
        </p:nvSpPr>
        <p:spPr>
          <a:xfrm>
            <a:off x="3072000" y="3716403"/>
            <a:ext cx="4175555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rgbClr val="C00000"/>
                </a:solidFill>
                <a:effectLst/>
                <a:latin typeface="Playfair Display" charset="0"/>
                <a:cs typeface="Playfair Display" charset="0"/>
                <a:sym typeface="+mn-ea"/>
              </a:rPr>
              <a:t>Blazar</a:t>
            </a:r>
            <a:endParaRPr lang="en-US" altLang="en-US" sz="2000" dirty="0">
              <a:solidFill>
                <a:srgbClr val="C00000"/>
              </a:solidFill>
              <a:effectLst/>
              <a:latin typeface="Playfair Display" charset="0"/>
              <a:cs typeface="Playfair Display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552771A-BE5A-D123-7D21-C6EBD62A4C9D}"/>
              </a:ext>
            </a:extLst>
          </p:cNvPr>
          <p:cNvCxnSpPr/>
          <p:nvPr/>
        </p:nvCxnSpPr>
        <p:spPr>
          <a:xfrm>
            <a:off x="591819" y="3538588"/>
            <a:ext cx="34118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E89BF803-BF18-DC17-3F2C-471D4E4D7777}"/>
              </a:ext>
            </a:extLst>
          </p:cNvPr>
          <p:cNvSpPr>
            <a:spLocks noGrp="1"/>
          </p:cNvSpPr>
          <p:nvPr/>
        </p:nvSpPr>
        <p:spPr>
          <a:xfrm>
            <a:off x="6312000" y="1122875"/>
            <a:ext cx="4175555" cy="4635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dirty="0">
                <a:effectLst/>
                <a:latin typeface="Playfair Display" charset="0"/>
                <a:cs typeface="Playfair Display" charset="0"/>
                <a:sym typeface="+mn-ea"/>
              </a:rPr>
              <a:t>Fermi–LAT Map</a:t>
            </a:r>
            <a:endParaRPr lang="en-US" altLang="en-US" sz="2000" dirty="0">
              <a:effectLst/>
              <a:latin typeface="Playfair Display" charset="0"/>
              <a:cs typeface="Playfair Display" charset="0"/>
            </a:endParaRPr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0FB17CB3-76A8-E577-2C8F-A38F0C943E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946" y="1586457"/>
            <a:ext cx="7073995" cy="3858543"/>
          </a:xfrm>
          <a:prstGeom prst="rect">
            <a:avLst/>
          </a:prstGeom>
        </p:spPr>
      </p:pic>
      <p:pic>
        <p:nvPicPr>
          <p:cNvPr id="13" name="Graphic 12" descr="Close outline">
            <a:extLst>
              <a:ext uri="{FF2B5EF4-FFF2-40B4-BE49-F238E27FC236}">
                <a16:creationId xmlns:a16="http://schemas.microsoft.com/office/drawing/2014/main" id="{244E560C-811D-105A-D6F7-2C094147F8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734986" y="3665004"/>
            <a:ext cx="505138" cy="505138"/>
          </a:xfrm>
          <a:prstGeom prst="rect">
            <a:avLst/>
          </a:prstGeom>
        </p:spPr>
      </p:pic>
      <p:pic>
        <p:nvPicPr>
          <p:cNvPr id="5" name="Graphic 4" descr="Close outline">
            <a:extLst>
              <a:ext uri="{FF2B5EF4-FFF2-40B4-BE49-F238E27FC236}">
                <a16:creationId xmlns:a16="http://schemas.microsoft.com/office/drawing/2014/main" id="{6214F39B-0FA6-F8E5-F022-A5456CCFEC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143679" y="3674783"/>
            <a:ext cx="505138" cy="50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7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宋体"/>
        <a:font script="Hant" typeface="新細明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6899</TotalTime>
  <Words>933</Words>
  <Application>Microsoft Office PowerPoint</Application>
  <PresentationFormat>Widescreen</PresentationFormat>
  <Paragraphs>140</Paragraphs>
  <Slides>18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宋体</vt:lpstr>
      <vt:lpstr>Arial</vt:lpstr>
      <vt:lpstr>Arial Black</vt:lpstr>
      <vt:lpstr>Calibri</vt:lpstr>
      <vt:lpstr>Cambria Math</vt:lpstr>
      <vt:lpstr>Cormorant Garamond</vt:lpstr>
      <vt:lpstr>Playfair Display</vt:lpstr>
      <vt:lpstr>Office Theme</vt:lpstr>
      <vt:lpstr>Searching for Dark Matter Subhaloes in Fermi-LAT UFOs</vt:lpstr>
      <vt:lpstr>Searching for Dark Matter Subhalos in Fermi-LAT UFOs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Fast Radio Bursts &amp; VERITAS 2022 Update on Repeaters</dc:title>
  <dc:creator>matthew</dc:creator>
  <cp:lastModifiedBy>Matthew Lundy</cp:lastModifiedBy>
  <cp:revision>65</cp:revision>
  <dcterms:created xsi:type="dcterms:W3CDTF">2022-06-16T14:56:57Z</dcterms:created>
  <dcterms:modified xsi:type="dcterms:W3CDTF">2023-05-09T00:14:03Z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1033-11.1.0.10161</vt:lpwstr>
  </property>
</Properties>
</file>