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37" autoAdjust="0"/>
  </p:normalViewPr>
  <p:slideViewPr>
    <p:cSldViewPr snapToGrid="0">
      <p:cViewPr varScale="1">
        <p:scale>
          <a:sx n="77" d="100"/>
          <a:sy n="77" d="100"/>
        </p:scale>
        <p:origin x="2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ADE049-4F3A-4E5C-96EC-AF4FE3ADAB1F}" type="datetimeFigureOut">
              <a:rPr lang="fr-CA" smtClean="0"/>
              <a:t>2023-05-08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C805C-180B-4B70-8A17-DA7351CEE55F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3200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86/154853" TargetMode="External"/><Relationship Id="rId7" Type="http://schemas.openxmlformats.org/officeDocument/2006/relationships/hyperlink" Target="https://doi.org/10.1051/0004-6361/202243251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doi.org/10.1086/170269" TargetMode="External"/><Relationship Id="rId5" Type="http://schemas.openxmlformats.org/officeDocument/2006/relationships/hyperlink" Target="https://doi.org/10.1007/s41116-020-00025-6" TargetMode="External"/><Relationship Id="rId4" Type="http://schemas.openxmlformats.org/officeDocument/2006/relationships/hyperlink" Target="https://doi.org/10.1086/426385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ffectLst/>
              </a:rPr>
              <a:t>Belcher, J. W., and K. B. MacGregor. “Magnetic Acceleration of Winds from Solar-Type Stars.” </a:t>
            </a:r>
            <a:r>
              <a:rPr lang="en-US" i="1" dirty="0">
                <a:effectLst/>
              </a:rPr>
              <a:t>The Astrophysical Journal</a:t>
            </a:r>
            <a:r>
              <a:rPr lang="en-US" dirty="0">
                <a:effectLst/>
              </a:rPr>
              <a:t> 210 (December 1, 1976): 498–507. </a:t>
            </a:r>
            <a:r>
              <a:rPr lang="en-US" dirty="0">
                <a:effectLst/>
                <a:hlinkClick r:id="rId3"/>
              </a:rPr>
              <a:t>https://doi.org/10.1086/154853</a:t>
            </a:r>
            <a:r>
              <a:rPr lang="en-US" dirty="0">
                <a:effectLst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>
                <a:effectLst/>
              </a:rPr>
              <a:t>Charbonneau, Paul, Cedric St‐Jean, and Pia Zacharias. “Fluctuations in Babcock‐Leighton Dynamos. I. Period Doubling and Transition to Chaos.” </a:t>
            </a:r>
            <a:r>
              <a:rPr lang="en-CA" i="1" dirty="0">
                <a:effectLst/>
              </a:rPr>
              <a:t>The Astrophysical Journal</a:t>
            </a:r>
            <a:r>
              <a:rPr lang="en-CA" dirty="0">
                <a:effectLst/>
              </a:rPr>
              <a:t> 619, no. 1 (January 20, 2005): 613–22. </a:t>
            </a:r>
            <a:r>
              <a:rPr lang="en-CA" dirty="0">
                <a:effectLst/>
                <a:hlinkClick r:id="rId4"/>
              </a:rPr>
              <a:t>https://doi.org/10.1086/426385</a:t>
            </a:r>
            <a:r>
              <a:rPr lang="en-CA" dirty="0">
                <a:effectLst/>
              </a:rPr>
              <a:t>.</a:t>
            </a:r>
            <a:endParaRPr lang="en-US" dirty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ffectLst/>
              </a:rPr>
              <a:t>Charbonneau, Paul. “Dynamo Models of the Solar Cycle.” </a:t>
            </a:r>
            <a:r>
              <a:rPr lang="en-US" i="1" dirty="0">
                <a:effectLst/>
              </a:rPr>
              <a:t>Living Reviews in Solar Physics</a:t>
            </a:r>
            <a:r>
              <a:rPr lang="en-US" dirty="0">
                <a:effectLst/>
              </a:rPr>
              <a:t> 17, no. 1 (December 2020): 4. </a:t>
            </a:r>
            <a:r>
              <a:rPr lang="en-US" dirty="0">
                <a:effectLst/>
                <a:hlinkClick r:id="rId5"/>
              </a:rPr>
              <a:t>https://doi.org/10.1007/s41116-020-00025-6</a:t>
            </a:r>
            <a:r>
              <a:rPr lang="en-US" dirty="0">
                <a:effectLst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dirty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ffectLst/>
              </a:rPr>
              <a:t>MacGregor, K. B., and M. Brenner. “Rotational Evolution of Solar-Type Stars. I. Main-Sequence Evolution.” </a:t>
            </a:r>
            <a:r>
              <a:rPr lang="en-US" i="1" dirty="0">
                <a:effectLst/>
              </a:rPr>
              <a:t>The Astrophysical Journal</a:t>
            </a:r>
            <a:r>
              <a:rPr lang="en-US" dirty="0">
                <a:effectLst/>
              </a:rPr>
              <a:t> 376 (July 1, 1991): 204. </a:t>
            </a:r>
            <a:r>
              <a:rPr lang="en-US" dirty="0">
                <a:effectLst/>
                <a:hlinkClick r:id="rId6"/>
              </a:rPr>
              <a:t>https://doi.org/10.1086/170269</a:t>
            </a:r>
            <a:r>
              <a:rPr lang="en-US" dirty="0">
                <a:effectLst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err="1">
                <a:effectLst/>
              </a:rPr>
              <a:t>Reiners</a:t>
            </a:r>
            <a:r>
              <a:rPr lang="en-CA" dirty="0">
                <a:effectLst/>
              </a:rPr>
              <a:t>, A., D. </a:t>
            </a:r>
            <a:r>
              <a:rPr lang="en-CA" dirty="0" err="1">
                <a:effectLst/>
              </a:rPr>
              <a:t>Shulyak</a:t>
            </a:r>
            <a:r>
              <a:rPr lang="en-CA" dirty="0">
                <a:effectLst/>
              </a:rPr>
              <a:t>, P. J. </a:t>
            </a:r>
            <a:r>
              <a:rPr lang="en-CA" dirty="0" err="1">
                <a:effectLst/>
              </a:rPr>
              <a:t>Käpylä</a:t>
            </a:r>
            <a:r>
              <a:rPr lang="en-CA" dirty="0">
                <a:effectLst/>
              </a:rPr>
              <a:t>, I. </a:t>
            </a:r>
            <a:r>
              <a:rPr lang="en-CA" dirty="0" err="1">
                <a:effectLst/>
              </a:rPr>
              <a:t>Ribas</a:t>
            </a:r>
            <a:r>
              <a:rPr lang="en-CA" dirty="0">
                <a:effectLst/>
              </a:rPr>
              <a:t>, E. Nagel, M. Zechmeister, J. A. Caballero, et al. “Magnetism, Rotation, and Nonthermal Emission in Cool Stars: Average Magnetic Field Measurements in 292 M Dwarfs.” </a:t>
            </a:r>
            <a:r>
              <a:rPr lang="en-CA" i="1" dirty="0">
                <a:effectLst/>
              </a:rPr>
              <a:t>Astronomy &amp; Astrophysics</a:t>
            </a:r>
            <a:r>
              <a:rPr lang="en-CA" dirty="0">
                <a:effectLst/>
              </a:rPr>
              <a:t> 662 (June 2022): A41. </a:t>
            </a:r>
            <a:r>
              <a:rPr lang="en-CA" dirty="0">
                <a:effectLst/>
                <a:hlinkClick r:id="rId7"/>
              </a:rPr>
              <a:t>https://doi.org/10.1051/0004-6361/202243251</a:t>
            </a:r>
            <a:r>
              <a:rPr lang="en-CA" dirty="0">
                <a:effectLst/>
              </a:rPr>
              <a:t>.</a:t>
            </a:r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8C805C-180B-4B70-8A17-DA7351CEE55F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6072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48873-2D0C-AC33-BCCA-CCC7AA7F14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4C7628-AA9C-EC19-F8EC-C1C8502319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3EDDA-5DF7-6299-9284-2542F0186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937F-42DB-45F5-ADE9-E8A5B98EB79C}" type="datetimeFigureOut">
              <a:rPr lang="fr-CA" smtClean="0"/>
              <a:t>2023-05-08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F1979-E289-F79C-27E6-459A0AE3C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6E66C-75FE-4DA7-07C3-ADCE8260B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F5140-18F3-42F6-A32A-265237F9938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5812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97F18-68D3-E8CA-9B7E-2707FF6CA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AB6421-2AF0-A567-B8A3-43BE07077A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BB81C8-6612-F303-B05F-72747D5A6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937F-42DB-45F5-ADE9-E8A5B98EB79C}" type="datetimeFigureOut">
              <a:rPr lang="fr-CA" smtClean="0"/>
              <a:t>2023-05-08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2372F-496C-4615-1964-B991FAFDB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C2AB1-CB78-3CEF-24A9-A10F1E1C3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F5140-18F3-42F6-A32A-265237F9938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8204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773BE6-A454-02E9-08A2-3A92BD86BB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068293-21CE-ED67-3AE3-9412DC3C9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4B92F-683A-D84C-8CA2-73358ADF9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937F-42DB-45F5-ADE9-E8A5B98EB79C}" type="datetimeFigureOut">
              <a:rPr lang="fr-CA" smtClean="0"/>
              <a:t>2023-05-08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B87F6-EB3D-1572-07B5-87769804C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7967A-DBB8-7184-425D-8BB79D28E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F5140-18F3-42F6-A32A-265237F9938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981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C6549-12F0-1909-D809-43033172C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147F8-3992-4BD8-6255-F0B579884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45A20-216E-4609-4250-C1F411947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937F-42DB-45F5-ADE9-E8A5B98EB79C}" type="datetimeFigureOut">
              <a:rPr lang="fr-CA" smtClean="0"/>
              <a:t>2023-05-08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18C99-F693-9DCC-F75F-5AE10E24F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AF6C9-D9E5-E6A5-BFD9-40289F82D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F5140-18F3-42F6-A32A-265237F9938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17117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40057-E9DF-64A7-B495-A4BA2F339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8A3D18-91E4-D71B-9667-EA12734AB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ED3A9-9551-EF43-65FE-E9E70A11B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937F-42DB-45F5-ADE9-E8A5B98EB79C}" type="datetimeFigureOut">
              <a:rPr lang="fr-CA" smtClean="0"/>
              <a:t>2023-05-08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325CB-3D9D-D210-58F1-BD64C9605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75488-CC5C-B61F-4975-D926F80EB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F5140-18F3-42F6-A32A-265237F9938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261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50EF7-5A7F-E626-4CB6-9BD06DBCF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02889-5868-38D3-0FBE-951DC787D4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84E80C-52EB-5484-56E0-9B4A011926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BE6ED-A191-ECC2-3DE6-08534D3E9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937F-42DB-45F5-ADE9-E8A5B98EB79C}" type="datetimeFigureOut">
              <a:rPr lang="fr-CA" smtClean="0"/>
              <a:t>2023-05-08</a:t>
            </a:fld>
            <a:endParaRPr lang="fr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C7EFD0-0643-41BF-886E-C5F823FAC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527D7-A6C6-AB79-EDB7-C9688C6CD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F5140-18F3-42F6-A32A-265237F9938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7980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31E81-5586-1DE0-EBFE-051E3E7E0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CBD1F0-0FD2-B93F-2465-032AE5AC2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A67C6-DB9A-E5BF-ACC5-26DF5154BA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1E98D7-AF18-A60B-E615-F38885A4CE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2EF233-CF40-0988-7109-3D552B9BC2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5E3199-7292-574F-A1A0-1A99202BB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937F-42DB-45F5-ADE9-E8A5B98EB79C}" type="datetimeFigureOut">
              <a:rPr lang="fr-CA" smtClean="0"/>
              <a:t>2023-05-08</a:t>
            </a:fld>
            <a:endParaRPr lang="fr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B14C3E-0E7D-835A-0FD3-08655B41C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1CF360-A1BD-792C-C5A0-3D95F67A9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F5140-18F3-42F6-A32A-265237F9938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11680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BBD9D-CF94-B149-B6C5-C6AE78923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0339B5-DB39-8BA0-8B3F-902FDCC2E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937F-42DB-45F5-ADE9-E8A5B98EB79C}" type="datetimeFigureOut">
              <a:rPr lang="fr-CA" smtClean="0"/>
              <a:t>2023-05-08</a:t>
            </a:fld>
            <a:endParaRPr lang="fr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473B95-A170-D4FD-EA33-4B319AE38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7933F5-670A-84F4-FF47-0053AD02C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F5140-18F3-42F6-A32A-265237F9938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81185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7A0463-5552-59C7-E98B-F068D3A78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937F-42DB-45F5-ADE9-E8A5B98EB79C}" type="datetimeFigureOut">
              <a:rPr lang="fr-CA" smtClean="0"/>
              <a:t>2023-05-08</a:t>
            </a:fld>
            <a:endParaRPr lang="fr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BD9BFD-981A-6203-CB2A-FD5C9AD0E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9C1485-4F2B-85CF-F7D4-2471EB036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F5140-18F3-42F6-A32A-265237F9938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36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EA96C-56F4-D6C3-8B83-D1519AAEB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6C94D-3EEA-0C0E-F298-89F973B49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81E109-EF7F-DAB8-90D7-8657372EB3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55C198-85BA-3586-DB7E-8C475C274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937F-42DB-45F5-ADE9-E8A5B98EB79C}" type="datetimeFigureOut">
              <a:rPr lang="fr-CA" smtClean="0"/>
              <a:t>2023-05-08</a:t>
            </a:fld>
            <a:endParaRPr lang="fr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6FDB6C-8480-1D72-3DE7-543301061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736523-58E0-671C-F3D1-B8D96D5A2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F5140-18F3-42F6-A32A-265237F9938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3800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15A7F-0FB2-526D-F676-799F56910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6C8EF5-0FF5-F805-FD87-3CE65381B1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ED595A-DE11-6875-1823-ABEB248E64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542D85-3F95-0510-FD69-7603176FA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937F-42DB-45F5-ADE9-E8A5B98EB79C}" type="datetimeFigureOut">
              <a:rPr lang="fr-CA" smtClean="0"/>
              <a:t>2023-05-08</a:t>
            </a:fld>
            <a:endParaRPr lang="fr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325111-E596-2FCE-0B58-005CB4347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354A0F-D54C-42FD-CEF4-155993A7B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F5140-18F3-42F6-A32A-265237F9938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02460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DB3CEA-4516-F5F0-3FB7-AD9F2D987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4ABFF-C0CE-BA86-F7F0-41D18F703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5ABCBA-A10A-A7F7-D778-D9777CB4E3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E937F-42DB-45F5-ADE9-E8A5B98EB79C}" type="datetimeFigureOut">
              <a:rPr lang="fr-CA" smtClean="0"/>
              <a:t>2023-05-08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D575C-DF1D-57A2-3DBB-6F6F630CC1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76812-3FBE-07F7-666C-FFA1E5E51C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F5140-18F3-42F6-A32A-265237F9938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5557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4F1450-0635-36FE-46EE-968790B49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Michaël Lévesque: </a:t>
            </a:r>
            <a:b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Université de Montréal</a:t>
            </a:r>
            <a:b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fr-CA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Évolution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CA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Magnéto-rotationnelle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des étoiles de type </a:t>
            </a:r>
            <a:r>
              <a:rPr lang="fr-CA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solaire.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10">
            <a:extLst>
              <a:ext uri="{FF2B5EF4-FFF2-40B4-BE49-F238E27FC236}">
                <a16:creationId xmlns:a16="http://schemas.microsoft.com/office/drawing/2014/main" id="{55468E23-8EEC-9D03-B80F-108E1ED339D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13251" y="2484255"/>
            <a:ext cx="4834937" cy="338445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28A115-F03F-D8BD-2A74-0D41AEDCB1C5}"/>
              </a:ext>
            </a:extLst>
          </p:cNvPr>
          <p:cNvSpPr txBox="1"/>
          <p:nvPr/>
        </p:nvSpPr>
        <p:spPr>
          <a:xfrm>
            <a:off x="8809508" y="5868711"/>
            <a:ext cx="2050276" cy="338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13816">
              <a:spcAft>
                <a:spcPts val="600"/>
              </a:spcAft>
            </a:pPr>
            <a:r>
              <a:rPr lang="fr-CA" sz="1602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Reiners</a:t>
            </a:r>
            <a:r>
              <a:rPr lang="fr-CA" sz="160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al, 2022</a:t>
            </a:r>
            <a:endParaRPr lang="fr-CA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13BE4A1-063B-76FF-12D2-B619A69CA0A1}"/>
              </a:ext>
            </a:extLst>
          </p:cNvPr>
          <p:cNvSpPr/>
          <p:nvPr/>
        </p:nvSpPr>
        <p:spPr>
          <a:xfrm>
            <a:off x="3517405" y="4211500"/>
            <a:ext cx="1783492" cy="129604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48798CA-4E30-BB62-D379-F887A7DD31A6}"/>
              </a:ext>
            </a:extLst>
          </p:cNvPr>
          <p:cNvSpPr txBox="1"/>
          <p:nvPr/>
        </p:nvSpPr>
        <p:spPr>
          <a:xfrm>
            <a:off x="3602703" y="4536356"/>
            <a:ext cx="1612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/>
              <a:t>Vents Stellaire:</a:t>
            </a:r>
          </a:p>
          <a:p>
            <a:pPr algn="ctr"/>
            <a:r>
              <a:rPr lang="fr-CA" dirty="0"/>
              <a:t>(Weber-Davis)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65E4FB9-44E5-1673-0A47-13094EC37C2B}"/>
              </a:ext>
            </a:extLst>
          </p:cNvPr>
          <p:cNvSpPr/>
          <p:nvPr/>
        </p:nvSpPr>
        <p:spPr>
          <a:xfrm>
            <a:off x="122906" y="4211500"/>
            <a:ext cx="1783492" cy="129604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1253655-9E17-1F20-AE44-5A670A46027E}"/>
              </a:ext>
            </a:extLst>
          </p:cNvPr>
          <p:cNvSpPr txBox="1"/>
          <p:nvPr/>
        </p:nvSpPr>
        <p:spPr>
          <a:xfrm>
            <a:off x="208204" y="4259356"/>
            <a:ext cx="16128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/>
              <a:t>Évolution </a:t>
            </a:r>
            <a:r>
              <a:rPr lang="fr-CA" dirty="0" err="1"/>
              <a:t>Rotationelle</a:t>
            </a:r>
            <a:r>
              <a:rPr lang="fr-CA" dirty="0"/>
              <a:t>:</a:t>
            </a:r>
          </a:p>
          <a:p>
            <a:pPr algn="ctr"/>
            <a:r>
              <a:rPr lang="fr-CA" dirty="0"/>
              <a:t>(</a:t>
            </a:r>
            <a:r>
              <a:rPr lang="fr-CA" dirty="0" err="1"/>
              <a:t>MacGregor</a:t>
            </a:r>
            <a:r>
              <a:rPr lang="fr-CA" dirty="0"/>
              <a:t>-Brenner)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8A5698E-F79C-C297-9EBC-A314230E49A3}"/>
              </a:ext>
            </a:extLst>
          </p:cNvPr>
          <p:cNvSpPr/>
          <p:nvPr/>
        </p:nvSpPr>
        <p:spPr>
          <a:xfrm>
            <a:off x="1821099" y="2352432"/>
            <a:ext cx="1783492" cy="12960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AB92CE2-A2FF-E6C0-6790-AE6543C41BB7}"/>
              </a:ext>
            </a:extLst>
          </p:cNvPr>
          <p:cNvSpPr txBox="1"/>
          <p:nvPr/>
        </p:nvSpPr>
        <p:spPr>
          <a:xfrm>
            <a:off x="1906397" y="2532613"/>
            <a:ext cx="16128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/>
              <a:t>Dynamo:</a:t>
            </a:r>
          </a:p>
          <a:p>
            <a:pPr algn="ctr"/>
            <a:r>
              <a:rPr lang="fr-CA" dirty="0"/>
              <a:t>(Babcock-Leighton)</a:t>
            </a:r>
          </a:p>
        </p:txBody>
      </p:sp>
      <p:cxnSp>
        <p:nvCxnSpPr>
          <p:cNvPr id="30" name="Connector: Curved 29">
            <a:extLst>
              <a:ext uri="{FF2B5EF4-FFF2-40B4-BE49-F238E27FC236}">
                <a16:creationId xmlns:a16="http://schemas.microsoft.com/office/drawing/2014/main" id="{23AD8D47-4891-B2CE-0BD7-0053D6C31B2A}"/>
              </a:ext>
            </a:extLst>
          </p:cNvPr>
          <p:cNvCxnSpPr>
            <a:cxnSpLocks/>
            <a:stCxn id="20" idx="0"/>
            <a:endCxn id="22" idx="2"/>
          </p:cNvCxnSpPr>
          <p:nvPr/>
        </p:nvCxnSpPr>
        <p:spPr>
          <a:xfrm rot="5400000" flipH="1" flipV="1">
            <a:off x="812352" y="3202754"/>
            <a:ext cx="1211046" cy="806447"/>
          </a:xfrm>
          <a:prstGeom prst="curvedConnector2">
            <a:avLst/>
          </a:prstGeom>
          <a:ln w="190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or: Curved 43">
            <a:extLst>
              <a:ext uri="{FF2B5EF4-FFF2-40B4-BE49-F238E27FC236}">
                <a16:creationId xmlns:a16="http://schemas.microsoft.com/office/drawing/2014/main" id="{3A7AC745-FD8D-4646-E9E3-5F4D8967CDC6}"/>
              </a:ext>
            </a:extLst>
          </p:cNvPr>
          <p:cNvCxnSpPr>
            <a:cxnSpLocks/>
            <a:stCxn id="15" idx="4"/>
            <a:endCxn id="21" idx="2"/>
          </p:cNvCxnSpPr>
          <p:nvPr/>
        </p:nvCxnSpPr>
        <p:spPr>
          <a:xfrm rot="5400000" flipH="1">
            <a:off x="2687972" y="3786366"/>
            <a:ext cx="47859" cy="3394499"/>
          </a:xfrm>
          <a:prstGeom prst="curvedConnector3">
            <a:avLst>
              <a:gd name="adj1" fmla="val -1413057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or: Curved 55">
            <a:extLst>
              <a:ext uri="{FF2B5EF4-FFF2-40B4-BE49-F238E27FC236}">
                <a16:creationId xmlns:a16="http://schemas.microsoft.com/office/drawing/2014/main" id="{EAC26168-DF4C-032B-CDBD-3F1223F8F63A}"/>
              </a:ext>
            </a:extLst>
          </p:cNvPr>
          <p:cNvCxnSpPr>
            <a:stCxn id="22" idx="6"/>
            <a:endCxn id="15" idx="0"/>
          </p:cNvCxnSpPr>
          <p:nvPr/>
        </p:nvCxnSpPr>
        <p:spPr>
          <a:xfrm>
            <a:off x="3604591" y="3000454"/>
            <a:ext cx="804560" cy="1211046"/>
          </a:xfrm>
          <a:prstGeom prst="curved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or: Curved 58">
            <a:extLst>
              <a:ext uri="{FF2B5EF4-FFF2-40B4-BE49-F238E27FC236}">
                <a16:creationId xmlns:a16="http://schemas.microsoft.com/office/drawing/2014/main" id="{BA23B5CB-C2F9-91E0-5357-8DA1C053186F}"/>
              </a:ext>
            </a:extLst>
          </p:cNvPr>
          <p:cNvCxnSpPr>
            <a:stCxn id="20" idx="0"/>
            <a:endCxn id="15" idx="0"/>
          </p:cNvCxnSpPr>
          <p:nvPr/>
        </p:nvCxnSpPr>
        <p:spPr>
          <a:xfrm rot="5400000" flipH="1" flipV="1">
            <a:off x="2711901" y="2514251"/>
            <a:ext cx="12700" cy="3394499"/>
          </a:xfrm>
          <a:prstGeom prst="curvedConnector3">
            <a:avLst>
              <a:gd name="adj1" fmla="val 1800000"/>
            </a:avLst>
          </a:prstGeom>
          <a:ln w="190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4D9A3468-98B3-FF06-9060-1C0B9DBFEEA1}"/>
              </a:ext>
            </a:extLst>
          </p:cNvPr>
          <p:cNvCxnSpPr>
            <a:endCxn id="15" idx="0"/>
          </p:cNvCxnSpPr>
          <p:nvPr/>
        </p:nvCxnSpPr>
        <p:spPr>
          <a:xfrm flipH="1">
            <a:off x="4409151" y="3127144"/>
            <a:ext cx="442792" cy="10843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0010C3C3-F98F-ACDD-C3AB-D14207B3103B}"/>
                  </a:ext>
                </a:extLst>
              </p:cNvPr>
              <p:cNvSpPr txBox="1"/>
              <p:nvPr/>
            </p:nvSpPr>
            <p:spPr>
              <a:xfrm>
                <a:off x="814407" y="3299990"/>
                <a:ext cx="8540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CA" b="0" i="0" smtClean="0"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fr-CA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fr-CA" b="0" i="0" smtClean="0">
                          <a:latin typeface="Cambria Math" panose="02040503050406030204" pitchFamily="18" charset="0"/>
                        </a:rPr>
                        <m:t>ΔΩ</m:t>
                      </m:r>
                    </m:oMath>
                  </m:oMathPara>
                </a14:m>
                <a:endParaRPr lang="fr-CA" dirty="0"/>
              </a:p>
            </p:txBody>
          </p:sp>
        </mc:Choice>
        <mc:Fallback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0010C3C3-F98F-ACDD-C3AB-D14207B310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407" y="3299990"/>
                <a:ext cx="85407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79C17450-A0BE-D7DF-371D-90A55F1678D9}"/>
                  </a:ext>
                </a:extLst>
              </p:cNvPr>
              <p:cNvSpPr txBox="1"/>
              <p:nvPr/>
            </p:nvSpPr>
            <p:spPr>
              <a:xfrm>
                <a:off x="2261048" y="3842168"/>
                <a:ext cx="8540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CA" b="0" i="0" smtClean="0"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fr-CA" dirty="0"/>
              </a:p>
            </p:txBody>
          </p:sp>
        </mc:Choice>
        <mc:Fallback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79C17450-A0BE-D7DF-371D-90A55F1678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1048" y="3842168"/>
                <a:ext cx="85407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0EB73CB2-B866-1BBF-7233-212F98CB7D9E}"/>
                  </a:ext>
                </a:extLst>
              </p:cNvPr>
              <p:cNvSpPr txBox="1"/>
              <p:nvPr/>
            </p:nvSpPr>
            <p:spPr>
              <a:xfrm>
                <a:off x="2291212" y="5898294"/>
                <a:ext cx="8540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C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CA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</m:e>
                        <m:sub>
                          <m:r>
                            <a:rPr lang="fr-CA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fr-CA" b="0" i="1" smtClean="0">
                          <a:latin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fr-CA" dirty="0"/>
              </a:p>
            </p:txBody>
          </p:sp>
        </mc:Choice>
        <mc:Fallback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0EB73CB2-B866-1BBF-7233-212F98CB7D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1212" y="5898294"/>
                <a:ext cx="854077" cy="369332"/>
              </a:xfrm>
              <a:prstGeom prst="rect">
                <a:avLst/>
              </a:prstGeom>
              <a:blipFill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B3935FCF-34B9-7E47-0F69-D6FD38F486E6}"/>
                  </a:ext>
                </a:extLst>
              </p:cNvPr>
              <p:cNvSpPr txBox="1"/>
              <p:nvPr/>
            </p:nvSpPr>
            <p:spPr>
              <a:xfrm>
                <a:off x="3616685" y="3159187"/>
                <a:ext cx="9748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CA" b="0" i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CA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b>
                          <m:r>
                            <a:rPr lang="fr-CA" b="0" i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CA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m:rPr>
                          <m:sty m:val="p"/>
                        </m:rPr>
                        <a:rPr lang="fr-CA" b="0" i="0" smtClean="0">
                          <a:latin typeface="Cambria Math" panose="02040503050406030204" pitchFamily="18" charset="0"/>
                        </a:rPr>
                        <m:t>T</m:t>
                      </m:r>
                    </m:oMath>
                  </m:oMathPara>
                </a14:m>
                <a:endParaRPr lang="fr-CA" dirty="0"/>
              </a:p>
            </p:txBody>
          </p:sp>
        </mc:Choice>
        <mc:Fallback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B3935FCF-34B9-7E47-0F69-D6FD38F486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6685" y="3159187"/>
                <a:ext cx="97484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3D28618-223A-F1D3-CEE6-540C36F5A5A0}"/>
                  </a:ext>
                </a:extLst>
              </p:cNvPr>
              <p:cNvSpPr txBox="1"/>
              <p:nvPr/>
            </p:nvSpPr>
            <p:spPr>
              <a:xfrm>
                <a:off x="4460520" y="2994278"/>
                <a:ext cx="854077" cy="381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CA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fr-CA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fr-CA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fr-CA" dirty="0"/>
              </a:p>
            </p:txBody>
          </p:sp>
        </mc:Choice>
        <mc:Fallback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3D28618-223A-F1D3-CEE6-540C36F5A5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520" y="2994278"/>
                <a:ext cx="854077" cy="38145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Arrow: Chevron 66">
            <a:extLst>
              <a:ext uri="{FF2B5EF4-FFF2-40B4-BE49-F238E27FC236}">
                <a16:creationId xmlns:a16="http://schemas.microsoft.com/office/drawing/2014/main" id="{313E3158-89ED-1F65-5B93-DECFC5475B42}"/>
              </a:ext>
            </a:extLst>
          </p:cNvPr>
          <p:cNvSpPr/>
          <p:nvPr/>
        </p:nvSpPr>
        <p:spPr>
          <a:xfrm>
            <a:off x="5511122" y="3965276"/>
            <a:ext cx="442792" cy="74359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607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2A6DB3A6FD254FB6267B2146AFDF05" ma:contentTypeVersion="13" ma:contentTypeDescription="Crée un document." ma:contentTypeScope="" ma:versionID="15545d5fae40d6cefceb72ea13e78399">
  <xsd:schema xmlns:xsd="http://www.w3.org/2001/XMLSchema" xmlns:xs="http://www.w3.org/2001/XMLSchema" xmlns:p="http://schemas.microsoft.com/office/2006/metadata/properties" xmlns:ns3="4e2b420a-8b2f-4b78-9415-de36cc156688" xmlns:ns4="4943895c-a54e-4b9d-b9bc-787108f71e91" targetNamespace="http://schemas.microsoft.com/office/2006/metadata/properties" ma:root="true" ma:fieldsID="d448f82ef7c9649813fd433258f50b17" ns3:_="" ns4:_="">
    <xsd:import namespace="4e2b420a-8b2f-4b78-9415-de36cc156688"/>
    <xsd:import namespace="4943895c-a54e-4b9d-b9bc-787108f71e9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Tags" minOccurs="0"/>
                <xsd:element ref="ns3:MediaServiceAutoKeyPoints" minOccurs="0"/>
                <xsd:element ref="ns3:MediaServiceKeyPoint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2b420a-8b2f-4b78-9415-de36cc1566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43895c-a54e-4b9d-b9bc-787108f71e9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e2b420a-8b2f-4b78-9415-de36cc156688" xsi:nil="true"/>
  </documentManagement>
</p:properties>
</file>

<file path=customXml/itemProps1.xml><?xml version="1.0" encoding="utf-8"?>
<ds:datastoreItem xmlns:ds="http://schemas.openxmlformats.org/officeDocument/2006/customXml" ds:itemID="{ED3B2613-6A64-4C0C-B783-2E696F1ABF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2b420a-8b2f-4b78-9415-de36cc156688"/>
    <ds:schemaRef ds:uri="4943895c-a54e-4b9d-b9bc-787108f71e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039090-5F76-4B75-B41D-0642376E9E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DDCBD1-2887-4656-99EE-E35050DCFD9D}">
  <ds:schemaRefs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4943895c-a54e-4b9d-b9bc-787108f71e91"/>
    <ds:schemaRef ds:uri="4e2b420a-8b2f-4b78-9415-de36cc156688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302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Michaël Lévesque:  Université de Montréal Évolution Magnéto-rotationnelle des étoiles de type solaire.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Michaël Lévesque:  Université de Montréal Évolution Magnéto-rotationnelle des étoiles de type solaire. </dc:title>
  <dc:creator>Michaël Lévesque</dc:creator>
  <cp:lastModifiedBy>Michaël Lévesque</cp:lastModifiedBy>
  <cp:revision>2</cp:revision>
  <dcterms:created xsi:type="dcterms:W3CDTF">2023-05-08T15:18:16Z</dcterms:created>
  <dcterms:modified xsi:type="dcterms:W3CDTF">2023-05-08T16:12:39Z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0x010100322A6DB3A6FD254FB6267B2146AFDF05</vt:lpwstr>
  </property>
</Properties>
</file>