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9" r:id="rId4"/>
    <p:sldId id="261" r:id="rId5"/>
    <p:sldId id="260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B24A52-BD1A-FBB5-B623-400898FA93ED}" v="1" dt="2023-05-08T22:45:35.915"/>
    <p1510:client id="{D0ADE1CF-9B98-FD0C-48E2-3157A3723DDD}" v="28" dt="2023-05-10T19:27:51.545"/>
    <p1510:client id="{E376A8A0-A2A4-233A-636F-F9618C3C5326}" v="63" dt="2023-05-02T18:14:59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72578" autoAdjust="0"/>
  </p:normalViewPr>
  <p:slideViewPr>
    <p:cSldViewPr snapToGrid="0">
      <p:cViewPr>
        <p:scale>
          <a:sx n="75" d="100"/>
          <a:sy n="75" d="100"/>
        </p:scale>
        <p:origin x="1134" y="3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B9052-A1D1-4BD9-8B47-989E403B64DB}" type="datetimeFigureOut">
              <a:rPr lang="en-CA" smtClean="0"/>
              <a:t>2023-05-10</a:t>
            </a:fld>
            <a:endParaRPr lang="en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A08E6-1069-4AEA-8622-71EFF404A9A2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3341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What</a:t>
            </a:r>
            <a:r>
              <a:rPr lang="fr-CA" dirty="0"/>
              <a:t> are </a:t>
            </a:r>
            <a:r>
              <a:rPr lang="fr-CA" dirty="0" err="1"/>
              <a:t>solar</a:t>
            </a:r>
            <a:r>
              <a:rPr lang="fr-CA" dirty="0"/>
              <a:t> </a:t>
            </a:r>
            <a:r>
              <a:rPr lang="fr-CA" dirty="0" err="1"/>
              <a:t>flares</a:t>
            </a:r>
            <a:r>
              <a:rPr lang="fr-CA" dirty="0"/>
              <a:t>:</a:t>
            </a:r>
          </a:p>
          <a:p>
            <a:r>
              <a:rPr lang="fr-CA" dirty="0"/>
              <a:t>Mass éjection violent at the surface of the </a:t>
            </a:r>
            <a:r>
              <a:rPr lang="fr-CA" dirty="0" err="1"/>
              <a:t>sun</a:t>
            </a:r>
            <a:endParaRPr lang="fr-CA" dirty="0"/>
          </a:p>
          <a:p>
            <a:r>
              <a:rPr lang="fr-CA" dirty="0"/>
              <a:t>Link to </a:t>
            </a:r>
            <a:r>
              <a:rPr lang="fr-CA" dirty="0" err="1"/>
              <a:t>Sunspots</a:t>
            </a:r>
            <a:endParaRPr lang="fr-CA" dirty="0"/>
          </a:p>
          <a:p>
            <a:r>
              <a:rPr lang="fr-CA" dirty="0"/>
              <a:t>How do </a:t>
            </a:r>
            <a:r>
              <a:rPr lang="fr-CA" dirty="0" err="1"/>
              <a:t>they</a:t>
            </a:r>
            <a:r>
              <a:rPr lang="fr-CA" dirty="0"/>
              <a:t> </a:t>
            </a:r>
            <a:r>
              <a:rPr lang="fr-CA" dirty="0" err="1"/>
              <a:t>happen</a:t>
            </a:r>
            <a:r>
              <a:rPr lang="fr-CA" dirty="0"/>
              <a:t>: </a:t>
            </a:r>
          </a:p>
          <a:p>
            <a:r>
              <a:rPr lang="fr-CA" dirty="0" err="1"/>
              <a:t>We</a:t>
            </a:r>
            <a:r>
              <a:rPr lang="fr-CA" dirty="0"/>
              <a:t> dont know but </a:t>
            </a:r>
            <a:r>
              <a:rPr lang="fr-CA" dirty="0" err="1"/>
              <a:t>magnetic</a:t>
            </a:r>
            <a:r>
              <a:rPr lang="fr-CA" dirty="0"/>
              <a:t> </a:t>
            </a:r>
            <a:r>
              <a:rPr lang="fr-CA" dirty="0" err="1"/>
              <a:t>reconnection</a:t>
            </a:r>
            <a:r>
              <a:rPr lang="fr-CA" dirty="0"/>
              <a:t>.</a:t>
            </a:r>
          </a:p>
          <a:p>
            <a:endParaRPr lang="fr-CA" dirty="0"/>
          </a:p>
          <a:p>
            <a:r>
              <a:rPr lang="fr-CA" dirty="0"/>
              <a:t>How do </a:t>
            </a:r>
            <a:r>
              <a:rPr lang="fr-CA" dirty="0" err="1"/>
              <a:t>they</a:t>
            </a:r>
            <a:r>
              <a:rPr lang="fr-CA" dirty="0"/>
              <a:t> affect us:</a:t>
            </a:r>
          </a:p>
          <a:p>
            <a:r>
              <a:rPr lang="fr-CA" dirty="0" err="1"/>
              <a:t>Magnetosphere</a:t>
            </a:r>
            <a:r>
              <a:rPr lang="fr-CA" dirty="0"/>
              <a:t> but infrastructure in </a:t>
            </a:r>
            <a:r>
              <a:rPr lang="fr-CA" dirty="0" err="1"/>
              <a:t>space</a:t>
            </a:r>
            <a:r>
              <a:rPr lang="fr-CA" dirty="0"/>
              <a:t>. Plus </a:t>
            </a:r>
            <a:r>
              <a:rPr lang="fr-CA" dirty="0" err="1"/>
              <a:t>very</a:t>
            </a:r>
            <a:r>
              <a:rPr lang="fr-CA" dirty="0"/>
              <a:t> large </a:t>
            </a:r>
            <a:r>
              <a:rPr lang="fr-CA" dirty="0" err="1"/>
              <a:t>events</a:t>
            </a:r>
            <a:endParaRPr lang="fr-CA" dirty="0"/>
          </a:p>
          <a:p>
            <a:endParaRPr lang="fr-CA" dirty="0"/>
          </a:p>
          <a:p>
            <a:r>
              <a:rPr lang="fr-CA" dirty="0" err="1"/>
              <a:t>Why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Solar </a:t>
            </a:r>
            <a:r>
              <a:rPr lang="fr-CA" dirty="0" err="1"/>
              <a:t>Flare</a:t>
            </a:r>
            <a:r>
              <a:rPr lang="fr-CA" dirty="0"/>
              <a:t> </a:t>
            </a:r>
            <a:r>
              <a:rPr lang="fr-CA" dirty="0" err="1"/>
              <a:t>prediction</a:t>
            </a:r>
            <a:r>
              <a:rPr lang="fr-CA" dirty="0"/>
              <a:t> important:</a:t>
            </a:r>
          </a:p>
          <a:p>
            <a:r>
              <a:rPr lang="fr-CA" dirty="0"/>
              <a:t>Large </a:t>
            </a:r>
            <a:r>
              <a:rPr lang="fr-CA" dirty="0" err="1"/>
              <a:t>events</a:t>
            </a:r>
            <a:r>
              <a:rPr lang="fr-CA" dirty="0"/>
              <a:t>, </a:t>
            </a:r>
            <a:r>
              <a:rPr lang="fr-CA" dirty="0" err="1"/>
              <a:t>Hydroquebec</a:t>
            </a:r>
            <a:r>
              <a:rPr lang="fr-CA" dirty="0"/>
              <a:t>, communication, </a:t>
            </a:r>
            <a:r>
              <a:rPr lang="fr-CA" dirty="0" err="1"/>
              <a:t>also</a:t>
            </a:r>
            <a:r>
              <a:rPr lang="fr-CA" dirty="0"/>
              <a:t> </a:t>
            </a:r>
            <a:r>
              <a:rPr lang="fr-CA" dirty="0" err="1"/>
              <a:t>something</a:t>
            </a:r>
            <a:r>
              <a:rPr lang="fr-CA" dirty="0"/>
              <a:t> more </a:t>
            </a:r>
            <a:r>
              <a:rPr lang="fr-CA" dirty="0" err="1"/>
              <a:t>interesting</a:t>
            </a:r>
            <a:r>
              <a:rPr lang="fr-CA" dirty="0"/>
              <a:t>: </a:t>
            </a:r>
            <a:r>
              <a:rPr lang="fr-CA" dirty="0" err="1"/>
              <a:t>magnetic</a:t>
            </a:r>
            <a:r>
              <a:rPr lang="fr-CA" dirty="0"/>
              <a:t> </a:t>
            </a:r>
            <a:r>
              <a:rPr lang="fr-CA" dirty="0" err="1"/>
              <a:t>reconnection</a:t>
            </a:r>
            <a:r>
              <a:rPr lang="fr-CA" dirty="0"/>
              <a:t> and </a:t>
            </a:r>
            <a:r>
              <a:rPr lang="fr-CA" dirty="0" err="1"/>
              <a:t>magnetic</a:t>
            </a:r>
            <a:r>
              <a:rPr lang="fr-CA" dirty="0"/>
              <a:t> </a:t>
            </a:r>
            <a:r>
              <a:rPr lang="fr-CA" dirty="0" err="1"/>
              <a:t>fields</a:t>
            </a:r>
            <a:r>
              <a:rPr lang="fr-CA" dirty="0"/>
              <a:t> of a star.</a:t>
            </a:r>
          </a:p>
          <a:p>
            <a:endParaRPr lang="fr-CA" dirty="0"/>
          </a:p>
          <a:p>
            <a:r>
              <a:rPr lang="fr-CA" dirty="0"/>
              <a:t>Main challenges:</a:t>
            </a:r>
          </a:p>
          <a:p>
            <a:r>
              <a:rPr lang="fr-CA" dirty="0"/>
              <a:t>Chaos, </a:t>
            </a:r>
            <a:r>
              <a:rPr lang="fr-CA" dirty="0" err="1"/>
              <a:t>Scale</a:t>
            </a:r>
            <a:r>
              <a:rPr lang="fr-CA" dirty="0"/>
              <a:t> of </a:t>
            </a:r>
            <a:r>
              <a:rPr lang="fr-CA" dirty="0" err="1"/>
              <a:t>events</a:t>
            </a:r>
            <a:r>
              <a:rPr lang="en-CA" dirty="0"/>
              <a:t>/power law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A08E6-1069-4AEA-8622-71EFF404A9A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5660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Where</a:t>
            </a:r>
            <a:r>
              <a:rPr lang="fr-CA" dirty="0"/>
              <a:t> can avalanche </a:t>
            </a:r>
            <a:r>
              <a:rPr lang="fr-CA" dirty="0" err="1"/>
              <a:t>models</a:t>
            </a:r>
            <a:r>
              <a:rPr lang="fr-CA" dirty="0"/>
              <a:t> </a:t>
            </a:r>
            <a:r>
              <a:rPr lang="fr-CA" dirty="0" err="1"/>
              <a:t>be</a:t>
            </a:r>
            <a:r>
              <a:rPr lang="fr-CA" dirty="0"/>
              <a:t> </a:t>
            </a:r>
            <a:r>
              <a:rPr lang="fr-CA" dirty="0" err="1"/>
              <a:t>used</a:t>
            </a:r>
            <a:r>
              <a:rPr lang="fr-CA" dirty="0"/>
              <a:t>:</a:t>
            </a:r>
          </a:p>
          <a:p>
            <a:r>
              <a:rPr lang="fr-CA" dirty="0"/>
              <a:t>Avalanches, Séismes, accumulation d’énergie et relâchement sur courte période de temps</a:t>
            </a:r>
          </a:p>
          <a:p>
            <a:endParaRPr lang="fr-CA" dirty="0"/>
          </a:p>
          <a:p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self-</a:t>
            </a:r>
            <a:r>
              <a:rPr lang="fr-CA" dirty="0" err="1"/>
              <a:t>organized</a:t>
            </a:r>
            <a:r>
              <a:rPr lang="fr-CA" dirty="0"/>
              <a:t> </a:t>
            </a:r>
            <a:r>
              <a:rPr lang="fr-CA" dirty="0" err="1"/>
              <a:t>Criticality</a:t>
            </a:r>
            <a:r>
              <a:rPr lang="fr-CA" dirty="0"/>
              <a:t>:</a:t>
            </a:r>
          </a:p>
          <a:p>
            <a:r>
              <a:rPr lang="fr-CA" dirty="0"/>
              <a:t>Un état dans le modèle pour lequel la transition de phase est l’état d’équilibre. L’équilibre </a:t>
            </a:r>
          </a:p>
          <a:p>
            <a:r>
              <a:rPr lang="fr-CA" dirty="0"/>
              <a:t>du tas de sable est d’avoir une courbure maximale et de constamment osciller entre charge et décharge.</a:t>
            </a:r>
          </a:p>
          <a:p>
            <a:endParaRPr lang="fr-CA" dirty="0"/>
          </a:p>
          <a:p>
            <a:r>
              <a:rPr lang="en-CA" dirty="0"/>
              <a:t>Why is this relevant for solar flares:</a:t>
            </a:r>
          </a:p>
          <a:p>
            <a:r>
              <a:rPr lang="en-CA" dirty="0"/>
              <a:t>We think that solar flares qualify, les power laws </a:t>
            </a:r>
            <a:r>
              <a:rPr lang="en-CA" dirty="0" err="1"/>
              <a:t>sont</a:t>
            </a:r>
            <a:r>
              <a:rPr lang="en-CA" dirty="0"/>
              <a:t> un bon </a:t>
            </a:r>
            <a:r>
              <a:rPr lang="en-CA" dirty="0" err="1"/>
              <a:t>indicateur</a:t>
            </a:r>
            <a:r>
              <a:rPr lang="en-CA" dirty="0"/>
              <a:t> de SOC. Et nous </a:t>
            </a:r>
            <a:r>
              <a:rPr lang="en-CA" dirty="0" err="1"/>
              <a:t>avons</a:t>
            </a:r>
            <a:r>
              <a:rPr lang="en-CA" dirty="0"/>
              <a:t> </a:t>
            </a:r>
          </a:p>
          <a:p>
            <a:r>
              <a:rPr lang="en-CA" dirty="0" err="1"/>
              <a:t>une</a:t>
            </a:r>
            <a:r>
              <a:rPr lang="en-CA" dirty="0"/>
              <a:t> </a:t>
            </a:r>
            <a:r>
              <a:rPr lang="en-CA" dirty="0" err="1"/>
              <a:t>analogie</a:t>
            </a:r>
            <a:r>
              <a:rPr lang="en-CA" dirty="0"/>
              <a:t> très intuitive sur comment les </a:t>
            </a:r>
            <a:r>
              <a:rPr lang="en-CA" dirty="0" err="1"/>
              <a:t>modèles</a:t>
            </a:r>
            <a:r>
              <a:rPr lang="en-CA" dirty="0"/>
              <a:t> sandpile </a:t>
            </a:r>
            <a:r>
              <a:rPr lang="en-CA" dirty="0" err="1"/>
              <a:t>sont</a:t>
            </a:r>
            <a:r>
              <a:rPr lang="en-CA" dirty="0"/>
              <a:t> relies aux </a:t>
            </a:r>
            <a:r>
              <a:rPr lang="en-CA" dirty="0" err="1"/>
              <a:t>boucles</a:t>
            </a:r>
            <a:r>
              <a:rPr lang="en-CA" dirty="0"/>
              <a:t> </a:t>
            </a:r>
            <a:r>
              <a:rPr lang="en-CA" dirty="0" err="1"/>
              <a:t>magnétiques</a:t>
            </a:r>
            <a:r>
              <a:rPr lang="en-CA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A08E6-1069-4AEA-8622-71EFF404A9A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7076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Apart </a:t>
            </a:r>
            <a:r>
              <a:rPr lang="fr-CA" dirty="0" err="1"/>
              <a:t>from</a:t>
            </a:r>
            <a:r>
              <a:rPr lang="fr-CA" dirty="0"/>
              <a:t> the </a:t>
            </a:r>
            <a:r>
              <a:rPr lang="fr-CA" dirty="0" err="1"/>
              <a:t>appealing</a:t>
            </a:r>
            <a:r>
              <a:rPr lang="fr-CA" dirty="0"/>
              <a:t> </a:t>
            </a:r>
            <a:r>
              <a:rPr lang="fr-CA" dirty="0" err="1"/>
              <a:t>analogy</a:t>
            </a:r>
            <a:r>
              <a:rPr lang="fr-CA" dirty="0"/>
              <a:t> and </a:t>
            </a:r>
            <a:r>
              <a:rPr lang="fr-CA" dirty="0" err="1"/>
              <a:t>simplicity</a:t>
            </a:r>
            <a:r>
              <a:rPr lang="fr-CA" dirty="0"/>
              <a:t> of the model, </a:t>
            </a:r>
            <a:r>
              <a:rPr lang="fr-CA" dirty="0" err="1"/>
              <a:t>why</a:t>
            </a:r>
            <a:r>
              <a:rPr lang="fr-CA" dirty="0"/>
              <a:t> are </a:t>
            </a:r>
            <a:r>
              <a:rPr lang="fr-CA" dirty="0" err="1"/>
              <a:t>we</a:t>
            </a:r>
            <a:r>
              <a:rPr lang="fr-CA" dirty="0"/>
              <a:t> </a:t>
            </a:r>
            <a:r>
              <a:rPr lang="fr-CA" dirty="0" err="1"/>
              <a:t>interested</a:t>
            </a:r>
            <a:r>
              <a:rPr lang="fr-CA" dirty="0"/>
              <a:t> in </a:t>
            </a:r>
            <a:r>
              <a:rPr lang="fr-CA" dirty="0" err="1"/>
              <a:t>using</a:t>
            </a:r>
            <a:r>
              <a:rPr lang="fr-CA" dirty="0"/>
              <a:t> </a:t>
            </a:r>
            <a:r>
              <a:rPr lang="fr-CA" dirty="0" err="1"/>
              <a:t>it</a:t>
            </a:r>
            <a:r>
              <a:rPr lang="fr-CA" dirty="0"/>
              <a:t>?</a:t>
            </a:r>
          </a:p>
          <a:p>
            <a:endParaRPr lang="fr-CA" dirty="0"/>
          </a:p>
          <a:p>
            <a:r>
              <a:rPr lang="en-CA" dirty="0"/>
              <a:t>Predictability: </a:t>
            </a:r>
          </a:p>
          <a:p>
            <a:r>
              <a:rPr lang="en-CA" dirty="0" err="1"/>
              <a:t>Parler</a:t>
            </a:r>
            <a:r>
              <a:rPr lang="en-CA" dirty="0"/>
              <a:t> de </a:t>
            </a:r>
            <a:r>
              <a:rPr lang="en-CA" dirty="0" err="1"/>
              <a:t>l’article</a:t>
            </a:r>
            <a:r>
              <a:rPr lang="en-CA" dirty="0"/>
              <a:t> de Christian </a:t>
            </a:r>
            <a:r>
              <a:rPr lang="en-CA" dirty="0" err="1"/>
              <a:t>brièvement</a:t>
            </a:r>
            <a:r>
              <a:rPr lang="en-CA" dirty="0"/>
              <a:t>.</a:t>
            </a:r>
          </a:p>
          <a:p>
            <a:endParaRPr lang="en-CA" dirty="0"/>
          </a:p>
          <a:p>
            <a:r>
              <a:rPr lang="en-CA" dirty="0"/>
              <a:t>Where do we go from here:</a:t>
            </a:r>
          </a:p>
          <a:p>
            <a:r>
              <a:rPr lang="en-CA" dirty="0" err="1"/>
              <a:t>Parler</a:t>
            </a:r>
            <a:r>
              <a:rPr lang="en-CA" dirty="0"/>
              <a:t> des </a:t>
            </a:r>
            <a:r>
              <a:rPr lang="en-CA" dirty="0" err="1"/>
              <a:t>pentes</a:t>
            </a:r>
            <a:r>
              <a:rPr lang="en-CA" dirty="0"/>
              <a:t>, des waiting times, etc. </a:t>
            </a:r>
            <a:r>
              <a:rPr lang="en-CA" dirty="0" err="1"/>
              <a:t>Parler</a:t>
            </a:r>
            <a:r>
              <a:rPr lang="en-CA" dirty="0"/>
              <a:t> de ma recherche comment les definitions </a:t>
            </a:r>
            <a:r>
              <a:rPr lang="en-CA" dirty="0" err="1"/>
              <a:t>d’énergies</a:t>
            </a:r>
            <a:r>
              <a:rPr lang="en-CA" dirty="0"/>
              <a:t> </a:t>
            </a:r>
            <a:r>
              <a:rPr lang="en-CA" dirty="0" err="1"/>
              <a:t>changent</a:t>
            </a:r>
            <a:r>
              <a:rPr lang="en-CA" dirty="0"/>
              <a:t> les </a:t>
            </a:r>
            <a:r>
              <a:rPr lang="en-CA" dirty="0" err="1"/>
              <a:t>statistiques</a:t>
            </a:r>
            <a:r>
              <a:rPr lang="en-CA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A08E6-1069-4AEA-8622-71EFF404A9A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5411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avalanche models work:</a:t>
            </a:r>
          </a:p>
          <a:p>
            <a:r>
              <a:rPr lang="en-CA" dirty="0"/>
              <a:t>Driving, </a:t>
            </a:r>
            <a:r>
              <a:rPr lang="en-CA" dirty="0" err="1"/>
              <a:t>courbure</a:t>
            </a:r>
            <a:r>
              <a:rPr lang="en-CA" dirty="0"/>
              <a:t>, redistribution, avalanches, SOC</a:t>
            </a:r>
          </a:p>
          <a:p>
            <a:endParaRPr lang="en-CA" dirty="0"/>
          </a:p>
          <a:p>
            <a:r>
              <a:rPr lang="en-CA" dirty="0"/>
              <a:t>What is the connection:</a:t>
            </a:r>
          </a:p>
          <a:p>
            <a:r>
              <a:rPr lang="en-CA" dirty="0"/>
              <a:t>Hauteur de la pile de sable </a:t>
            </a:r>
            <a:r>
              <a:rPr lang="en-CA" dirty="0">
                <a:sym typeface="Wingdings" panose="05000000000000000000" pitchFamily="2" charset="2"/>
              </a:rPr>
              <a:t> magnetic vector potential : twist</a:t>
            </a:r>
          </a:p>
          <a:p>
            <a:r>
              <a:rPr lang="en-CA" dirty="0">
                <a:sym typeface="Wingdings" panose="05000000000000000000" pitchFamily="2" charset="2"/>
              </a:rPr>
              <a:t>Avalanche -&gt; reconnection </a:t>
            </a:r>
            <a:r>
              <a:rPr lang="en-CA" dirty="0" err="1">
                <a:sym typeface="Wingdings" panose="05000000000000000000" pitchFamily="2" charset="2"/>
              </a:rPr>
              <a:t>magn</a:t>
            </a:r>
            <a:r>
              <a:rPr lang="fr-CA" dirty="0">
                <a:sym typeface="Wingdings" panose="05000000000000000000" pitchFamily="2" charset="2"/>
              </a:rPr>
              <a:t>étique? Relaxation de la courbure du champ magnétique.</a:t>
            </a:r>
          </a:p>
          <a:p>
            <a:endParaRPr lang="fr-CA" dirty="0">
              <a:sym typeface="Wingdings" panose="05000000000000000000" pitchFamily="2" charset="2"/>
            </a:endParaRPr>
          </a:p>
          <a:p>
            <a:r>
              <a:rPr lang="fr-CA" dirty="0">
                <a:sym typeface="Wingdings" panose="05000000000000000000" pitchFamily="2" charset="2"/>
              </a:rPr>
              <a:t>How do </a:t>
            </a:r>
            <a:r>
              <a:rPr lang="fr-CA" dirty="0" err="1">
                <a:sym typeface="Wingdings" panose="05000000000000000000" pitchFamily="2" charset="2"/>
              </a:rPr>
              <a:t>we</a:t>
            </a:r>
            <a:r>
              <a:rPr lang="fr-CA" dirty="0">
                <a:sym typeface="Wingdings" panose="05000000000000000000" pitchFamily="2" charset="2"/>
              </a:rPr>
              <a:t> relate </a:t>
            </a:r>
            <a:r>
              <a:rPr lang="fr-CA" dirty="0" err="1">
                <a:sym typeface="Wingdings" panose="05000000000000000000" pitchFamily="2" charset="2"/>
              </a:rPr>
              <a:t>this</a:t>
            </a:r>
            <a:r>
              <a:rPr lang="fr-CA" dirty="0">
                <a:sym typeface="Wingdings" panose="05000000000000000000" pitchFamily="2" charset="2"/>
              </a:rPr>
              <a:t> to observation:</a:t>
            </a:r>
          </a:p>
          <a:p>
            <a:r>
              <a:rPr lang="fr-CA" dirty="0" err="1">
                <a:sym typeface="Wingdings" panose="05000000000000000000" pitchFamily="2" charset="2"/>
              </a:rPr>
              <a:t>Défénir</a:t>
            </a:r>
            <a:r>
              <a:rPr lang="fr-CA" dirty="0">
                <a:sym typeface="Wingdings" panose="05000000000000000000" pitchFamily="2" charset="2"/>
              </a:rPr>
              <a:t> l’énergie du système et en suite Données GOES.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A08E6-1069-4AEA-8622-71EFF404A9A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6589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fr-CA" dirty="0"/>
              <a:t>écrire le problème des lois de puissances et pourquoi on cherche une pente plus élevée.</a:t>
            </a:r>
          </a:p>
          <a:p>
            <a:r>
              <a:rPr lang="fr-CA" dirty="0"/>
              <a:t>Expliquer les </a:t>
            </a:r>
            <a:r>
              <a:rPr lang="fr-CA" dirty="0" err="1"/>
              <a:t>lattice</a:t>
            </a:r>
            <a:r>
              <a:rPr lang="fr-CA" dirty="0"/>
              <a:t>, expliquer les énergies</a:t>
            </a:r>
          </a:p>
          <a:p>
            <a:r>
              <a:rPr lang="fr-CA" dirty="0"/>
              <a:t>Expliquer la bosse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A08E6-1069-4AEA-8622-71EFF404A9A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5499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F61BA-F990-FF8F-529A-C251688CB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D2DB508-F9D4-534B-8DA1-F40CCFB7C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CA3835-9725-2833-2B2E-8F802D28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0FF7-504C-4B81-9577-66437FDADDE2}" type="datetimeFigureOut">
              <a:rPr lang="en-CA" smtClean="0"/>
              <a:t>2023-05-10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C70F28-4F01-E472-C170-1A5C5E8BD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E2B7F4-19FC-EAF5-42AE-51E0E825D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6EF9-D00E-4330-9637-CA819857F37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485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CB4568-5925-555D-8D63-6208A54AC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CF712D2-B08C-A7D4-5CD3-D2C53BADC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F9ADFD-E731-CBC3-CE67-D5548C66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0FF7-504C-4B81-9577-66437FDADDE2}" type="datetimeFigureOut">
              <a:rPr lang="en-CA" smtClean="0"/>
              <a:t>2023-05-10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2A32EB-A517-5D59-66A2-A93519C96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FD3AE7-5DD8-2117-6382-7E99045F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6EF9-D00E-4330-9637-CA819857F37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2533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AB00569-B946-5D24-A105-8A14A4784F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FA67EF-0547-F7E3-C66E-074062D32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083E5A-064D-1FB5-D0E1-53BECF3FE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0FF7-504C-4B81-9577-66437FDADDE2}" type="datetimeFigureOut">
              <a:rPr lang="en-CA" smtClean="0"/>
              <a:t>2023-05-10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219549-DEAB-6B97-CF3A-E0D9ADB7E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14B114-5A26-464F-A9DE-CD411FD0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6EF9-D00E-4330-9637-CA819857F37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364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D60F07-C730-C78E-24C0-3B425BF78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5A526F-CBAB-F1BE-D528-167E67415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ACC6DB-DB29-7592-65C0-6F46D6F13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0FF7-504C-4B81-9577-66437FDADDE2}" type="datetimeFigureOut">
              <a:rPr lang="en-CA" smtClean="0"/>
              <a:t>2023-05-10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E00C54-E0A0-C052-8DBE-A81C5EA9D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974040-5376-05D2-B864-9AFEC9669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6EF9-D00E-4330-9637-CA819857F37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682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999433-5C38-1EE7-4B20-12BA17D6A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E2B133-C4C8-39A2-A00D-C2115C8C9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52D28B-DBBA-3D6B-A794-F622A6495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0FF7-504C-4B81-9577-66437FDADDE2}" type="datetimeFigureOut">
              <a:rPr lang="en-CA" smtClean="0"/>
              <a:t>2023-05-10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40154D-7619-9400-2742-B33ECC12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A249F3-4B1C-7F40-035C-E7B13CE7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6EF9-D00E-4330-9637-CA819857F37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8914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07B9B3-3631-E626-47B9-359AED4C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C783A7-7C4C-2970-1A58-64DC26B27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21B198-974F-35F7-A40A-9B8B519CD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32733A-2D58-2922-5723-CA79C9DA3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0FF7-504C-4B81-9577-66437FDADDE2}" type="datetimeFigureOut">
              <a:rPr lang="en-CA" smtClean="0"/>
              <a:t>2023-05-10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7BA2125-F406-4254-CA5F-AF7BE3755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ACA46E-F8CE-EC52-CD01-2F9947532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6EF9-D00E-4330-9637-CA819857F37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1185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2E9CE4-7C11-DE30-2B2A-4AE1FE0BC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99CE69-4B57-25F8-80A9-486EA06BE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1D0D1C-7211-7E42-242D-5B71DD3D1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B67A467-7A29-5235-C248-96AB5E9DE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9830962-ED03-F7E0-97DE-0308F9BA4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2E4D9B-268C-275B-81C3-39DFF4C93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0FF7-504C-4B81-9577-66437FDADDE2}" type="datetimeFigureOut">
              <a:rPr lang="en-CA" smtClean="0"/>
              <a:t>2023-05-10</a:t>
            </a:fld>
            <a:endParaRPr lang="en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4481C8-68AD-F877-E6A2-414A7CF7C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EEEF4C8-7713-690D-C657-F7F59EC4D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6EF9-D00E-4330-9637-CA819857F37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9973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889068-A582-7AEE-E787-CAB2A2DAE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927B36-47B1-918E-693D-9354FCD0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0FF7-504C-4B81-9577-66437FDADDE2}" type="datetimeFigureOut">
              <a:rPr lang="en-CA" smtClean="0"/>
              <a:t>2023-05-10</a:t>
            </a:fld>
            <a:endParaRPr lang="en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FEE72D-8C15-3248-70CF-A474DE7A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41F3EE-4622-354B-80D2-C820ED4E9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6EF9-D00E-4330-9637-CA819857F37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7585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4FA046A-EFF2-97BC-0EB4-690D5B0B2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0FF7-504C-4B81-9577-66437FDADDE2}" type="datetimeFigureOut">
              <a:rPr lang="en-CA" smtClean="0"/>
              <a:t>2023-05-10</a:t>
            </a:fld>
            <a:endParaRPr lang="en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969582-7DCB-31B2-96B8-BEDF117A1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571B42-F28D-7AFC-8140-9AC0BBDFC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6EF9-D00E-4330-9637-CA819857F37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4944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3007A-DF21-56D8-EC13-FFBDC243E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28C3E0-F5B1-FF6E-51E4-5403DEE4E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8503C8-34F9-A4DD-BAD2-D978B2BE4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01CF5E-554F-67F7-135D-C1CFF67D5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0FF7-504C-4B81-9577-66437FDADDE2}" type="datetimeFigureOut">
              <a:rPr lang="en-CA" smtClean="0"/>
              <a:t>2023-05-10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6E8F8E-1825-AD49-86F5-1B9827B01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FF78FC-5E92-2E46-711C-586E9BD24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6EF9-D00E-4330-9637-CA819857F37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925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8CC406-EC6F-300A-49E7-E30961C55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8CE0E8F-1D0C-2C51-98D4-08AA8124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218758-EC01-B11B-8FB9-2AFC275BE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BD782C-A6DA-75FF-6E4E-469881CF0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A0FF7-504C-4B81-9577-66437FDADDE2}" type="datetimeFigureOut">
              <a:rPr lang="en-CA" smtClean="0"/>
              <a:t>2023-05-10</a:t>
            </a:fld>
            <a:endParaRPr lang="en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28FDBC-0830-6DDF-26C6-57264A06A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E4C372-EDFD-EE3A-2FAB-7E9CDDBF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E6EF9-D00E-4330-9637-CA819857F37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056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5D307F8-FE32-D8D5-FBD8-A7D1FC2FD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B32232-EC10-AC47-F91C-F4014B526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779C76-478E-9566-3E4F-117A40DE1C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A0FF7-504C-4B81-9577-66437FDADDE2}" type="datetimeFigureOut">
              <a:rPr lang="en-CA" smtClean="0"/>
              <a:t>2023-05-10</a:t>
            </a:fld>
            <a:endParaRPr lang="en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CA9D3B-CD04-DC2E-84BC-518105327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B78E21-D603-54E2-526B-F3FEB465C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E6EF9-D00E-4330-9637-CA819857F37B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967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:This image provided by NASA shows the sun releasing a M1.7 class flare.">
            <a:extLst>
              <a:ext uri="{FF2B5EF4-FFF2-40B4-BE49-F238E27FC236}">
                <a16:creationId xmlns:a16="http://schemas.microsoft.com/office/drawing/2014/main" id="{0A301E21-8B9B-35B6-297D-C58FBF863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82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E68444E-94C2-7B57-D996-F4FBC5F4E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FFFFFF"/>
                </a:solidFill>
              </a:rPr>
              <a:t>Predicting Solar Flares with Sandpile Avalanche Models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34552CC-6449-4C2B-3777-05AD27D32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FFFFFF"/>
                </a:solidFill>
              </a:rPr>
              <a:t>Rencontre </a:t>
            </a:r>
            <a:r>
              <a:rPr lang="en-CA" dirty="0" err="1">
                <a:solidFill>
                  <a:srgbClr val="FFFFFF"/>
                </a:solidFill>
              </a:rPr>
              <a:t>annuelle</a:t>
            </a:r>
            <a:r>
              <a:rPr lang="en-CA" dirty="0">
                <a:solidFill>
                  <a:srgbClr val="FFFFFF"/>
                </a:solidFill>
              </a:rPr>
              <a:t> du CRAQ 2023</a:t>
            </a:r>
          </a:p>
          <a:p>
            <a:r>
              <a:rPr lang="en-CA" dirty="0">
                <a:solidFill>
                  <a:srgbClr val="FFFFFF"/>
                </a:solidFill>
              </a:rPr>
              <a:t>Henri Lamarre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C9889D1-2675-620A-B290-FF9A8C64A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313" y="5696804"/>
            <a:ext cx="2847373" cy="116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F368E17-9A71-B36F-04F0-7B9D52EF7257}"/>
              </a:ext>
            </a:extLst>
          </p:cNvPr>
          <p:cNvSpPr txBox="1"/>
          <p:nvPr/>
        </p:nvSpPr>
        <p:spPr>
          <a:xfrm>
            <a:off x="0" y="6537326"/>
            <a:ext cx="3715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0" i="0" dirty="0">
                <a:solidFill>
                  <a:srgbClr val="555555"/>
                </a:solidFill>
                <a:effectLst/>
                <a:latin typeface="FoundersGroteskMono"/>
              </a:rPr>
              <a:t>NASA/SDO/AIA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247633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small portion of our solar system's sun as it releases a large burst of energy.">
            <a:extLst>
              <a:ext uri="{FF2B5EF4-FFF2-40B4-BE49-F238E27FC236}">
                <a16:creationId xmlns:a16="http://schemas.microsoft.com/office/drawing/2014/main" id="{9763F6BB-F62E-5CEC-FAB3-24D31FB9F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5356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152E992-946E-0044-35B7-34111CD2A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fr-CA" sz="2800"/>
              <a:t>Solar Flares</a:t>
            </a:r>
            <a:endParaRPr lang="en-CA" sz="2800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AD3ACC0E-4870-A976-CD3B-7C56BE288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What are Solar Flares?</a:t>
            </a:r>
          </a:p>
          <a:p>
            <a:r>
              <a:rPr lang="en-US" sz="1700" dirty="0"/>
              <a:t>How do they happen?</a:t>
            </a:r>
          </a:p>
          <a:p>
            <a:r>
              <a:rPr lang="en-US" sz="1700" dirty="0"/>
              <a:t>How do they affect us?</a:t>
            </a:r>
            <a:endParaRPr lang="en-US" sz="1700" dirty="0">
              <a:cs typeface="Calibri"/>
            </a:endParaRPr>
          </a:p>
          <a:p>
            <a:r>
              <a:rPr lang="en-US" sz="1700" dirty="0"/>
              <a:t>What are the main challenges with Solar Flare prediction?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9BAE3BA-8E6D-058D-2A0B-625B2D47A27C}"/>
              </a:ext>
            </a:extLst>
          </p:cNvPr>
          <p:cNvSpPr txBox="1"/>
          <p:nvPr/>
        </p:nvSpPr>
        <p:spPr>
          <a:xfrm>
            <a:off x="0" y="6537326"/>
            <a:ext cx="3715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b="0" i="0" dirty="0">
                <a:solidFill>
                  <a:srgbClr val="555555"/>
                </a:solidFill>
                <a:effectLst/>
                <a:latin typeface="FoundersGroteskMono"/>
              </a:rPr>
              <a:t>NASA/SDO/AIA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697711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9D5A096-4AD4-ED65-5C2B-8FEAC4F46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5661"/>
            <a:ext cx="5016911" cy="1323439"/>
          </a:xfrm>
        </p:spPr>
        <p:txBody>
          <a:bodyPr anchor="t">
            <a:normAutofit/>
          </a:bodyPr>
          <a:lstStyle/>
          <a:p>
            <a:r>
              <a:rPr lang="fr-CA" sz="4800" dirty="0">
                <a:solidFill>
                  <a:schemeClr val="bg1"/>
                </a:solidFill>
              </a:rPr>
              <a:t>Avalanche </a:t>
            </a:r>
            <a:r>
              <a:rPr lang="fr-CA" sz="4800" dirty="0" err="1">
                <a:solidFill>
                  <a:schemeClr val="bg1"/>
                </a:solidFill>
              </a:rPr>
              <a:t>Models</a:t>
            </a:r>
            <a:endParaRPr lang="en-CA" sz="4800" dirty="0">
              <a:solidFill>
                <a:schemeClr val="bg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D42369-0537-D583-3128-D3B37DFDE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49" y="1929839"/>
            <a:ext cx="4391025" cy="24543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Where can avalanche models be used?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What is self-organized criticality?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Why is this relevant for solar flares?</a:t>
            </a: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2023-04-30 19-52-36">
            <a:hlinkClick r:id="" action="ppaction://media"/>
            <a:extLst>
              <a:ext uri="{FF2B5EF4-FFF2-40B4-BE49-F238E27FC236}">
                <a16:creationId xmlns:a16="http://schemas.microsoft.com/office/drawing/2014/main" id="{48567589-41E5-F517-75E6-ACD1E2C01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99" y="1929839"/>
            <a:ext cx="5260976" cy="295929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AD4D0F6-6EF8-05AA-D973-9E0CBA41733F}"/>
              </a:ext>
            </a:extLst>
          </p:cNvPr>
          <p:cNvSpPr txBox="1"/>
          <p:nvPr/>
        </p:nvSpPr>
        <p:spPr>
          <a:xfrm>
            <a:off x="8900293" y="4889137"/>
            <a:ext cx="526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B0604020202020204" pitchFamily="2" charset="0"/>
              </a:rPr>
              <a:t>Sergei </a:t>
            </a:r>
            <a:r>
              <a:rPr lang="en-CA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B0604020202020204" pitchFamily="2" charset="0"/>
              </a:rPr>
              <a:t>Klishin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B0604020202020204" pitchFamily="2" charset="0"/>
              </a:rPr>
              <a:t> (</a:t>
            </a:r>
            <a:r>
              <a:rPr lang="en-CA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B0604020202020204" pitchFamily="2" charset="0"/>
              </a:rPr>
              <a:t>Y</a:t>
            </a:r>
            <a:r>
              <a:rPr lang="en-CA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anose="020B0604020202020204" pitchFamily="2" charset="0"/>
              </a:rPr>
              <a:t>outube</a:t>
            </a:r>
            <a:r>
              <a:rPr lang="en-CA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Roboto" panose="020B0604020202020204" pitchFamily="2" charset="0"/>
              </a:rPr>
              <a:t>)</a:t>
            </a:r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1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7" name="Rectangle 1078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4960309-1775-567D-A27C-C6D2237DA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286" y="501594"/>
            <a:ext cx="3078814" cy="1668424"/>
          </a:xfrm>
        </p:spPr>
        <p:txBody>
          <a:bodyPr anchor="b">
            <a:normAutofit/>
          </a:bodyPr>
          <a:lstStyle/>
          <a:p>
            <a:r>
              <a:rPr lang="fr-CA" sz="4000" dirty="0" err="1"/>
              <a:t>Why</a:t>
            </a:r>
            <a:r>
              <a:rPr lang="fr-CA" sz="4000" dirty="0"/>
              <a:t> use </a:t>
            </a:r>
            <a:r>
              <a:rPr lang="fr-CA" sz="4000" dirty="0" err="1"/>
              <a:t>this</a:t>
            </a:r>
            <a:r>
              <a:rPr lang="fr-CA" sz="4000" dirty="0"/>
              <a:t> model?</a:t>
            </a:r>
            <a:endParaRPr lang="en-CA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FA053B-0CB7-F77C-E47E-08AFF0985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286" y="2399857"/>
            <a:ext cx="2974039" cy="34257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 sz="2000" dirty="0"/>
              <a:t>Solar </a:t>
            </a:r>
            <a:r>
              <a:rPr lang="fr-CA" sz="2000" dirty="0" err="1"/>
              <a:t>flare</a:t>
            </a:r>
            <a:r>
              <a:rPr lang="fr-CA" sz="2000" dirty="0"/>
              <a:t> </a:t>
            </a:r>
            <a:r>
              <a:rPr lang="fr-CA" sz="2000" dirty="0" err="1"/>
              <a:t>statistics</a:t>
            </a:r>
            <a:endParaRPr lang="fr-CA" sz="2000" dirty="0"/>
          </a:p>
          <a:p>
            <a:r>
              <a:rPr lang="fr-CA" sz="2000" dirty="0" err="1"/>
              <a:t>Predictability</a:t>
            </a:r>
            <a:endParaRPr lang="fr-CA" sz="2000" dirty="0"/>
          </a:p>
          <a:p>
            <a:r>
              <a:rPr lang="fr-CA" sz="2000" dirty="0" err="1"/>
              <a:t>What</a:t>
            </a:r>
            <a:r>
              <a:rPr lang="fr-CA" sz="2000" dirty="0"/>
              <a:t> </a:t>
            </a:r>
            <a:r>
              <a:rPr lang="fr-CA" sz="2000" dirty="0" err="1"/>
              <a:t>is</a:t>
            </a:r>
            <a:r>
              <a:rPr lang="fr-CA" sz="2000" dirty="0"/>
              <a:t> the </a:t>
            </a:r>
            <a:r>
              <a:rPr lang="fr-CA" sz="2000" dirty="0" err="1"/>
              <a:t>connection</a:t>
            </a:r>
            <a:r>
              <a:rPr lang="fr-CA" sz="2000" dirty="0"/>
              <a:t> </a:t>
            </a:r>
            <a:r>
              <a:rPr lang="fr-CA" sz="2000" dirty="0" err="1"/>
              <a:t>between</a:t>
            </a:r>
            <a:r>
              <a:rPr lang="fr-CA" sz="2000" dirty="0"/>
              <a:t> </a:t>
            </a:r>
            <a:r>
              <a:rPr lang="fr-CA" sz="2000" dirty="0" err="1"/>
              <a:t>sand</a:t>
            </a:r>
            <a:r>
              <a:rPr lang="fr-CA" sz="2000" dirty="0"/>
              <a:t> piles and </a:t>
            </a:r>
            <a:r>
              <a:rPr lang="fr-CA" sz="2000" dirty="0" err="1"/>
              <a:t>solar</a:t>
            </a:r>
            <a:r>
              <a:rPr lang="fr-CA" sz="2000" dirty="0"/>
              <a:t> </a:t>
            </a:r>
            <a:r>
              <a:rPr lang="fr-CA" sz="2000" dirty="0" err="1"/>
              <a:t>flares</a:t>
            </a:r>
            <a:r>
              <a:rPr lang="fr-CA" sz="2000" dirty="0"/>
              <a:t>?</a:t>
            </a:r>
            <a:endParaRPr lang="fr-CA" sz="2000" dirty="0">
              <a:cs typeface="Calibri"/>
            </a:endParaRPr>
          </a:p>
          <a:p>
            <a:endParaRPr lang="fr-CA" sz="2000" dirty="0"/>
          </a:p>
          <a:p>
            <a:endParaRPr lang="en-CA" sz="2000" dirty="0"/>
          </a:p>
        </p:txBody>
      </p:sp>
      <p:sp>
        <p:nvSpPr>
          <p:cNvPr id="1088" name="Rectangle 1080">
            <a:extLst>
              <a:ext uri="{FF2B5EF4-FFF2-40B4-BE49-F238E27FC236}">
                <a16:creationId xmlns:a16="http://schemas.microsoft.com/office/drawing/2014/main" id="{FA169C72-4010-413C-A913-4BD6E2D12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9" name="Rectangle 1082">
            <a:extLst>
              <a:ext uri="{FF2B5EF4-FFF2-40B4-BE49-F238E27FC236}">
                <a16:creationId xmlns:a16="http://schemas.microsoft.com/office/drawing/2014/main" id="{758C3C99-2F64-46DC-9F81-BAA40930E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55EDC82-3F91-8B0E-E186-49F30B1F55BF}"/>
              </a:ext>
            </a:extLst>
          </p:cNvPr>
          <p:cNvGrpSpPr/>
          <p:nvPr/>
        </p:nvGrpSpPr>
        <p:grpSpPr>
          <a:xfrm>
            <a:off x="6171371" y="3303962"/>
            <a:ext cx="3050018" cy="3119188"/>
            <a:chOff x="6171371" y="3303962"/>
            <a:chExt cx="3050018" cy="311918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2657DF3-A85B-7FC7-60E3-B48164C69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1371" y="3303962"/>
              <a:ext cx="2885248" cy="3119188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DA23885-F613-BA53-DBFB-B1580AA85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4689" y="5082631"/>
              <a:ext cx="399326" cy="633851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EC8B08CF-FE44-39E1-BE69-2AACE5E310D9}"/>
                </a:ext>
              </a:extLst>
            </p:cNvPr>
            <p:cNvSpPr txBox="1"/>
            <p:nvPr/>
          </p:nvSpPr>
          <p:spPr>
            <a:xfrm>
              <a:off x="7506891" y="3595687"/>
              <a:ext cx="1714498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r-CA" sz="1400" dirty="0">
                  <a:cs typeface="Calibri"/>
                </a:rPr>
                <a:t>Strugarek+14</a:t>
              </a:r>
              <a:endParaRPr lang="fr-CA" sz="1400">
                <a:cs typeface="Calibri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6BA870D4-9058-33DD-3EB3-6C0AF54126BC}"/>
              </a:ext>
            </a:extLst>
          </p:cNvPr>
          <p:cNvGrpSpPr/>
          <p:nvPr/>
        </p:nvGrpSpPr>
        <p:grpSpPr>
          <a:xfrm>
            <a:off x="5257165" y="392512"/>
            <a:ext cx="4254375" cy="2807887"/>
            <a:chOff x="5257165" y="392512"/>
            <a:chExt cx="4254375" cy="280788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7E08BCD-8EEA-74E6-2C0F-858BC8F5F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57165" y="392512"/>
              <a:ext cx="4254375" cy="2807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1A008DB0-E8C2-12E9-F41D-ADCDEE8623A1}"/>
                </a:ext>
              </a:extLst>
            </p:cNvPr>
            <p:cNvSpPr txBox="1"/>
            <p:nvPr/>
          </p:nvSpPr>
          <p:spPr>
            <a:xfrm>
              <a:off x="5732859" y="2643187"/>
              <a:ext cx="1952624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CA" sz="1400" dirty="0">
                  <a:cs typeface="Calibri"/>
                </a:rPr>
                <a:t>Verbeeck+19</a:t>
              </a:r>
              <a:endParaRPr lang="fr-CA" sz="140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95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0366137-3DBB-4912-98D5-672702020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28D1CE-5BF4-45B7-8D6D-B31A31980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775791" cy="685799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90E72D1-74D0-FE70-6B1A-097C4E9F4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26" y="685801"/>
            <a:ext cx="3228738" cy="1591235"/>
          </a:xfrm>
        </p:spPr>
        <p:txBody>
          <a:bodyPr anchor="b">
            <a:normAutofit/>
          </a:bodyPr>
          <a:lstStyle/>
          <a:p>
            <a:pPr algn="ctr"/>
            <a:r>
              <a:rPr lang="fr-CA" dirty="0">
                <a:solidFill>
                  <a:schemeClr val="bg1">
                    <a:alpha val="60000"/>
                  </a:schemeClr>
                </a:solidFill>
              </a:rPr>
              <a:t>Connection to </a:t>
            </a:r>
            <a:r>
              <a:rPr lang="fr-CA" dirty="0" err="1">
                <a:solidFill>
                  <a:schemeClr val="bg1">
                    <a:alpha val="60000"/>
                  </a:schemeClr>
                </a:solidFill>
              </a:rPr>
              <a:t>Flares</a:t>
            </a:r>
            <a:endParaRPr lang="en-CA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14" name="Espace réservé du contenu 13" descr="Une image contenant texte, écran, Appareils électroniques, affichage&#10;&#10;Description générée automatiquement">
            <a:extLst>
              <a:ext uri="{FF2B5EF4-FFF2-40B4-BE49-F238E27FC236}">
                <a16:creationId xmlns:a16="http://schemas.microsoft.com/office/drawing/2014/main" id="{213BF982-371C-0FD8-4782-BFC333579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765" y="1814512"/>
            <a:ext cx="3228975" cy="3228975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6D54C2-2CE6-B468-E03F-7349C89A4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026" y="1599405"/>
            <a:ext cx="2958479" cy="394598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4F9DE5D-0A24-0B99-DEFF-CD6108583A15}"/>
              </a:ext>
            </a:extLst>
          </p:cNvPr>
          <p:cNvSpPr txBox="1"/>
          <p:nvPr/>
        </p:nvSpPr>
        <p:spPr>
          <a:xfrm>
            <a:off x="773525" y="2521974"/>
            <a:ext cx="36067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How do Avalanche models work?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What is the connection between sand and flares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How do we relate this to observations?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8903C7-7931-A0FC-3E17-6B7C6B0BA446}"/>
              </a:ext>
            </a:extLst>
          </p:cNvPr>
          <p:cNvSpPr txBox="1"/>
          <p:nvPr/>
        </p:nvSpPr>
        <p:spPr>
          <a:xfrm>
            <a:off x="6665460" y="5176061"/>
            <a:ext cx="150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Farhang+18</a:t>
            </a:r>
            <a:endParaRPr lang="en-C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2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E0D975-7725-493F-8862-ED40C46BE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83F0D96-8CD4-4CDE-B0CC-657797260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24C51D7-954A-4143-B39C-4752FA3B6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491EF17-1635-4AEB-AC11-07BA2A119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2F202BA-4686-4BC5-8CA5-60010A0FC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53C14B0-1161-49D1-9AAC-B4BAD7436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8E96422-DF7F-4DB7-9786-EABEBF8BC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470BE78-D499-ED1B-2CD5-57663681F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687" y="372846"/>
            <a:ext cx="4651076" cy="1174826"/>
          </a:xfrm>
          <a:noFill/>
        </p:spPr>
        <p:txBody>
          <a:bodyPr anchor="t">
            <a:normAutofit/>
          </a:bodyPr>
          <a:lstStyle/>
          <a:p>
            <a:r>
              <a:rPr lang="fr-CA" sz="3600" dirty="0" err="1">
                <a:solidFill>
                  <a:schemeClr val="bg1"/>
                </a:solidFill>
              </a:rPr>
              <a:t>Choosing</a:t>
            </a:r>
            <a:r>
              <a:rPr lang="fr-CA" sz="3600" dirty="0">
                <a:solidFill>
                  <a:schemeClr val="bg1"/>
                </a:solidFill>
              </a:rPr>
              <a:t> an Energy </a:t>
            </a:r>
            <a:r>
              <a:rPr lang="fr-CA" sz="3600" dirty="0" err="1">
                <a:solidFill>
                  <a:schemeClr val="bg1"/>
                </a:solidFill>
              </a:rPr>
              <a:t>Definition</a:t>
            </a:r>
            <a:endParaRPr lang="en-CA" sz="3600" dirty="0">
              <a:solidFill>
                <a:schemeClr val="bg1"/>
              </a:solidFill>
            </a:endParaRP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6740837D-E6CE-09C8-F309-23545C9DF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240" y="1556011"/>
            <a:ext cx="2894659" cy="2894659"/>
          </a:xfrm>
          <a:noFill/>
        </p:spPr>
      </p:pic>
      <p:pic>
        <p:nvPicPr>
          <p:cNvPr id="14" name="Image 13" descr="Une image contenant texte, écran, Appareils électroniques, affichage&#10;&#10;Description générée automatiquement">
            <a:extLst>
              <a:ext uri="{FF2B5EF4-FFF2-40B4-BE49-F238E27FC236}">
                <a16:creationId xmlns:a16="http://schemas.microsoft.com/office/drawing/2014/main" id="{18592B63-F691-DD3C-DF1F-8F2E48073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6" y="1556013"/>
            <a:ext cx="2938629" cy="293862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0C47FE3-A325-ABDB-7868-6C1096364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476" y="1036784"/>
            <a:ext cx="4942206" cy="35445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707E471C-8CA8-89FD-8933-6B364EF97DB6}"/>
                  </a:ext>
                </a:extLst>
              </p:cNvPr>
              <p:cNvSpPr txBox="1"/>
              <p:nvPr/>
            </p:nvSpPr>
            <p:spPr>
              <a:xfrm>
                <a:off x="809438" y="4450670"/>
                <a:ext cx="18615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E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CA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707E471C-8CA8-89FD-8933-6B364EF97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38" y="4450670"/>
                <a:ext cx="1861514" cy="646331"/>
              </a:xfrm>
              <a:prstGeom prst="rect">
                <a:avLst/>
              </a:prstGeom>
              <a:blipFill>
                <a:blip r:embed="rId6"/>
                <a:stretch>
                  <a:fillRect l="-6885" t="-13208" b="-3584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5158F6C-B34F-23DD-9436-5B5A8CA62349}"/>
                  </a:ext>
                </a:extLst>
              </p:cNvPr>
              <p:cNvSpPr txBox="1"/>
              <p:nvPr/>
            </p:nvSpPr>
            <p:spPr>
              <a:xfrm>
                <a:off x="1255354" y="4444708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E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CA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5158F6C-B34F-23DD-9436-5B5A8CA62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354" y="4444708"/>
                <a:ext cx="6096000" cy="646331"/>
              </a:xfrm>
              <a:prstGeom prst="rect">
                <a:avLst/>
              </a:prstGeom>
              <a:blipFill>
                <a:blip r:embed="rId7"/>
                <a:stretch>
                  <a:fillRect t="-13208" b="-3584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937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DO composite image of a 10 Sept. 2017 solar flare">
            <a:extLst>
              <a:ext uri="{FF2B5EF4-FFF2-40B4-BE49-F238E27FC236}">
                <a16:creationId xmlns:a16="http://schemas.microsoft.com/office/drawing/2014/main" id="{A1A7F6E8-5A45-C31B-2C17-806E63034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4" r="9090" b="13332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F99665E-477A-C17F-855D-F02EE211D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729488"/>
            <a:ext cx="3838048" cy="1556512"/>
          </a:xfrm>
        </p:spPr>
        <p:txBody>
          <a:bodyPr anchor="b">
            <a:normAutofit/>
          </a:bodyPr>
          <a:lstStyle/>
          <a:p>
            <a:r>
              <a:rPr lang="fr-CA" sz="4000" dirty="0" err="1"/>
              <a:t>Thank</a:t>
            </a:r>
            <a:r>
              <a:rPr lang="fr-CA" sz="4000" dirty="0"/>
              <a:t> </a:t>
            </a:r>
            <a:r>
              <a:rPr lang="fr-CA" sz="4000" dirty="0" err="1"/>
              <a:t>you</a:t>
            </a:r>
            <a:r>
              <a:rPr lang="fr-CA" sz="4000" dirty="0"/>
              <a:t>!</a:t>
            </a:r>
            <a:br>
              <a:rPr lang="fr-CA" sz="4000" dirty="0"/>
            </a:br>
            <a:r>
              <a:rPr lang="fr-CA" sz="4000" dirty="0"/>
              <a:t>Questions?</a:t>
            </a:r>
            <a:endParaRPr lang="en-CA" sz="4000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017AFB-D446-FF55-CBCD-2390DED0F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3"/>
            <a:ext cx="3838049" cy="3733937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fr-CA" sz="1700" dirty="0" err="1">
                <a:solidFill>
                  <a:schemeClr val="tx1">
                    <a:lumMod val="75000"/>
                  </a:schemeClr>
                </a:solidFill>
              </a:rPr>
              <a:t>References</a:t>
            </a:r>
            <a:r>
              <a:rPr lang="fr-CA" sz="1700" dirty="0">
                <a:solidFill>
                  <a:schemeClr val="tx1">
                    <a:lumMod val="7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fr-FR" sz="1200" b="1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Charbonneau, Paul, et al. </a:t>
            </a:r>
            <a:r>
              <a:rPr lang="fr-FR" sz="1200" b="0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"Avalanche </a:t>
            </a:r>
            <a:r>
              <a:rPr lang="fr-FR" sz="1200" b="0" i="0" dirty="0" err="1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models</a:t>
            </a:r>
            <a:r>
              <a:rPr lang="fr-FR" sz="1200" b="0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for </a:t>
            </a:r>
            <a:r>
              <a:rPr lang="fr-FR" sz="1200" b="0" i="0" dirty="0" err="1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solar</a:t>
            </a:r>
            <a:r>
              <a:rPr lang="fr-FR" sz="1200" b="0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200" b="0" i="0" dirty="0" err="1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flares</a:t>
            </a:r>
            <a:r>
              <a:rPr lang="fr-FR" sz="1200" b="0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fr-FR" sz="1200" b="0" i="0" dirty="0" err="1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Invited</a:t>
            </a:r>
            <a:r>
              <a:rPr lang="fr-FR" sz="1200" b="0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sz="1200" b="0" i="0" dirty="0" err="1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Review</a:t>
            </a:r>
            <a:r>
              <a:rPr lang="fr-FR" sz="1200" b="0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)." </a:t>
            </a:r>
            <a:r>
              <a:rPr lang="fr-FR" sz="1200" b="0" i="1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Solar </a:t>
            </a:r>
            <a:r>
              <a:rPr lang="fr-FR" sz="1200" b="0" i="1" dirty="0" err="1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Physics</a:t>
            </a:r>
            <a:r>
              <a:rPr lang="fr-FR" sz="1200" b="0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203 (2001): 321-353.</a:t>
            </a:r>
          </a:p>
          <a:p>
            <a:pPr marL="0" indent="0">
              <a:buNone/>
            </a:pPr>
            <a:r>
              <a:rPr lang="en-US" sz="1200" b="1" i="0" dirty="0" err="1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Farhang</a:t>
            </a:r>
            <a:r>
              <a:rPr lang="en-US" sz="1200" b="1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200" b="1" i="0" dirty="0" err="1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Nastaran</a:t>
            </a:r>
            <a:r>
              <a:rPr lang="en-US" sz="1200" b="1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Hossein Safari, and Michael S. Wheatland. </a:t>
            </a:r>
            <a:r>
              <a:rPr lang="en-US" sz="1200" b="0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"Principle of minimum energy in magnetic reconnection in a self-organized critical model for solar flares." </a:t>
            </a:r>
            <a:r>
              <a:rPr lang="en-US" sz="1200" b="0" i="1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The Astrophysical Journal</a:t>
            </a:r>
            <a:r>
              <a:rPr lang="en-US" sz="1200" b="0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859.1 (2018): 41.</a:t>
            </a:r>
            <a:endParaRPr lang="fr-CA" sz="1100" b="0" i="0" dirty="0">
              <a:solidFill>
                <a:schemeClr val="tx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CA" sz="1200" b="1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Strugarek, Antoine, et al. </a:t>
            </a:r>
            <a:r>
              <a:rPr lang="en-CA" sz="1200" b="0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"Deterministically driven avalanche models of solar flares." </a:t>
            </a:r>
            <a:r>
              <a:rPr lang="en-CA" sz="1200" b="0" i="1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Coronal Magnetometry</a:t>
            </a:r>
            <a:r>
              <a:rPr lang="en-CA" sz="1200" b="0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(2014): 371-393.</a:t>
            </a:r>
            <a:endParaRPr lang="fr-CA" sz="17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 b="1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Thibeault, Christian, et al. </a:t>
            </a:r>
            <a:r>
              <a:rPr lang="en-US" sz="1200" b="0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"Forecasting Solar Flares by Data Assimilation in Sandpile Models." </a:t>
            </a:r>
            <a:r>
              <a:rPr lang="en-US" sz="1200" b="0" i="1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Solar Physics</a:t>
            </a:r>
            <a:r>
              <a:rPr lang="en-US" sz="1200" b="0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297.9 (2022): 125.</a:t>
            </a:r>
            <a:endParaRPr lang="fr-CA" sz="1700" b="0" i="0" dirty="0">
              <a:solidFill>
                <a:schemeClr val="tx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 b="1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Verbeeck, Cis, et al</a:t>
            </a:r>
            <a:r>
              <a:rPr lang="en-US" sz="1200" b="0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. "Solar flare distributions: Lognormal instead of power law?." </a:t>
            </a:r>
            <a:r>
              <a:rPr lang="en-US" sz="1200" b="0" i="1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The Astrophysical Journal</a:t>
            </a:r>
            <a:r>
              <a:rPr lang="en-US" sz="1200" b="0" i="0" dirty="0">
                <a:solidFill>
                  <a:schemeClr val="tx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884.1 (2019): 50.</a:t>
            </a:r>
            <a:endParaRPr lang="fr-CA" sz="1700" dirty="0">
              <a:solidFill>
                <a:schemeClr val="tx1">
                  <a:lumMod val="75000"/>
                </a:schemeClr>
              </a:solidFill>
            </a:endParaRPr>
          </a:p>
          <a:p>
            <a:endParaRPr lang="en-CA" sz="17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2270AAD-5726-90B8-99A8-871E1056A3EF}"/>
              </a:ext>
            </a:extLst>
          </p:cNvPr>
          <p:cNvSpPr txBox="1"/>
          <p:nvPr/>
        </p:nvSpPr>
        <p:spPr>
          <a:xfrm>
            <a:off x="10784115" y="6451991"/>
            <a:ext cx="194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>
                    <a:lumMod val="65000"/>
                    <a:lumOff val="35000"/>
                  </a:schemeClr>
                </a:solidFill>
              </a:rPr>
              <a:t>NASA/SDO</a:t>
            </a:r>
            <a:endParaRPr lang="en-CA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64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630</Words>
  <Application>Microsoft Office PowerPoint</Application>
  <PresentationFormat>Grand écran</PresentationFormat>
  <Paragraphs>84</Paragraphs>
  <Slides>7</Slides>
  <Notes>5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Thème Office</vt:lpstr>
      <vt:lpstr>Predicting Solar Flares with Sandpile Avalanche Models</vt:lpstr>
      <vt:lpstr>Solar Flares</vt:lpstr>
      <vt:lpstr>Avalanche Models</vt:lpstr>
      <vt:lpstr>Why use this model?</vt:lpstr>
      <vt:lpstr>Connection to Flares</vt:lpstr>
      <vt:lpstr>Choosing an Energy Definition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Predicting Solar Flares with Sandpile Avalanche Models</dc:title>
  <dc:creator>Henri Lamarre</dc:creator>
  <cp:lastModifiedBy>Henri Lamarre</cp:lastModifiedBy>
  <cp:revision>40</cp:revision>
  <dcterms:created xsi:type="dcterms:W3CDTF">2023-04-30T23:29:15Z</dcterms:created>
  <dcterms:modified xsi:type="dcterms:W3CDTF">2023-05-10T19:30:26Z</dcterms:modified>
</cp:coreProperties>
</file>