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7" r:id="rId2"/>
    <p:sldMasterId id="2147483788" r:id="rId3"/>
    <p:sldMasterId id="2147483648" r:id="rId4"/>
  </p:sldMasterIdLst>
  <p:sldIdLst>
    <p:sldId id="297" r:id="rId5"/>
    <p:sldId id="302" r:id="rId6"/>
    <p:sldId id="300" r:id="rId7"/>
    <p:sldId id="303" r:id="rId8"/>
    <p:sldId id="304" r:id="rId9"/>
    <p:sldId id="308" r:id="rId10"/>
    <p:sldId id="309" r:id="rId11"/>
    <p:sldId id="305" r:id="rId12"/>
    <p:sldId id="313" r:id="rId13"/>
    <p:sldId id="306" r:id="rId14"/>
    <p:sldId id="311" r:id="rId15"/>
    <p:sldId id="299" r:id="rId16"/>
    <p:sldId id="307" r:id="rId17"/>
    <p:sldId id="316" r:id="rId18"/>
    <p:sldId id="314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296" r:id="rId32"/>
    <p:sldId id="32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CEE"/>
    <a:srgbClr val="F2A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9F20E2-7E61-C106-1B85-93BA46BF9A72}" v="8440" dt="2023-05-09T07:48:43.015"/>
    <p1510:client id="{B40E39EB-CA74-13D1-5F7D-8121764E208B}" v="1" dt="2023-05-04T08:02:53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00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0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57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5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60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58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91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89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0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28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7A69-95CE-A750-E44E-4623F9557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E25BB-FD4E-66D8-117A-6520767FE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B2916-26E2-84D3-9816-0CA384CD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16B48-6A5F-AC4E-2601-34B7848D1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48562-29F8-C81B-7FB5-9CF3829D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3044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12E5E-1E66-ECC6-0221-70535871D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C32FA-201A-0443-EC5F-B1356B31D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194B1-9D73-EFAA-F506-17E749CD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97D8E-F0CD-2265-C7F3-C8664813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CEA32-604F-2396-44DE-08B8083C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9170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8618-EAC4-3BF9-0767-26F51D9D9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A3D44-F4E1-1249-2AAB-7D77E6BC6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E94BE-3141-9F6E-401C-A41DE202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F8009-D04C-B7AD-8C07-B21C7B81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70719-6DA2-385E-9BCB-17DC9862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1394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3E6A-4908-73AB-7311-31AF2BE72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ED6D9-7A0E-997A-D881-7682C5247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E9EEE-EF38-1571-D1BE-06C5DBE3F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6D880-1724-6C5F-82F7-B08878CB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4AD1F-B93E-5074-D4F2-1224B9BA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2E18E-2BC8-88B7-0BB3-F838C093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3810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8D89-49E2-1B40-9834-D0E315BB5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5513-2B9E-B8C5-3870-529EE5EC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6E32F-58FB-C981-A42B-34579220B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491DC6-EEE8-5C31-D452-BBA96A7C3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72F61-0013-2B0D-55EE-8A5CAF338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DB01BD-BA28-4BBE-5C8A-92446A5F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D8ECC7-1EC8-0B59-B6FD-CE2FE4271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71940F-1BCE-8648-4051-F23FDEEB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7099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2834-8E26-2804-C0F3-01BD915B6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35F2E4-471A-0237-1C35-CEB19E12B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D4282B-A246-EFDA-0C78-8EAEA7F52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03F0D-78A6-DC50-B87B-AFC7C59B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5511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781037-A8EC-ED9A-D8C2-BF585862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2BA2E-039F-2C3D-5547-19DBED6D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5DAE6-8532-A131-0767-57B22B64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7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78B1-556D-781D-B208-7A18A804A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30282-82BB-9206-8668-CA991FA8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E5517-2489-B104-952B-9349420A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6FB1D-3B75-FCA0-EA1A-17637A86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42F53-E866-41E4-5F80-1654A34A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460BE-8F46-EAF8-B532-CCFD71B8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5638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6D435-D628-64BB-F28B-C6942204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E53D2-4391-19EA-3193-39A0F2276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B07A9-EB2A-3125-318F-A36F62C93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FDD15-B9A2-8E86-48B6-627E2A898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11D66-1B91-D8C0-99E4-9D61B4D8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18108-FCE2-DEBE-50D2-4ED5FF43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697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D6A8-24B9-31AC-DF79-6C8B2138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12565-14B9-EB2D-2A2B-D3638CF91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55C5-F6CC-A86F-19D8-548C45C8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B17A1-BDE4-3DA3-95D3-B36701AF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BDE9-FB57-5234-914E-6BDF284C9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8765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C36FCE-748A-953C-623F-7DD75EDB8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B4877-379C-F7DA-6478-EC67A667D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C09F8-13E4-6CAB-6907-CC298044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E0FC5-EBC1-AFCD-08FB-660B2899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31707-0CCB-FB75-6B95-0E2C85826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8863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11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0" r:id="rId6"/>
    <p:sldLayoutId id="2147483776" r:id="rId7"/>
    <p:sldLayoutId id="2147483777" r:id="rId8"/>
    <p:sldLayoutId id="2147483778" r:id="rId9"/>
    <p:sldLayoutId id="2147483779" r:id="rId10"/>
    <p:sldLayoutId id="214748378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5C3D1-F20C-98B6-9777-86631FF9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20D8B-43F9-4B6E-11E0-470417923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20337-BDE3-3607-6679-EF6E4618F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AA26A-613E-7C41-9FCC-A58A14B8D849}" type="datetimeFigureOut">
              <a:rPr lang="en-CA" smtClean="0"/>
              <a:t>2023-05-09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25A98-C429-B2CC-17E4-65EF7139C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52655-CC0E-48D5-FEEB-E99BCE3E1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E8582-EC91-B445-9FA8-E17F0202F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782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4552" y="727241"/>
            <a:ext cx="6069863" cy="4086803"/>
          </a:xfrm>
        </p:spPr>
        <p:txBody>
          <a:bodyPr>
            <a:normAutofit/>
          </a:bodyPr>
          <a:lstStyle/>
          <a:p>
            <a:r>
              <a:rPr lang="en-US" dirty="0"/>
              <a:t>thermal evolution of Lava planets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6396E743-D826-3F25-D200-DC244D02E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9" r="23889"/>
          <a:stretch/>
        </p:blipFill>
        <p:spPr>
          <a:xfrm>
            <a:off x="1" y="10"/>
            <a:ext cx="5372099" cy="6857989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BAA1968-33FD-4826-C428-27628065E7A0}"/>
              </a:ext>
            </a:extLst>
          </p:cNvPr>
          <p:cNvSpPr txBox="1"/>
          <p:nvPr/>
        </p:nvSpPr>
        <p:spPr>
          <a:xfrm>
            <a:off x="5598510" y="3285796"/>
            <a:ext cx="613776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Mahesh Herath (2nd year PhD student), Charles-Eduoard </a:t>
            </a:r>
            <a:r>
              <a:rPr lang="en-US" sz="2400" b="1" err="1"/>
              <a:t>Boukare</a:t>
            </a:r>
            <a:r>
              <a:rPr lang="en-US" sz="2400" b="1" dirty="0"/>
              <a:t>, Nicolas Cowan </a:t>
            </a:r>
          </a:p>
        </p:txBody>
      </p:sp>
      <p:pic>
        <p:nvPicPr>
          <p:cNvPr id="7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DF59D97-E168-ACA1-4FEF-CEC98722B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433" y="4107950"/>
            <a:ext cx="1643217" cy="910435"/>
          </a:xfrm>
          <a:prstGeom prst="rect">
            <a:avLst/>
          </a:prstGeom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7D6144AF-87B1-10B8-450F-AC04E383B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798" y="4149240"/>
            <a:ext cx="1652008" cy="814783"/>
          </a:xfrm>
          <a:prstGeom prst="rect">
            <a:avLst/>
          </a:prstGeom>
        </p:spPr>
      </p:pic>
      <p:pic>
        <p:nvPicPr>
          <p:cNvPr id="6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B1A24B-5939-B949-C49F-E64A2BDB1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8572" y="4153074"/>
            <a:ext cx="2125718" cy="929817"/>
          </a:xfrm>
          <a:prstGeom prst="rect">
            <a:avLst/>
          </a:prstGeom>
        </p:spPr>
      </p:pic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77B5C31-60DA-7F11-F78D-0B86BCB71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297" y="4960882"/>
            <a:ext cx="1087822" cy="1087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0C5CB5-28F9-9624-FF9D-616966BC922D}"/>
              </a:ext>
            </a:extLst>
          </p:cNvPr>
          <p:cNvSpPr txBox="1"/>
          <p:nvPr/>
        </p:nvSpPr>
        <p:spPr>
          <a:xfrm>
            <a:off x="7726855" y="198382"/>
            <a:ext cx="240659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CRAQ 2023</a:t>
            </a:r>
          </a:p>
        </p:txBody>
      </p:sp>
    </p:spTree>
    <p:extLst>
      <p:ext uri="{BB962C8B-B14F-4D97-AF65-F5344CB8AC3E}">
        <p14:creationId xmlns:p14="http://schemas.microsoft.com/office/powerpoint/2010/main" val="75970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00600" y="381000"/>
            <a:ext cx="3112698" cy="1440611"/>
          </a:xfrm>
          <a:prstGeom prst="roundRect">
            <a:avLst/>
          </a:prstGeom>
          <a:solidFill>
            <a:srgbClr val="00206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117715" y="507180"/>
            <a:ext cx="248389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Allow temperature of each layer to evolve according to thermal equations per layer</a:t>
            </a:r>
            <a:endParaRPr lang="en-GB" b="1" dirty="0">
              <a:ea typeface="Calibri"/>
              <a:cs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97974" y="2514600"/>
            <a:ext cx="3110429" cy="125073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073871" y="2575091"/>
            <a:ext cx="26538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Check the temperature profile against the solidus/liquidus of Silicate mantle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096001" y="1776249"/>
            <a:ext cx="15665" cy="7365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1169078" y="381000"/>
            <a:ext cx="2920760" cy="1440611"/>
          </a:xfrm>
          <a:prstGeom prst="round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1602352" y="514711"/>
            <a:ext cx="194042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START:</a:t>
            </a:r>
            <a:br>
              <a:rPr lang="en-GB" b="1" dirty="0"/>
            </a:br>
            <a:r>
              <a:rPr lang="en-GB" b="1" dirty="0"/>
              <a:t>Interior structure and initial thermal profile</a:t>
            </a:r>
            <a:endParaRPr lang="en-GB" b="1" dirty="0">
              <a:ea typeface="Calibri"/>
              <a:cs typeface="Calibri"/>
            </a:endParaRPr>
          </a:p>
        </p:txBody>
      </p:sp>
      <p:cxnSp>
        <p:nvCxnSpPr>
          <p:cNvPr id="52" name="Straight Arrow Connector 51"/>
          <p:cNvCxnSpPr>
            <a:endCxn id="4" idx="1"/>
          </p:cNvCxnSpPr>
          <p:nvPr/>
        </p:nvCxnSpPr>
        <p:spPr>
          <a:xfrm>
            <a:off x="4084881" y="1101305"/>
            <a:ext cx="715719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952634" y="3147401"/>
            <a:ext cx="243839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dirty="0">
                <a:ea typeface="Calibri"/>
                <a:cs typeface="Calibri"/>
              </a:rPr>
              <a:t>Back to step 2 and repeat</a:t>
            </a:r>
            <a:endParaRPr lang="en-GB" sz="1600" b="1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161691" y="3782900"/>
            <a:ext cx="15665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4797974" y="4645573"/>
            <a:ext cx="3110429" cy="1145627"/>
          </a:xfrm>
          <a:prstGeom prst="roundRect">
            <a:avLst/>
          </a:prstGeom>
          <a:solidFill>
            <a:schemeClr val="accent4">
              <a:lumMod val="7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TextBox 74"/>
          <p:cNvSpPr txBox="1"/>
          <p:nvPr/>
        </p:nvSpPr>
        <p:spPr>
          <a:xfrm>
            <a:off x="5152699" y="4758615"/>
            <a:ext cx="248306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Allow crystallization of the mantle and repeat the process</a:t>
            </a:r>
            <a:endParaRPr lang="en-US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994966-05DF-DB4B-0AD3-22194B4CCC21}"/>
              </a:ext>
            </a:extLst>
          </p:cNvPr>
          <p:cNvCxnSpPr>
            <a:cxnSpLocks/>
          </p:cNvCxnSpPr>
          <p:nvPr/>
        </p:nvCxnSpPr>
        <p:spPr>
          <a:xfrm flipH="1" flipV="1">
            <a:off x="8200598" y="1123782"/>
            <a:ext cx="759472" cy="525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DE4762-8543-6A52-32EA-093D60A0C463}"/>
              </a:ext>
            </a:extLst>
          </p:cNvPr>
          <p:cNvCxnSpPr/>
          <p:nvPr/>
        </p:nvCxnSpPr>
        <p:spPr>
          <a:xfrm>
            <a:off x="8936421" y="1145627"/>
            <a:ext cx="7882" cy="4041227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57BA6D-666F-E755-7AE2-6D2E5DCEC27E}"/>
              </a:ext>
            </a:extLst>
          </p:cNvPr>
          <p:cNvCxnSpPr>
            <a:cxnSpLocks/>
          </p:cNvCxnSpPr>
          <p:nvPr/>
        </p:nvCxnSpPr>
        <p:spPr>
          <a:xfrm flipH="1" flipV="1">
            <a:off x="7853854" y="5147441"/>
            <a:ext cx="1108841" cy="18392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ECD16F3-BD1D-8722-993C-17CC0D17F31F}"/>
              </a:ext>
            </a:extLst>
          </p:cNvPr>
          <p:cNvSpPr txBox="1"/>
          <p:nvPr/>
        </p:nvSpPr>
        <p:spPr>
          <a:xfrm>
            <a:off x="3644910" y="1386918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1</a:t>
            </a:r>
            <a:endParaRPr lang="en-GB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D15287-40C4-23F4-3E32-A061E1C74584}"/>
              </a:ext>
            </a:extLst>
          </p:cNvPr>
          <p:cNvSpPr txBox="1"/>
          <p:nvPr/>
        </p:nvSpPr>
        <p:spPr>
          <a:xfrm>
            <a:off x="7428634" y="1386918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2</a:t>
            </a:r>
            <a:endParaRPr lang="en-GB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115E81-0E42-B04A-D09D-A17B6801FD46}"/>
              </a:ext>
            </a:extLst>
          </p:cNvPr>
          <p:cNvSpPr txBox="1"/>
          <p:nvPr/>
        </p:nvSpPr>
        <p:spPr>
          <a:xfrm>
            <a:off x="7468047" y="3318193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C4B0A4-7149-CE93-B0EE-F80DFB2EB8BB}"/>
              </a:ext>
            </a:extLst>
          </p:cNvPr>
          <p:cNvSpPr txBox="1"/>
          <p:nvPr/>
        </p:nvSpPr>
        <p:spPr>
          <a:xfrm>
            <a:off x="7468047" y="5393986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4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453BF73-65BC-B8E2-F7F6-A2A13EAC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49" y="2580605"/>
            <a:ext cx="3597837" cy="228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/>
              <a:t>THE THERMAL MODEL</a:t>
            </a:r>
            <a:endParaRPr lang="en-US" sz="4800" b="1" kern="1200" dirty="0">
              <a:latin typeface="+mj-lt"/>
              <a:ea typeface="Calibri"/>
              <a:cs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ACC6B6-8A97-20C4-DD74-63B0A4BED2AA}"/>
              </a:ext>
            </a:extLst>
          </p:cNvPr>
          <p:cNvSpPr/>
          <p:nvPr/>
        </p:nvSpPr>
        <p:spPr>
          <a:xfrm>
            <a:off x="4861183" y="2232108"/>
            <a:ext cx="2987018" cy="196697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43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C505F-72B3-836E-4F7D-D92D0EC7D213}"/>
              </a:ext>
            </a:extLst>
          </p:cNvPr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Upper Mantle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718B-87BD-7253-63C2-C69CC74DD15C}"/>
              </a:ext>
            </a:extLst>
          </p:cNvPr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Lower Mantle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0EB12-E513-0066-CE5A-1872718AB79B}"/>
              </a:ext>
            </a:extLst>
          </p:cNvPr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Core (molten/solid) 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2ADCDF4-4084-FA67-EC67-4E1FBB46D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42" y="206697"/>
            <a:ext cx="5503652" cy="5510078"/>
          </a:xfrm>
          <a:prstGeom prst="rect">
            <a:avLst/>
          </a:prstGeom>
        </p:spPr>
      </p:pic>
      <p:pic>
        <p:nvPicPr>
          <p:cNvPr id="10" name="Picture 10" descr="Chart&#10;&#10;Description automatically generated">
            <a:extLst>
              <a:ext uri="{FF2B5EF4-FFF2-40B4-BE49-F238E27FC236}">
                <a16:creationId xmlns:a16="http://schemas.microsoft.com/office/drawing/2014/main" id="{51DEB097-B856-B068-6E37-C60F00FA9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32" y="210616"/>
            <a:ext cx="4468483" cy="34606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1A0537-C022-4246-2DBC-2C35023D49BE}"/>
              </a:ext>
            </a:extLst>
          </p:cNvPr>
          <p:cNvSpPr txBox="1"/>
          <p:nvPr/>
        </p:nvSpPr>
        <p:spPr>
          <a:xfrm>
            <a:off x="6415569" y="3830747"/>
            <a:ext cx="416548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Adiabat meets liquidus and solidus 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A6970A73-C354-35C3-3A08-440D936BB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494" y="4670305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183C17D-B303-BC01-82F7-249111C15B81}"/>
              </a:ext>
            </a:extLst>
          </p:cNvPr>
          <p:cNvGrpSpPr/>
          <p:nvPr/>
        </p:nvGrpSpPr>
        <p:grpSpPr>
          <a:xfrm>
            <a:off x="1000996" y="48470"/>
            <a:ext cx="11060567" cy="6115739"/>
            <a:chOff x="-1972532" y="807670"/>
            <a:chExt cx="11060567" cy="611573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35B4F49-449F-6A00-3633-89D0F55FB15E}"/>
                </a:ext>
              </a:extLst>
            </p:cNvPr>
            <p:cNvCxnSpPr>
              <a:cxnSpLocks/>
            </p:cNvCxnSpPr>
            <p:nvPr/>
          </p:nvCxnSpPr>
          <p:spPr>
            <a:xfrm>
              <a:off x="-1788195" y="6897914"/>
              <a:ext cx="1027288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ECB0D1-C29C-4CFF-5BE6-CE6EA2F96151}"/>
                </a:ext>
              </a:extLst>
            </p:cNvPr>
            <p:cNvSpPr txBox="1"/>
            <p:nvPr/>
          </p:nvSpPr>
          <p:spPr>
            <a:xfrm>
              <a:off x="7764339" y="6215523"/>
              <a:ext cx="1323696" cy="707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CA" sz="4000" dirty="0"/>
                <a:t>Temp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6BE351B-9200-A485-4AA9-BD35D77A5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779210" y="1515556"/>
              <a:ext cx="0" cy="538552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7B9A7B-1FD0-DB36-3897-B305DC8DFA94}"/>
                </a:ext>
              </a:extLst>
            </p:cNvPr>
            <p:cNvSpPr txBox="1"/>
            <p:nvPr/>
          </p:nvSpPr>
          <p:spPr>
            <a:xfrm>
              <a:off x="-1972532" y="807670"/>
              <a:ext cx="3866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000" dirty="0"/>
                <a:t>z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781947-8786-E586-67BB-263D17E5EA92}"/>
              </a:ext>
            </a:extLst>
          </p:cNvPr>
          <p:cNvCxnSpPr>
            <a:cxnSpLocks/>
          </p:cNvCxnSpPr>
          <p:nvPr/>
        </p:nvCxnSpPr>
        <p:spPr>
          <a:xfrm>
            <a:off x="4018227" y="1370965"/>
            <a:ext cx="4109773" cy="4756457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71F5190-7C70-6080-8283-64897EF74E53}"/>
              </a:ext>
            </a:extLst>
          </p:cNvPr>
          <p:cNvSpPr txBox="1"/>
          <p:nvPr/>
        </p:nvSpPr>
        <p:spPr>
          <a:xfrm>
            <a:off x="551193" y="1020187"/>
            <a:ext cx="643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dirty="0"/>
              <a:t>R</a:t>
            </a:r>
            <a:r>
              <a:rPr lang="en-CA" sz="4000" baseline="-25000" dirty="0"/>
              <a:t>p</a:t>
            </a:r>
            <a:endParaRPr lang="en-CA" sz="4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AD5E36-E6C1-D334-FC32-527A49B00751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194318" y="1374130"/>
            <a:ext cx="989137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5FE6338-F585-5470-4D05-964C5AB30DD8}"/>
              </a:ext>
            </a:extLst>
          </p:cNvPr>
          <p:cNvCxnSpPr>
            <a:cxnSpLocks/>
          </p:cNvCxnSpPr>
          <p:nvPr/>
        </p:nvCxnSpPr>
        <p:spPr>
          <a:xfrm>
            <a:off x="9324622" y="1370965"/>
            <a:ext cx="1295901" cy="4764584"/>
          </a:xfrm>
          <a:prstGeom prst="line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6E863D-EECB-0303-7396-7C7E3C7162E4}"/>
              </a:ext>
            </a:extLst>
          </p:cNvPr>
          <p:cNvCxnSpPr>
            <a:cxnSpLocks/>
          </p:cNvCxnSpPr>
          <p:nvPr/>
        </p:nvCxnSpPr>
        <p:spPr>
          <a:xfrm>
            <a:off x="6752936" y="1377296"/>
            <a:ext cx="1356050" cy="4750126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2847EA9-284C-E3CD-2B62-34973BE599BA}"/>
              </a:ext>
            </a:extLst>
          </p:cNvPr>
          <p:cNvGrpSpPr/>
          <p:nvPr/>
        </p:nvGrpSpPr>
        <p:grpSpPr>
          <a:xfrm>
            <a:off x="4920582" y="1357272"/>
            <a:ext cx="3180665" cy="4770150"/>
            <a:chOff x="4631781" y="2173238"/>
            <a:chExt cx="3180665" cy="477015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963C94-AC96-0F99-7A25-346DA2809B7E}"/>
                </a:ext>
              </a:extLst>
            </p:cNvPr>
            <p:cNvCxnSpPr>
              <a:cxnSpLocks/>
            </p:cNvCxnSpPr>
            <p:nvPr/>
          </p:nvCxnSpPr>
          <p:spPr>
            <a:xfrm>
              <a:off x="4631781" y="2173238"/>
              <a:ext cx="448653" cy="1563668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2A6FCD3-8D76-9782-9FFA-D5FBDAD5D8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89137" y="3765057"/>
              <a:ext cx="2723309" cy="317833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5E67EFC-DEAD-4840-FB5E-54C7601F388E}"/>
              </a:ext>
            </a:extLst>
          </p:cNvPr>
          <p:cNvGrpSpPr/>
          <p:nvPr/>
        </p:nvGrpSpPr>
        <p:grpSpPr>
          <a:xfrm>
            <a:off x="4934474" y="1385423"/>
            <a:ext cx="2335261" cy="4741999"/>
            <a:chOff x="4934474" y="1385423"/>
            <a:chExt cx="2335261" cy="474199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51E78CE-FA1E-BE0E-8954-11C09369180C}"/>
                </a:ext>
              </a:extLst>
            </p:cNvPr>
            <p:cNvGrpSpPr/>
            <p:nvPr/>
          </p:nvGrpSpPr>
          <p:grpSpPr>
            <a:xfrm>
              <a:off x="4934474" y="1385423"/>
              <a:ext cx="1138639" cy="2363770"/>
              <a:chOff x="5526789" y="2175639"/>
              <a:chExt cx="1138639" cy="236377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A1282D4-C2AA-3ECA-4F17-3E14D60AF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6789" y="2175639"/>
                <a:ext cx="443464" cy="1563668"/>
              </a:xfrm>
              <a:prstGeom prst="line">
                <a:avLst/>
              </a:prstGeom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A00E1CC-DA56-DADA-7059-F620F1400A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70253" y="3750599"/>
                <a:ext cx="695175" cy="788810"/>
              </a:xfrm>
              <a:prstGeom prst="line">
                <a:avLst/>
              </a:prstGeom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5FAFC5F-54B3-E3B4-E354-8975E89ED9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3113" y="3749193"/>
              <a:ext cx="1196622" cy="2378229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26F1E6B-5E4A-E3D1-04B2-24B472943530}"/>
              </a:ext>
            </a:extLst>
          </p:cNvPr>
          <p:cNvSpPr txBox="1"/>
          <p:nvPr/>
        </p:nvSpPr>
        <p:spPr>
          <a:xfrm>
            <a:off x="4639338" y="612817"/>
            <a:ext cx="738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dirty="0" err="1"/>
              <a:t>T</a:t>
            </a:r>
            <a:r>
              <a:rPr lang="en-CA" sz="4000" baseline="-25000" dirty="0" err="1"/>
              <a:t>eq</a:t>
            </a:r>
            <a:endParaRPr lang="en-CA" sz="40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EEFA176-C4CE-523A-A02A-B16D78BA122B}"/>
              </a:ext>
            </a:extLst>
          </p:cNvPr>
          <p:cNvGrpSpPr/>
          <p:nvPr/>
        </p:nvGrpSpPr>
        <p:grpSpPr>
          <a:xfrm>
            <a:off x="4925772" y="1357272"/>
            <a:ext cx="2027019" cy="4761258"/>
            <a:chOff x="4934474" y="1385423"/>
            <a:chExt cx="2027019" cy="4761258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44643ED-D1B8-51EF-EF4E-D2CEC8C36EAA}"/>
                </a:ext>
              </a:extLst>
            </p:cNvPr>
            <p:cNvCxnSpPr>
              <a:cxnSpLocks/>
            </p:cNvCxnSpPr>
            <p:nvPr/>
          </p:nvCxnSpPr>
          <p:spPr>
            <a:xfrm>
              <a:off x="4934474" y="1385423"/>
              <a:ext cx="443464" cy="1563668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8909D56-390C-D022-91DF-12E83039A1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77938" y="2936108"/>
              <a:ext cx="1583555" cy="3210573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EE847F9-86B4-6D57-5C77-62F9DF8CD55B}"/>
              </a:ext>
            </a:extLst>
          </p:cNvPr>
          <p:cNvGrpSpPr/>
          <p:nvPr/>
        </p:nvGrpSpPr>
        <p:grpSpPr>
          <a:xfrm>
            <a:off x="4924817" y="1367800"/>
            <a:ext cx="1776650" cy="4731433"/>
            <a:chOff x="5377938" y="1435525"/>
            <a:chExt cx="1776650" cy="4731433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CF6A397-D7BA-BCEB-C2D9-AAC0DA96D433}"/>
                </a:ext>
              </a:extLst>
            </p:cNvPr>
            <p:cNvCxnSpPr>
              <a:cxnSpLocks/>
            </p:cNvCxnSpPr>
            <p:nvPr/>
          </p:nvCxnSpPr>
          <p:spPr>
            <a:xfrm>
              <a:off x="5377938" y="1435525"/>
              <a:ext cx="0" cy="1059311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CAE4BA6-B966-1FC5-AFB1-5E84084982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6836" y="2494836"/>
              <a:ext cx="1767752" cy="3672122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3AEE275-62F2-9E8B-3340-35DB7E228BBC}"/>
              </a:ext>
            </a:extLst>
          </p:cNvPr>
          <p:cNvCxnSpPr>
            <a:cxnSpLocks/>
          </p:cNvCxnSpPr>
          <p:nvPr/>
        </p:nvCxnSpPr>
        <p:spPr>
          <a:xfrm>
            <a:off x="4920582" y="1357272"/>
            <a:ext cx="13133" cy="4761258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65B889B-4E03-06DD-E3C3-48DE7E5E7DF3}"/>
              </a:ext>
            </a:extLst>
          </p:cNvPr>
          <p:cNvSpPr txBox="1"/>
          <p:nvPr/>
        </p:nvSpPr>
        <p:spPr>
          <a:xfrm>
            <a:off x="9655571" y="1528123"/>
            <a:ext cx="16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Initial very hot magma ocean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0E3097D-04AF-2340-EF75-1602456FCC95}"/>
              </a:ext>
            </a:extLst>
          </p:cNvPr>
          <p:cNvSpPr txBox="1"/>
          <p:nvPr/>
        </p:nvSpPr>
        <p:spPr>
          <a:xfrm>
            <a:off x="8103886" y="5431666"/>
            <a:ext cx="16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Mush forms at base of MO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C87C786-ED4B-2260-914F-665F2B18775D}"/>
              </a:ext>
            </a:extLst>
          </p:cNvPr>
          <p:cNvSpPr txBox="1"/>
          <p:nvPr/>
        </p:nvSpPr>
        <p:spPr>
          <a:xfrm>
            <a:off x="5708966" y="5315411"/>
            <a:ext cx="176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Mush thickens at expense of MO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77A843-9587-8D83-8E15-7E42688CDBB1}"/>
              </a:ext>
            </a:extLst>
          </p:cNvPr>
          <p:cNvSpPr txBox="1"/>
          <p:nvPr/>
        </p:nvSpPr>
        <p:spPr>
          <a:xfrm>
            <a:off x="4865755" y="4643949"/>
            <a:ext cx="176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Mush solidifies from bottom up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90384F2-3079-D9D3-CBA0-7BCE8E0D19C7}"/>
              </a:ext>
            </a:extLst>
          </p:cNvPr>
          <p:cNvSpPr txBox="1"/>
          <p:nvPr/>
        </p:nvSpPr>
        <p:spPr>
          <a:xfrm>
            <a:off x="4320030" y="3882521"/>
            <a:ext cx="1767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Convecting</a:t>
            </a:r>
            <a:r>
              <a:rPr lang="en-CA" dirty="0"/>
              <a:t> MO over </a:t>
            </a:r>
            <a:r>
              <a:rPr lang="en-CA" dirty="0" err="1"/>
              <a:t>convecting</a:t>
            </a:r>
            <a:r>
              <a:rPr lang="en-CA" dirty="0"/>
              <a:t> solid mantle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B8E05FB-7367-BE8D-2E4D-BAF4987F9474}"/>
              </a:ext>
            </a:extLst>
          </p:cNvPr>
          <p:cNvSpPr txBox="1"/>
          <p:nvPr/>
        </p:nvSpPr>
        <p:spPr>
          <a:xfrm>
            <a:off x="4181316" y="2926625"/>
            <a:ext cx="176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MO stops </a:t>
            </a:r>
            <a:r>
              <a:rPr lang="en-CA" dirty="0" err="1"/>
              <a:t>convecting</a:t>
            </a:r>
            <a:endParaRPr lang="en-CA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AC1D5F5-39AF-0B70-0CC8-0D2FD7912AF3}"/>
              </a:ext>
            </a:extLst>
          </p:cNvPr>
          <p:cNvSpPr txBox="1"/>
          <p:nvPr/>
        </p:nvSpPr>
        <p:spPr>
          <a:xfrm>
            <a:off x="3556643" y="3413064"/>
            <a:ext cx="176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Mantle stops </a:t>
            </a:r>
            <a:r>
              <a:rPr lang="en-CA" dirty="0" err="1"/>
              <a:t>convecting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4A0D8-CB38-434B-54DA-F0168D8BA82A}"/>
              </a:ext>
            </a:extLst>
          </p:cNvPr>
          <p:cNvSpPr txBox="1"/>
          <p:nvPr/>
        </p:nvSpPr>
        <p:spPr>
          <a:xfrm>
            <a:off x="5083674" y="1420300"/>
            <a:ext cx="176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MO keeps cooling quickly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EA8E3-D2D4-CA45-6A65-2CF4BA1AF082}"/>
              </a:ext>
            </a:extLst>
          </p:cNvPr>
          <p:cNvSpPr txBox="1"/>
          <p:nvPr/>
        </p:nvSpPr>
        <p:spPr>
          <a:xfrm rot="2972168">
            <a:off x="3524126" y="1861985"/>
            <a:ext cx="161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silicate liquidus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3D05F-6450-26D7-0389-2BF479FEE286}"/>
              </a:ext>
            </a:extLst>
          </p:cNvPr>
          <p:cNvSpPr txBox="1"/>
          <p:nvPr/>
        </p:nvSpPr>
        <p:spPr>
          <a:xfrm>
            <a:off x="7403653" y="1528123"/>
            <a:ext cx="17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Rapid cooling of magma ocean</a:t>
            </a:r>
          </a:p>
        </p:txBody>
      </p:sp>
    </p:spTree>
    <p:extLst>
      <p:ext uri="{BB962C8B-B14F-4D97-AF65-F5344CB8AC3E}">
        <p14:creationId xmlns:p14="http://schemas.microsoft.com/office/powerpoint/2010/main" val="28417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9" grpId="0"/>
      <p:bldP spid="9" grpId="1"/>
      <p:bldP spid="10" grpId="0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00600" y="381000"/>
            <a:ext cx="3112698" cy="1440611"/>
          </a:xfrm>
          <a:prstGeom prst="roundRect">
            <a:avLst/>
          </a:prstGeom>
          <a:solidFill>
            <a:srgbClr val="00206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117715" y="507180"/>
            <a:ext cx="248389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Allow temperature of each layer to evolve according to thermal equations per layer</a:t>
            </a:r>
            <a:endParaRPr lang="en-GB" b="1" dirty="0">
              <a:ea typeface="Calibri"/>
              <a:cs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97974" y="2514600"/>
            <a:ext cx="3110429" cy="125073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073871" y="2575091"/>
            <a:ext cx="26538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Check the temperature profile against the solidus/liquidus of Silicate mantle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096001" y="1776249"/>
            <a:ext cx="15665" cy="7365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1169078" y="381000"/>
            <a:ext cx="2920760" cy="1440611"/>
          </a:xfrm>
          <a:prstGeom prst="round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1602352" y="514711"/>
            <a:ext cx="194042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START:</a:t>
            </a:r>
            <a:br>
              <a:rPr lang="en-GB" b="1" dirty="0"/>
            </a:br>
            <a:r>
              <a:rPr lang="en-GB" b="1" dirty="0"/>
              <a:t>Interior structure and initial thermal profile</a:t>
            </a:r>
            <a:endParaRPr lang="en-GB" b="1" dirty="0">
              <a:ea typeface="Calibri"/>
              <a:cs typeface="Calibri"/>
            </a:endParaRPr>
          </a:p>
        </p:txBody>
      </p:sp>
      <p:cxnSp>
        <p:nvCxnSpPr>
          <p:cNvPr id="52" name="Straight Arrow Connector 51"/>
          <p:cNvCxnSpPr>
            <a:endCxn id="4" idx="1"/>
          </p:cNvCxnSpPr>
          <p:nvPr/>
        </p:nvCxnSpPr>
        <p:spPr>
          <a:xfrm>
            <a:off x="4084881" y="1101305"/>
            <a:ext cx="715719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952634" y="3147401"/>
            <a:ext cx="243839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dirty="0">
                <a:ea typeface="Calibri"/>
                <a:cs typeface="Calibri"/>
              </a:rPr>
              <a:t>Back to step 2 and repeat</a:t>
            </a:r>
            <a:endParaRPr lang="en-GB" sz="1600" b="1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161691" y="3782900"/>
            <a:ext cx="15665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4797974" y="4645573"/>
            <a:ext cx="3110429" cy="1145627"/>
          </a:xfrm>
          <a:prstGeom prst="roundRect">
            <a:avLst/>
          </a:prstGeom>
          <a:solidFill>
            <a:schemeClr val="accent4">
              <a:lumMod val="7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TextBox 74"/>
          <p:cNvSpPr txBox="1"/>
          <p:nvPr/>
        </p:nvSpPr>
        <p:spPr>
          <a:xfrm>
            <a:off x="5152699" y="4758615"/>
            <a:ext cx="248306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Allow crystallization of the mantle and repeat the process</a:t>
            </a:r>
            <a:endParaRPr lang="en-US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994966-05DF-DB4B-0AD3-22194B4CCC21}"/>
              </a:ext>
            </a:extLst>
          </p:cNvPr>
          <p:cNvCxnSpPr>
            <a:cxnSpLocks/>
          </p:cNvCxnSpPr>
          <p:nvPr/>
        </p:nvCxnSpPr>
        <p:spPr>
          <a:xfrm flipH="1" flipV="1">
            <a:off x="8200598" y="1123782"/>
            <a:ext cx="759472" cy="525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DE4762-8543-6A52-32EA-093D60A0C463}"/>
              </a:ext>
            </a:extLst>
          </p:cNvPr>
          <p:cNvCxnSpPr/>
          <p:nvPr/>
        </p:nvCxnSpPr>
        <p:spPr>
          <a:xfrm>
            <a:off x="8936421" y="1145627"/>
            <a:ext cx="7882" cy="4041227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57BA6D-666F-E755-7AE2-6D2E5DCEC27E}"/>
              </a:ext>
            </a:extLst>
          </p:cNvPr>
          <p:cNvCxnSpPr>
            <a:cxnSpLocks/>
          </p:cNvCxnSpPr>
          <p:nvPr/>
        </p:nvCxnSpPr>
        <p:spPr>
          <a:xfrm flipH="1" flipV="1">
            <a:off x="7853854" y="5147441"/>
            <a:ext cx="1108841" cy="18392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ECD16F3-BD1D-8722-993C-17CC0D17F31F}"/>
              </a:ext>
            </a:extLst>
          </p:cNvPr>
          <p:cNvSpPr txBox="1"/>
          <p:nvPr/>
        </p:nvSpPr>
        <p:spPr>
          <a:xfrm>
            <a:off x="3644910" y="1386918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1</a:t>
            </a:r>
            <a:endParaRPr lang="en-GB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D15287-40C4-23F4-3E32-A061E1C74584}"/>
              </a:ext>
            </a:extLst>
          </p:cNvPr>
          <p:cNvSpPr txBox="1"/>
          <p:nvPr/>
        </p:nvSpPr>
        <p:spPr>
          <a:xfrm>
            <a:off x="7428634" y="1386918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2</a:t>
            </a:r>
            <a:endParaRPr lang="en-GB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115E81-0E42-B04A-D09D-A17B6801FD46}"/>
              </a:ext>
            </a:extLst>
          </p:cNvPr>
          <p:cNvSpPr txBox="1"/>
          <p:nvPr/>
        </p:nvSpPr>
        <p:spPr>
          <a:xfrm>
            <a:off x="7468047" y="3318193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C4B0A4-7149-CE93-B0EE-F80DFB2EB8BB}"/>
              </a:ext>
            </a:extLst>
          </p:cNvPr>
          <p:cNvSpPr txBox="1"/>
          <p:nvPr/>
        </p:nvSpPr>
        <p:spPr>
          <a:xfrm>
            <a:off x="7468047" y="5393986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4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453BF73-65BC-B8E2-F7F6-A2A13EAC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49" y="2580605"/>
            <a:ext cx="3597837" cy="228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/>
              <a:t>THE THERMAL MODEL</a:t>
            </a:r>
            <a:endParaRPr lang="en-US" sz="4800" b="1" kern="1200" dirty="0">
              <a:latin typeface="+mj-lt"/>
              <a:ea typeface="Calibri"/>
              <a:cs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ACC6B6-8A97-20C4-DD74-63B0A4BED2AA}"/>
              </a:ext>
            </a:extLst>
          </p:cNvPr>
          <p:cNvSpPr/>
          <p:nvPr/>
        </p:nvSpPr>
        <p:spPr>
          <a:xfrm>
            <a:off x="4979424" y="4242212"/>
            <a:ext cx="2987018" cy="196697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09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63663-A8AF-51C6-DEA4-8611B2D6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042" y="2919280"/>
            <a:ext cx="2976589" cy="1655483"/>
          </a:xfrm>
        </p:spPr>
        <p:txBody>
          <a:bodyPr anchor="b">
            <a:normAutofit fontScale="90000"/>
          </a:bodyPr>
          <a:lstStyle/>
          <a:p>
            <a:r>
              <a:rPr lang="en-US" sz="4000" dirty="0">
                <a:ea typeface="Calibri"/>
                <a:cs typeface="Calibri"/>
              </a:rPr>
              <a:t>PRELIMINARY RESULTS – TESTS FOR EARTH MASS PLANETS</a:t>
            </a:r>
            <a:endParaRPr lang="en-US" sz="4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A4CE421-B997-2CEE-F7B8-9D92AB905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7" r="-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6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82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C505F-72B3-836E-4F7D-D92D0EC7D213}"/>
              </a:ext>
            </a:extLst>
          </p:cNvPr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Upper Mantle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718B-87BD-7253-63C2-C69CC74DD15C}"/>
              </a:ext>
            </a:extLst>
          </p:cNvPr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Lower Mantle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0EB12-E513-0066-CE5A-1872718AB79B}"/>
              </a:ext>
            </a:extLst>
          </p:cNvPr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Core (molten/solid) </a:t>
            </a:r>
          </a:p>
        </p:txBody>
      </p:sp>
      <p:pic>
        <p:nvPicPr>
          <p:cNvPr id="16" name="Picture 17" descr="Chart, diagram&#10;&#10;Description automatically generated">
            <a:extLst>
              <a:ext uri="{FF2B5EF4-FFF2-40B4-BE49-F238E27FC236}">
                <a16:creationId xmlns:a16="http://schemas.microsoft.com/office/drawing/2014/main" id="{EAD89B6E-A412-5975-05A7-3E72C3DA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9" y="721"/>
            <a:ext cx="12304139" cy="68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9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C505F-72B3-836E-4F7D-D92D0EC7D213}"/>
              </a:ext>
            </a:extLst>
          </p:cNvPr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Upper Mantle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718B-87BD-7253-63C2-C69CC74DD15C}"/>
              </a:ext>
            </a:extLst>
          </p:cNvPr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Lower Mantle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0EB12-E513-0066-CE5A-1872718AB79B}"/>
              </a:ext>
            </a:extLst>
          </p:cNvPr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Core (molten/solid) </a:t>
            </a: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id="{EAD89B6E-A412-5975-05A7-3E72C3DA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5769"/>
            <a:ext cx="12304140" cy="67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92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C505F-72B3-836E-4F7D-D92D0EC7D213}"/>
              </a:ext>
            </a:extLst>
          </p:cNvPr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Upper Mantle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718B-87BD-7253-63C2-C69CC74DD15C}"/>
              </a:ext>
            </a:extLst>
          </p:cNvPr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Lower Mantle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0EB12-E513-0066-CE5A-1872718AB79B}"/>
              </a:ext>
            </a:extLst>
          </p:cNvPr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Core (molten/solid) </a:t>
            </a:r>
          </a:p>
        </p:txBody>
      </p:sp>
      <p:pic>
        <p:nvPicPr>
          <p:cNvPr id="16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D89B6E-A412-5975-05A7-3E72C3DA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2767"/>
            <a:ext cx="12304140" cy="685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5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B0ED202-B59E-D6FD-B20A-ED49F8017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7185"/>
            <a:ext cx="6121879" cy="344004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50F309B-1A32-0F49-9256-FCEDDF57B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457" y="257253"/>
            <a:ext cx="6366293" cy="35686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4D3B65-5052-A0DB-498A-D2E37B5C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604" y="4090227"/>
            <a:ext cx="6674591" cy="228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/>
              <a:t>WHAT IF THE SURFACE TEMPERATURE IS DECREASED</a:t>
            </a:r>
            <a:endParaRPr lang="en-US" sz="4800" b="1" kern="1200" dirty="0">
              <a:latin typeface="+mj-l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4337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C505F-72B3-836E-4F7D-D92D0EC7D213}"/>
              </a:ext>
            </a:extLst>
          </p:cNvPr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Upper Mantle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718B-87BD-7253-63C2-C69CC74DD15C}"/>
              </a:ext>
            </a:extLst>
          </p:cNvPr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Lower Mantle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0EB12-E513-0066-CE5A-1872718AB79B}"/>
              </a:ext>
            </a:extLst>
          </p:cNvPr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Core (molten/solid) </a:t>
            </a: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id="{EAD89B6E-A412-5975-05A7-3E72C3DA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5683"/>
            <a:ext cx="12304140" cy="67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53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6703DD99-F597-2FBC-2395-96875B2AD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04" b="1930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58A62FF-7260-4A26-9BD6-B38173FC1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86" b="908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FEEDD-9FDE-F517-F53D-B903B0B0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latin typeface="+mj-lt"/>
                <a:ea typeface="+mj-ea"/>
                <a:cs typeface="+mj-cs"/>
              </a:rPr>
              <a:t>LAVA PLANETS IN CONTEXT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59022C6-5BE2-4E48-7961-6B1136F3499B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Earth began life as a magma rich world before it cooled down into the lively world we see before us. </a:t>
            </a:r>
            <a:endParaRPr lang="en-US" sz="2600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But what about planets that have sustained magma oceans on their surfaces for billions of years? Do they evolve differently?</a:t>
            </a:r>
            <a:endParaRPr lang="en-US" sz="2600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741139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63663-A8AF-51C6-DEA4-8611B2D6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042" y="2919280"/>
            <a:ext cx="2976589" cy="16554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cs typeface="Calibri"/>
              </a:rPr>
              <a:t>THE EXTENT OF MAGMA CRYSTALLIZATION CAN ALSO DEPEND ON THE COMPRESSIBILITY OF THE MATERIAL.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A4CE421-B997-2CEE-F7B8-9D92AB905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7" r="-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6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93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C505F-72B3-836E-4F7D-D92D0EC7D213}"/>
              </a:ext>
            </a:extLst>
          </p:cNvPr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Upper Mantle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718B-87BD-7253-63C2-C69CC74DD15C}"/>
              </a:ext>
            </a:extLst>
          </p:cNvPr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Lower Mantle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0EB12-E513-0066-CE5A-1872718AB79B}"/>
              </a:ext>
            </a:extLst>
          </p:cNvPr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Core (molten/solid) </a:t>
            </a:r>
          </a:p>
        </p:txBody>
      </p:sp>
      <p:pic>
        <p:nvPicPr>
          <p:cNvPr id="16" name="Picture 17" descr="Chart&#10;&#10;Description automatically generated">
            <a:extLst>
              <a:ext uri="{FF2B5EF4-FFF2-40B4-BE49-F238E27FC236}">
                <a16:creationId xmlns:a16="http://schemas.microsoft.com/office/drawing/2014/main" id="{EAD89B6E-A412-5975-05A7-3E72C3DA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5493"/>
            <a:ext cx="12304140" cy="67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5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63663-A8AF-51C6-DEA4-8611B2D6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042" y="2919280"/>
            <a:ext cx="2976589" cy="16554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cs typeface="Calibri"/>
              </a:rPr>
              <a:t>WHAT IF WE ADD AN EXTRA SOURCE OF ENERGY INTO THE MAGMA OCEAN??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A4CE421-B997-2CEE-F7B8-9D92AB905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7" r="-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6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71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C505F-72B3-836E-4F7D-D92D0EC7D213}"/>
              </a:ext>
            </a:extLst>
          </p:cNvPr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Upper Mantle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718B-87BD-7253-63C2-C69CC74DD15C}"/>
              </a:ext>
            </a:extLst>
          </p:cNvPr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Lower Mantle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0EB12-E513-0066-CE5A-1872718AB79B}"/>
              </a:ext>
            </a:extLst>
          </p:cNvPr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Core (molten/solid) </a:t>
            </a: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id="{EAD89B6E-A412-5975-05A7-3E72C3DA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5769"/>
            <a:ext cx="12304140" cy="67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78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C505F-72B3-836E-4F7D-D92D0EC7D213}"/>
              </a:ext>
            </a:extLst>
          </p:cNvPr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Upper Mantle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718B-87BD-7253-63C2-C69CC74DD15C}"/>
              </a:ext>
            </a:extLst>
          </p:cNvPr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Lower Mantle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0EB12-E513-0066-CE5A-1872718AB79B}"/>
              </a:ext>
            </a:extLst>
          </p:cNvPr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Core (molten/solid) </a:t>
            </a:r>
          </a:p>
        </p:txBody>
      </p:sp>
      <p:pic>
        <p:nvPicPr>
          <p:cNvPr id="16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D89B6E-A412-5975-05A7-3E72C3DA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1695"/>
            <a:ext cx="12304140" cy="67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80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C505F-72B3-836E-4F7D-D92D0EC7D213}"/>
              </a:ext>
            </a:extLst>
          </p:cNvPr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Upper Mantle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718B-87BD-7253-63C2-C69CC74DD15C}"/>
              </a:ext>
            </a:extLst>
          </p:cNvPr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Lower Mantle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0EB12-E513-0066-CE5A-1872718AB79B}"/>
              </a:ext>
            </a:extLst>
          </p:cNvPr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Core (molten/solid) </a:t>
            </a:r>
          </a:p>
        </p:txBody>
      </p:sp>
      <p:pic>
        <p:nvPicPr>
          <p:cNvPr id="16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EAD89B6E-A412-5975-05A7-3E72C3DA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50857"/>
            <a:ext cx="12304140" cy="671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19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B0ED202-B59E-D6FD-B20A-ED49F8017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7185"/>
            <a:ext cx="6121879" cy="3440046"/>
          </a:xfrm>
          <a:prstGeom prst="rect">
            <a:avLst/>
          </a:prstGeom>
        </p:spPr>
      </p:pic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50F309B-1A32-0F49-9256-FCEDDF57B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457" y="339485"/>
            <a:ext cx="6366293" cy="34041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4D3B65-5052-A0DB-498A-D2E37B5C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189" y="4090227"/>
            <a:ext cx="10010138" cy="228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/>
              <a:t>THE MAGMA OCEAN BECOMES DEEPER!! TIDAL HEATING IS A POSSIBLE SOURCE OF ADDITIONAL ENERGY</a:t>
            </a:r>
            <a:endParaRPr lang="en-US" sz="4800" b="1" kern="1200" dirty="0">
              <a:latin typeface="+mj-l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27990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EAD89B6E-A412-5975-05A7-3E72C3DA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812" y="151499"/>
            <a:ext cx="6710675" cy="6710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48EF8C6-C36D-DA79-81F1-4C836F99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0" y="64567"/>
            <a:ext cx="4345459" cy="228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/>
              <a:t>APPLICATION TO TIDALLY LOCKED PLANETS??</a:t>
            </a:r>
            <a:endParaRPr lang="en-US" sz="4000" b="1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EB0D43-F143-1B61-9509-470F264BDC3D}"/>
              </a:ext>
            </a:extLst>
          </p:cNvPr>
          <p:cNvSpPr txBox="1"/>
          <p:nvPr/>
        </p:nvSpPr>
        <p:spPr>
          <a:xfrm>
            <a:off x="8952634" y="3147401"/>
            <a:ext cx="24383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cs typeface="Calibri"/>
              </a:rPr>
              <a:t>A different model for the nightside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395CAF-EE1B-D6BB-C343-C68C60310EB9}"/>
              </a:ext>
            </a:extLst>
          </p:cNvPr>
          <p:cNvSpPr txBox="1"/>
          <p:nvPr/>
        </p:nvSpPr>
        <p:spPr>
          <a:xfrm>
            <a:off x="1001954" y="3018004"/>
            <a:ext cx="24383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cs typeface="Calibri"/>
              </a:rPr>
              <a:t>One model for the dayside</a:t>
            </a:r>
          </a:p>
        </p:txBody>
      </p:sp>
    </p:spTree>
    <p:extLst>
      <p:ext uri="{BB962C8B-B14F-4D97-AF65-F5344CB8AC3E}">
        <p14:creationId xmlns:p14="http://schemas.microsoft.com/office/powerpoint/2010/main" val="759978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FEEDD-9FDE-F517-F53D-B903B0B0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728" y="77578"/>
            <a:ext cx="6763109" cy="1081148"/>
          </a:xfrm>
        </p:spPr>
        <p:txBody>
          <a:bodyPr>
            <a:normAutofit/>
          </a:bodyPr>
          <a:lstStyle/>
          <a:p>
            <a:r>
              <a:rPr lang="en-US" sz="4800" b="1" dirty="0">
                <a:cs typeface="Calibri Light"/>
              </a:rPr>
              <a:t>FURTHER WORK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A059A-6ADD-88DA-14D8-ABCB847B7722}"/>
              </a:ext>
            </a:extLst>
          </p:cNvPr>
          <p:cNvSpPr>
            <a:spLocks noGrp="1"/>
          </p:cNvSpPr>
          <p:nvPr/>
        </p:nvSpPr>
        <p:spPr>
          <a:xfrm>
            <a:off x="2690315" y="1125457"/>
            <a:ext cx="6470367" cy="563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Investigate how planet mass affects the thermal evolution of the magma ocean.  </a:t>
            </a:r>
            <a:endParaRPr lang="en-US">
              <a:cs typeface="Calibri"/>
            </a:endParaRPr>
          </a:p>
          <a:p>
            <a:r>
              <a:rPr lang="en-US" dirty="0"/>
              <a:t>Vary the composition. For instance, add or reduce the amount of Fe in the mantle. </a:t>
            </a:r>
            <a:endParaRPr lang="en-US">
              <a:cs typeface="Calibri"/>
            </a:endParaRPr>
          </a:p>
          <a:p>
            <a:r>
              <a:rPr lang="en-US" dirty="0"/>
              <a:t>Radially vary the viscosity with a pressure dependency. Will likely change the cooling rate.</a:t>
            </a:r>
            <a:endParaRPr lang="en-US">
              <a:cs typeface="Calibri"/>
            </a:endParaRPr>
          </a:p>
          <a:p>
            <a:r>
              <a:rPr lang="en-US" dirty="0"/>
              <a:t>Investigate the effects of tidal heating</a:t>
            </a:r>
            <a:endParaRPr lang="en-US">
              <a:cs typeface="Calibri"/>
            </a:endParaRPr>
          </a:p>
          <a:p>
            <a:r>
              <a:rPr lang="en-US" dirty="0"/>
              <a:t>Use the models to check if magnetic fields can be generated by these planets. </a:t>
            </a:r>
            <a:endParaRPr lang="en-US">
              <a:cs typeface="Calibri"/>
            </a:endParaRPr>
          </a:p>
          <a:p>
            <a:r>
              <a:rPr lang="en-US" dirty="0"/>
              <a:t>Make a detailed fluid dynamical model of Lava planet thermal evolution.</a:t>
            </a:r>
            <a:endParaRPr lang="en-US">
              <a:cs typeface="Calibri"/>
            </a:endParaRPr>
          </a:p>
          <a:p>
            <a:r>
              <a:rPr lang="en-US" dirty="0"/>
              <a:t>Can JWST observe the thermal phase curves of Lava planets?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378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63663-A8AF-51C6-DEA4-8611B2D6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174" y="3997582"/>
            <a:ext cx="2976589" cy="16554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dirty="0">
                <a:cs typeface="Calibri"/>
              </a:rPr>
              <a:t>Thank you for your attention. Question time.</a:t>
            </a:r>
            <a:br>
              <a:rPr lang="en-US" sz="3200" b="1" dirty="0">
                <a:cs typeface="Calibri"/>
              </a:rPr>
            </a:br>
            <a:br>
              <a:rPr lang="en-US" sz="3200" b="1" dirty="0">
                <a:cs typeface="Calibri"/>
              </a:rPr>
            </a:br>
            <a:br>
              <a:rPr lang="en-US" sz="3200" b="1" dirty="0"/>
            </a:br>
            <a:r>
              <a:rPr lang="en-US" sz="3200" b="1" dirty="0">
                <a:solidFill>
                  <a:srgbClr val="202124"/>
                </a:solidFill>
                <a:latin typeface="Arial"/>
                <a:cs typeface="Arial"/>
              </a:rPr>
              <a:t>Merci pour </a:t>
            </a:r>
            <a:r>
              <a:rPr lang="en-US" sz="3200" b="1" err="1">
                <a:solidFill>
                  <a:srgbClr val="202124"/>
                </a:solidFill>
                <a:latin typeface="Arial"/>
                <a:cs typeface="Arial"/>
              </a:rPr>
              <a:t>votre</a:t>
            </a:r>
            <a:r>
              <a:rPr lang="en-US" sz="3200" b="1" dirty="0">
                <a:solidFill>
                  <a:srgbClr val="202124"/>
                </a:solidFill>
                <a:latin typeface="Arial"/>
                <a:cs typeface="Arial"/>
              </a:rPr>
              <a:t> attention. Heure des questions</a:t>
            </a:r>
            <a:endParaRPr lang="en-US" sz="3200" b="1" dirty="0">
              <a:cs typeface="Calibri"/>
            </a:endParaRPr>
          </a:p>
        </p:txBody>
      </p:sp>
      <p:pic>
        <p:nvPicPr>
          <p:cNvPr id="4" name="Picture 4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9A4CE421-B997-2CEE-F7B8-9D92AB905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10517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6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5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6703DD99-F597-2FBC-2395-96875B2AD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4" r="-2" b="815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58A62FF-7260-4A26-9BD6-B38173FC1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15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FEEDD-9FDE-F517-F53D-B903B0B0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latin typeface="+mj-lt"/>
                <a:ea typeface="+mj-ea"/>
                <a:cs typeface="+mj-cs"/>
              </a:rPr>
              <a:t>LAVA PLANETS IN CONTEXT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59022C6-5BE2-4E48-7961-6B1136F3499B}"/>
              </a:ext>
            </a:extLst>
          </p:cNvPr>
          <p:cNvSpPr txBox="1"/>
          <p:nvPr/>
        </p:nvSpPr>
        <p:spPr>
          <a:xfrm>
            <a:off x="448056" y="2296951"/>
            <a:ext cx="4832803" cy="3664351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Orbiting at very short distances for the host star, Lava planets are expected to have super-heated surfaces that could be observed with the best space telescopes. </a:t>
            </a:r>
            <a:endParaRPr lang="en-US" sz="2000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Are their surfaces hot enough for us to study with thermal phase curves?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How deep are their magma oceans as a result of how they thermally evolved?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Can the internal temperature profile tell us if the interior can release gases into the planet's exterior, and how the interior is differentiated into layers?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How would different variations of the internal structure affect the thermal evolution?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412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00600" y="381000"/>
            <a:ext cx="3112698" cy="1440611"/>
          </a:xfrm>
          <a:prstGeom prst="roundRect">
            <a:avLst/>
          </a:prstGeom>
          <a:solidFill>
            <a:srgbClr val="00206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117715" y="507180"/>
            <a:ext cx="248389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Allow temperature of each layer to evolve according to thermal equations per layer</a:t>
            </a:r>
            <a:endParaRPr lang="en-GB" b="1" dirty="0">
              <a:ea typeface="Calibri"/>
              <a:cs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97974" y="2514600"/>
            <a:ext cx="3110429" cy="125073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073871" y="2575091"/>
            <a:ext cx="26538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Check the temperature profile against the solidus/liquidus of Silicate mantle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096001" y="1776249"/>
            <a:ext cx="15665" cy="7365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1169078" y="381000"/>
            <a:ext cx="2920760" cy="1440611"/>
          </a:xfrm>
          <a:prstGeom prst="round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1602352" y="514711"/>
            <a:ext cx="194042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START:</a:t>
            </a:r>
            <a:br>
              <a:rPr lang="en-GB" b="1" dirty="0"/>
            </a:br>
            <a:r>
              <a:rPr lang="en-GB" b="1" dirty="0"/>
              <a:t>Interior structure and initial thermal profile</a:t>
            </a:r>
            <a:endParaRPr lang="en-GB" b="1" dirty="0">
              <a:ea typeface="Calibri"/>
              <a:cs typeface="Calibri"/>
            </a:endParaRPr>
          </a:p>
        </p:txBody>
      </p:sp>
      <p:cxnSp>
        <p:nvCxnSpPr>
          <p:cNvPr id="52" name="Straight Arrow Connector 51"/>
          <p:cNvCxnSpPr>
            <a:endCxn id="4" idx="1"/>
          </p:cNvCxnSpPr>
          <p:nvPr/>
        </p:nvCxnSpPr>
        <p:spPr>
          <a:xfrm>
            <a:off x="4084881" y="1101305"/>
            <a:ext cx="715719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952634" y="3147401"/>
            <a:ext cx="243839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dirty="0">
                <a:ea typeface="Calibri"/>
                <a:cs typeface="Calibri"/>
              </a:rPr>
              <a:t>Back to step 2 and repeat</a:t>
            </a:r>
            <a:endParaRPr lang="en-GB" sz="1600" b="1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161691" y="3782900"/>
            <a:ext cx="15665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4797974" y="4645573"/>
            <a:ext cx="3110429" cy="1145627"/>
          </a:xfrm>
          <a:prstGeom prst="roundRect">
            <a:avLst/>
          </a:prstGeom>
          <a:solidFill>
            <a:schemeClr val="accent4">
              <a:lumMod val="7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TextBox 74"/>
          <p:cNvSpPr txBox="1"/>
          <p:nvPr/>
        </p:nvSpPr>
        <p:spPr>
          <a:xfrm>
            <a:off x="5152699" y="4758615"/>
            <a:ext cx="248306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Allow crystallization of the mantle and repeat the process</a:t>
            </a:r>
            <a:endParaRPr lang="en-US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994966-05DF-DB4B-0AD3-22194B4CCC21}"/>
              </a:ext>
            </a:extLst>
          </p:cNvPr>
          <p:cNvCxnSpPr>
            <a:cxnSpLocks/>
          </p:cNvCxnSpPr>
          <p:nvPr/>
        </p:nvCxnSpPr>
        <p:spPr>
          <a:xfrm flipH="1" flipV="1">
            <a:off x="8200598" y="1123782"/>
            <a:ext cx="759472" cy="525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DE4762-8543-6A52-32EA-093D60A0C463}"/>
              </a:ext>
            </a:extLst>
          </p:cNvPr>
          <p:cNvCxnSpPr/>
          <p:nvPr/>
        </p:nvCxnSpPr>
        <p:spPr>
          <a:xfrm>
            <a:off x="8936421" y="1145627"/>
            <a:ext cx="7882" cy="4041227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57BA6D-666F-E755-7AE2-6D2E5DCEC27E}"/>
              </a:ext>
            </a:extLst>
          </p:cNvPr>
          <p:cNvCxnSpPr>
            <a:cxnSpLocks/>
          </p:cNvCxnSpPr>
          <p:nvPr/>
        </p:nvCxnSpPr>
        <p:spPr>
          <a:xfrm flipH="1" flipV="1">
            <a:off x="7853854" y="5147441"/>
            <a:ext cx="1108841" cy="18392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ECD16F3-BD1D-8722-993C-17CC0D17F31F}"/>
              </a:ext>
            </a:extLst>
          </p:cNvPr>
          <p:cNvSpPr txBox="1"/>
          <p:nvPr/>
        </p:nvSpPr>
        <p:spPr>
          <a:xfrm>
            <a:off x="3644910" y="1386918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1</a:t>
            </a:r>
            <a:endParaRPr lang="en-GB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D15287-40C4-23F4-3E32-A061E1C74584}"/>
              </a:ext>
            </a:extLst>
          </p:cNvPr>
          <p:cNvSpPr txBox="1"/>
          <p:nvPr/>
        </p:nvSpPr>
        <p:spPr>
          <a:xfrm>
            <a:off x="7428634" y="1386918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2</a:t>
            </a:r>
            <a:endParaRPr lang="en-GB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115E81-0E42-B04A-D09D-A17B6801FD46}"/>
              </a:ext>
            </a:extLst>
          </p:cNvPr>
          <p:cNvSpPr txBox="1"/>
          <p:nvPr/>
        </p:nvSpPr>
        <p:spPr>
          <a:xfrm>
            <a:off x="7468047" y="3318193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C4B0A4-7149-CE93-B0EE-F80DFB2EB8BB}"/>
              </a:ext>
            </a:extLst>
          </p:cNvPr>
          <p:cNvSpPr txBox="1"/>
          <p:nvPr/>
        </p:nvSpPr>
        <p:spPr>
          <a:xfrm>
            <a:off x="7468047" y="5393986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4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453BF73-65BC-B8E2-F7F6-A2A13EAC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49" y="2580605"/>
            <a:ext cx="3597837" cy="228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/>
              <a:t>THE THERMAL MODEL</a:t>
            </a:r>
            <a:endParaRPr lang="en-US" sz="4800" b="1" kern="1200" dirty="0"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87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00600" y="381000"/>
            <a:ext cx="3112698" cy="1440611"/>
          </a:xfrm>
          <a:prstGeom prst="roundRect">
            <a:avLst/>
          </a:prstGeom>
          <a:solidFill>
            <a:srgbClr val="00206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117715" y="507180"/>
            <a:ext cx="248389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Allow temperature of each layer to evolve according to thermal equations per layer</a:t>
            </a:r>
            <a:endParaRPr lang="en-GB" b="1" dirty="0">
              <a:ea typeface="Calibri"/>
              <a:cs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97974" y="2514600"/>
            <a:ext cx="3110429" cy="125073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073871" y="2575091"/>
            <a:ext cx="26538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Check the temperature profile against the solidus/liquidus of Silicate mantle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096001" y="1776249"/>
            <a:ext cx="15665" cy="7365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1169078" y="381000"/>
            <a:ext cx="2920760" cy="1440611"/>
          </a:xfrm>
          <a:prstGeom prst="round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1602352" y="514711"/>
            <a:ext cx="194042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START:</a:t>
            </a:r>
            <a:br>
              <a:rPr lang="en-GB" b="1" dirty="0"/>
            </a:br>
            <a:r>
              <a:rPr lang="en-GB" b="1" dirty="0"/>
              <a:t>Interior structure and initial thermal profile</a:t>
            </a:r>
            <a:endParaRPr lang="en-GB" b="1" dirty="0">
              <a:ea typeface="Calibri"/>
              <a:cs typeface="Calibri"/>
            </a:endParaRPr>
          </a:p>
        </p:txBody>
      </p:sp>
      <p:cxnSp>
        <p:nvCxnSpPr>
          <p:cNvPr id="52" name="Straight Arrow Connector 51"/>
          <p:cNvCxnSpPr>
            <a:endCxn id="4" idx="1"/>
          </p:cNvCxnSpPr>
          <p:nvPr/>
        </p:nvCxnSpPr>
        <p:spPr>
          <a:xfrm>
            <a:off x="4084881" y="1101305"/>
            <a:ext cx="715719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952634" y="3147401"/>
            <a:ext cx="243839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dirty="0">
                <a:ea typeface="Calibri"/>
                <a:cs typeface="Calibri"/>
              </a:rPr>
              <a:t>Back to step 2 and repeat</a:t>
            </a:r>
            <a:endParaRPr lang="en-GB" sz="1600" b="1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161691" y="3782900"/>
            <a:ext cx="15665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4797974" y="4645573"/>
            <a:ext cx="3110429" cy="1145627"/>
          </a:xfrm>
          <a:prstGeom prst="roundRect">
            <a:avLst/>
          </a:prstGeom>
          <a:solidFill>
            <a:schemeClr val="accent4">
              <a:lumMod val="7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TextBox 74"/>
          <p:cNvSpPr txBox="1"/>
          <p:nvPr/>
        </p:nvSpPr>
        <p:spPr>
          <a:xfrm>
            <a:off x="5152699" y="4758615"/>
            <a:ext cx="248306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Allow crystallization of the mantle and repeat the process</a:t>
            </a:r>
            <a:endParaRPr lang="en-US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994966-05DF-DB4B-0AD3-22194B4CCC21}"/>
              </a:ext>
            </a:extLst>
          </p:cNvPr>
          <p:cNvCxnSpPr>
            <a:cxnSpLocks/>
          </p:cNvCxnSpPr>
          <p:nvPr/>
        </p:nvCxnSpPr>
        <p:spPr>
          <a:xfrm flipH="1" flipV="1">
            <a:off x="8200598" y="1123782"/>
            <a:ext cx="759472" cy="525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DE4762-8543-6A52-32EA-093D60A0C463}"/>
              </a:ext>
            </a:extLst>
          </p:cNvPr>
          <p:cNvCxnSpPr/>
          <p:nvPr/>
        </p:nvCxnSpPr>
        <p:spPr>
          <a:xfrm>
            <a:off x="8936421" y="1145627"/>
            <a:ext cx="7882" cy="4041227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57BA6D-666F-E755-7AE2-6D2E5DCEC27E}"/>
              </a:ext>
            </a:extLst>
          </p:cNvPr>
          <p:cNvCxnSpPr>
            <a:cxnSpLocks/>
          </p:cNvCxnSpPr>
          <p:nvPr/>
        </p:nvCxnSpPr>
        <p:spPr>
          <a:xfrm flipH="1" flipV="1">
            <a:off x="7853854" y="5147441"/>
            <a:ext cx="1108841" cy="18392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ECD16F3-BD1D-8722-993C-17CC0D17F31F}"/>
              </a:ext>
            </a:extLst>
          </p:cNvPr>
          <p:cNvSpPr txBox="1"/>
          <p:nvPr/>
        </p:nvSpPr>
        <p:spPr>
          <a:xfrm>
            <a:off x="3644910" y="1386918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1</a:t>
            </a:r>
            <a:endParaRPr lang="en-GB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D15287-40C4-23F4-3E32-A061E1C74584}"/>
              </a:ext>
            </a:extLst>
          </p:cNvPr>
          <p:cNvSpPr txBox="1"/>
          <p:nvPr/>
        </p:nvSpPr>
        <p:spPr>
          <a:xfrm>
            <a:off x="7428634" y="1386918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2</a:t>
            </a:r>
            <a:endParaRPr lang="en-GB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115E81-0E42-B04A-D09D-A17B6801FD46}"/>
              </a:ext>
            </a:extLst>
          </p:cNvPr>
          <p:cNvSpPr txBox="1"/>
          <p:nvPr/>
        </p:nvSpPr>
        <p:spPr>
          <a:xfrm>
            <a:off x="7468047" y="3318193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C4B0A4-7149-CE93-B0EE-F80DFB2EB8BB}"/>
              </a:ext>
            </a:extLst>
          </p:cNvPr>
          <p:cNvSpPr txBox="1"/>
          <p:nvPr/>
        </p:nvSpPr>
        <p:spPr>
          <a:xfrm>
            <a:off x="7468047" y="5393986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4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453BF73-65BC-B8E2-F7F6-A2A13EAC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49" y="2580605"/>
            <a:ext cx="3597837" cy="228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/>
              <a:t>THE THERMAL MODEL</a:t>
            </a:r>
            <a:endParaRPr lang="en-US" sz="4800" b="1" kern="1200" dirty="0">
              <a:latin typeface="+mj-lt"/>
              <a:ea typeface="Calibri"/>
              <a:cs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ACC6B6-8A97-20C4-DD74-63B0A4BED2AA}"/>
              </a:ext>
            </a:extLst>
          </p:cNvPr>
          <p:cNvSpPr/>
          <p:nvPr/>
        </p:nvSpPr>
        <p:spPr>
          <a:xfrm>
            <a:off x="1077459" y="208867"/>
            <a:ext cx="2987018" cy="196697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9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FEEDD-9FDE-F517-F53D-B903B0B0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351" y="5691"/>
            <a:ext cx="5684808" cy="994884"/>
          </a:xfrm>
        </p:spPr>
        <p:txBody>
          <a:bodyPr>
            <a:normAutofit/>
          </a:bodyPr>
          <a:lstStyle/>
          <a:p>
            <a:r>
              <a:rPr lang="en-US" sz="4800" b="1" dirty="0">
                <a:cs typeface="Calibri Light"/>
              </a:rPr>
              <a:t>INTERIOR STRUCTURE</a:t>
            </a:r>
          </a:p>
        </p:txBody>
      </p:sp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BC50CB42-E238-ABA6-DCF3-B771EF220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01" t="12957" r="29213" b="13289"/>
          <a:stretch/>
        </p:blipFill>
        <p:spPr>
          <a:xfrm>
            <a:off x="271743" y="486076"/>
            <a:ext cx="6106295" cy="6136747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E83D1-8EA1-5D38-AF31-9EE1C933239D}"/>
              </a:ext>
            </a:extLst>
          </p:cNvPr>
          <p:cNvSpPr txBox="1"/>
          <p:nvPr/>
        </p:nvSpPr>
        <p:spPr>
          <a:xfrm>
            <a:off x="2266264" y="730988"/>
            <a:ext cx="24114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Upper Mantle</a:t>
            </a:r>
            <a:r>
              <a:rPr lang="en-US" sz="2400" dirty="0">
                <a:cs typeface="Calibri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543A1E-A95D-B096-199E-264B88E8ED47}"/>
              </a:ext>
            </a:extLst>
          </p:cNvPr>
          <p:cNvSpPr txBox="1"/>
          <p:nvPr/>
        </p:nvSpPr>
        <p:spPr>
          <a:xfrm>
            <a:off x="2136867" y="1320459"/>
            <a:ext cx="251209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Lower Mantle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5678F-CAA6-45E8-ABE0-3B1B883263EC}"/>
              </a:ext>
            </a:extLst>
          </p:cNvPr>
          <p:cNvSpPr txBox="1"/>
          <p:nvPr/>
        </p:nvSpPr>
        <p:spPr>
          <a:xfrm>
            <a:off x="1878075" y="2671932"/>
            <a:ext cx="32022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Core (molten/solid)</a:t>
            </a:r>
            <a:r>
              <a:rPr lang="en-US" sz="2400" dirty="0">
                <a:cs typeface="Calibri"/>
              </a:rPr>
              <a:t> 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A23BFA41-59C5-4F9C-E1A1-39072BD49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992912" y="1160070"/>
            <a:ext cx="2805204" cy="1211296"/>
          </a:xfrm>
          <a:prstGeom prst="rect">
            <a:avLst/>
          </a:prstGeom>
        </p:spPr>
      </p:pic>
      <p:pic>
        <p:nvPicPr>
          <p:cNvPr id="17" name="Picture 9" descr="A picture containing blur, sunset&#10;&#10;Description automatically generated">
            <a:extLst>
              <a:ext uri="{FF2B5EF4-FFF2-40B4-BE49-F238E27FC236}">
                <a16:creationId xmlns:a16="http://schemas.microsoft.com/office/drawing/2014/main" id="{D5EDA5CF-C8D2-7F76-88F2-8C4CA23B6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991115" y="2365973"/>
            <a:ext cx="2805025" cy="72246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DF545C-CE8B-74B4-B1B3-2DE676857999}"/>
              </a:ext>
            </a:extLst>
          </p:cNvPr>
          <p:cNvCxnSpPr/>
          <p:nvPr/>
        </p:nvCxnSpPr>
        <p:spPr>
          <a:xfrm flipH="1">
            <a:off x="5695020" y="1231890"/>
            <a:ext cx="2292495" cy="806323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D7C5631-036A-8DF9-FE8D-CE624E156646}"/>
              </a:ext>
            </a:extLst>
          </p:cNvPr>
          <p:cNvCxnSpPr>
            <a:cxnSpLocks/>
          </p:cNvCxnSpPr>
          <p:nvPr/>
        </p:nvCxnSpPr>
        <p:spPr>
          <a:xfrm flipH="1" flipV="1">
            <a:off x="5695020" y="2052591"/>
            <a:ext cx="2306872" cy="990845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>
            <a:extLst>
              <a:ext uri="{FF2B5EF4-FFF2-40B4-BE49-F238E27FC236}">
                <a16:creationId xmlns:a16="http://schemas.microsoft.com/office/drawing/2014/main" id="{A36BC939-84AA-CD53-3018-8244084FB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978535" y="4193694"/>
            <a:ext cx="3020864" cy="650577"/>
          </a:xfrm>
          <a:prstGeom prst="rect">
            <a:avLst/>
          </a:prstGeom>
        </p:spPr>
      </p:pic>
      <p:pic>
        <p:nvPicPr>
          <p:cNvPr id="24" name="Picture 5" descr="A picture containing ground, outdoor, water&#10;&#10;Description automatically generated">
            <a:extLst>
              <a:ext uri="{FF2B5EF4-FFF2-40B4-BE49-F238E27FC236}">
                <a16:creationId xmlns:a16="http://schemas.microsoft.com/office/drawing/2014/main" id="{545D9B14-9B2B-097C-E6BC-AD0C48D83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977636" y="4839776"/>
            <a:ext cx="3035062" cy="650577"/>
          </a:xfrm>
          <a:prstGeom prst="rect">
            <a:avLst/>
          </a:prstGeom>
        </p:spPr>
      </p:pic>
      <p:pic>
        <p:nvPicPr>
          <p:cNvPr id="26" name="Picture 9" descr="A picture containing blur, sunset&#10;&#10;Description automatically generated">
            <a:extLst>
              <a:ext uri="{FF2B5EF4-FFF2-40B4-BE49-F238E27FC236}">
                <a16:creationId xmlns:a16="http://schemas.microsoft.com/office/drawing/2014/main" id="{BC2334FC-C86B-E561-DB73-C912911F8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976738" y="5485859"/>
            <a:ext cx="3035062" cy="65057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0C0522-6A67-2652-3636-8EC831883440}"/>
              </a:ext>
            </a:extLst>
          </p:cNvPr>
          <p:cNvCxnSpPr>
            <a:cxnSpLocks/>
          </p:cNvCxnSpPr>
          <p:nvPr/>
        </p:nvCxnSpPr>
        <p:spPr>
          <a:xfrm flipH="1">
            <a:off x="6025699" y="4208003"/>
            <a:ext cx="1961816" cy="2994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59D3BF-2185-E368-68EC-C5A8A07B6157}"/>
              </a:ext>
            </a:extLst>
          </p:cNvPr>
          <p:cNvCxnSpPr>
            <a:cxnSpLocks/>
          </p:cNvCxnSpPr>
          <p:nvPr/>
        </p:nvCxnSpPr>
        <p:spPr>
          <a:xfrm flipH="1" flipV="1">
            <a:off x="6083209" y="4223572"/>
            <a:ext cx="1947438" cy="1925373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69FFD21-CC4C-8676-B8AC-10EFF3B22BA3}"/>
              </a:ext>
            </a:extLst>
          </p:cNvPr>
          <p:cNvSpPr txBox="1"/>
          <p:nvPr/>
        </p:nvSpPr>
        <p:spPr>
          <a:xfrm>
            <a:off x="8764829" y="3088874"/>
            <a:ext cx="14625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STAGE 1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0DE771-D9FB-1983-0551-F67188D99D75}"/>
              </a:ext>
            </a:extLst>
          </p:cNvPr>
          <p:cNvSpPr txBox="1"/>
          <p:nvPr/>
        </p:nvSpPr>
        <p:spPr>
          <a:xfrm>
            <a:off x="8764828" y="6108119"/>
            <a:ext cx="14625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STAGE 2 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F0A6E4E2-E6DA-8872-5D90-B070B58AB894}"/>
              </a:ext>
            </a:extLst>
          </p:cNvPr>
          <p:cNvSpPr txBox="1"/>
          <p:nvPr/>
        </p:nvSpPr>
        <p:spPr>
          <a:xfrm>
            <a:off x="10797114" y="1395732"/>
            <a:ext cx="110818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MAGMA OCEAN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233AA3B9-28B6-5480-9C21-C051DDDD0976}"/>
              </a:ext>
            </a:extLst>
          </p:cNvPr>
          <p:cNvSpPr txBox="1"/>
          <p:nvPr/>
        </p:nvSpPr>
        <p:spPr>
          <a:xfrm>
            <a:off x="10811491" y="2488410"/>
            <a:ext cx="110818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Fe CORE </a:t>
            </a:r>
          </a:p>
        </p:txBody>
      </p:sp>
      <p:sp>
        <p:nvSpPr>
          <p:cNvPr id="38" name="TextBox 1">
            <a:extLst>
              <a:ext uri="{FF2B5EF4-FFF2-40B4-BE49-F238E27FC236}">
                <a16:creationId xmlns:a16="http://schemas.microsoft.com/office/drawing/2014/main" id="{FD02D311-B89D-ADE6-7AB8-8EFBEE2686D3}"/>
              </a:ext>
            </a:extLst>
          </p:cNvPr>
          <p:cNvSpPr txBox="1"/>
          <p:nvPr/>
        </p:nvSpPr>
        <p:spPr>
          <a:xfrm>
            <a:off x="10969641" y="4228071"/>
            <a:ext cx="110818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MAGMA OCEAN</a:t>
            </a: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99A39F37-BB32-51DE-4D2A-23580A57552C}"/>
              </a:ext>
            </a:extLst>
          </p:cNvPr>
          <p:cNvSpPr txBox="1"/>
          <p:nvPr/>
        </p:nvSpPr>
        <p:spPr>
          <a:xfrm>
            <a:off x="10969641" y="5651428"/>
            <a:ext cx="110818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Fe CORE 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C5FA3966-9E06-9011-FE3D-FC3DB181C127}"/>
              </a:ext>
            </a:extLst>
          </p:cNvPr>
          <p:cNvSpPr txBox="1"/>
          <p:nvPr/>
        </p:nvSpPr>
        <p:spPr>
          <a:xfrm>
            <a:off x="10969642" y="4846296"/>
            <a:ext cx="146761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SOLID SILICATES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9FC9F0-3785-5B2C-2E57-790B242458F1}"/>
              </a:ext>
            </a:extLst>
          </p:cNvPr>
          <p:cNvSpPr txBox="1"/>
          <p:nvPr/>
        </p:nvSpPr>
        <p:spPr>
          <a:xfrm>
            <a:off x="2035834" y="3617345"/>
            <a:ext cx="2886972" cy="31393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cs typeface="Calibri"/>
              </a:rPr>
              <a:t>Use thermoelastic data of mantle minerals and compressed Iron to model the interior</a:t>
            </a:r>
            <a:endParaRPr lang="en-US" b="1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400" dirty="0">
              <a:highlight>
                <a:srgbClr val="000000"/>
              </a:highlight>
              <a:ea typeface="Calibri"/>
              <a:cs typeface="Calibri"/>
            </a:endParaRPr>
          </a:p>
          <a:p>
            <a:endParaRPr lang="en-US" sz="3200" dirty="0">
              <a:ea typeface="Calibri"/>
              <a:cs typeface="Calibri"/>
            </a:endParaRPr>
          </a:p>
          <a:p>
            <a:endParaRPr lang="en-US" sz="3200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23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C505F-72B3-836E-4F7D-D92D0EC7D213}"/>
              </a:ext>
            </a:extLst>
          </p:cNvPr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Upper Mantle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718B-87BD-7253-63C2-C69CC74DD15C}"/>
              </a:ext>
            </a:extLst>
          </p:cNvPr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Lower Mantle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0EB12-E513-0066-CE5A-1872718AB79B}"/>
              </a:ext>
            </a:extLst>
          </p:cNvPr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Core (molten/solid) 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2ADCDF4-4084-FA67-EC67-4E1FBB46D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495" y="149188"/>
            <a:ext cx="7689010" cy="65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08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00600" y="381000"/>
            <a:ext cx="3112698" cy="1440611"/>
          </a:xfrm>
          <a:prstGeom prst="roundRect">
            <a:avLst/>
          </a:prstGeom>
          <a:solidFill>
            <a:srgbClr val="00206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117715" y="507180"/>
            <a:ext cx="248389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Allow temperature of each layer to evolve according to thermal equations per layer</a:t>
            </a:r>
            <a:endParaRPr lang="en-GB" b="1" dirty="0">
              <a:ea typeface="Calibri"/>
              <a:cs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97974" y="2514600"/>
            <a:ext cx="3110429" cy="125073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073871" y="2575091"/>
            <a:ext cx="26538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Check the temperature profile against the solidus/liquidus of Silicate mantle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096001" y="1776249"/>
            <a:ext cx="15665" cy="7365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1169078" y="381000"/>
            <a:ext cx="2920760" cy="1440611"/>
          </a:xfrm>
          <a:prstGeom prst="round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1602352" y="514711"/>
            <a:ext cx="194042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START:</a:t>
            </a:r>
            <a:br>
              <a:rPr lang="en-GB" b="1" dirty="0"/>
            </a:br>
            <a:r>
              <a:rPr lang="en-GB" b="1" dirty="0"/>
              <a:t>Interior structure and initial thermal profile</a:t>
            </a:r>
            <a:endParaRPr lang="en-GB" b="1" dirty="0">
              <a:ea typeface="Calibri"/>
              <a:cs typeface="Calibri"/>
            </a:endParaRPr>
          </a:p>
        </p:txBody>
      </p:sp>
      <p:cxnSp>
        <p:nvCxnSpPr>
          <p:cNvPr id="52" name="Straight Arrow Connector 51"/>
          <p:cNvCxnSpPr>
            <a:endCxn id="4" idx="1"/>
          </p:cNvCxnSpPr>
          <p:nvPr/>
        </p:nvCxnSpPr>
        <p:spPr>
          <a:xfrm>
            <a:off x="4084881" y="1101305"/>
            <a:ext cx="715719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952634" y="3147401"/>
            <a:ext cx="243839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dirty="0">
                <a:ea typeface="Calibri"/>
                <a:cs typeface="Calibri"/>
              </a:rPr>
              <a:t>Back to step 2 and repeat</a:t>
            </a:r>
            <a:endParaRPr lang="en-GB" sz="1600" b="1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161691" y="3782900"/>
            <a:ext cx="15665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4797974" y="4645573"/>
            <a:ext cx="3110429" cy="1145627"/>
          </a:xfrm>
          <a:prstGeom prst="roundRect">
            <a:avLst/>
          </a:prstGeom>
          <a:solidFill>
            <a:schemeClr val="accent4">
              <a:lumMod val="7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TextBox 74"/>
          <p:cNvSpPr txBox="1"/>
          <p:nvPr/>
        </p:nvSpPr>
        <p:spPr>
          <a:xfrm>
            <a:off x="5152699" y="4758615"/>
            <a:ext cx="248306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Allow crystallization of the mantle and repeat the process</a:t>
            </a:r>
            <a:endParaRPr lang="en-US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994966-05DF-DB4B-0AD3-22194B4CCC21}"/>
              </a:ext>
            </a:extLst>
          </p:cNvPr>
          <p:cNvCxnSpPr>
            <a:cxnSpLocks/>
          </p:cNvCxnSpPr>
          <p:nvPr/>
        </p:nvCxnSpPr>
        <p:spPr>
          <a:xfrm flipH="1" flipV="1">
            <a:off x="8200598" y="1123782"/>
            <a:ext cx="759472" cy="525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DE4762-8543-6A52-32EA-093D60A0C463}"/>
              </a:ext>
            </a:extLst>
          </p:cNvPr>
          <p:cNvCxnSpPr/>
          <p:nvPr/>
        </p:nvCxnSpPr>
        <p:spPr>
          <a:xfrm>
            <a:off x="8936421" y="1145627"/>
            <a:ext cx="7882" cy="4041227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57BA6D-666F-E755-7AE2-6D2E5DCEC27E}"/>
              </a:ext>
            </a:extLst>
          </p:cNvPr>
          <p:cNvCxnSpPr>
            <a:cxnSpLocks/>
          </p:cNvCxnSpPr>
          <p:nvPr/>
        </p:nvCxnSpPr>
        <p:spPr>
          <a:xfrm flipH="1" flipV="1">
            <a:off x="7853854" y="5147441"/>
            <a:ext cx="1108841" cy="18392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ECD16F3-BD1D-8722-993C-17CC0D17F31F}"/>
              </a:ext>
            </a:extLst>
          </p:cNvPr>
          <p:cNvSpPr txBox="1"/>
          <p:nvPr/>
        </p:nvSpPr>
        <p:spPr>
          <a:xfrm>
            <a:off x="3644910" y="1386918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1</a:t>
            </a:r>
            <a:endParaRPr lang="en-GB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D15287-40C4-23F4-3E32-A061E1C74584}"/>
              </a:ext>
            </a:extLst>
          </p:cNvPr>
          <p:cNvSpPr txBox="1"/>
          <p:nvPr/>
        </p:nvSpPr>
        <p:spPr>
          <a:xfrm>
            <a:off x="7428634" y="1386918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2</a:t>
            </a:r>
            <a:endParaRPr lang="en-GB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115E81-0E42-B04A-D09D-A17B6801FD46}"/>
              </a:ext>
            </a:extLst>
          </p:cNvPr>
          <p:cNvSpPr txBox="1"/>
          <p:nvPr/>
        </p:nvSpPr>
        <p:spPr>
          <a:xfrm>
            <a:off x="7468047" y="3318193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C4B0A4-7149-CE93-B0EE-F80DFB2EB8BB}"/>
              </a:ext>
            </a:extLst>
          </p:cNvPr>
          <p:cNvSpPr txBox="1"/>
          <p:nvPr/>
        </p:nvSpPr>
        <p:spPr>
          <a:xfrm>
            <a:off x="7468047" y="5393986"/>
            <a:ext cx="3363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ea typeface="Calibri"/>
                <a:cs typeface="Calibri"/>
              </a:rPr>
              <a:t>4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453BF73-65BC-B8E2-F7F6-A2A13EAC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49" y="2580605"/>
            <a:ext cx="3597837" cy="228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/>
              <a:t>THE THERMAL MODEL</a:t>
            </a:r>
            <a:endParaRPr lang="en-US" sz="4800" b="1" kern="1200" dirty="0">
              <a:latin typeface="+mj-lt"/>
              <a:ea typeface="Calibri"/>
              <a:cs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ACC6B6-8A97-20C4-DD74-63B0A4BED2AA}"/>
              </a:ext>
            </a:extLst>
          </p:cNvPr>
          <p:cNvSpPr/>
          <p:nvPr/>
        </p:nvSpPr>
        <p:spPr>
          <a:xfrm>
            <a:off x="4992562" y="143177"/>
            <a:ext cx="2987018" cy="196697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13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866D99-FC7D-EFBE-F503-7C3DACE0E617}"/>
              </a:ext>
            </a:extLst>
          </p:cNvPr>
          <p:cNvSpPr/>
          <p:nvPr/>
        </p:nvSpPr>
        <p:spPr>
          <a:xfrm>
            <a:off x="1376562" y="990347"/>
            <a:ext cx="9316526" cy="16246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C95404-E41C-566F-BF99-8A0170DF065C}"/>
              </a:ext>
            </a:extLst>
          </p:cNvPr>
          <p:cNvSpPr/>
          <p:nvPr/>
        </p:nvSpPr>
        <p:spPr>
          <a:xfrm>
            <a:off x="1376562" y="4239628"/>
            <a:ext cx="9316526" cy="19265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12BC6A99-E58D-001B-DAB5-2E461201E1AE}"/>
              </a:ext>
            </a:extLst>
          </p:cNvPr>
          <p:cNvSpPr txBox="1"/>
          <p:nvPr/>
        </p:nvSpPr>
        <p:spPr>
          <a:xfrm>
            <a:off x="10912131" y="2445277"/>
            <a:ext cx="139573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Going 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7F36D4-B0CB-8286-8B1D-FCA711194952}"/>
              </a:ext>
            </a:extLst>
          </p:cNvPr>
          <p:cNvSpPr/>
          <p:nvPr/>
        </p:nvSpPr>
        <p:spPr>
          <a:xfrm>
            <a:off x="1376561" y="2614987"/>
            <a:ext cx="9316526" cy="16246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" name="Content Placeholder 4" descr="A picture containing bright, close, grill&#10;&#10;Description automatically generated">
            <a:extLst>
              <a:ext uri="{FF2B5EF4-FFF2-40B4-BE49-F238E27FC236}">
                <a16:creationId xmlns:a16="http://schemas.microsoft.com/office/drawing/2014/main" id="{BF9C98CA-8AA6-A257-BBAD-72DC6483BA2F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89" y="1103525"/>
            <a:ext cx="3619499" cy="1387415"/>
          </a:xfrm>
          <a:prstGeom prst="rect">
            <a:avLst/>
          </a:prstGeom>
        </p:spPr>
      </p:pic>
      <p:pic>
        <p:nvPicPr>
          <p:cNvPr id="27" name="Content Placeholder 4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9D99CB57-F262-ABA4-DAEA-DF3B3EDAC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072" y="2736792"/>
            <a:ext cx="3647430" cy="1373039"/>
          </a:xfrm>
          <a:prstGeom prst="rect">
            <a:avLst/>
          </a:prstGeom>
        </p:spPr>
      </p:pic>
      <p:pic>
        <p:nvPicPr>
          <p:cNvPr id="2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46991E84-A0BF-1F9B-C77C-6CB51BEA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821" y="4390190"/>
            <a:ext cx="3647934" cy="1631830"/>
          </a:xfrm>
          <a:prstGeom prst="rect">
            <a:avLst/>
          </a:prstGeom>
        </p:spPr>
      </p:pic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FE7D1D62-03E2-9398-8AFA-8D9F860B5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069" y="1320572"/>
            <a:ext cx="5117540" cy="1074534"/>
          </a:xfrm>
          <a:prstGeom prst="rect">
            <a:avLst/>
          </a:prstGeom>
        </p:spPr>
      </p:pic>
      <p:pic>
        <p:nvPicPr>
          <p:cNvPr id="33" name="Picture 32" descr="Diagram, text&#10;&#10;Description automatically generated">
            <a:extLst>
              <a:ext uri="{FF2B5EF4-FFF2-40B4-BE49-F238E27FC236}">
                <a16:creationId xmlns:a16="http://schemas.microsoft.com/office/drawing/2014/main" id="{B6C6D7F1-4DD6-69AF-3CD7-C958EF02A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555" y="2737807"/>
            <a:ext cx="3825055" cy="1284338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DDCC7F7A-68E0-CA25-D17C-171706944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027" y="4554592"/>
            <a:ext cx="4170111" cy="1302617"/>
          </a:xfrm>
          <a:prstGeom prst="rect">
            <a:avLst/>
          </a:prstGeom>
        </p:spPr>
      </p:pic>
      <p:sp>
        <p:nvSpPr>
          <p:cNvPr id="37" name="TextBox 4">
            <a:extLst>
              <a:ext uri="{FF2B5EF4-FFF2-40B4-BE49-F238E27FC236}">
                <a16:creationId xmlns:a16="http://schemas.microsoft.com/office/drawing/2014/main" id="{D76488DE-62F3-B9D5-36FE-244D089E3A82}"/>
              </a:ext>
            </a:extLst>
          </p:cNvPr>
          <p:cNvSpPr txBox="1"/>
          <p:nvPr/>
        </p:nvSpPr>
        <p:spPr>
          <a:xfrm>
            <a:off x="10897755" y="4084297"/>
            <a:ext cx="1108183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Going out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19C23FA-7667-6979-4175-0A308721AE86}"/>
              </a:ext>
            </a:extLst>
          </p:cNvPr>
          <p:cNvCxnSpPr/>
          <p:nvPr/>
        </p:nvCxnSpPr>
        <p:spPr>
          <a:xfrm flipV="1">
            <a:off x="10829025" y="2290315"/>
            <a:ext cx="8627" cy="508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51F52A6-5FA8-3A63-399F-2C279AE5D2BE}"/>
              </a:ext>
            </a:extLst>
          </p:cNvPr>
          <p:cNvCxnSpPr>
            <a:cxnSpLocks/>
          </p:cNvCxnSpPr>
          <p:nvPr/>
        </p:nvCxnSpPr>
        <p:spPr>
          <a:xfrm flipV="1">
            <a:off x="10814646" y="852578"/>
            <a:ext cx="23004" cy="6814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6D5EFFA-201B-081F-D376-6E112469E812}"/>
              </a:ext>
            </a:extLst>
          </p:cNvPr>
          <p:cNvCxnSpPr>
            <a:cxnSpLocks/>
          </p:cNvCxnSpPr>
          <p:nvPr/>
        </p:nvCxnSpPr>
        <p:spPr>
          <a:xfrm flipV="1">
            <a:off x="10829025" y="3914956"/>
            <a:ext cx="8627" cy="508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50789DD6-D1BE-AD50-E503-9F9A3FEC3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8153" y="2864420"/>
            <a:ext cx="1406825" cy="38153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686E995-78CB-0EFC-0122-14814CBCB7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3892" y="4560949"/>
            <a:ext cx="1455347" cy="424671"/>
          </a:xfrm>
          <a:prstGeom prst="rect">
            <a:avLst/>
          </a:prstGeom>
        </p:spPr>
      </p:pic>
      <p:sp>
        <p:nvSpPr>
          <p:cNvPr id="49" name="TextBox 21">
            <a:extLst>
              <a:ext uri="{FF2B5EF4-FFF2-40B4-BE49-F238E27FC236}">
                <a16:creationId xmlns:a16="http://schemas.microsoft.com/office/drawing/2014/main" id="{C3E5D90D-DA18-07C8-7498-3C0BF9AF5A97}"/>
              </a:ext>
            </a:extLst>
          </p:cNvPr>
          <p:cNvSpPr txBox="1"/>
          <p:nvPr/>
        </p:nvSpPr>
        <p:spPr>
          <a:xfrm>
            <a:off x="10840245" y="1366976"/>
            <a:ext cx="1108183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Going out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0ABC25A-0C10-E3CD-59D1-880001BACA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99847" y="994914"/>
            <a:ext cx="687776" cy="281796"/>
          </a:xfrm>
          <a:prstGeom prst="rect">
            <a:avLst/>
          </a:prstGeom>
        </p:spPr>
      </p:pic>
      <p:sp>
        <p:nvSpPr>
          <p:cNvPr id="53" name="TextBox 8">
            <a:extLst>
              <a:ext uri="{FF2B5EF4-FFF2-40B4-BE49-F238E27FC236}">
                <a16:creationId xmlns:a16="http://schemas.microsoft.com/office/drawing/2014/main" id="{8854C9D7-B406-E63C-9C0B-B3DDC87AB65D}"/>
              </a:ext>
            </a:extLst>
          </p:cNvPr>
          <p:cNvSpPr txBox="1"/>
          <p:nvPr/>
        </p:nvSpPr>
        <p:spPr>
          <a:xfrm>
            <a:off x="4673205" y="372965"/>
            <a:ext cx="4262744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Ts = 1000, 2000, (constant)</a:t>
            </a:r>
            <a:endParaRPr lang="en-US" sz="2400" b="1" baseline="30000" dirty="0"/>
          </a:p>
        </p:txBody>
      </p:sp>
    </p:spTree>
    <p:extLst>
      <p:ext uri="{BB962C8B-B14F-4D97-AF65-F5344CB8AC3E}">
        <p14:creationId xmlns:p14="http://schemas.microsoft.com/office/powerpoint/2010/main" val="146437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ChronicleVTI</vt:lpstr>
      <vt:lpstr>Office Theme</vt:lpstr>
      <vt:lpstr>Office Theme</vt:lpstr>
      <vt:lpstr>thermal evolution of Lava planets</vt:lpstr>
      <vt:lpstr>LAVA PLANETS IN CONTEXT</vt:lpstr>
      <vt:lpstr>LAVA PLANETS IN CONTEXT</vt:lpstr>
      <vt:lpstr>THE THERMAL MODEL</vt:lpstr>
      <vt:lpstr>THE THERMAL MODEL</vt:lpstr>
      <vt:lpstr>INTERIOR STRUCTURE</vt:lpstr>
      <vt:lpstr>PowerPoint Presentation</vt:lpstr>
      <vt:lpstr>THE THERMAL MODEL</vt:lpstr>
      <vt:lpstr>PowerPoint Presentation</vt:lpstr>
      <vt:lpstr>THE THERMAL MODEL</vt:lpstr>
      <vt:lpstr>PowerPoint Presentation</vt:lpstr>
      <vt:lpstr>PowerPoint Presentation</vt:lpstr>
      <vt:lpstr>THE THERMAL MODEL</vt:lpstr>
      <vt:lpstr>PRELIMINARY RESULTS – TESTS FOR EARTH MASS PLANETS</vt:lpstr>
      <vt:lpstr>PowerPoint Presentation</vt:lpstr>
      <vt:lpstr>PowerPoint Presentation</vt:lpstr>
      <vt:lpstr>PowerPoint Presentation</vt:lpstr>
      <vt:lpstr>WHAT IF THE SURFACE TEMPERATURE IS DECREASED</vt:lpstr>
      <vt:lpstr>PowerPoint Presentation</vt:lpstr>
      <vt:lpstr>THE EXTENT OF MAGMA CRYSTALLIZATION CAN ALSO DEPEND ON THE COMPRESSIBILITY OF THE MATERIAL. </vt:lpstr>
      <vt:lpstr>PowerPoint Presentation</vt:lpstr>
      <vt:lpstr>WHAT IF WE ADD AN EXTRA SOURCE OF ENERGY INTO THE MAGMA OCEAN?? </vt:lpstr>
      <vt:lpstr>PowerPoint Presentation</vt:lpstr>
      <vt:lpstr>PowerPoint Presentation</vt:lpstr>
      <vt:lpstr>PowerPoint Presentation</vt:lpstr>
      <vt:lpstr>THE MAGMA OCEAN BECOMES DEEPER!! TIDAL HEATING IS A POSSIBLE SOURCE OF ADDITIONAL ENERGY</vt:lpstr>
      <vt:lpstr>APPLICATION TO TIDALLY LOCKED PLANETS??</vt:lpstr>
      <vt:lpstr>FURTHER WORK TO DO</vt:lpstr>
      <vt:lpstr>Thank you for your attention. Question time.   Merci pour votre attention. Heure des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1515</cp:revision>
  <dcterms:created xsi:type="dcterms:W3CDTF">2023-05-03T22:51:06Z</dcterms:created>
  <dcterms:modified xsi:type="dcterms:W3CDTF">2023-05-09T07:51:47Z</dcterms:modified>
</cp:coreProperties>
</file>