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F42AF-32FB-48F3-887F-0EF1AE5A6C27}" v="217" dt="2023-05-06T23:32:22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4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3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0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8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5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0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0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9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NULL" TargetMode="Externa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microsoft.com/office/2007/relationships/media" Target="../media/media2.mp4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Une image contenant plein air, ciel, léger, temps&#10;&#10;Description générée automatiquement">
            <a:extLst>
              <a:ext uri="{FF2B5EF4-FFF2-40B4-BE49-F238E27FC236}">
                <a16:creationId xmlns:a16="http://schemas.microsoft.com/office/drawing/2014/main" id="{66467FC3-B22F-E0CD-D955-D805064B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81" r="-1" b="1230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Image 5" descr="Une image contenant étoile, nuit, ciel de nuit&#10;&#10;Description générée automatiquement">
            <a:extLst>
              <a:ext uri="{FF2B5EF4-FFF2-40B4-BE49-F238E27FC236}">
                <a16:creationId xmlns:a16="http://schemas.microsoft.com/office/drawing/2014/main" id="{70F7E61D-C211-B581-BFC8-2F21D108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148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7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0B37CA-E514-0C74-7B5D-3FE9DC94C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fr-FR" sz="50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Origin of </a:t>
            </a:r>
            <a:r>
              <a:rPr lang="fr-FR" sz="5000" dirty="0" err="1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intracluster</a:t>
            </a:r>
            <a:r>
              <a:rPr lang="fr-FR" sz="5000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light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57CE69-1B32-B6AF-2454-48B6B41A9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r-FR" sz="2000" dirty="0" err="1">
                <a:solidFill>
                  <a:schemeClr val="bg1"/>
                </a:solidFill>
                <a:latin typeface="Avenir Next LT Pro"/>
                <a:cs typeface="Calibri"/>
              </a:rPr>
              <a:t>Supervisor</a:t>
            </a:r>
            <a:r>
              <a:rPr lang="fr-FR" sz="2000" dirty="0">
                <a:solidFill>
                  <a:schemeClr val="bg1"/>
                </a:solidFill>
                <a:latin typeface="Avenir Next LT Pro"/>
                <a:cs typeface="Calibri"/>
              </a:rPr>
              <a:t>: Pr. Hugo Martel</a:t>
            </a:r>
            <a:endParaRPr lang="fr-FR" sz="2000" dirty="0">
              <a:solidFill>
                <a:schemeClr val="bg1"/>
              </a:solidFill>
              <a:latin typeface="Avenir Next LT Pro"/>
            </a:endParaRP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14B1E07B-498E-9E1F-E2BA-E2A51F617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7" y="5595417"/>
            <a:ext cx="2124974" cy="9484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6D6605-14EE-FE47-5CA8-AD4B12D30D47}"/>
              </a:ext>
            </a:extLst>
          </p:cNvPr>
          <p:cNvSpPr txBox="1"/>
          <p:nvPr/>
        </p:nvSpPr>
        <p:spPr>
          <a:xfrm>
            <a:off x="10330132" y="3373053"/>
            <a:ext cx="202283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venir Next LT Pro"/>
                <a:cs typeface="Calibri"/>
              </a:rPr>
              <a:t>Source: ESA/Hubble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BDE18D-2AE0-5C70-956A-7C593CCD3755}"/>
              </a:ext>
            </a:extLst>
          </p:cNvPr>
          <p:cNvSpPr txBox="1"/>
          <p:nvPr/>
        </p:nvSpPr>
        <p:spPr>
          <a:xfrm>
            <a:off x="8403567" y="6507317"/>
            <a:ext cx="3863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venir Next LT Pro"/>
                <a:ea typeface="Cambria"/>
                <a:cs typeface="Calibri"/>
              </a:rPr>
              <a:t>The </a:t>
            </a:r>
            <a:r>
              <a:rPr lang="fr-FR" sz="1400" err="1">
                <a:solidFill>
                  <a:schemeClr val="bg2">
                    <a:lumMod val="50000"/>
                  </a:schemeClr>
                </a:solidFill>
                <a:latin typeface="Avenir Next LT Pro"/>
                <a:ea typeface="Cambria"/>
                <a:cs typeface="Calibri"/>
              </a:rPr>
              <a:t>Mice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venir Next LT Pro"/>
                <a:ea typeface="Cambria"/>
                <a:cs typeface="Calibri"/>
              </a:rPr>
              <a:t> Galaxies NGC 4676. Source: NASA</a:t>
            </a:r>
            <a:endParaRPr lang="fr-FR" sz="1400">
              <a:solidFill>
                <a:schemeClr val="bg2">
                  <a:lumMod val="50000"/>
                </a:schemeClr>
              </a:solidFill>
              <a:latin typeface="Avenir Next LT Pro"/>
            </a:endParaRPr>
          </a:p>
          <a:p>
            <a:endParaRPr lang="fr-FR" sz="1400" dirty="0">
              <a:solidFill>
                <a:schemeClr val="bg2">
                  <a:lumMod val="50000"/>
                </a:schemeClr>
              </a:solidFill>
              <a:latin typeface="Avenir Next LT Pro"/>
              <a:cs typeface="Calibri"/>
            </a:endParaRPr>
          </a:p>
        </p:txBody>
      </p:sp>
      <p:pic>
        <p:nvPicPr>
          <p:cNvPr id="15" name="Image 18" descr="Une image contenant logo&#10;&#10;Description générée automatiquement">
            <a:extLst>
              <a:ext uri="{FF2B5EF4-FFF2-40B4-BE49-F238E27FC236}">
                <a16:creationId xmlns:a16="http://schemas.microsoft.com/office/drawing/2014/main" id="{A7DE5E47-EE91-3385-2619-685B5C515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34" y="5340929"/>
            <a:ext cx="1416757" cy="1312585"/>
          </a:xfrm>
          <a:prstGeom prst="rect">
            <a:avLst/>
          </a:prstGeom>
        </p:spPr>
      </p:pic>
      <p:pic>
        <p:nvPicPr>
          <p:cNvPr id="19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6EC66E-F8DE-FF4E-2F93-FBCBD296D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845" y="5344473"/>
            <a:ext cx="1882423" cy="1460721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F13E7D8-7D12-8228-00E9-00180F8B2E06}"/>
              </a:ext>
            </a:extLst>
          </p:cNvPr>
          <p:cNvSpPr txBox="1">
            <a:spLocks/>
          </p:cNvSpPr>
          <p:nvPr/>
        </p:nvSpPr>
        <p:spPr>
          <a:xfrm>
            <a:off x="838200" y="1591948"/>
            <a:ext cx="5395912" cy="426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>
                <a:solidFill>
                  <a:schemeClr val="bg1"/>
                </a:solidFill>
                <a:latin typeface="Avenir Next LT Pro"/>
              </a:rPr>
              <a:t>Valérie Gendron</a:t>
            </a:r>
          </a:p>
        </p:txBody>
      </p:sp>
    </p:spTree>
    <p:extLst>
      <p:ext uri="{BB962C8B-B14F-4D97-AF65-F5344CB8AC3E}">
        <p14:creationId xmlns:p14="http://schemas.microsoft.com/office/powerpoint/2010/main" val="415916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alaxy-map-yz-anim-qgstplye_D7sGTVIh">
            <a:hlinkClick r:id="" action="ppaction://media"/>
            <a:extLst>
              <a:ext uri="{FF2B5EF4-FFF2-40B4-BE49-F238E27FC236}">
                <a16:creationId xmlns:a16="http://schemas.microsoft.com/office/drawing/2014/main" id="{A982691A-76EC-1D13-B0E5-290699AFEE3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9941" y="1325769"/>
            <a:ext cx="7238423" cy="5428322"/>
          </a:xfrm>
        </p:spPr>
      </p:pic>
      <p:pic>
        <p:nvPicPr>
          <p:cNvPr id="12" name="galaxy-map-xy-anim-s_Mcvtj703">
            <a:hlinkClick r:id="" action="ppaction://media"/>
            <a:extLst>
              <a:ext uri="{FF2B5EF4-FFF2-40B4-BE49-F238E27FC236}">
                <a16:creationId xmlns:a16="http://schemas.microsoft.com/office/drawing/2014/main" id="{20877873-50C9-0933-B1AF-A437CE9532B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end="178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5985164" cy="44888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31154D-457D-78F9-16E5-186F026094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510"/>
          <a:stretch/>
        </p:blipFill>
        <p:spPr>
          <a:xfrm>
            <a:off x="10382251" y="6115051"/>
            <a:ext cx="836948" cy="5788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BBFE88-4025-4C0D-4A53-AB5C957E8674}"/>
              </a:ext>
            </a:extLst>
          </p:cNvPr>
          <p:cNvSpPr/>
          <p:nvPr/>
        </p:nvSpPr>
        <p:spPr>
          <a:xfrm>
            <a:off x="11219199" y="6223000"/>
            <a:ext cx="1188701" cy="470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8071D63-1A96-6BFA-AB47-42DDC6F379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08"/>
          <a:stretch/>
        </p:blipFill>
        <p:spPr>
          <a:xfrm>
            <a:off x="4269582" y="3915310"/>
            <a:ext cx="735805" cy="5457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1A51B9-9299-EDC2-0F13-323C1433BB24}"/>
              </a:ext>
            </a:extLst>
          </p:cNvPr>
          <p:cNvSpPr/>
          <p:nvPr/>
        </p:nvSpPr>
        <p:spPr>
          <a:xfrm>
            <a:off x="5005387" y="4039930"/>
            <a:ext cx="887413" cy="29077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7066CF-7D5C-07C0-2FEC-CA6D82BC4E83}"/>
              </a:ext>
            </a:extLst>
          </p:cNvPr>
          <p:cNvSpPr/>
          <p:nvPr/>
        </p:nvSpPr>
        <p:spPr>
          <a:xfrm>
            <a:off x="0" y="0"/>
            <a:ext cx="5985164" cy="44888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9BD6C2-DCCE-5365-7462-99FC48A15973}"/>
              </a:ext>
            </a:extLst>
          </p:cNvPr>
          <p:cNvSpPr/>
          <p:nvPr/>
        </p:nvSpPr>
        <p:spPr>
          <a:xfrm>
            <a:off x="8920163" y="4012149"/>
            <a:ext cx="138113" cy="105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7FB9188-9DED-A81F-1B52-0DF966DE3CB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5985164" y="4117181"/>
            <a:ext cx="3004056" cy="371692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30E8041-CADC-F58A-ACCE-14DFC3D7968C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5968495" y="-27781"/>
            <a:ext cx="3089781" cy="409244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B1E8F4F-ECE6-27A5-B75E-71CF1E1C44B2}"/>
              </a:ext>
            </a:extLst>
          </p:cNvPr>
          <p:cNvSpPr txBox="1"/>
          <p:nvPr/>
        </p:nvSpPr>
        <p:spPr>
          <a:xfrm>
            <a:off x="1536665" y="4928984"/>
            <a:ext cx="2911834" cy="1384995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highlight>
                  <a:srgbClr val="FFFF00"/>
                </a:highlight>
                <a:latin typeface="Avenir Next LT Pro" panose="020B0504020202020204" pitchFamily="34" charset="0"/>
              </a:rPr>
              <a:t>Stars</a:t>
            </a:r>
          </a:p>
          <a:p>
            <a:pPr algn="ctr"/>
            <a:r>
              <a:rPr lang="fr-CA" sz="2800" dirty="0">
                <a:highlight>
                  <a:srgbClr val="FF0000"/>
                </a:highlight>
                <a:latin typeface="Avenir Next LT Pro" panose="020B0504020202020204" pitchFamily="34" charset="0"/>
              </a:rPr>
              <a:t>Gas</a:t>
            </a:r>
          </a:p>
          <a:p>
            <a:pPr algn="ctr"/>
            <a:r>
              <a:rPr lang="fr-CA" sz="2800" dirty="0" err="1">
                <a:solidFill>
                  <a:schemeClr val="bg1"/>
                </a:solidFill>
                <a:highlight>
                  <a:srgbClr val="000000"/>
                </a:highlight>
                <a:latin typeface="Avenir Next LT Pro" panose="020B0504020202020204" pitchFamily="34" charset="0"/>
              </a:rPr>
              <a:t>Dark</a:t>
            </a:r>
            <a:r>
              <a:rPr lang="fr-CA" sz="2800" dirty="0">
                <a:solidFill>
                  <a:schemeClr val="bg1"/>
                </a:solidFill>
                <a:highlight>
                  <a:srgbClr val="000000"/>
                </a:highlight>
                <a:latin typeface="Avenir Next LT Pro" panose="020B0504020202020204" pitchFamily="34" charset="0"/>
              </a:rPr>
              <a:t> </a:t>
            </a:r>
            <a:r>
              <a:rPr lang="fr-CA" sz="2800" dirty="0" err="1">
                <a:solidFill>
                  <a:schemeClr val="bg1"/>
                </a:solidFill>
                <a:highlight>
                  <a:srgbClr val="000000"/>
                </a:highlight>
                <a:latin typeface="Avenir Next LT Pro" panose="020B0504020202020204" pitchFamily="34" charset="0"/>
              </a:rPr>
              <a:t>matter</a:t>
            </a:r>
            <a:endParaRPr lang="fr-CA" sz="2800" dirty="0">
              <a:solidFill>
                <a:schemeClr val="bg1"/>
              </a:solidFill>
              <a:highlight>
                <a:srgbClr val="000000"/>
              </a:highlight>
              <a:latin typeface="Avenir Next LT Pro" panose="020B05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AD6EFB3-16AE-5E04-4A20-460639FF7113}"/>
              </a:ext>
            </a:extLst>
          </p:cNvPr>
          <p:cNvSpPr txBox="1"/>
          <p:nvPr/>
        </p:nvSpPr>
        <p:spPr>
          <a:xfrm>
            <a:off x="2377971" y="82356"/>
            <a:ext cx="154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 </a:t>
            </a:r>
            <a:r>
              <a:rPr lang="fr-CA" sz="24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view</a:t>
            </a:r>
            <a:endParaRPr lang="fr-CA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188B302-CED0-47FA-46CD-AEE1281ECD92}"/>
              </a:ext>
            </a:extLst>
          </p:cNvPr>
          <p:cNvSpPr txBox="1"/>
          <p:nvPr/>
        </p:nvSpPr>
        <p:spPr>
          <a:xfrm>
            <a:off x="8287833" y="1516098"/>
            <a:ext cx="154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>
                <a:latin typeface="Avenir Next LT Pro" panose="020B0504020202020204" pitchFamily="34" charset="0"/>
              </a:rPr>
              <a:t>Side</a:t>
            </a:r>
            <a:r>
              <a:rPr lang="fr-CA" sz="2400" dirty="0">
                <a:latin typeface="Avenir Next LT Pro" panose="020B0504020202020204" pitchFamily="34" charset="0"/>
              </a:rPr>
              <a:t> </a:t>
            </a:r>
            <a:r>
              <a:rPr lang="fr-CA" sz="2400" dirty="0" err="1">
                <a:latin typeface="Avenir Next LT Pro" panose="020B0504020202020204" pitchFamily="34" charset="0"/>
              </a:rPr>
              <a:t>view</a:t>
            </a:r>
            <a:endParaRPr lang="fr-CA" sz="2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</Words>
  <Application>Microsoft Office PowerPoint</Application>
  <PresentationFormat>Grand écran</PresentationFormat>
  <Paragraphs>10</Paragraphs>
  <Slides>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Sabon Next LT</vt:lpstr>
      <vt:lpstr>Office Theme</vt:lpstr>
      <vt:lpstr>Origin of intracluster light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Valérie Gendron</cp:lastModifiedBy>
  <cp:revision>84</cp:revision>
  <dcterms:created xsi:type="dcterms:W3CDTF">2023-05-05T16:08:08Z</dcterms:created>
  <dcterms:modified xsi:type="dcterms:W3CDTF">2023-05-07T22:36:28Z</dcterms:modified>
</cp:coreProperties>
</file>