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Oswald Medium"/>
      <p:regular r:id="rId30"/>
      <p:bold r:id="rId31"/>
    </p:embeddedFont>
    <p:embeddedFont>
      <p:font typeface="Roboto Medium"/>
      <p:regular r:id="rId32"/>
      <p:bold r:id="rId33"/>
      <p:italic r:id="rId34"/>
      <p:boldItalic r:id="rId35"/>
    </p:embeddedFont>
    <p:embeddedFont>
      <p:font typeface="Roboto"/>
      <p:regular r:id="rId36"/>
      <p:bold r:id="rId37"/>
      <p:italic r:id="rId38"/>
      <p:boldItalic r:id="rId39"/>
    </p:embeddedFont>
    <p:embeddedFont>
      <p:font typeface="Lato"/>
      <p:regular r:id="rId40"/>
      <p:bold r:id="rId41"/>
      <p:italic r:id="rId42"/>
      <p:boldItalic r:id="rId43"/>
    </p:embeddedFont>
    <p:embeddedFont>
      <p:font typeface="Oswald Light"/>
      <p:regular r:id="rId44"/>
      <p:bold r:id="rId45"/>
    </p:embeddedFont>
    <p:embeddedFont>
      <p:font typeface="Oswald SemiBold"/>
      <p:regular r:id="rId46"/>
      <p:bold r:id="rId47"/>
    </p:embeddedFont>
    <p:embeddedFont>
      <p:font typeface="Oswal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A4095A-A81B-4037-B523-A86C46F421E7}">
  <a:tblStyle styleId="{62A4095A-A81B-4037-B523-A86C46F421E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42" Type="http://schemas.openxmlformats.org/officeDocument/2006/relationships/font" Target="fonts/Lato-italic.fntdata"/><Relationship Id="rId41" Type="http://schemas.openxmlformats.org/officeDocument/2006/relationships/font" Target="fonts/Lato-bold.fntdata"/><Relationship Id="rId44" Type="http://schemas.openxmlformats.org/officeDocument/2006/relationships/font" Target="fonts/OswaldLight-regular.fntdata"/><Relationship Id="rId43" Type="http://schemas.openxmlformats.org/officeDocument/2006/relationships/font" Target="fonts/Lato-boldItalic.fntdata"/><Relationship Id="rId46" Type="http://schemas.openxmlformats.org/officeDocument/2006/relationships/font" Target="fonts/OswaldSemiBold-regular.fntdata"/><Relationship Id="rId45" Type="http://schemas.openxmlformats.org/officeDocument/2006/relationships/font" Target="fonts/Oswald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Oswald-regular.fntdata"/><Relationship Id="rId47" Type="http://schemas.openxmlformats.org/officeDocument/2006/relationships/font" Target="fonts/OswaldSemiBold-bold.fntdata"/><Relationship Id="rId49" Type="http://schemas.openxmlformats.org/officeDocument/2006/relationships/font" Target="fonts/Oswa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swaldMedium-bold.fntdata"/><Relationship Id="rId30" Type="http://schemas.openxmlformats.org/officeDocument/2006/relationships/font" Target="fonts/OswaldMedium-regular.fntdata"/><Relationship Id="rId33" Type="http://schemas.openxmlformats.org/officeDocument/2006/relationships/font" Target="fonts/RobotoMedium-bold.fntdata"/><Relationship Id="rId32" Type="http://schemas.openxmlformats.org/officeDocument/2006/relationships/font" Target="fonts/RobotoMedium-regular.fntdata"/><Relationship Id="rId35" Type="http://schemas.openxmlformats.org/officeDocument/2006/relationships/font" Target="fonts/RobotoMedium-boldItalic.fntdata"/><Relationship Id="rId34" Type="http://schemas.openxmlformats.org/officeDocument/2006/relationships/font" Target="fonts/RobotoMedium-italic.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 my name is Nicole. Nick just did a great job telling us about kilonovae, and how to estimate the properties and nucleosynthesis of the famous GW170817 signal. My work follows a very similar theme and is complementary to Nick’s work. I am trying to build up a suite of simulated kilonova spectra to explore the range of physical and spectral features a kilonova can have, and connect the varied physical properties to what elements are created. Nick’s code is very thorough and precise in its parameter estimation, my code is more like a quick and dirty way to get an estimate of a kilonova’s properties and where it falls within the wider zoo of kilonova. Hopefully, when new kilonova candidates are observed, this code will be able to quickly diagnose whether you’re actually seeing a kilonova, and give an idea of what its properties are.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224848ae3a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224848ae3a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one 2D projection of the latent space, with each cluster represented by a color. Denser regions of the cluster are shown in a slightly darker gradient. On the side I’m showing the full, 5000 bin spectra that confidently </a:t>
            </a:r>
            <a:r>
              <a:rPr lang="en"/>
              <a:t>belong to each cluster. Interestingly, each cluster of spectra display a characteristic shape, either a blackbody or with some distinct absorption features. The black line in each cluster marks the shape of the mean spectrum.</a:t>
            </a:r>
            <a:endParaRPr/>
          </a:p>
          <a:p>
            <a:pPr indent="0" lvl="0" marL="0" rtl="0" algn="l">
              <a:spcBef>
                <a:spcPts val="0"/>
              </a:spcBef>
              <a:spcAft>
                <a:spcPts val="0"/>
              </a:spcAft>
              <a:buNone/>
            </a:pPr>
            <a:r>
              <a:rPr lang="en"/>
              <a:t>Now we can zoom in on a representative spectrum for two of these clusters, and utilize another feature of TARDIS which allows us to see what elements are causing the absorption features.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224848ae3a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224848ae3a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Label cluster numbers</a:t>
            </a:r>
            <a:endParaRPr/>
          </a:p>
          <a:p>
            <a:pPr indent="0" lvl="0" marL="0" rtl="0" algn="l">
              <a:spcBef>
                <a:spcPts val="0"/>
              </a:spcBef>
              <a:spcAft>
                <a:spcPts val="0"/>
              </a:spcAft>
              <a:buNone/>
            </a:pPr>
            <a:r>
              <a:rPr lang="en"/>
              <a:t>Take more time to talk about this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384b0b989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2384b0b989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a bullet summarizing slides 18 and 19 in the conclusion section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405bb8019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405bb8019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224848ae3a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224848ae3a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to briefly highlight some machine learning basics, which hopefully look somewhat familiar from the Machine Learning session yesterday. As a reminder, a neural network in machine learning is kind of designed to emulate how the brain’s neurons are designed. A set of information is fed in and processed by a node (or collectively, a network of many layers of nodes), which is “activated” in some way in order to process the information and output some result. A “deep” neural network is a collection of multiple layers of interconnected nodes.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224848ae3a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224848ae3a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224848ae3a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224848ae3a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2384b0b989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2384b0b989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2384b0b989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2384b0b98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Maybe move this into main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224848ae3a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224848ae3a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1bfd6c1a2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1bfd6c1a2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A kilonova is a radioactively-powered transient event</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What I mean by this is: in the exceptionally neutron rich ejecta following these mergers, radioactive isotopes of heavy elements are rapidly synthesized via rapid neutron capture, or, the r-process</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These isotopes decay, and their decay products thermalize, producing the transient</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Crudely, these mergers can have two or more dynamical components, with different colours due to to their composition</a:t>
            </a:r>
            <a:endParaRPr sz="1500">
              <a:solidFill>
                <a:schemeClr val="dk1"/>
              </a:solidFill>
            </a:endParaRPr>
          </a:p>
          <a:p>
            <a:pPr indent="0" lvl="0" marL="0" rtl="0" algn="l">
              <a:spcBef>
                <a:spcPts val="0"/>
              </a:spcBef>
              <a:spcAft>
                <a:spcPts val="0"/>
              </a:spcAft>
              <a:buNone/>
            </a:pPr>
            <a:r>
              <a:rPr lang="en" sz="1500">
                <a:solidFill>
                  <a:schemeClr val="dk1"/>
                </a:solidFill>
              </a:rPr>
              <a:t>A bluer component is thought to originate from lighter elements with smaller opacities (shock heating/neutrinos blowing stuff out before lots of fusion has occurred?)</a:t>
            </a:r>
            <a:endParaRPr sz="1500">
              <a:solidFill>
                <a:schemeClr val="dk1"/>
              </a:solidFill>
            </a:endParaRPr>
          </a:p>
          <a:p>
            <a:pPr indent="0" lvl="0" marL="0" rtl="0" algn="l">
              <a:spcBef>
                <a:spcPts val="0"/>
              </a:spcBef>
              <a:spcAft>
                <a:spcPts val="0"/>
              </a:spcAft>
              <a:buNone/>
            </a:pPr>
            <a:r>
              <a:rPr lang="en" sz="1500">
                <a:solidFill>
                  <a:schemeClr val="dk1"/>
                </a:solidFill>
              </a:rPr>
              <a:t>A redder component is thought to be caused by the large opacity of some of the heaviest elements, especially the lanthanides or actinides (tidal dynamical ejecta, takes more time to get out/happens later, rich in heavy elements)</a:t>
            </a:r>
            <a:endParaRPr sz="15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224848ae3a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224848ae3a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Want to identify clusters from the dataset. Start by assuming they are gaussian distributed, so each cluster has some associated mean and standard deviation, and also a relative weight compared to the other clusters. Our clustering algorithm identifies how many clusters it thinks it needs to accurately capture the data, and it also assigns cluster membership probabilities to each cluster. This is useful in situations where certain spectra might be in the transition between two clusters, sharing some features of each cluster.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405bb8019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405bb8019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2384b0b989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2384b0b989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 this table to match paper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2384b0b989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2384b0b989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 = 38</a:t>
            </a:r>
            <a:endParaRPr/>
          </a:p>
          <a:p>
            <a:pPr indent="0" lvl="0" marL="0" rtl="0" algn="l">
              <a:spcBef>
                <a:spcPts val="0"/>
              </a:spcBef>
              <a:spcAft>
                <a:spcPts val="0"/>
              </a:spcAft>
              <a:buNone/>
            </a:pPr>
            <a:r>
              <a:rPr lang="en"/>
              <a:t>Te = 52</a:t>
            </a:r>
            <a:endParaRPr/>
          </a:p>
          <a:p>
            <a:pPr indent="0" lvl="0" marL="0" rtl="0" algn="l">
              <a:spcBef>
                <a:spcPts val="0"/>
              </a:spcBef>
              <a:spcAft>
                <a:spcPts val="0"/>
              </a:spcAft>
              <a:buNone/>
            </a:pPr>
            <a:r>
              <a:rPr lang="en"/>
              <a:t>Xe = 54</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58ba3770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58ba3770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kilonova spectrum we observe is essentially a blackbody continuum with little chunks taken out and added in due to the presence of heavy elements synthesized in the ejecta. In particular, Nick highlighted how these mergers are a key site of r-process nucleosynthesis. Different r-process elements will absorb and re-emit light at different wavelengths, and so their presence manifests as absorption and emission features in the spectrum. By identifying these features in the spectra, we can tie them back to the formation of particular elements in the NS merger, as well as the physical conditions of the material that formed the elements we see.</a:t>
            </a:r>
            <a:endParaRPr/>
          </a:p>
          <a:p>
            <a:pPr indent="0" lvl="0" marL="0" rtl="0" algn="l">
              <a:spcBef>
                <a:spcPts val="0"/>
              </a:spcBef>
              <a:spcAft>
                <a:spcPts val="0"/>
              </a:spcAft>
              <a:buClr>
                <a:schemeClr val="dk1"/>
              </a:buClr>
              <a:buSzPts val="1100"/>
              <a:buFont typeface="Arial"/>
              <a:buNone/>
            </a:pPr>
            <a:r>
              <a:rPr lang="en">
                <a:solidFill>
                  <a:schemeClr val="dk1"/>
                </a:solidFill>
              </a:rPr>
              <a:t>We have only one observed event, GW170817, but we do not know how representative this event is of NS mergers and kilonovae as a population. We would like to explore the parameter space of possibilities for kilonovae, so that we have some idea of what to expect for the appearance of future observed spectra, and what elements dominate the spectral absorption/emission features. So, we use simulations to generate spectra for kilonova with varied physical properties of luminosity, density, velocity, electron fraction, etc., and see what element absorption features appear.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58ba3770c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58ba3770c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generate simulations we use the TARDIS code, which is a Monte Carlo radiative transfer spectral synthesis code. TARDIS is configured as a spherically symmetric expanding ejecta shell. The inner boundary of the shell represents the photosphere, which is where thermalized photons emerge. They propagate through the ejecta (which we call the “line forming region”) and interact with nuclei as they go, being absorbed and re-emitted at different wavelengths and in different directions until some of them eventually escape through the outer boundary, forming the spectrum we observe.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20-30% speed of light</a:t>
            </a:r>
            <a:endParaRPr/>
          </a:p>
          <a:p>
            <a:pPr indent="0" lvl="0" marL="0" rtl="0" algn="l">
              <a:spcBef>
                <a:spcPts val="0"/>
              </a:spcBef>
              <a:spcAft>
                <a:spcPts val="0"/>
              </a:spcAft>
              <a:buNone/>
            </a:pPr>
            <a:r>
              <a:rPr lang="en"/>
              <a:t>SN much slower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24848ae3a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24848ae3a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Lots of information contained in a kilonova spectrum, and we want to explore kilonova parameter space, so we want lots of spectra. We describe the kilonova ejecta using several physical parameters, including the composition, velocity, density, brightness. We sample from a broad range for these parameters in order to fully explore kilonova parameter space, and we generate datasets at several different times after the merger. This adds up to quite a lot of information. </a:t>
            </a:r>
            <a:endParaRPr>
              <a:solidFill>
                <a:schemeClr val="dk1"/>
              </a:solidFill>
            </a:endParaRPr>
          </a:p>
          <a:p>
            <a:pPr indent="0" lvl="0" marL="0" rtl="0" algn="l">
              <a:spcBef>
                <a:spcPts val="0"/>
              </a:spcBef>
              <a:spcAft>
                <a:spcPts val="0"/>
              </a:spcAft>
              <a:buNone/>
            </a:pPr>
            <a:r>
              <a:rPr lang="en">
                <a:solidFill>
                  <a:schemeClr val="dk1"/>
                </a:solidFill>
              </a:rPr>
              <a:t> it can be challenging to extract meaningful trends given the volume and complexity of the raw data. </a:t>
            </a:r>
            <a:endParaRPr>
              <a:solidFill>
                <a:schemeClr val="dk1"/>
              </a:solidFill>
            </a:endParaRPr>
          </a:p>
          <a:p>
            <a:pPr indent="0" lvl="0" marL="0" rtl="0" algn="l">
              <a:spcBef>
                <a:spcPts val="0"/>
              </a:spcBef>
              <a:spcAft>
                <a:spcPts val="0"/>
              </a:spcAft>
              <a:buNone/>
            </a:pPr>
            <a:r>
              <a:rPr lang="en">
                <a:solidFill>
                  <a:schemeClr val="dk1"/>
                </a:solidFill>
              </a:rPr>
              <a:t>We tackle this task by applying some machine learning techniques to simplify our dataset and identify trends in the spectral features.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Transition note, justify why machine learning</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42bab4720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42bab4720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24848ae3a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24848ae3a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take advantage of the fact that information in kilonova spectra is correlated between different wavelengths. The flux at one wavelength is related to the flux at the wavelengths around it.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can train a neural network to learn how fluxes are correlated across wavelengths for all our simulated spectra, and ask the network to pick out the most “unique” information contained in each spectrum. If the network learns the correlations in the data well, it should be able to reconstruct each spectrum starting from just the most “unique” subset of information. This technique is a type of unsupervised machine learning known as dimensionality reduction. If you’re familiar with Principal Component Analysis, then you’ve seen dimensionality reduction in action!</a:t>
            </a:r>
            <a:endParaRPr>
              <a:solidFill>
                <a:schemeClr val="dk1"/>
              </a:solidFill>
            </a:endParaRPr>
          </a:p>
          <a:p>
            <a:pPr indent="0" lvl="0" marL="0" rtl="0" algn="l">
              <a:spcBef>
                <a:spcPts val="0"/>
              </a:spcBef>
              <a:spcAft>
                <a:spcPts val="0"/>
              </a:spcAft>
              <a:buNone/>
            </a:pPr>
            <a:r>
              <a:rPr lang="en">
                <a:solidFill>
                  <a:schemeClr val="dk1"/>
                </a:solidFill>
              </a:rPr>
              <a:t>For our work, we apply a dimensionality reduction technique called an autoencoder. The AE begins by taking a set of binned spectral fluxes as input, and then collapses this list of inputs down by passing it through some neural network layers known collectively as the “encoder” layers. The reduced dimension encoded space is then collapsed down further into a latent space (like the output of PCA). Then, if desired, we can reconstruct the input spectrum by passing the latent space information through decoder layers, and finally an output reconstruction.</a:t>
            </a:r>
            <a:endParaRPr>
              <a:solidFill>
                <a:schemeClr val="dk1"/>
              </a:solidFill>
            </a:endParaRPr>
          </a:p>
          <a:p>
            <a:pPr indent="0" lvl="0" marL="0" rtl="0" algn="l">
              <a:spcBef>
                <a:spcPts val="0"/>
              </a:spcBef>
              <a:spcAft>
                <a:spcPts val="0"/>
              </a:spcAft>
              <a:buNone/>
            </a:pPr>
            <a:r>
              <a:rPr lang="en">
                <a:solidFill>
                  <a:schemeClr val="dk1"/>
                </a:solidFill>
              </a:rPr>
              <a:t>While PCA treats each spectrum as a simple sum of the most “unique” components of information, AE is more powerful because it can combine information in nonlinear ways to effectively capture more complex spectral features.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take an unsupervised approach where we train our AE only on the spectral features, not the underlying physical parameters for the simulations. This way, we are really just learning the shape of the spectra, and then we will see later how these shapes correlate with the underlying physical parameters.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24848ae3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224848ae3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train a bunch of AE models with different neural network architectures to see how far we can reduce the dimensionality while maintaining an accurate reconstruction of the original data. We find that we can minimize the reconstruction error with an AE that reduces down from 5000 to 5 dimensions. This is a three orders of magnitude decrease in information, much easier to work with! Now, we need to see what we can learn about kilonovae from these reduced dimensional spectra data.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224848ae3a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224848ae3a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I’ll note that even though we’ve collapsed our spectra down to 5 dimensions, this is still tough for humans to visualize. Can anyone here visualize a 5D cube? I can’t.</a:t>
            </a:r>
            <a:endParaRPr/>
          </a:p>
          <a:p>
            <a:pPr indent="0" lvl="0" marL="0" rtl="0" algn="l">
              <a:spcBef>
                <a:spcPts val="0"/>
              </a:spcBef>
              <a:spcAft>
                <a:spcPts val="0"/>
              </a:spcAft>
              <a:buNone/>
            </a:pPr>
            <a:r>
              <a:rPr lang="en"/>
              <a:t>The easiest way to show that on a 2D screen is by showing a bunch of 2D projections along different axes of the 5D space. That’s what each plot is, with each point </a:t>
            </a:r>
            <a:r>
              <a:rPr lang="en"/>
              <a:t>corresponding</a:t>
            </a:r>
            <a:r>
              <a:rPr lang="en"/>
              <a:t> to a spectrum. We color the points by Ye, their electron fraction, which essentially describes the composition of the kilonova ejecta and what r-process elements are synthesized. Hopefully you can see here that the </a:t>
            </a:r>
            <a:r>
              <a:rPr lang="en"/>
              <a:t>distribution</a:t>
            </a:r>
            <a:r>
              <a:rPr lang="en"/>
              <a:t> of color is not random; there are clusters of points that seem to share similar electron fractions. This is great, because it means there’s some correlations between the position of spectra in latent space and the r-process elements synthesized. How do we quantify these clusters?</a:t>
            </a:r>
            <a:endParaRPr/>
          </a:p>
          <a:p>
            <a:pPr indent="0" lvl="0" marL="0" rtl="0" algn="l">
              <a:spcBef>
                <a:spcPts val="0"/>
              </a:spcBef>
              <a:spcAft>
                <a:spcPts val="0"/>
              </a:spcAft>
              <a:buNone/>
            </a:pPr>
            <a:r>
              <a:rPr lang="en">
                <a:solidFill>
                  <a:schemeClr val="dk1"/>
                </a:solidFill>
              </a:rPr>
              <a:t>We apply another machine learning technique for identifying clusters of data in the latent space. Our clustering algorithm hones in on where points are densely concentrated, and identifies approximately 6 clusters in the 5D latent space. To make this easier to interpret, lets just zoom in on one 2D projection…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r>
              <a:rPr lang="en"/>
              <a:t>/13</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97083" y="109692"/>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r>
              <a:rPr lang="en"/>
              <a:t>/13</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gif"/><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5.gif"/><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 y="-625875"/>
            <a:ext cx="9144003" cy="5982899"/>
          </a:xfrm>
          <a:prstGeom prst="rect">
            <a:avLst/>
          </a:prstGeom>
          <a:noFill/>
          <a:ln>
            <a:noFill/>
          </a:ln>
        </p:spPr>
      </p:pic>
      <p:sp>
        <p:nvSpPr>
          <p:cNvPr id="55" name="Google Shape;55;p13"/>
          <p:cNvSpPr/>
          <p:nvPr/>
        </p:nvSpPr>
        <p:spPr>
          <a:xfrm>
            <a:off x="11375" y="-603100"/>
            <a:ext cx="9144000" cy="5982900"/>
          </a:xfrm>
          <a:prstGeom prst="rect">
            <a:avLst/>
          </a:prstGeom>
          <a:solidFill>
            <a:srgbClr val="575555">
              <a:alpha val="251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ph idx="1" type="subTitle"/>
          </p:nvPr>
        </p:nvSpPr>
        <p:spPr>
          <a:xfrm>
            <a:off x="6084950" y="1779150"/>
            <a:ext cx="29421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Oswald Light"/>
                <a:ea typeface="Oswald Light"/>
                <a:cs typeface="Oswald Light"/>
                <a:sym typeface="Oswald Light"/>
              </a:rPr>
              <a:t>By: </a:t>
            </a:r>
            <a:r>
              <a:rPr lang="en" sz="2600">
                <a:solidFill>
                  <a:schemeClr val="dk1"/>
                </a:solidFill>
                <a:latin typeface="Oswald"/>
                <a:ea typeface="Oswald"/>
                <a:cs typeface="Oswald"/>
                <a:sym typeface="Oswald"/>
              </a:rPr>
              <a:t>Nicole Ford</a:t>
            </a:r>
            <a:r>
              <a:rPr lang="en" sz="2600">
                <a:solidFill>
                  <a:schemeClr val="dk1"/>
                </a:solidFill>
                <a:latin typeface="Oswald Light"/>
                <a:ea typeface="Oswald Light"/>
                <a:cs typeface="Oswald Light"/>
                <a:sym typeface="Oswald Light"/>
              </a:rPr>
              <a:t> </a:t>
            </a:r>
            <a:endParaRPr sz="2600">
              <a:solidFill>
                <a:schemeClr val="dk1"/>
              </a:solidFill>
              <a:latin typeface="Oswald Light"/>
              <a:ea typeface="Oswald Light"/>
              <a:cs typeface="Oswald Light"/>
              <a:sym typeface="Oswald Light"/>
            </a:endParaRPr>
          </a:p>
          <a:p>
            <a:pPr indent="0" lvl="0" marL="0" rtl="0" algn="ctr">
              <a:spcBef>
                <a:spcPts val="0"/>
              </a:spcBef>
              <a:spcAft>
                <a:spcPts val="0"/>
              </a:spcAft>
              <a:buNone/>
            </a:pPr>
            <a:r>
              <a:rPr lang="en" sz="2600">
                <a:solidFill>
                  <a:schemeClr val="dk1"/>
                </a:solidFill>
                <a:latin typeface="Oswald Light"/>
                <a:ea typeface="Oswald Light"/>
                <a:cs typeface="Oswald Light"/>
                <a:sym typeface="Oswald Light"/>
              </a:rPr>
              <a:t>(McGill M.Sc.)</a:t>
            </a:r>
            <a:endParaRPr sz="2600">
              <a:solidFill>
                <a:schemeClr val="dk1"/>
              </a:solidFill>
            </a:endParaRPr>
          </a:p>
        </p:txBody>
      </p:sp>
      <p:pic>
        <p:nvPicPr>
          <p:cNvPr id="57" name="Google Shape;57;p13"/>
          <p:cNvPicPr preferRelativeResize="0"/>
          <p:nvPr/>
        </p:nvPicPr>
        <p:blipFill>
          <a:blip r:embed="rId4">
            <a:alphaModFix/>
          </a:blip>
          <a:stretch>
            <a:fillRect/>
          </a:stretch>
        </p:blipFill>
        <p:spPr>
          <a:xfrm>
            <a:off x="1486886" y="4403975"/>
            <a:ext cx="828140" cy="831299"/>
          </a:xfrm>
          <a:prstGeom prst="rect">
            <a:avLst/>
          </a:prstGeom>
          <a:noFill/>
          <a:ln>
            <a:noFill/>
          </a:ln>
        </p:spPr>
      </p:pic>
      <p:sp>
        <p:nvSpPr>
          <p:cNvPr id="58" name="Google Shape;58;p13"/>
          <p:cNvSpPr txBox="1"/>
          <p:nvPr/>
        </p:nvSpPr>
        <p:spPr>
          <a:xfrm>
            <a:off x="174675" y="-61950"/>
            <a:ext cx="8708700" cy="13098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3400">
                <a:solidFill>
                  <a:schemeClr val="dk1"/>
                </a:solidFill>
                <a:latin typeface="Oswald SemiBold"/>
                <a:ea typeface="Oswald SemiBold"/>
                <a:cs typeface="Oswald SemiBold"/>
                <a:sym typeface="Oswald SemiBold"/>
              </a:rPr>
              <a:t>Exploring Neutron Star Merger Spectral Features with Dimensionality Reduction</a:t>
            </a:r>
            <a:endParaRPr i="1" sz="200">
              <a:solidFill>
                <a:srgbClr val="D9D9D9"/>
              </a:solidFill>
            </a:endParaRPr>
          </a:p>
        </p:txBody>
      </p:sp>
      <p:sp>
        <p:nvSpPr>
          <p:cNvPr id="59" name="Google Shape;59;p13"/>
          <p:cNvSpPr txBox="1"/>
          <p:nvPr/>
        </p:nvSpPr>
        <p:spPr>
          <a:xfrm>
            <a:off x="6030075" y="4577950"/>
            <a:ext cx="28164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accent2"/>
                </a:solidFill>
                <a:latin typeface="Oswald Light"/>
                <a:ea typeface="Oswald Light"/>
                <a:cs typeface="Oswald Light"/>
                <a:sym typeface="Oswald Light"/>
              </a:rPr>
              <a:t>Image credit: </a:t>
            </a:r>
            <a:endParaRPr>
              <a:solidFill>
                <a:schemeClr val="accent2"/>
              </a:solidFill>
              <a:latin typeface="Oswald Light"/>
              <a:ea typeface="Oswald Light"/>
              <a:cs typeface="Oswald Light"/>
              <a:sym typeface="Oswald Light"/>
            </a:endParaRPr>
          </a:p>
          <a:p>
            <a:pPr indent="0" lvl="0" marL="0" rtl="0" algn="r">
              <a:spcBef>
                <a:spcPts val="0"/>
              </a:spcBef>
              <a:spcAft>
                <a:spcPts val="0"/>
              </a:spcAft>
              <a:buNone/>
            </a:pPr>
            <a:r>
              <a:rPr lang="en">
                <a:solidFill>
                  <a:schemeClr val="accent2"/>
                </a:solidFill>
                <a:latin typeface="Oswald Light"/>
                <a:ea typeface="Oswald Light"/>
                <a:cs typeface="Oswald Light"/>
                <a:sym typeface="Oswald Light"/>
              </a:rPr>
              <a:t>University of Warwick/Mark Garlick</a:t>
            </a:r>
            <a:endParaRPr>
              <a:solidFill>
                <a:schemeClr val="accent2"/>
              </a:solidFill>
              <a:latin typeface="Oswald Light"/>
              <a:ea typeface="Oswald Light"/>
              <a:cs typeface="Oswald Light"/>
              <a:sym typeface="Oswald Light"/>
            </a:endParaRPr>
          </a:p>
        </p:txBody>
      </p:sp>
      <p:sp>
        <p:nvSpPr>
          <p:cNvPr id="60" name="Google Shape;60;p13"/>
          <p:cNvSpPr txBox="1"/>
          <p:nvPr/>
        </p:nvSpPr>
        <p:spPr>
          <a:xfrm>
            <a:off x="5860400" y="2742450"/>
            <a:ext cx="3391200" cy="150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latin typeface="Oswald Light"/>
                <a:ea typeface="Oswald Light"/>
                <a:cs typeface="Oswald Light"/>
                <a:sym typeface="Oswald Light"/>
              </a:rPr>
              <a:t>Supervisors: </a:t>
            </a:r>
            <a:endParaRPr sz="2400">
              <a:solidFill>
                <a:srgbClr val="D9D9D9"/>
              </a:solidFill>
              <a:latin typeface="Oswald Light"/>
              <a:ea typeface="Oswald Light"/>
              <a:cs typeface="Oswald Light"/>
              <a:sym typeface="Oswald Light"/>
            </a:endParaRPr>
          </a:p>
          <a:p>
            <a:pPr indent="0" lvl="0" marL="0" rtl="0" algn="ctr">
              <a:spcBef>
                <a:spcPts val="0"/>
              </a:spcBef>
              <a:spcAft>
                <a:spcPts val="0"/>
              </a:spcAft>
              <a:buNone/>
            </a:pPr>
            <a:r>
              <a:rPr lang="en" sz="2400">
                <a:solidFill>
                  <a:srgbClr val="D9D9D9"/>
                </a:solidFill>
                <a:latin typeface="Oswald Light"/>
                <a:ea typeface="Oswald Light"/>
                <a:cs typeface="Oswald Light"/>
                <a:sym typeface="Oswald Light"/>
              </a:rPr>
              <a:t>Profs. Daryl Haggard </a:t>
            </a:r>
            <a:endParaRPr sz="2400">
              <a:solidFill>
                <a:srgbClr val="D9D9D9"/>
              </a:solidFill>
              <a:latin typeface="Oswald Light"/>
              <a:ea typeface="Oswald Light"/>
              <a:cs typeface="Oswald Light"/>
              <a:sym typeface="Oswald Light"/>
            </a:endParaRPr>
          </a:p>
          <a:p>
            <a:pPr indent="0" lvl="0" marL="0" rtl="0" algn="ctr">
              <a:spcBef>
                <a:spcPts val="0"/>
              </a:spcBef>
              <a:spcAft>
                <a:spcPts val="0"/>
              </a:spcAft>
              <a:buNone/>
            </a:pPr>
            <a:r>
              <a:rPr lang="en" sz="2400">
                <a:solidFill>
                  <a:srgbClr val="D9D9D9"/>
                </a:solidFill>
                <a:latin typeface="Oswald Light"/>
                <a:ea typeface="Oswald Light"/>
                <a:cs typeface="Oswald Light"/>
                <a:sym typeface="Oswald Light"/>
              </a:rPr>
              <a:t>&amp; John Ruan</a:t>
            </a:r>
            <a:endParaRPr sz="2400">
              <a:solidFill>
                <a:srgbClr val="D9D9D9"/>
              </a:solidFill>
            </a:endParaRPr>
          </a:p>
          <a:p>
            <a:pPr indent="0" lvl="0" marL="0" rtl="0" algn="l">
              <a:spcBef>
                <a:spcPts val="0"/>
              </a:spcBef>
              <a:spcAft>
                <a:spcPts val="0"/>
              </a:spcAft>
              <a:buNone/>
            </a:pPr>
            <a:r>
              <a:t/>
            </a:r>
            <a:endParaRPr/>
          </a:p>
        </p:txBody>
      </p:sp>
      <p:pic>
        <p:nvPicPr>
          <p:cNvPr id="61" name="Google Shape;61;p13"/>
          <p:cNvPicPr preferRelativeResize="0"/>
          <p:nvPr/>
        </p:nvPicPr>
        <p:blipFill>
          <a:blip r:embed="rId5">
            <a:alphaModFix/>
          </a:blip>
          <a:stretch>
            <a:fillRect/>
          </a:stretch>
        </p:blipFill>
        <p:spPr>
          <a:xfrm>
            <a:off x="311501" y="4424045"/>
            <a:ext cx="1139517" cy="769501"/>
          </a:xfrm>
          <a:prstGeom prst="rect">
            <a:avLst/>
          </a:prstGeom>
          <a:noFill/>
          <a:ln>
            <a:noFill/>
          </a:ln>
        </p:spPr>
      </p:pic>
      <p:pic>
        <p:nvPicPr>
          <p:cNvPr id="62" name="Google Shape;62;p13"/>
          <p:cNvPicPr preferRelativeResize="0"/>
          <p:nvPr/>
        </p:nvPicPr>
        <p:blipFill>
          <a:blip r:embed="rId6">
            <a:alphaModFix/>
          </a:blip>
          <a:stretch>
            <a:fillRect/>
          </a:stretch>
        </p:blipFill>
        <p:spPr>
          <a:xfrm>
            <a:off x="2246982" y="4412500"/>
            <a:ext cx="1855794"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2"/>
          <p:cNvPicPr preferRelativeResize="0"/>
          <p:nvPr/>
        </p:nvPicPr>
        <p:blipFill rotWithShape="1">
          <a:blip r:embed="rId3">
            <a:alphaModFix/>
          </a:blip>
          <a:srcRect b="0" l="1196" r="6747" t="7902"/>
          <a:stretch/>
        </p:blipFill>
        <p:spPr>
          <a:xfrm>
            <a:off x="436125" y="217500"/>
            <a:ext cx="5097452" cy="4706199"/>
          </a:xfrm>
          <a:prstGeom prst="rect">
            <a:avLst/>
          </a:prstGeom>
          <a:noFill/>
          <a:ln>
            <a:noFill/>
          </a:ln>
        </p:spPr>
      </p:pic>
      <p:sp>
        <p:nvSpPr>
          <p:cNvPr id="314" name="Google Shape;314;p22"/>
          <p:cNvSpPr txBox="1"/>
          <p:nvPr>
            <p:ph idx="12" type="sldNum"/>
          </p:nvPr>
        </p:nvSpPr>
        <p:spPr>
          <a:xfrm>
            <a:off x="8377498" y="-42700"/>
            <a:ext cx="6684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p:txBody>
      </p:sp>
      <p:pic>
        <p:nvPicPr>
          <p:cNvPr id="315" name="Google Shape;315;p22"/>
          <p:cNvPicPr preferRelativeResize="0"/>
          <p:nvPr/>
        </p:nvPicPr>
        <p:blipFill rotWithShape="1">
          <a:blip r:embed="rId4">
            <a:alphaModFix/>
          </a:blip>
          <a:srcRect b="4865" l="0" r="0" t="9466"/>
          <a:stretch/>
        </p:blipFill>
        <p:spPr>
          <a:xfrm>
            <a:off x="5961175" y="219800"/>
            <a:ext cx="2746701" cy="4706202"/>
          </a:xfrm>
          <a:prstGeom prst="rect">
            <a:avLst/>
          </a:prstGeom>
          <a:noFill/>
          <a:ln>
            <a:noFill/>
          </a:ln>
        </p:spPr>
      </p:pic>
      <p:sp>
        <p:nvSpPr>
          <p:cNvPr id="316" name="Google Shape;316;p22"/>
          <p:cNvSpPr txBox="1"/>
          <p:nvPr/>
        </p:nvSpPr>
        <p:spPr>
          <a:xfrm>
            <a:off x="1883675" y="4552100"/>
            <a:ext cx="2419500" cy="261600"/>
          </a:xfrm>
          <a:prstGeom prst="rect">
            <a:avLst/>
          </a:prstGeom>
          <a:solidFill>
            <a:schemeClr val="dk1"/>
          </a:solidFill>
          <a:ln>
            <a:noFill/>
          </a:ln>
        </p:spPr>
        <p:txBody>
          <a:bodyPr anchorCtr="0" anchor="t" bIns="0" lIns="91425" spcFirstLastPara="1" rIns="91425" wrap="square" tIns="0">
            <a:spAutoFit/>
          </a:bodyPr>
          <a:lstStyle/>
          <a:p>
            <a:pPr indent="0" lvl="0" marL="0" rtl="0" algn="l">
              <a:spcBef>
                <a:spcPts val="0"/>
              </a:spcBef>
              <a:spcAft>
                <a:spcPts val="0"/>
              </a:spcAft>
              <a:buNone/>
            </a:pPr>
            <a:r>
              <a:rPr lang="en" sz="1700">
                <a:latin typeface="Times New Roman"/>
                <a:ea typeface="Times New Roman"/>
                <a:cs typeface="Times New Roman"/>
                <a:sym typeface="Times New Roman"/>
              </a:rPr>
              <a:t>AE latent dimension 1</a:t>
            </a:r>
            <a:endParaRPr sz="1700">
              <a:latin typeface="Times New Roman"/>
              <a:ea typeface="Times New Roman"/>
              <a:cs typeface="Times New Roman"/>
              <a:sym typeface="Times New Roman"/>
            </a:endParaRPr>
          </a:p>
        </p:txBody>
      </p:sp>
      <p:sp>
        <p:nvSpPr>
          <p:cNvPr id="317" name="Google Shape;317;p22"/>
          <p:cNvSpPr txBox="1"/>
          <p:nvPr/>
        </p:nvSpPr>
        <p:spPr>
          <a:xfrm rot="-5400000">
            <a:off x="-593600" y="2439800"/>
            <a:ext cx="2419500" cy="261600"/>
          </a:xfrm>
          <a:prstGeom prst="rect">
            <a:avLst/>
          </a:prstGeom>
          <a:solidFill>
            <a:schemeClr val="dk1"/>
          </a:solidFill>
          <a:ln>
            <a:noFill/>
          </a:ln>
        </p:spPr>
        <p:txBody>
          <a:bodyPr anchorCtr="0" anchor="t" bIns="0" lIns="91425" spcFirstLastPara="1" rIns="91425" wrap="square" tIns="0">
            <a:spAutoFit/>
          </a:bodyPr>
          <a:lstStyle/>
          <a:p>
            <a:pPr indent="0" lvl="0" marL="0" rtl="0" algn="l">
              <a:spcBef>
                <a:spcPts val="0"/>
              </a:spcBef>
              <a:spcAft>
                <a:spcPts val="0"/>
              </a:spcAft>
              <a:buNone/>
            </a:pPr>
            <a:r>
              <a:rPr lang="en" sz="1700">
                <a:latin typeface="Times New Roman"/>
                <a:ea typeface="Times New Roman"/>
                <a:cs typeface="Times New Roman"/>
                <a:sym typeface="Times New Roman"/>
              </a:rPr>
              <a:t>AE latent dimension 3</a:t>
            </a:r>
            <a:endParaRPr sz="1700">
              <a:latin typeface="Times New Roman"/>
              <a:ea typeface="Times New Roman"/>
              <a:cs typeface="Times New Roman"/>
              <a:sym typeface="Times New Roman"/>
            </a:endParaRPr>
          </a:p>
        </p:txBody>
      </p:sp>
      <p:sp>
        <p:nvSpPr>
          <p:cNvPr id="318" name="Google Shape;318;p22"/>
          <p:cNvSpPr/>
          <p:nvPr/>
        </p:nvSpPr>
        <p:spPr>
          <a:xfrm>
            <a:off x="3211925" y="452550"/>
            <a:ext cx="2086200" cy="1412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9" name="Google Shape;319;p22"/>
          <p:cNvCxnSpPr/>
          <p:nvPr/>
        </p:nvCxnSpPr>
        <p:spPr>
          <a:xfrm flipH="1">
            <a:off x="3558700" y="994100"/>
            <a:ext cx="2714100" cy="2026800"/>
          </a:xfrm>
          <a:prstGeom prst="straightConnector1">
            <a:avLst/>
          </a:prstGeom>
          <a:noFill/>
          <a:ln cap="flat" cmpd="sng" w="38100">
            <a:solidFill>
              <a:srgbClr val="00FFFF"/>
            </a:solidFill>
            <a:prstDash val="solid"/>
            <a:round/>
            <a:headEnd len="med" w="med" type="none"/>
            <a:tailEnd len="med" w="med" type="triangle"/>
          </a:ln>
        </p:spPr>
      </p:cxnSp>
      <p:cxnSp>
        <p:nvCxnSpPr>
          <p:cNvPr id="320" name="Google Shape;320;p22"/>
          <p:cNvCxnSpPr/>
          <p:nvPr/>
        </p:nvCxnSpPr>
        <p:spPr>
          <a:xfrm flipH="1">
            <a:off x="2798675" y="3141375"/>
            <a:ext cx="3510300" cy="446400"/>
          </a:xfrm>
          <a:prstGeom prst="straightConnector1">
            <a:avLst/>
          </a:prstGeom>
          <a:noFill/>
          <a:ln cap="flat" cmpd="sng" w="38100">
            <a:solidFill>
              <a:srgbClr val="DB2680"/>
            </a:solidFill>
            <a:prstDash val="solid"/>
            <a:round/>
            <a:headEnd len="med" w="med" type="none"/>
            <a:tailEnd len="med" w="med" type="triangle"/>
          </a:ln>
        </p:spPr>
      </p:cxnSp>
      <p:sp>
        <p:nvSpPr>
          <p:cNvPr id="321" name="Google Shape;321;p22"/>
          <p:cNvSpPr txBox="1"/>
          <p:nvPr/>
        </p:nvSpPr>
        <p:spPr>
          <a:xfrm>
            <a:off x="7515225" y="372925"/>
            <a:ext cx="897600" cy="246300"/>
          </a:xfrm>
          <a:prstGeom prst="rect">
            <a:avLst/>
          </a:prstGeom>
          <a:solidFill>
            <a:schemeClr val="dk1"/>
          </a:solidFill>
          <a:ln>
            <a:noFill/>
          </a:ln>
        </p:spPr>
        <p:txBody>
          <a:bodyPr anchorCtr="0" anchor="t" bIns="0" lIns="0" spcFirstLastPara="1" rIns="0" wrap="square" tIns="0">
            <a:spAutoFit/>
          </a:bodyPr>
          <a:lstStyle/>
          <a:p>
            <a:pPr indent="0" lvl="0" marL="0" rtl="0" algn="l">
              <a:spcBef>
                <a:spcPts val="0"/>
              </a:spcBef>
              <a:spcAft>
                <a:spcPts val="0"/>
              </a:spcAft>
              <a:buNone/>
            </a:pPr>
            <a:r>
              <a:rPr b="1" lang="en" sz="1600"/>
              <a:t>Cluster 1</a:t>
            </a:r>
            <a:endParaRPr b="1" sz="1600"/>
          </a:p>
        </p:txBody>
      </p:sp>
      <p:sp>
        <p:nvSpPr>
          <p:cNvPr id="322" name="Google Shape;322;p22"/>
          <p:cNvSpPr txBox="1"/>
          <p:nvPr/>
        </p:nvSpPr>
        <p:spPr>
          <a:xfrm>
            <a:off x="7515225" y="1075900"/>
            <a:ext cx="897600" cy="246300"/>
          </a:xfrm>
          <a:prstGeom prst="rect">
            <a:avLst/>
          </a:prstGeom>
          <a:solidFill>
            <a:schemeClr val="dk1"/>
          </a:solidFill>
          <a:ln>
            <a:noFill/>
          </a:ln>
        </p:spPr>
        <p:txBody>
          <a:bodyPr anchorCtr="0" anchor="t" bIns="0" lIns="0" spcFirstLastPara="1" rIns="0" wrap="square" tIns="0">
            <a:spAutoFit/>
          </a:bodyPr>
          <a:lstStyle/>
          <a:p>
            <a:pPr indent="0" lvl="0" marL="0" rtl="0" algn="l">
              <a:spcBef>
                <a:spcPts val="0"/>
              </a:spcBef>
              <a:spcAft>
                <a:spcPts val="0"/>
              </a:spcAft>
              <a:buNone/>
            </a:pPr>
            <a:r>
              <a:rPr b="1" lang="en" sz="1600"/>
              <a:t>Cluster 2</a:t>
            </a:r>
            <a:endParaRPr b="1" sz="1600"/>
          </a:p>
        </p:txBody>
      </p:sp>
      <p:sp>
        <p:nvSpPr>
          <p:cNvPr id="323" name="Google Shape;323;p22"/>
          <p:cNvSpPr txBox="1"/>
          <p:nvPr/>
        </p:nvSpPr>
        <p:spPr>
          <a:xfrm>
            <a:off x="7515225" y="1778875"/>
            <a:ext cx="897600" cy="246300"/>
          </a:xfrm>
          <a:prstGeom prst="rect">
            <a:avLst/>
          </a:prstGeom>
          <a:solidFill>
            <a:schemeClr val="dk1"/>
          </a:solidFill>
          <a:ln>
            <a:noFill/>
          </a:ln>
        </p:spPr>
        <p:txBody>
          <a:bodyPr anchorCtr="0" anchor="t" bIns="0" lIns="0" spcFirstLastPara="1" rIns="0" wrap="square" tIns="0">
            <a:spAutoFit/>
          </a:bodyPr>
          <a:lstStyle/>
          <a:p>
            <a:pPr indent="0" lvl="0" marL="0" rtl="0" algn="l">
              <a:spcBef>
                <a:spcPts val="0"/>
              </a:spcBef>
              <a:spcAft>
                <a:spcPts val="0"/>
              </a:spcAft>
              <a:buNone/>
            </a:pPr>
            <a:r>
              <a:rPr b="1" lang="en" sz="1600"/>
              <a:t>Cluster 3</a:t>
            </a:r>
            <a:endParaRPr b="1" sz="1600"/>
          </a:p>
        </p:txBody>
      </p:sp>
      <p:sp>
        <p:nvSpPr>
          <p:cNvPr id="324" name="Google Shape;324;p22"/>
          <p:cNvSpPr txBox="1"/>
          <p:nvPr/>
        </p:nvSpPr>
        <p:spPr>
          <a:xfrm>
            <a:off x="7697075" y="2489500"/>
            <a:ext cx="724800" cy="200100"/>
          </a:xfrm>
          <a:prstGeom prst="rect">
            <a:avLst/>
          </a:prstGeom>
          <a:solidFill>
            <a:schemeClr val="dk1"/>
          </a:solidFill>
          <a:ln>
            <a:noFill/>
          </a:ln>
        </p:spPr>
        <p:txBody>
          <a:bodyPr anchorCtr="0" anchor="t" bIns="0" lIns="0" spcFirstLastPara="1" rIns="0" wrap="square" tIns="0">
            <a:spAutoFit/>
          </a:bodyPr>
          <a:lstStyle/>
          <a:p>
            <a:pPr indent="0" lvl="0" marL="0" rtl="0" algn="l">
              <a:spcBef>
                <a:spcPts val="0"/>
              </a:spcBef>
              <a:spcAft>
                <a:spcPts val="0"/>
              </a:spcAft>
              <a:buNone/>
            </a:pPr>
            <a:r>
              <a:rPr b="1" lang="en" sz="1300"/>
              <a:t>Cluster 4</a:t>
            </a:r>
            <a:endParaRPr b="1" sz="1300"/>
          </a:p>
        </p:txBody>
      </p:sp>
      <p:sp>
        <p:nvSpPr>
          <p:cNvPr id="325" name="Google Shape;325;p22"/>
          <p:cNvSpPr txBox="1"/>
          <p:nvPr/>
        </p:nvSpPr>
        <p:spPr>
          <a:xfrm>
            <a:off x="7515225" y="3184825"/>
            <a:ext cx="897600" cy="246300"/>
          </a:xfrm>
          <a:prstGeom prst="rect">
            <a:avLst/>
          </a:prstGeom>
          <a:solidFill>
            <a:schemeClr val="dk1"/>
          </a:solidFill>
          <a:ln>
            <a:noFill/>
          </a:ln>
        </p:spPr>
        <p:txBody>
          <a:bodyPr anchorCtr="0" anchor="t" bIns="0" lIns="0" spcFirstLastPara="1" rIns="0" wrap="square" tIns="0">
            <a:spAutoFit/>
          </a:bodyPr>
          <a:lstStyle/>
          <a:p>
            <a:pPr indent="0" lvl="0" marL="0" rtl="0" algn="l">
              <a:spcBef>
                <a:spcPts val="0"/>
              </a:spcBef>
              <a:spcAft>
                <a:spcPts val="0"/>
              </a:spcAft>
              <a:buNone/>
            </a:pPr>
            <a:r>
              <a:rPr b="1" lang="en" sz="1600"/>
              <a:t>Cluster 5</a:t>
            </a:r>
            <a:endParaRPr b="1" sz="1600"/>
          </a:p>
        </p:txBody>
      </p:sp>
      <p:sp>
        <p:nvSpPr>
          <p:cNvPr id="326" name="Google Shape;326;p22"/>
          <p:cNvSpPr txBox="1"/>
          <p:nvPr/>
        </p:nvSpPr>
        <p:spPr>
          <a:xfrm>
            <a:off x="7515225" y="3893300"/>
            <a:ext cx="897600" cy="246300"/>
          </a:xfrm>
          <a:prstGeom prst="rect">
            <a:avLst/>
          </a:prstGeom>
          <a:solidFill>
            <a:schemeClr val="dk1"/>
          </a:solidFill>
          <a:ln>
            <a:noFill/>
          </a:ln>
        </p:spPr>
        <p:txBody>
          <a:bodyPr anchorCtr="0" anchor="t" bIns="0" lIns="0" spcFirstLastPara="1" rIns="0" wrap="square" tIns="0">
            <a:spAutoFit/>
          </a:bodyPr>
          <a:lstStyle/>
          <a:p>
            <a:pPr indent="0" lvl="0" marL="0" rtl="0" algn="l">
              <a:spcBef>
                <a:spcPts val="0"/>
              </a:spcBef>
              <a:spcAft>
                <a:spcPts val="0"/>
              </a:spcAft>
              <a:buNone/>
            </a:pPr>
            <a:r>
              <a:rPr b="1" lang="en" sz="1600"/>
              <a:t>Cluster 6</a:t>
            </a:r>
            <a:endParaRPr b="1" sz="1600"/>
          </a:p>
        </p:txBody>
      </p:sp>
      <p:sp>
        <p:nvSpPr>
          <p:cNvPr id="327" name="Google Shape;327;p22"/>
          <p:cNvSpPr/>
          <p:nvPr/>
        </p:nvSpPr>
        <p:spPr>
          <a:xfrm>
            <a:off x="6264675" y="1780000"/>
            <a:ext cx="2219100" cy="709500"/>
          </a:xfrm>
          <a:prstGeom prst="rect">
            <a:avLst/>
          </a:prstGeom>
          <a:noFill/>
          <a:ln cap="flat" cmpd="sng" w="76200">
            <a:solidFill>
              <a:srgbClr val="DB26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3"/>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/12</a:t>
            </a:r>
            <a:endParaRPr/>
          </a:p>
          <a:p>
            <a:pPr indent="0" lvl="0" marL="0" rtl="0" algn="r">
              <a:spcBef>
                <a:spcPts val="0"/>
              </a:spcBef>
              <a:spcAft>
                <a:spcPts val="0"/>
              </a:spcAft>
              <a:buNone/>
            </a:pPr>
            <a:r>
              <a:t/>
            </a:r>
            <a:endParaRPr/>
          </a:p>
        </p:txBody>
      </p:sp>
      <p:sp>
        <p:nvSpPr>
          <p:cNvPr id="333" name="Google Shape;333;p23"/>
          <p:cNvSpPr txBox="1"/>
          <p:nvPr>
            <p:ph type="title"/>
          </p:nvPr>
        </p:nvSpPr>
        <p:spPr>
          <a:xfrm>
            <a:off x="311700" y="-4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Spectral Features</a:t>
            </a:r>
            <a:endParaRPr b="1" sz="3500">
              <a:solidFill>
                <a:schemeClr val="accent4"/>
              </a:solidFill>
              <a:latin typeface="Oswald"/>
              <a:ea typeface="Oswald"/>
              <a:cs typeface="Oswald"/>
              <a:sym typeface="Oswald"/>
            </a:endParaRPr>
          </a:p>
        </p:txBody>
      </p:sp>
      <p:grpSp>
        <p:nvGrpSpPr>
          <p:cNvPr id="334" name="Google Shape;334;p23"/>
          <p:cNvGrpSpPr/>
          <p:nvPr/>
        </p:nvGrpSpPr>
        <p:grpSpPr>
          <a:xfrm>
            <a:off x="160226" y="1163182"/>
            <a:ext cx="8811062" cy="2518487"/>
            <a:chOff x="116275" y="503300"/>
            <a:chExt cx="9027727" cy="2601474"/>
          </a:xfrm>
        </p:grpSpPr>
        <p:pic>
          <p:nvPicPr>
            <p:cNvPr id="335" name="Google Shape;335;p23"/>
            <p:cNvPicPr preferRelativeResize="0"/>
            <p:nvPr/>
          </p:nvPicPr>
          <p:blipFill rotWithShape="1">
            <a:blip r:embed="rId3">
              <a:alphaModFix/>
            </a:blip>
            <a:srcRect b="0" l="7903" r="3191" t="8725"/>
            <a:stretch/>
          </p:blipFill>
          <p:spPr>
            <a:xfrm>
              <a:off x="116275" y="503300"/>
              <a:ext cx="9027727" cy="2601474"/>
            </a:xfrm>
            <a:prstGeom prst="rect">
              <a:avLst/>
            </a:prstGeom>
            <a:noFill/>
            <a:ln>
              <a:noFill/>
            </a:ln>
          </p:spPr>
        </p:pic>
        <p:sp>
          <p:nvSpPr>
            <p:cNvPr id="336" name="Google Shape;336;p23"/>
            <p:cNvSpPr txBox="1"/>
            <p:nvPr/>
          </p:nvSpPr>
          <p:spPr>
            <a:xfrm>
              <a:off x="8979269" y="814321"/>
              <a:ext cx="164400" cy="19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t>II</a:t>
              </a:r>
              <a:endParaRPr sz="1200"/>
            </a:p>
          </p:txBody>
        </p:sp>
        <p:sp>
          <p:nvSpPr>
            <p:cNvPr id="337" name="Google Shape;337;p23"/>
            <p:cNvSpPr txBox="1"/>
            <p:nvPr/>
          </p:nvSpPr>
          <p:spPr>
            <a:xfrm>
              <a:off x="8933444" y="1313571"/>
              <a:ext cx="164400" cy="19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t>II</a:t>
              </a:r>
              <a:endParaRPr sz="1200"/>
            </a:p>
          </p:txBody>
        </p:sp>
        <p:sp>
          <p:nvSpPr>
            <p:cNvPr id="338" name="Google Shape;338;p23"/>
            <p:cNvSpPr txBox="1"/>
            <p:nvPr/>
          </p:nvSpPr>
          <p:spPr>
            <a:xfrm>
              <a:off x="8955469" y="1812821"/>
              <a:ext cx="164400" cy="19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t>II</a:t>
              </a:r>
              <a:endParaRPr sz="1200"/>
            </a:p>
          </p:txBody>
        </p:sp>
        <p:sp>
          <p:nvSpPr>
            <p:cNvPr id="339" name="Google Shape;339;p23"/>
            <p:cNvSpPr txBox="1"/>
            <p:nvPr/>
          </p:nvSpPr>
          <p:spPr>
            <a:xfrm>
              <a:off x="8979269" y="2312071"/>
              <a:ext cx="164400" cy="19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t>II</a:t>
              </a:r>
              <a:endParaRPr sz="1200"/>
            </a:p>
          </p:txBody>
        </p:sp>
      </p:grpSp>
      <p:sp>
        <p:nvSpPr>
          <p:cNvPr id="340" name="Google Shape;340;p23"/>
          <p:cNvSpPr txBox="1"/>
          <p:nvPr/>
        </p:nvSpPr>
        <p:spPr>
          <a:xfrm>
            <a:off x="666275" y="1162150"/>
            <a:ext cx="1578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Cluster 3</a:t>
            </a:r>
            <a:endParaRPr b="1" sz="1800"/>
          </a:p>
        </p:txBody>
      </p:sp>
      <p:cxnSp>
        <p:nvCxnSpPr>
          <p:cNvPr id="341" name="Google Shape;341;p23"/>
          <p:cNvCxnSpPr/>
          <p:nvPr/>
        </p:nvCxnSpPr>
        <p:spPr>
          <a:xfrm flipH="1">
            <a:off x="4877750" y="2777750"/>
            <a:ext cx="1329000" cy="1608000"/>
          </a:xfrm>
          <a:prstGeom prst="straightConnector1">
            <a:avLst/>
          </a:prstGeom>
          <a:noFill/>
          <a:ln cap="flat" cmpd="sng" w="38100">
            <a:solidFill>
              <a:srgbClr val="B757F7"/>
            </a:solidFill>
            <a:prstDash val="solid"/>
            <a:round/>
            <a:headEnd len="med" w="med" type="triangle"/>
            <a:tailEnd len="med" w="med" type="none"/>
          </a:ln>
        </p:spPr>
      </p:cxnSp>
      <p:cxnSp>
        <p:nvCxnSpPr>
          <p:cNvPr id="342" name="Google Shape;342;p23"/>
          <p:cNvCxnSpPr/>
          <p:nvPr/>
        </p:nvCxnSpPr>
        <p:spPr>
          <a:xfrm>
            <a:off x="2418900" y="2777750"/>
            <a:ext cx="1568400" cy="1634700"/>
          </a:xfrm>
          <a:prstGeom prst="straightConnector1">
            <a:avLst/>
          </a:prstGeom>
          <a:noFill/>
          <a:ln cap="flat" cmpd="sng" w="38100">
            <a:solidFill>
              <a:srgbClr val="B757F7"/>
            </a:solidFill>
            <a:prstDash val="solid"/>
            <a:round/>
            <a:headEnd len="med" w="med" type="triangle"/>
            <a:tailEnd len="med" w="med" type="none"/>
          </a:ln>
        </p:spPr>
      </p:cxnSp>
      <p:sp>
        <p:nvSpPr>
          <p:cNvPr id="343" name="Google Shape;343;p23"/>
          <p:cNvSpPr txBox="1"/>
          <p:nvPr/>
        </p:nvSpPr>
        <p:spPr>
          <a:xfrm>
            <a:off x="3509550" y="4412450"/>
            <a:ext cx="1788000" cy="554100"/>
          </a:xfrm>
          <a:prstGeom prst="rect">
            <a:avLst/>
          </a:prstGeom>
          <a:noFill/>
          <a:ln cap="flat" cmpd="sng" w="28575">
            <a:solidFill>
              <a:srgbClr val="B757F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2400">
                <a:solidFill>
                  <a:schemeClr val="dk1"/>
                </a:solidFill>
                <a:latin typeface="Roboto"/>
                <a:ea typeface="Roboto"/>
                <a:cs typeface="Roboto"/>
                <a:sym typeface="Roboto"/>
              </a:rPr>
              <a:t>Strontium!</a:t>
            </a:r>
            <a:endParaRPr i="1" sz="2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4"/>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/12</a:t>
            </a:r>
            <a:endParaRPr/>
          </a:p>
          <a:p>
            <a:pPr indent="0" lvl="0" marL="0" rtl="0" algn="r">
              <a:spcBef>
                <a:spcPts val="0"/>
              </a:spcBef>
              <a:spcAft>
                <a:spcPts val="0"/>
              </a:spcAft>
              <a:buNone/>
            </a:pPr>
            <a:r>
              <a:t/>
            </a:r>
            <a:endParaRPr/>
          </a:p>
        </p:txBody>
      </p:sp>
      <p:sp>
        <p:nvSpPr>
          <p:cNvPr id="349" name="Google Shape;349;p2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Conclusions &amp; Future Work</a:t>
            </a:r>
            <a:endParaRPr b="1" sz="3500">
              <a:solidFill>
                <a:schemeClr val="accent4"/>
              </a:solidFill>
              <a:latin typeface="Oswald"/>
              <a:ea typeface="Oswald"/>
              <a:cs typeface="Oswald"/>
              <a:sym typeface="Oswald"/>
            </a:endParaRPr>
          </a:p>
        </p:txBody>
      </p:sp>
      <p:sp>
        <p:nvSpPr>
          <p:cNvPr id="350" name="Google Shape;350;p24"/>
          <p:cNvSpPr txBox="1"/>
          <p:nvPr/>
        </p:nvSpPr>
        <p:spPr>
          <a:xfrm>
            <a:off x="335850" y="656200"/>
            <a:ext cx="8589900" cy="4155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F153CD"/>
              </a:buClr>
              <a:buSzPts val="2000"/>
              <a:buFont typeface="Roboto"/>
              <a:buChar char="★"/>
            </a:pPr>
            <a:r>
              <a:rPr lang="en" sz="2000">
                <a:solidFill>
                  <a:schemeClr val="dk1"/>
                </a:solidFill>
                <a:latin typeface="Roboto"/>
                <a:ea typeface="Roboto"/>
                <a:cs typeface="Roboto"/>
                <a:sym typeface="Roboto"/>
              </a:rPr>
              <a:t>Simulated </a:t>
            </a:r>
            <a:r>
              <a:rPr b="1" lang="en" sz="2000">
                <a:solidFill>
                  <a:schemeClr val="dk1"/>
                </a:solidFill>
                <a:latin typeface="Roboto"/>
                <a:ea typeface="Roboto"/>
                <a:cs typeface="Roboto"/>
                <a:sym typeface="Roboto"/>
              </a:rPr>
              <a:t>spectra</a:t>
            </a:r>
            <a:r>
              <a:rPr lang="en" sz="2000">
                <a:solidFill>
                  <a:schemeClr val="dk1"/>
                </a:solidFill>
                <a:latin typeface="Roboto"/>
                <a:ea typeface="Roboto"/>
                <a:cs typeface="Roboto"/>
                <a:sym typeface="Roboto"/>
              </a:rPr>
              <a:t> to explore </a:t>
            </a:r>
            <a:r>
              <a:rPr b="1" lang="en" sz="2000">
                <a:solidFill>
                  <a:schemeClr val="dk1"/>
                </a:solidFill>
                <a:latin typeface="Roboto"/>
                <a:ea typeface="Roboto"/>
                <a:cs typeface="Roboto"/>
                <a:sym typeface="Roboto"/>
              </a:rPr>
              <a:t>kilonova w/different physical conditions</a:t>
            </a:r>
            <a:endParaRPr b="1" sz="2000">
              <a:solidFill>
                <a:schemeClr val="dk1"/>
              </a:solidFill>
              <a:latin typeface="Roboto"/>
              <a:ea typeface="Roboto"/>
              <a:cs typeface="Roboto"/>
              <a:sym typeface="Roboto"/>
            </a:endParaRPr>
          </a:p>
          <a:p>
            <a:pPr indent="-355600" lvl="0" marL="457200" rtl="0" algn="l">
              <a:spcBef>
                <a:spcPts val="0"/>
              </a:spcBef>
              <a:spcAft>
                <a:spcPts val="0"/>
              </a:spcAft>
              <a:buClr>
                <a:srgbClr val="F153CD"/>
              </a:buClr>
              <a:buSzPts val="2000"/>
              <a:buFont typeface="Roboto"/>
              <a:buChar char="★"/>
            </a:pPr>
            <a:r>
              <a:rPr lang="en" sz="2000">
                <a:solidFill>
                  <a:schemeClr val="dk1"/>
                </a:solidFill>
                <a:latin typeface="Roboto"/>
                <a:ea typeface="Roboto"/>
                <a:cs typeface="Roboto"/>
                <a:sym typeface="Roboto"/>
              </a:rPr>
              <a:t>Used </a:t>
            </a:r>
            <a:r>
              <a:rPr b="1" lang="en" sz="2000">
                <a:solidFill>
                  <a:schemeClr val="dk1"/>
                </a:solidFill>
                <a:latin typeface="Roboto"/>
                <a:ea typeface="Roboto"/>
                <a:cs typeface="Roboto"/>
                <a:sym typeface="Roboto"/>
              </a:rPr>
              <a:t>dimensionality reduction </a:t>
            </a:r>
            <a:r>
              <a:rPr lang="en" sz="2000">
                <a:solidFill>
                  <a:schemeClr val="dk1"/>
                </a:solidFill>
                <a:latin typeface="Roboto"/>
                <a:ea typeface="Roboto"/>
                <a:cs typeface="Roboto"/>
                <a:sym typeface="Roboto"/>
              </a:rPr>
              <a:t>+ </a:t>
            </a:r>
            <a:r>
              <a:rPr b="1" lang="en" sz="2000">
                <a:solidFill>
                  <a:schemeClr val="dk1"/>
                </a:solidFill>
                <a:latin typeface="Roboto"/>
                <a:ea typeface="Roboto"/>
                <a:cs typeface="Roboto"/>
                <a:sym typeface="Roboto"/>
              </a:rPr>
              <a:t>clustering </a:t>
            </a:r>
            <a:r>
              <a:rPr lang="en" sz="2000">
                <a:solidFill>
                  <a:schemeClr val="dk1"/>
                </a:solidFill>
                <a:latin typeface="Roboto"/>
                <a:ea typeface="Roboto"/>
                <a:cs typeface="Roboto"/>
                <a:sym typeface="Roboto"/>
              </a:rPr>
              <a:t>to extract unique spectral information</a:t>
            </a:r>
            <a:endParaRPr sz="2000">
              <a:solidFill>
                <a:schemeClr val="dk1"/>
              </a:solidFill>
              <a:latin typeface="Roboto"/>
              <a:ea typeface="Roboto"/>
              <a:cs typeface="Roboto"/>
              <a:sym typeface="Roboto"/>
            </a:endParaRPr>
          </a:p>
          <a:p>
            <a:pPr indent="-355600" lvl="0" marL="457200" rtl="0" algn="l">
              <a:spcBef>
                <a:spcPts val="0"/>
              </a:spcBef>
              <a:spcAft>
                <a:spcPts val="0"/>
              </a:spcAft>
              <a:buClr>
                <a:srgbClr val="F153CD"/>
              </a:buClr>
              <a:buSzPts val="2000"/>
              <a:buFont typeface="Roboto"/>
              <a:buChar char="★"/>
            </a:pPr>
            <a:r>
              <a:rPr lang="en" sz="2000">
                <a:solidFill>
                  <a:schemeClr val="dk1"/>
                </a:solidFill>
                <a:latin typeface="Roboto"/>
                <a:ea typeface="Roboto"/>
                <a:cs typeface="Roboto"/>
                <a:sym typeface="Roboto"/>
              </a:rPr>
              <a:t>Identified </a:t>
            </a:r>
            <a:r>
              <a:rPr b="1" lang="en" sz="2000">
                <a:solidFill>
                  <a:schemeClr val="dk1"/>
                </a:solidFill>
                <a:latin typeface="Roboto"/>
                <a:ea typeface="Roboto"/>
                <a:cs typeface="Roboto"/>
                <a:sym typeface="Roboto"/>
              </a:rPr>
              <a:t>absorption feature/heavy element </a:t>
            </a:r>
            <a:r>
              <a:rPr lang="en" sz="2000">
                <a:solidFill>
                  <a:schemeClr val="dk1"/>
                </a:solidFill>
                <a:latin typeface="Roboto"/>
                <a:ea typeface="Roboto"/>
                <a:cs typeface="Roboto"/>
                <a:sym typeface="Roboto"/>
              </a:rPr>
              <a:t>combinations for different clusters</a:t>
            </a:r>
            <a:endParaRPr sz="2000">
              <a:solidFill>
                <a:schemeClr val="dk1"/>
              </a:solidFill>
              <a:latin typeface="Roboto"/>
              <a:ea typeface="Roboto"/>
              <a:cs typeface="Roboto"/>
              <a:sym typeface="Roboto"/>
            </a:endParaRPr>
          </a:p>
          <a:p>
            <a:pPr indent="0" lvl="0" marL="457200" rtl="0" algn="l">
              <a:spcBef>
                <a:spcPts val="0"/>
              </a:spcBef>
              <a:spcAft>
                <a:spcPts val="0"/>
              </a:spcAft>
              <a:buNone/>
            </a:pPr>
            <a:r>
              <a:t/>
            </a:r>
            <a:endParaRPr sz="2000">
              <a:solidFill>
                <a:schemeClr val="dk1"/>
              </a:solidFill>
              <a:latin typeface="Roboto"/>
              <a:ea typeface="Roboto"/>
              <a:cs typeface="Roboto"/>
              <a:sym typeface="Roboto"/>
            </a:endParaRPr>
          </a:p>
          <a:p>
            <a:pPr indent="0" lvl="0" marL="457200" rtl="0" algn="l">
              <a:spcBef>
                <a:spcPts val="0"/>
              </a:spcBef>
              <a:spcAft>
                <a:spcPts val="0"/>
              </a:spcAft>
              <a:buNone/>
            </a:pPr>
            <a:r>
              <a:t/>
            </a:r>
            <a:endParaRPr sz="2000">
              <a:solidFill>
                <a:schemeClr val="dk1"/>
              </a:solidFill>
              <a:latin typeface="Roboto"/>
              <a:ea typeface="Roboto"/>
              <a:cs typeface="Roboto"/>
              <a:sym typeface="Roboto"/>
            </a:endParaRPr>
          </a:p>
          <a:p>
            <a:pPr indent="0" lvl="0" marL="457200" rtl="0" algn="l">
              <a:spcBef>
                <a:spcPts val="0"/>
              </a:spcBef>
              <a:spcAft>
                <a:spcPts val="0"/>
              </a:spcAft>
              <a:buNone/>
            </a:pPr>
            <a:r>
              <a:rPr b="1" i="1" lang="en" sz="2000">
                <a:solidFill>
                  <a:schemeClr val="accent4"/>
                </a:solidFill>
                <a:latin typeface="Roboto"/>
                <a:ea typeface="Roboto"/>
                <a:cs typeface="Roboto"/>
                <a:sym typeface="Roboto"/>
              </a:rPr>
              <a:t>Future Work:</a:t>
            </a:r>
            <a:endParaRPr b="1" i="1" sz="2000">
              <a:solidFill>
                <a:schemeClr val="accent4"/>
              </a:solidFill>
              <a:latin typeface="Roboto"/>
              <a:ea typeface="Roboto"/>
              <a:cs typeface="Roboto"/>
              <a:sym typeface="Roboto"/>
            </a:endParaRPr>
          </a:p>
          <a:p>
            <a:pPr indent="-355600" lvl="0" marL="457200" rtl="0" algn="l">
              <a:spcBef>
                <a:spcPts val="0"/>
              </a:spcBef>
              <a:spcAft>
                <a:spcPts val="0"/>
              </a:spcAft>
              <a:buClr>
                <a:srgbClr val="F153CD"/>
              </a:buClr>
              <a:buSzPts val="2000"/>
              <a:buFont typeface="Roboto"/>
              <a:buChar char="★"/>
            </a:pPr>
            <a:r>
              <a:rPr lang="en" sz="2000">
                <a:solidFill>
                  <a:schemeClr val="dk1"/>
                </a:solidFill>
                <a:latin typeface="Roboto"/>
                <a:ea typeface="Roboto"/>
                <a:cs typeface="Roboto"/>
                <a:sym typeface="Roboto"/>
              </a:rPr>
              <a:t>Build a </a:t>
            </a:r>
            <a:r>
              <a:rPr b="1" lang="en" sz="2000">
                <a:solidFill>
                  <a:schemeClr val="dk1"/>
                </a:solidFill>
                <a:latin typeface="Roboto"/>
                <a:ea typeface="Roboto"/>
                <a:cs typeface="Roboto"/>
                <a:sym typeface="Roboto"/>
              </a:rPr>
              <a:t>more complex spectra training set</a:t>
            </a:r>
            <a:endParaRPr sz="2000">
              <a:solidFill>
                <a:schemeClr val="dk1"/>
              </a:solidFill>
              <a:latin typeface="Roboto"/>
              <a:ea typeface="Roboto"/>
              <a:cs typeface="Roboto"/>
              <a:sym typeface="Roboto"/>
            </a:endParaRPr>
          </a:p>
          <a:p>
            <a:pPr indent="-355600" lvl="0" marL="457200" rtl="0" algn="l">
              <a:spcBef>
                <a:spcPts val="0"/>
              </a:spcBef>
              <a:spcAft>
                <a:spcPts val="0"/>
              </a:spcAft>
              <a:buClr>
                <a:srgbClr val="F153CD"/>
              </a:buClr>
              <a:buSzPts val="2000"/>
              <a:buFont typeface="Roboto"/>
              <a:buChar char="★"/>
            </a:pPr>
            <a:r>
              <a:rPr lang="en" sz="2000">
                <a:solidFill>
                  <a:schemeClr val="dk1"/>
                </a:solidFill>
                <a:latin typeface="Roboto"/>
                <a:ea typeface="Roboto"/>
                <a:cs typeface="Roboto"/>
                <a:sym typeface="Roboto"/>
              </a:rPr>
              <a:t>input any </a:t>
            </a:r>
            <a:r>
              <a:rPr b="1" lang="en" sz="2000">
                <a:solidFill>
                  <a:schemeClr val="dk1"/>
                </a:solidFill>
                <a:latin typeface="Roboto"/>
                <a:ea typeface="Roboto"/>
                <a:cs typeface="Roboto"/>
                <a:sym typeface="Roboto"/>
              </a:rPr>
              <a:t>new observed kilonovae</a:t>
            </a:r>
            <a:r>
              <a:rPr lang="en" sz="2000">
                <a:solidFill>
                  <a:schemeClr val="dk1"/>
                </a:solidFill>
                <a:latin typeface="Roboto"/>
                <a:ea typeface="Roboto"/>
                <a:cs typeface="Roboto"/>
                <a:sym typeface="Roboto"/>
              </a:rPr>
              <a:t>!</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000">
              <a:solidFill>
                <a:schemeClr val="dk1"/>
              </a:solidFill>
              <a:latin typeface="Roboto"/>
              <a:ea typeface="Roboto"/>
              <a:cs typeface="Roboto"/>
              <a:sym typeface="Roboto"/>
            </a:endParaRPr>
          </a:p>
          <a:p>
            <a:pPr indent="0" lvl="0" marL="0" rtl="0" algn="l">
              <a:spcBef>
                <a:spcPts val="0"/>
              </a:spcBef>
              <a:spcAft>
                <a:spcPts val="0"/>
              </a:spcAft>
              <a:buNone/>
            </a:pPr>
            <a:r>
              <a:rPr lang="en" sz="1800">
                <a:solidFill>
                  <a:schemeClr val="accent2"/>
                </a:solidFill>
                <a:latin typeface="Roboto"/>
                <a:ea typeface="Roboto"/>
                <a:cs typeface="Roboto"/>
                <a:sym typeface="Roboto"/>
              </a:rPr>
              <a:t>(keep an eye out for Ford et al., in prep!)</a:t>
            </a:r>
            <a:endParaRPr sz="1800">
              <a:solidFill>
                <a:schemeClr val="accent2"/>
              </a:solidFill>
              <a:latin typeface="Roboto"/>
              <a:ea typeface="Roboto"/>
              <a:cs typeface="Roboto"/>
              <a:sym typeface="Roboto"/>
            </a:endParaRPr>
          </a:p>
        </p:txBody>
      </p:sp>
      <p:cxnSp>
        <p:nvCxnSpPr>
          <p:cNvPr id="351" name="Google Shape;351;p24"/>
          <p:cNvCxnSpPr/>
          <p:nvPr/>
        </p:nvCxnSpPr>
        <p:spPr>
          <a:xfrm>
            <a:off x="3086100" y="2542325"/>
            <a:ext cx="2722500" cy="10500"/>
          </a:xfrm>
          <a:prstGeom prst="straightConnector1">
            <a:avLst/>
          </a:prstGeom>
          <a:noFill/>
          <a:ln cap="flat" cmpd="sng" w="28575">
            <a:solidFill>
              <a:schemeClr val="accent4"/>
            </a:solidFill>
            <a:prstDash val="dash"/>
            <a:round/>
            <a:headEnd len="med" w="med" type="none"/>
            <a:tailEnd len="med" w="med" type="none"/>
          </a:ln>
        </p:spPr>
      </p:cxnSp>
      <p:grpSp>
        <p:nvGrpSpPr>
          <p:cNvPr id="352" name="Google Shape;352;p24"/>
          <p:cNvGrpSpPr/>
          <p:nvPr/>
        </p:nvGrpSpPr>
        <p:grpSpPr>
          <a:xfrm>
            <a:off x="5808597" y="2671431"/>
            <a:ext cx="2958091" cy="2312415"/>
            <a:chOff x="269033" y="1501239"/>
            <a:chExt cx="4614087" cy="3273984"/>
          </a:xfrm>
        </p:grpSpPr>
        <p:sp>
          <p:nvSpPr>
            <p:cNvPr id="353" name="Google Shape;353;p24"/>
            <p:cNvSpPr/>
            <p:nvPr/>
          </p:nvSpPr>
          <p:spPr>
            <a:xfrm>
              <a:off x="269120" y="1501239"/>
              <a:ext cx="4614000" cy="3273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 name="Google Shape;354;p24"/>
            <p:cNvPicPr preferRelativeResize="0"/>
            <p:nvPr/>
          </p:nvPicPr>
          <p:blipFill rotWithShape="1">
            <a:blip r:embed="rId3">
              <a:alphaModFix/>
            </a:blip>
            <a:srcRect b="1967" l="2291" r="7145" t="9001"/>
            <a:stretch/>
          </p:blipFill>
          <p:spPr>
            <a:xfrm>
              <a:off x="269033" y="1501239"/>
              <a:ext cx="4613960" cy="3273984"/>
            </a:xfrm>
            <a:prstGeom prst="rect">
              <a:avLst/>
            </a:prstGeom>
            <a:noFill/>
            <a:ln>
              <a:noFill/>
            </a:ln>
          </p:spPr>
        </p:pic>
      </p:grpSp>
      <p:cxnSp>
        <p:nvCxnSpPr>
          <p:cNvPr id="355" name="Google Shape;355;p24"/>
          <p:cNvCxnSpPr/>
          <p:nvPr/>
        </p:nvCxnSpPr>
        <p:spPr>
          <a:xfrm>
            <a:off x="4625175" y="3947325"/>
            <a:ext cx="1063200" cy="584700"/>
          </a:xfrm>
          <a:prstGeom prst="curvedConnector3">
            <a:avLst>
              <a:gd fmla="val 10000" name="adj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en" sz="3320"/>
              <a:t>Backup Slides</a:t>
            </a:r>
            <a:endParaRPr b="1" i="1" sz="3320"/>
          </a:p>
        </p:txBody>
      </p:sp>
      <p:sp>
        <p:nvSpPr>
          <p:cNvPr id="361" name="Google Shape;361;p25"/>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
        <p:nvSpPr>
          <p:cNvPr id="362" name="Google Shape;362;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Machine Learning: Deep Neural Network</a:t>
            </a:r>
            <a:endParaRPr b="1" sz="3500">
              <a:solidFill>
                <a:schemeClr val="accent4"/>
              </a:solidFill>
              <a:latin typeface="Oswald"/>
              <a:ea typeface="Oswald"/>
              <a:cs typeface="Oswald"/>
              <a:sym typeface="Oswald"/>
            </a:endParaRPr>
          </a:p>
        </p:txBody>
      </p:sp>
      <p:sp>
        <p:nvSpPr>
          <p:cNvPr id="368" name="Google Shape;368;p26"/>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
        <p:nvSpPr>
          <p:cNvPr id="369" name="Google Shape;369;p26"/>
          <p:cNvSpPr txBox="1"/>
          <p:nvPr/>
        </p:nvSpPr>
        <p:spPr>
          <a:xfrm>
            <a:off x="8131060" y="4567525"/>
            <a:ext cx="1231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chemeClr val="lt2"/>
                </a:solidFill>
              </a:rPr>
              <a:t>Credit: Quanta</a:t>
            </a:r>
            <a:endParaRPr i="1" sz="1300">
              <a:solidFill>
                <a:schemeClr val="lt2"/>
              </a:solidFill>
            </a:endParaRPr>
          </a:p>
        </p:txBody>
      </p:sp>
      <p:pic>
        <p:nvPicPr>
          <p:cNvPr id="370" name="Google Shape;370;p26"/>
          <p:cNvPicPr preferRelativeResize="0"/>
          <p:nvPr/>
        </p:nvPicPr>
        <p:blipFill rotWithShape="1">
          <a:blip r:embed="rId3">
            <a:alphaModFix/>
          </a:blip>
          <a:srcRect b="0" l="0" r="0" t="18507"/>
          <a:stretch/>
        </p:blipFill>
        <p:spPr>
          <a:xfrm>
            <a:off x="4121175" y="732875"/>
            <a:ext cx="4009874" cy="4323950"/>
          </a:xfrm>
          <a:prstGeom prst="rect">
            <a:avLst/>
          </a:prstGeom>
          <a:noFill/>
          <a:ln>
            <a:noFill/>
          </a:ln>
        </p:spPr>
      </p:pic>
      <p:pic>
        <p:nvPicPr>
          <p:cNvPr id="371" name="Google Shape;371;p26"/>
          <p:cNvPicPr preferRelativeResize="0"/>
          <p:nvPr/>
        </p:nvPicPr>
        <p:blipFill rotWithShape="1">
          <a:blip r:embed="rId4">
            <a:alphaModFix/>
          </a:blip>
          <a:srcRect b="4282" l="0" r="55414" t="26417"/>
          <a:stretch/>
        </p:blipFill>
        <p:spPr>
          <a:xfrm>
            <a:off x="1608375" y="807138"/>
            <a:ext cx="1661750" cy="4224924"/>
          </a:xfrm>
          <a:prstGeom prst="rect">
            <a:avLst/>
          </a:prstGeom>
          <a:noFill/>
          <a:ln>
            <a:noFill/>
          </a:ln>
        </p:spPr>
      </p:pic>
      <p:sp>
        <p:nvSpPr>
          <p:cNvPr id="372" name="Google Shape;372;p26"/>
          <p:cNvSpPr txBox="1"/>
          <p:nvPr/>
        </p:nvSpPr>
        <p:spPr>
          <a:xfrm>
            <a:off x="376875" y="757625"/>
            <a:ext cx="1139400" cy="708000"/>
          </a:xfrm>
          <a:prstGeom prst="rect">
            <a:avLst/>
          </a:prstGeom>
          <a:solidFill>
            <a:schemeClr val="dk2"/>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153CD"/>
                </a:solidFill>
                <a:latin typeface="Roboto"/>
                <a:ea typeface="Roboto"/>
                <a:cs typeface="Roboto"/>
                <a:sym typeface="Roboto"/>
              </a:rPr>
              <a:t>Input:</a:t>
            </a:r>
            <a:r>
              <a:rPr lang="en" sz="1700">
                <a:solidFill>
                  <a:srgbClr val="F153CD"/>
                </a:solidFill>
                <a:latin typeface="Roboto"/>
                <a:ea typeface="Roboto"/>
                <a:cs typeface="Roboto"/>
                <a:sym typeface="Roboto"/>
              </a:rPr>
              <a:t> </a:t>
            </a:r>
            <a:r>
              <a:rPr i="1" lang="en" sz="1700">
                <a:solidFill>
                  <a:srgbClr val="FFFFFF"/>
                </a:solidFill>
                <a:latin typeface="Roboto"/>
                <a:ea typeface="Roboto"/>
                <a:cs typeface="Roboto"/>
                <a:sym typeface="Roboto"/>
              </a:rPr>
              <a:t>dendrites</a:t>
            </a:r>
            <a:endParaRPr i="1" sz="1700">
              <a:solidFill>
                <a:srgbClr val="FFFFFF"/>
              </a:solidFill>
              <a:latin typeface="Roboto"/>
              <a:ea typeface="Roboto"/>
              <a:cs typeface="Roboto"/>
              <a:sym typeface="Roboto"/>
            </a:endParaRPr>
          </a:p>
        </p:txBody>
      </p:sp>
      <p:cxnSp>
        <p:nvCxnSpPr>
          <p:cNvPr id="373" name="Google Shape;373;p26"/>
          <p:cNvCxnSpPr>
            <a:stCxn id="372" idx="3"/>
          </p:cNvCxnSpPr>
          <p:nvPr/>
        </p:nvCxnSpPr>
        <p:spPr>
          <a:xfrm>
            <a:off x="1516275" y="1111625"/>
            <a:ext cx="474900" cy="305700"/>
          </a:xfrm>
          <a:prstGeom prst="straightConnector1">
            <a:avLst/>
          </a:prstGeom>
          <a:noFill/>
          <a:ln cap="flat" cmpd="sng" w="38100">
            <a:solidFill>
              <a:schemeClr val="accent2"/>
            </a:solidFill>
            <a:prstDash val="solid"/>
            <a:round/>
            <a:headEnd len="med" w="med" type="none"/>
            <a:tailEnd len="med" w="med" type="oval"/>
          </a:ln>
        </p:spPr>
      </p:cxnSp>
      <p:sp>
        <p:nvSpPr>
          <p:cNvPr id="374" name="Google Shape;374;p26"/>
          <p:cNvSpPr txBox="1"/>
          <p:nvPr/>
        </p:nvSpPr>
        <p:spPr>
          <a:xfrm>
            <a:off x="2560875" y="3316600"/>
            <a:ext cx="728100" cy="400200"/>
          </a:xfrm>
          <a:prstGeom prst="rect">
            <a:avLst/>
          </a:prstGeom>
          <a:solidFill>
            <a:srgbClr val="1A1A1A"/>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5" name="Google Shape;375;p26"/>
          <p:cNvSpPr txBox="1"/>
          <p:nvPr/>
        </p:nvSpPr>
        <p:spPr>
          <a:xfrm>
            <a:off x="376875" y="2111700"/>
            <a:ext cx="1231500" cy="969600"/>
          </a:xfrm>
          <a:prstGeom prst="rect">
            <a:avLst/>
          </a:prstGeom>
          <a:solidFill>
            <a:schemeClr val="dk2"/>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153CD"/>
                </a:solidFill>
                <a:latin typeface="Roboto"/>
                <a:ea typeface="Roboto"/>
                <a:cs typeface="Roboto"/>
                <a:sym typeface="Roboto"/>
              </a:rPr>
              <a:t>Node +</a:t>
            </a:r>
            <a:endParaRPr b="1" sz="1700">
              <a:solidFill>
                <a:srgbClr val="F153CD"/>
              </a:solidFill>
              <a:latin typeface="Roboto"/>
              <a:ea typeface="Roboto"/>
              <a:cs typeface="Roboto"/>
              <a:sym typeface="Roboto"/>
            </a:endParaRPr>
          </a:p>
          <a:p>
            <a:pPr indent="0" lvl="0" marL="0" rtl="0" algn="l">
              <a:spcBef>
                <a:spcPts val="0"/>
              </a:spcBef>
              <a:spcAft>
                <a:spcPts val="0"/>
              </a:spcAft>
              <a:buNone/>
            </a:pPr>
            <a:r>
              <a:rPr b="1" lang="en" sz="1700">
                <a:solidFill>
                  <a:srgbClr val="F153CD"/>
                </a:solidFill>
                <a:latin typeface="Roboto"/>
                <a:ea typeface="Roboto"/>
                <a:cs typeface="Roboto"/>
                <a:sym typeface="Roboto"/>
              </a:rPr>
              <a:t>Activation</a:t>
            </a:r>
            <a:r>
              <a:rPr b="1" lang="en" sz="1700">
                <a:solidFill>
                  <a:srgbClr val="F153CD"/>
                </a:solidFill>
                <a:latin typeface="Roboto"/>
                <a:ea typeface="Roboto"/>
                <a:cs typeface="Roboto"/>
                <a:sym typeface="Roboto"/>
              </a:rPr>
              <a:t>:</a:t>
            </a:r>
            <a:r>
              <a:rPr lang="en" sz="1700">
                <a:solidFill>
                  <a:srgbClr val="FFFFFF"/>
                </a:solidFill>
                <a:latin typeface="Roboto"/>
                <a:ea typeface="Roboto"/>
                <a:cs typeface="Roboto"/>
                <a:sym typeface="Roboto"/>
              </a:rPr>
              <a:t> </a:t>
            </a:r>
            <a:r>
              <a:rPr i="1" lang="en" sz="1700">
                <a:solidFill>
                  <a:srgbClr val="FFFFFF"/>
                </a:solidFill>
                <a:latin typeface="Roboto"/>
                <a:ea typeface="Roboto"/>
                <a:cs typeface="Roboto"/>
                <a:sym typeface="Roboto"/>
              </a:rPr>
              <a:t>Cell body</a:t>
            </a:r>
            <a:endParaRPr i="1" sz="1700">
              <a:solidFill>
                <a:srgbClr val="FFFFFF"/>
              </a:solidFill>
              <a:latin typeface="Roboto"/>
              <a:ea typeface="Roboto"/>
              <a:cs typeface="Roboto"/>
              <a:sym typeface="Roboto"/>
            </a:endParaRPr>
          </a:p>
        </p:txBody>
      </p:sp>
      <p:cxnSp>
        <p:nvCxnSpPr>
          <p:cNvPr id="376" name="Google Shape;376;p26"/>
          <p:cNvCxnSpPr>
            <a:stCxn id="375" idx="3"/>
          </p:cNvCxnSpPr>
          <p:nvPr/>
        </p:nvCxnSpPr>
        <p:spPr>
          <a:xfrm flipH="1" rot="10800000">
            <a:off x="1608375" y="1670700"/>
            <a:ext cx="749700" cy="925800"/>
          </a:xfrm>
          <a:prstGeom prst="straightConnector1">
            <a:avLst/>
          </a:prstGeom>
          <a:noFill/>
          <a:ln cap="flat" cmpd="sng" w="38100">
            <a:solidFill>
              <a:schemeClr val="accent2"/>
            </a:solidFill>
            <a:prstDash val="solid"/>
            <a:round/>
            <a:headEnd len="med" w="med" type="none"/>
            <a:tailEnd len="med" w="med" type="oval"/>
          </a:ln>
        </p:spPr>
      </p:cxnSp>
      <p:sp>
        <p:nvSpPr>
          <p:cNvPr id="377" name="Google Shape;377;p26"/>
          <p:cNvSpPr txBox="1"/>
          <p:nvPr/>
        </p:nvSpPr>
        <p:spPr>
          <a:xfrm>
            <a:off x="376875" y="3470675"/>
            <a:ext cx="1231500" cy="969600"/>
          </a:xfrm>
          <a:prstGeom prst="rect">
            <a:avLst/>
          </a:prstGeom>
          <a:solidFill>
            <a:schemeClr val="dk2"/>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153CD"/>
                </a:solidFill>
                <a:latin typeface="Roboto"/>
                <a:ea typeface="Roboto"/>
                <a:cs typeface="Roboto"/>
                <a:sym typeface="Roboto"/>
              </a:rPr>
              <a:t>Output: </a:t>
            </a:r>
            <a:r>
              <a:rPr i="1" lang="en" sz="1700">
                <a:solidFill>
                  <a:srgbClr val="FFFFFF"/>
                </a:solidFill>
                <a:latin typeface="Roboto"/>
                <a:ea typeface="Roboto"/>
                <a:cs typeface="Roboto"/>
                <a:sym typeface="Roboto"/>
              </a:rPr>
              <a:t>Axon + terminals</a:t>
            </a:r>
            <a:endParaRPr i="1" sz="1700">
              <a:solidFill>
                <a:srgbClr val="FFFFFF"/>
              </a:solidFill>
              <a:latin typeface="Roboto"/>
              <a:ea typeface="Roboto"/>
              <a:cs typeface="Roboto"/>
              <a:sym typeface="Roboto"/>
            </a:endParaRPr>
          </a:p>
        </p:txBody>
      </p:sp>
      <p:cxnSp>
        <p:nvCxnSpPr>
          <p:cNvPr id="378" name="Google Shape;378;p26"/>
          <p:cNvCxnSpPr>
            <a:stCxn id="377" idx="3"/>
          </p:cNvCxnSpPr>
          <p:nvPr/>
        </p:nvCxnSpPr>
        <p:spPr>
          <a:xfrm flipH="1" rot="10800000">
            <a:off x="1608375" y="3569675"/>
            <a:ext cx="718200" cy="385800"/>
          </a:xfrm>
          <a:prstGeom prst="straightConnector1">
            <a:avLst/>
          </a:prstGeom>
          <a:noFill/>
          <a:ln cap="flat" cmpd="sng" w="38100">
            <a:solidFill>
              <a:schemeClr val="accent2"/>
            </a:solidFill>
            <a:prstDash val="solid"/>
            <a:round/>
            <a:headEnd len="med" w="med" type="none"/>
            <a:tailEnd len="med" w="med" type="oval"/>
          </a:ln>
        </p:spPr>
      </p:cxnSp>
      <p:cxnSp>
        <p:nvCxnSpPr>
          <p:cNvPr id="379" name="Google Shape;379;p26"/>
          <p:cNvCxnSpPr>
            <a:stCxn id="377" idx="3"/>
          </p:cNvCxnSpPr>
          <p:nvPr/>
        </p:nvCxnSpPr>
        <p:spPr>
          <a:xfrm>
            <a:off x="1608375" y="3955475"/>
            <a:ext cx="575700" cy="548100"/>
          </a:xfrm>
          <a:prstGeom prst="straightConnector1">
            <a:avLst/>
          </a:prstGeom>
          <a:noFill/>
          <a:ln cap="flat" cmpd="sng" w="38100">
            <a:solidFill>
              <a:schemeClr val="accent2"/>
            </a:solidFill>
            <a:prstDash val="solid"/>
            <a:round/>
            <a:headEnd len="med" w="med" type="none"/>
            <a:tailEnd len="med" w="med" type="oval"/>
          </a:ln>
        </p:spPr>
      </p:cxnSp>
      <p:sp>
        <p:nvSpPr>
          <p:cNvPr id="380" name="Google Shape;380;p26"/>
          <p:cNvSpPr/>
          <p:nvPr/>
        </p:nvSpPr>
        <p:spPr>
          <a:xfrm>
            <a:off x="3336550" y="2242500"/>
            <a:ext cx="718200" cy="708000"/>
          </a:xfrm>
          <a:prstGeom prst="righ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p:nvPr/>
        </p:nvSpPr>
        <p:spPr>
          <a:xfrm>
            <a:off x="5663050" y="3044525"/>
            <a:ext cx="2306700" cy="789600"/>
          </a:xfrm>
          <a:prstGeom prst="rect">
            <a:avLst/>
          </a:prstGeom>
          <a:solidFill>
            <a:srgbClr val="1A1A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p:nvPr/>
        </p:nvSpPr>
        <p:spPr>
          <a:xfrm>
            <a:off x="6398050" y="3834125"/>
            <a:ext cx="1661700" cy="1077300"/>
          </a:xfrm>
          <a:prstGeom prst="rect">
            <a:avLst/>
          </a:prstGeom>
          <a:solidFill>
            <a:srgbClr val="1A1A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7"/>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pic>
        <p:nvPicPr>
          <p:cNvPr id="388" name="Google Shape;388;p27"/>
          <p:cNvPicPr preferRelativeResize="0"/>
          <p:nvPr/>
        </p:nvPicPr>
        <p:blipFill rotWithShape="1">
          <a:blip r:embed="rId3">
            <a:alphaModFix/>
          </a:blip>
          <a:srcRect b="0" l="50132" r="4326" t="7441"/>
          <a:stretch/>
        </p:blipFill>
        <p:spPr>
          <a:xfrm>
            <a:off x="0" y="984670"/>
            <a:ext cx="2972227" cy="1857621"/>
          </a:xfrm>
          <a:prstGeom prst="rect">
            <a:avLst/>
          </a:prstGeom>
          <a:noFill/>
          <a:ln>
            <a:noFill/>
          </a:ln>
        </p:spPr>
      </p:pic>
      <p:pic>
        <p:nvPicPr>
          <p:cNvPr id="389" name="Google Shape;389;p27"/>
          <p:cNvPicPr preferRelativeResize="0"/>
          <p:nvPr/>
        </p:nvPicPr>
        <p:blipFill rotWithShape="1">
          <a:blip r:embed="rId4">
            <a:alphaModFix/>
          </a:blip>
          <a:srcRect b="0" l="49969" r="3757" t="7629"/>
          <a:stretch/>
        </p:blipFill>
        <p:spPr>
          <a:xfrm>
            <a:off x="3085897" y="3234714"/>
            <a:ext cx="2972206" cy="1806411"/>
          </a:xfrm>
          <a:prstGeom prst="rect">
            <a:avLst/>
          </a:prstGeom>
          <a:noFill/>
          <a:ln>
            <a:noFill/>
          </a:ln>
        </p:spPr>
      </p:pic>
      <p:pic>
        <p:nvPicPr>
          <p:cNvPr id="390" name="Google Shape;390;p27"/>
          <p:cNvPicPr preferRelativeResize="0"/>
          <p:nvPr/>
        </p:nvPicPr>
        <p:blipFill rotWithShape="1">
          <a:blip r:embed="rId5">
            <a:alphaModFix/>
          </a:blip>
          <a:srcRect b="0" l="51044" r="3159" t="8725"/>
          <a:stretch/>
        </p:blipFill>
        <p:spPr>
          <a:xfrm>
            <a:off x="6171794" y="3234714"/>
            <a:ext cx="2972206" cy="1797937"/>
          </a:xfrm>
          <a:prstGeom prst="rect">
            <a:avLst/>
          </a:prstGeom>
          <a:noFill/>
          <a:ln>
            <a:noFill/>
          </a:ln>
        </p:spPr>
      </p:pic>
      <p:pic>
        <p:nvPicPr>
          <p:cNvPr id="391" name="Google Shape;391;p27"/>
          <p:cNvPicPr preferRelativeResize="0"/>
          <p:nvPr/>
        </p:nvPicPr>
        <p:blipFill rotWithShape="1">
          <a:blip r:embed="rId6">
            <a:alphaModFix/>
          </a:blip>
          <a:srcRect b="0" l="50434" r="4337" t="8725"/>
          <a:stretch/>
        </p:blipFill>
        <p:spPr>
          <a:xfrm>
            <a:off x="6171794" y="984680"/>
            <a:ext cx="2972206" cy="1857619"/>
          </a:xfrm>
          <a:prstGeom prst="rect">
            <a:avLst/>
          </a:prstGeom>
          <a:noFill/>
          <a:ln>
            <a:noFill/>
          </a:ln>
        </p:spPr>
      </p:pic>
      <p:pic>
        <p:nvPicPr>
          <p:cNvPr id="392" name="Google Shape;392;p27"/>
          <p:cNvPicPr preferRelativeResize="0"/>
          <p:nvPr/>
        </p:nvPicPr>
        <p:blipFill rotWithShape="1">
          <a:blip r:embed="rId7">
            <a:alphaModFix/>
          </a:blip>
          <a:srcRect b="0" l="49577" r="4281" t="4159"/>
          <a:stretch/>
        </p:blipFill>
        <p:spPr>
          <a:xfrm>
            <a:off x="3085900" y="974425"/>
            <a:ext cx="2972201" cy="1857621"/>
          </a:xfrm>
          <a:prstGeom prst="rect">
            <a:avLst/>
          </a:prstGeom>
          <a:noFill/>
          <a:ln>
            <a:noFill/>
          </a:ln>
        </p:spPr>
      </p:pic>
      <p:pic>
        <p:nvPicPr>
          <p:cNvPr id="393" name="Google Shape;393;p27"/>
          <p:cNvPicPr preferRelativeResize="0"/>
          <p:nvPr/>
        </p:nvPicPr>
        <p:blipFill rotWithShape="1">
          <a:blip r:embed="rId8">
            <a:alphaModFix/>
          </a:blip>
          <a:srcRect b="0" l="7721" r="4234" t="8130"/>
          <a:stretch/>
        </p:blipFill>
        <p:spPr>
          <a:xfrm>
            <a:off x="16092275" y="20083450"/>
            <a:ext cx="12861901" cy="3357900"/>
          </a:xfrm>
          <a:prstGeom prst="rect">
            <a:avLst/>
          </a:prstGeom>
          <a:noFill/>
          <a:ln>
            <a:noFill/>
          </a:ln>
        </p:spPr>
      </p:pic>
      <p:pic>
        <p:nvPicPr>
          <p:cNvPr id="394" name="Google Shape;394;p27"/>
          <p:cNvPicPr preferRelativeResize="0"/>
          <p:nvPr/>
        </p:nvPicPr>
        <p:blipFill rotWithShape="1">
          <a:blip r:embed="rId8">
            <a:alphaModFix/>
          </a:blip>
          <a:srcRect b="0" l="49965" r="4236" t="8130"/>
          <a:stretch/>
        </p:blipFill>
        <p:spPr>
          <a:xfrm>
            <a:off x="0" y="3226818"/>
            <a:ext cx="2972206" cy="1822207"/>
          </a:xfrm>
          <a:prstGeom prst="rect">
            <a:avLst/>
          </a:prstGeom>
          <a:noFill/>
          <a:ln>
            <a:noFill/>
          </a:ln>
        </p:spPr>
      </p:pic>
      <p:sp>
        <p:nvSpPr>
          <p:cNvPr id="395" name="Google Shape;395;p27"/>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TARDIS Spectral Features</a:t>
            </a:r>
            <a:endParaRPr b="1" sz="3500">
              <a:solidFill>
                <a:schemeClr val="accent4"/>
              </a:solidFill>
              <a:latin typeface="Oswald"/>
              <a:ea typeface="Oswald"/>
              <a:cs typeface="Oswald"/>
              <a:sym typeface="Oswald"/>
            </a:endParaRPr>
          </a:p>
        </p:txBody>
      </p:sp>
      <p:sp>
        <p:nvSpPr>
          <p:cNvPr id="396" name="Google Shape;396;p27"/>
          <p:cNvSpPr/>
          <p:nvPr/>
        </p:nvSpPr>
        <p:spPr>
          <a:xfrm>
            <a:off x="69275" y="609975"/>
            <a:ext cx="356400" cy="315000"/>
          </a:xfrm>
          <a:prstGeom prst="ellipse">
            <a:avLst/>
          </a:prstGeom>
          <a:solidFill>
            <a:srgbClr val="FF9900">
              <a:alpha val="52980"/>
            </a:srgbClr>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1</a:t>
            </a:r>
            <a:endParaRPr b="1" sz="2000">
              <a:solidFill>
                <a:srgbClr val="FFFFFF"/>
              </a:solidFill>
              <a:latin typeface="Roboto"/>
              <a:ea typeface="Roboto"/>
              <a:cs typeface="Roboto"/>
              <a:sym typeface="Roboto"/>
            </a:endParaRPr>
          </a:p>
        </p:txBody>
      </p:sp>
      <p:sp>
        <p:nvSpPr>
          <p:cNvPr id="397" name="Google Shape;397;p27"/>
          <p:cNvSpPr/>
          <p:nvPr/>
        </p:nvSpPr>
        <p:spPr>
          <a:xfrm>
            <a:off x="3117275" y="609975"/>
            <a:ext cx="356400" cy="315000"/>
          </a:xfrm>
          <a:prstGeom prst="ellipse">
            <a:avLst/>
          </a:prstGeom>
          <a:solidFill>
            <a:srgbClr val="FF9900">
              <a:alpha val="52980"/>
            </a:srgbClr>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2</a:t>
            </a:r>
            <a:endParaRPr b="1" sz="2000">
              <a:solidFill>
                <a:srgbClr val="FFFFFF"/>
              </a:solidFill>
              <a:latin typeface="Roboto"/>
              <a:ea typeface="Roboto"/>
              <a:cs typeface="Roboto"/>
              <a:sym typeface="Roboto"/>
            </a:endParaRPr>
          </a:p>
        </p:txBody>
      </p:sp>
      <p:sp>
        <p:nvSpPr>
          <p:cNvPr id="398" name="Google Shape;398;p27"/>
          <p:cNvSpPr/>
          <p:nvPr/>
        </p:nvSpPr>
        <p:spPr>
          <a:xfrm>
            <a:off x="6171800" y="615100"/>
            <a:ext cx="356400" cy="315000"/>
          </a:xfrm>
          <a:prstGeom prst="ellipse">
            <a:avLst/>
          </a:prstGeom>
          <a:solidFill>
            <a:srgbClr val="FF9900">
              <a:alpha val="52980"/>
            </a:srgbClr>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3</a:t>
            </a:r>
            <a:endParaRPr b="1" sz="2000">
              <a:solidFill>
                <a:srgbClr val="FFFFFF"/>
              </a:solidFill>
              <a:latin typeface="Roboto"/>
              <a:ea typeface="Roboto"/>
              <a:cs typeface="Roboto"/>
              <a:sym typeface="Roboto"/>
            </a:endParaRPr>
          </a:p>
        </p:txBody>
      </p:sp>
      <p:sp>
        <p:nvSpPr>
          <p:cNvPr id="399" name="Google Shape;399;p27"/>
          <p:cNvSpPr/>
          <p:nvPr/>
        </p:nvSpPr>
        <p:spPr>
          <a:xfrm>
            <a:off x="0" y="2908250"/>
            <a:ext cx="356400" cy="315000"/>
          </a:xfrm>
          <a:prstGeom prst="ellipse">
            <a:avLst/>
          </a:prstGeom>
          <a:solidFill>
            <a:srgbClr val="FF9900">
              <a:alpha val="52980"/>
            </a:srgbClr>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4</a:t>
            </a:r>
            <a:endParaRPr b="1" sz="2000">
              <a:solidFill>
                <a:srgbClr val="FFFFFF"/>
              </a:solidFill>
              <a:latin typeface="Roboto"/>
              <a:ea typeface="Roboto"/>
              <a:cs typeface="Roboto"/>
              <a:sym typeface="Roboto"/>
            </a:endParaRPr>
          </a:p>
        </p:txBody>
      </p:sp>
      <p:sp>
        <p:nvSpPr>
          <p:cNvPr id="400" name="Google Shape;400;p27"/>
          <p:cNvSpPr/>
          <p:nvPr/>
        </p:nvSpPr>
        <p:spPr>
          <a:xfrm>
            <a:off x="3085900" y="2908250"/>
            <a:ext cx="356400" cy="315000"/>
          </a:xfrm>
          <a:prstGeom prst="ellipse">
            <a:avLst/>
          </a:prstGeom>
          <a:solidFill>
            <a:srgbClr val="FF9900">
              <a:alpha val="52980"/>
            </a:srgbClr>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5</a:t>
            </a:r>
            <a:endParaRPr b="1" sz="2000">
              <a:solidFill>
                <a:srgbClr val="FFFFFF"/>
              </a:solidFill>
              <a:latin typeface="Roboto"/>
              <a:ea typeface="Roboto"/>
              <a:cs typeface="Roboto"/>
              <a:sym typeface="Roboto"/>
            </a:endParaRPr>
          </a:p>
        </p:txBody>
      </p:sp>
      <p:sp>
        <p:nvSpPr>
          <p:cNvPr id="401" name="Google Shape;401;p27"/>
          <p:cNvSpPr/>
          <p:nvPr/>
        </p:nvSpPr>
        <p:spPr>
          <a:xfrm>
            <a:off x="6171800" y="2908250"/>
            <a:ext cx="356400" cy="315000"/>
          </a:xfrm>
          <a:prstGeom prst="ellipse">
            <a:avLst/>
          </a:prstGeom>
          <a:solidFill>
            <a:srgbClr val="FF9900">
              <a:alpha val="52980"/>
            </a:srgbClr>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6</a:t>
            </a:r>
            <a:endParaRPr b="1" sz="2000">
              <a:solidFill>
                <a:srgbClr val="FFF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8"/>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pic>
        <p:nvPicPr>
          <p:cNvPr id="407" name="Google Shape;407;p28"/>
          <p:cNvPicPr preferRelativeResize="0"/>
          <p:nvPr/>
        </p:nvPicPr>
        <p:blipFill rotWithShape="1">
          <a:blip r:embed="rId3">
            <a:alphaModFix/>
          </a:blip>
          <a:srcRect b="2442" l="2338" r="6669" t="8079"/>
          <a:stretch/>
        </p:blipFill>
        <p:spPr>
          <a:xfrm>
            <a:off x="2059237" y="732525"/>
            <a:ext cx="5025526" cy="4324302"/>
          </a:xfrm>
          <a:prstGeom prst="rect">
            <a:avLst/>
          </a:prstGeom>
          <a:noFill/>
          <a:ln>
            <a:noFill/>
          </a:ln>
        </p:spPr>
      </p:pic>
      <p:sp>
        <p:nvSpPr>
          <p:cNvPr id="408" name="Google Shape;408;p28"/>
          <p:cNvSpPr txBox="1"/>
          <p:nvPr>
            <p:ph type="title"/>
          </p:nvPr>
        </p:nvSpPr>
        <p:spPr>
          <a:xfrm>
            <a:off x="311700" y="109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Cluster Physical Properties</a:t>
            </a:r>
            <a:endParaRPr b="1" sz="3500">
              <a:solidFill>
                <a:schemeClr val="accent4"/>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9"/>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
        <p:nvSpPr>
          <p:cNvPr id="414" name="Google Shape;414;p29"/>
          <p:cNvSpPr txBox="1"/>
          <p:nvPr>
            <p:ph type="title"/>
          </p:nvPr>
        </p:nvSpPr>
        <p:spPr>
          <a:xfrm>
            <a:off x="311700" y="213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Cluster Physical Properties</a:t>
            </a:r>
            <a:endParaRPr b="1" sz="3500">
              <a:solidFill>
                <a:schemeClr val="accent4"/>
              </a:solidFill>
              <a:latin typeface="Oswald"/>
              <a:ea typeface="Oswald"/>
              <a:cs typeface="Oswald"/>
              <a:sym typeface="Oswald"/>
            </a:endParaRPr>
          </a:p>
        </p:txBody>
      </p:sp>
      <p:grpSp>
        <p:nvGrpSpPr>
          <p:cNvPr id="415" name="Google Shape;415;p29"/>
          <p:cNvGrpSpPr/>
          <p:nvPr/>
        </p:nvGrpSpPr>
        <p:grpSpPr>
          <a:xfrm>
            <a:off x="6410625" y="76325"/>
            <a:ext cx="1682227" cy="4990850"/>
            <a:chOff x="5835200" y="152650"/>
            <a:chExt cx="1682227" cy="4990850"/>
          </a:xfrm>
        </p:grpSpPr>
        <p:pic>
          <p:nvPicPr>
            <p:cNvPr id="416" name="Google Shape;416;p29"/>
            <p:cNvPicPr preferRelativeResize="0"/>
            <p:nvPr/>
          </p:nvPicPr>
          <p:blipFill rotWithShape="1">
            <a:blip r:embed="rId3">
              <a:alphaModFix/>
            </a:blip>
            <a:srcRect b="2435" l="2338" r="71730" t="9644"/>
            <a:stretch/>
          </p:blipFill>
          <p:spPr>
            <a:xfrm>
              <a:off x="5835200" y="152650"/>
              <a:ext cx="1682227" cy="4990850"/>
            </a:xfrm>
            <a:prstGeom prst="rect">
              <a:avLst/>
            </a:prstGeom>
            <a:noFill/>
            <a:ln>
              <a:noFill/>
            </a:ln>
          </p:spPr>
        </p:pic>
        <p:sp>
          <p:nvSpPr>
            <p:cNvPr id="417" name="Google Shape;417;p29"/>
            <p:cNvSpPr/>
            <p:nvPr/>
          </p:nvSpPr>
          <p:spPr>
            <a:xfrm>
              <a:off x="6524268" y="2031333"/>
              <a:ext cx="993000" cy="882900"/>
            </a:xfrm>
            <a:prstGeom prst="rect">
              <a:avLst/>
            </a:prstGeom>
            <a:solidFill>
              <a:srgbClr val="575555">
                <a:alpha val="704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9"/>
            <p:cNvSpPr/>
            <p:nvPr/>
          </p:nvSpPr>
          <p:spPr>
            <a:xfrm>
              <a:off x="6524268" y="3798425"/>
              <a:ext cx="993000" cy="882900"/>
            </a:xfrm>
            <a:prstGeom prst="rect">
              <a:avLst/>
            </a:prstGeom>
            <a:solidFill>
              <a:srgbClr val="575555">
                <a:alpha val="704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29"/>
          <p:cNvSpPr txBox="1"/>
          <p:nvPr/>
        </p:nvSpPr>
        <p:spPr>
          <a:xfrm>
            <a:off x="1914000" y="851550"/>
            <a:ext cx="1551600" cy="708000"/>
          </a:xfrm>
          <a:prstGeom prst="rect">
            <a:avLst/>
          </a:prstGeom>
          <a:solidFill>
            <a:schemeClr val="dk2"/>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F153CD"/>
                </a:solidFill>
                <a:latin typeface="Roboto"/>
                <a:ea typeface="Roboto"/>
                <a:cs typeface="Roboto"/>
                <a:sym typeface="Roboto"/>
              </a:rPr>
              <a:t>Density vs Luminosity</a:t>
            </a:r>
            <a:endParaRPr i="1" sz="1700">
              <a:solidFill>
                <a:srgbClr val="FFFFFF"/>
              </a:solidFill>
              <a:latin typeface="Roboto"/>
              <a:ea typeface="Roboto"/>
              <a:cs typeface="Roboto"/>
              <a:sym typeface="Roboto"/>
            </a:endParaRPr>
          </a:p>
        </p:txBody>
      </p:sp>
      <p:cxnSp>
        <p:nvCxnSpPr>
          <p:cNvPr id="420" name="Google Shape;420;p29"/>
          <p:cNvCxnSpPr>
            <a:stCxn id="419" idx="3"/>
          </p:cNvCxnSpPr>
          <p:nvPr/>
        </p:nvCxnSpPr>
        <p:spPr>
          <a:xfrm flipH="1" rot="10800000">
            <a:off x="3465600" y="716250"/>
            <a:ext cx="2899200" cy="489300"/>
          </a:xfrm>
          <a:prstGeom prst="straightConnector1">
            <a:avLst/>
          </a:prstGeom>
          <a:noFill/>
          <a:ln cap="flat" cmpd="sng" w="38100">
            <a:solidFill>
              <a:schemeClr val="accent2"/>
            </a:solidFill>
            <a:prstDash val="solid"/>
            <a:round/>
            <a:headEnd len="med" w="med" type="none"/>
            <a:tailEnd len="med" w="med" type="oval"/>
          </a:ln>
        </p:spPr>
      </p:cxnSp>
      <p:sp>
        <p:nvSpPr>
          <p:cNvPr id="421" name="Google Shape;421;p29"/>
          <p:cNvSpPr txBox="1"/>
          <p:nvPr/>
        </p:nvSpPr>
        <p:spPr>
          <a:xfrm>
            <a:off x="1914125" y="1902750"/>
            <a:ext cx="1551600" cy="708000"/>
          </a:xfrm>
          <a:prstGeom prst="rect">
            <a:avLst/>
          </a:prstGeom>
          <a:solidFill>
            <a:schemeClr val="dk2"/>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F153CD"/>
                </a:solidFill>
                <a:latin typeface="Roboto"/>
                <a:ea typeface="Roboto"/>
                <a:cs typeface="Roboto"/>
                <a:sym typeface="Roboto"/>
              </a:rPr>
              <a:t>Inner Velocity </a:t>
            </a:r>
            <a:r>
              <a:rPr b="1" lang="en" sz="1700">
                <a:solidFill>
                  <a:srgbClr val="F153CD"/>
                </a:solidFill>
                <a:latin typeface="Roboto"/>
                <a:ea typeface="Roboto"/>
                <a:cs typeface="Roboto"/>
                <a:sym typeface="Roboto"/>
              </a:rPr>
              <a:t>vs Luminosity</a:t>
            </a:r>
            <a:endParaRPr i="1" sz="1700">
              <a:solidFill>
                <a:srgbClr val="FFFFFF"/>
              </a:solidFill>
              <a:latin typeface="Roboto"/>
              <a:ea typeface="Roboto"/>
              <a:cs typeface="Roboto"/>
              <a:sym typeface="Roboto"/>
            </a:endParaRPr>
          </a:p>
        </p:txBody>
      </p:sp>
      <p:cxnSp>
        <p:nvCxnSpPr>
          <p:cNvPr id="422" name="Google Shape;422;p29"/>
          <p:cNvCxnSpPr>
            <a:stCxn id="421" idx="3"/>
          </p:cNvCxnSpPr>
          <p:nvPr/>
        </p:nvCxnSpPr>
        <p:spPr>
          <a:xfrm flipH="1" rot="10800000">
            <a:off x="3465725" y="1573650"/>
            <a:ext cx="2910900" cy="683100"/>
          </a:xfrm>
          <a:prstGeom prst="straightConnector1">
            <a:avLst/>
          </a:prstGeom>
          <a:noFill/>
          <a:ln cap="flat" cmpd="sng" w="38100">
            <a:solidFill>
              <a:schemeClr val="accent2"/>
            </a:solidFill>
            <a:prstDash val="solid"/>
            <a:round/>
            <a:headEnd len="med" w="med" type="none"/>
            <a:tailEnd len="med" w="med" type="oval"/>
          </a:ln>
        </p:spPr>
      </p:cxnSp>
      <p:sp>
        <p:nvSpPr>
          <p:cNvPr id="423" name="Google Shape;423;p29"/>
          <p:cNvSpPr txBox="1"/>
          <p:nvPr/>
        </p:nvSpPr>
        <p:spPr>
          <a:xfrm>
            <a:off x="1914000" y="3370375"/>
            <a:ext cx="1551600" cy="969600"/>
          </a:xfrm>
          <a:prstGeom prst="rect">
            <a:avLst/>
          </a:prstGeom>
          <a:solidFill>
            <a:schemeClr val="dk2"/>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F153CD"/>
                </a:solidFill>
                <a:latin typeface="Roboto"/>
                <a:ea typeface="Roboto"/>
                <a:cs typeface="Roboto"/>
                <a:sym typeface="Roboto"/>
              </a:rPr>
              <a:t>Electron Fraction</a:t>
            </a:r>
            <a:r>
              <a:rPr b="1" lang="en" sz="1700">
                <a:solidFill>
                  <a:srgbClr val="F153CD"/>
                </a:solidFill>
                <a:latin typeface="Roboto"/>
                <a:ea typeface="Roboto"/>
                <a:cs typeface="Roboto"/>
                <a:sym typeface="Roboto"/>
              </a:rPr>
              <a:t> vs Luminosity</a:t>
            </a:r>
            <a:endParaRPr i="1" sz="1700">
              <a:solidFill>
                <a:srgbClr val="FFFFFF"/>
              </a:solidFill>
              <a:latin typeface="Roboto"/>
              <a:ea typeface="Roboto"/>
              <a:cs typeface="Roboto"/>
              <a:sym typeface="Roboto"/>
            </a:endParaRPr>
          </a:p>
        </p:txBody>
      </p:sp>
      <p:cxnSp>
        <p:nvCxnSpPr>
          <p:cNvPr id="424" name="Google Shape;424;p29"/>
          <p:cNvCxnSpPr>
            <a:stCxn id="423" idx="3"/>
          </p:cNvCxnSpPr>
          <p:nvPr/>
        </p:nvCxnSpPr>
        <p:spPr>
          <a:xfrm flipH="1" rot="10800000">
            <a:off x="3465600" y="3288175"/>
            <a:ext cx="2887500" cy="567000"/>
          </a:xfrm>
          <a:prstGeom prst="straightConnector1">
            <a:avLst/>
          </a:prstGeom>
          <a:noFill/>
          <a:ln cap="flat" cmpd="sng" w="38100">
            <a:solidFill>
              <a:schemeClr val="accent2"/>
            </a:solidFill>
            <a:prstDash val="solid"/>
            <a:round/>
            <a:headEnd len="med" w="med" type="none"/>
            <a:tailEnd len="med" w="med" type="oval"/>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0"/>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
        <p:nvSpPr>
          <p:cNvPr id="430" name="Google Shape;430;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Bonus: GW170817</a:t>
            </a:r>
            <a:endParaRPr b="1" sz="3500">
              <a:solidFill>
                <a:schemeClr val="accent4"/>
              </a:solidFill>
              <a:latin typeface="Oswald"/>
              <a:ea typeface="Oswald"/>
              <a:cs typeface="Oswald"/>
              <a:sym typeface="Oswald"/>
            </a:endParaRPr>
          </a:p>
        </p:txBody>
      </p:sp>
      <p:grpSp>
        <p:nvGrpSpPr>
          <p:cNvPr id="431" name="Google Shape;431;p30"/>
          <p:cNvGrpSpPr/>
          <p:nvPr/>
        </p:nvGrpSpPr>
        <p:grpSpPr>
          <a:xfrm>
            <a:off x="152400" y="1170150"/>
            <a:ext cx="4373248" cy="3408648"/>
            <a:chOff x="152391" y="1170121"/>
            <a:chExt cx="5094651" cy="3699021"/>
          </a:xfrm>
        </p:grpSpPr>
        <p:sp>
          <p:nvSpPr>
            <p:cNvPr id="432" name="Google Shape;432;p30"/>
            <p:cNvSpPr/>
            <p:nvPr/>
          </p:nvSpPr>
          <p:spPr>
            <a:xfrm>
              <a:off x="165585" y="1192042"/>
              <a:ext cx="5066100" cy="3677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30"/>
            <p:cNvPicPr preferRelativeResize="0"/>
            <p:nvPr/>
          </p:nvPicPr>
          <p:blipFill>
            <a:blip r:embed="rId3">
              <a:alphaModFix/>
            </a:blip>
            <a:stretch>
              <a:fillRect/>
            </a:stretch>
          </p:blipFill>
          <p:spPr>
            <a:xfrm>
              <a:off x="152391" y="1170121"/>
              <a:ext cx="5094651" cy="3676996"/>
            </a:xfrm>
            <a:prstGeom prst="rect">
              <a:avLst/>
            </a:prstGeom>
            <a:noFill/>
            <a:ln>
              <a:noFill/>
            </a:ln>
          </p:spPr>
        </p:pic>
      </p:grpSp>
      <p:pic>
        <p:nvPicPr>
          <p:cNvPr id="434" name="Google Shape;434;p30"/>
          <p:cNvPicPr preferRelativeResize="0"/>
          <p:nvPr/>
        </p:nvPicPr>
        <p:blipFill>
          <a:blip r:embed="rId4">
            <a:alphaModFix/>
          </a:blip>
          <a:stretch>
            <a:fillRect/>
          </a:stretch>
        </p:blipFill>
        <p:spPr>
          <a:xfrm>
            <a:off x="4572000" y="1564425"/>
            <a:ext cx="4373248" cy="26200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1"/>
          <p:cNvSpPr txBox="1"/>
          <p:nvPr>
            <p:ph type="title"/>
          </p:nvPr>
        </p:nvSpPr>
        <p:spPr>
          <a:xfrm>
            <a:off x="311700" y="345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Machine Learning: Deep Neural Network</a:t>
            </a:r>
            <a:endParaRPr b="1" sz="3500">
              <a:solidFill>
                <a:schemeClr val="accent4"/>
              </a:solidFill>
              <a:latin typeface="Oswald"/>
              <a:ea typeface="Oswald"/>
              <a:cs typeface="Oswald"/>
              <a:sym typeface="Oswald"/>
            </a:endParaRPr>
          </a:p>
        </p:txBody>
      </p:sp>
      <p:sp>
        <p:nvSpPr>
          <p:cNvPr id="440" name="Google Shape;440;p31"/>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pic>
        <p:nvPicPr>
          <p:cNvPr id="441" name="Google Shape;441;p31"/>
          <p:cNvPicPr preferRelativeResize="0"/>
          <p:nvPr/>
        </p:nvPicPr>
        <p:blipFill rotWithShape="1">
          <a:blip r:embed="rId3">
            <a:alphaModFix/>
          </a:blip>
          <a:srcRect b="22030" l="0" r="0" t="8798"/>
          <a:stretch/>
        </p:blipFill>
        <p:spPr>
          <a:xfrm>
            <a:off x="580025" y="1042938"/>
            <a:ext cx="7983949" cy="3106381"/>
          </a:xfrm>
          <a:prstGeom prst="rect">
            <a:avLst/>
          </a:prstGeom>
          <a:noFill/>
          <a:ln>
            <a:noFill/>
          </a:ln>
        </p:spPr>
      </p:pic>
      <p:sp>
        <p:nvSpPr>
          <p:cNvPr id="442" name="Google Shape;442;p31"/>
          <p:cNvSpPr txBox="1"/>
          <p:nvPr/>
        </p:nvSpPr>
        <p:spPr>
          <a:xfrm>
            <a:off x="6816425" y="4555525"/>
            <a:ext cx="1857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chemeClr val="lt2"/>
                </a:solidFill>
              </a:rPr>
              <a:t>Modified from</a:t>
            </a:r>
            <a:r>
              <a:rPr i="1" lang="en" sz="1300">
                <a:solidFill>
                  <a:schemeClr val="lt2"/>
                </a:solidFill>
              </a:rPr>
              <a:t> Xeridia</a:t>
            </a:r>
            <a:endParaRPr i="1" sz="1300">
              <a:solidFill>
                <a:schemeClr val="lt2"/>
              </a:solidFill>
            </a:endParaRPr>
          </a:p>
        </p:txBody>
      </p:sp>
      <p:pic>
        <p:nvPicPr>
          <p:cNvPr id="443" name="Google Shape;443;p31"/>
          <p:cNvPicPr preferRelativeResize="0"/>
          <p:nvPr/>
        </p:nvPicPr>
        <p:blipFill rotWithShape="1">
          <a:blip r:embed="rId4">
            <a:alphaModFix/>
          </a:blip>
          <a:srcRect b="44748" l="23328" r="23338" t="16464"/>
          <a:stretch/>
        </p:blipFill>
        <p:spPr>
          <a:xfrm>
            <a:off x="779325" y="2026225"/>
            <a:ext cx="2057399" cy="1995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2600">
                <a:solidFill>
                  <a:srgbClr val="FFD966"/>
                </a:solidFill>
                <a:latin typeface="Roboto Medium"/>
                <a:ea typeface="Roboto Medium"/>
                <a:cs typeface="Roboto Medium"/>
                <a:sym typeface="Roboto Medium"/>
              </a:rPr>
              <a:t>Kilonova:</a:t>
            </a:r>
            <a:r>
              <a:rPr lang="en" sz="2600">
                <a:solidFill>
                  <a:srgbClr val="F153CD"/>
                </a:solidFill>
                <a:latin typeface="Roboto Medium"/>
                <a:ea typeface="Roboto Medium"/>
                <a:cs typeface="Roboto Medium"/>
                <a:sym typeface="Roboto Medium"/>
              </a:rPr>
              <a:t> </a:t>
            </a:r>
            <a:r>
              <a:rPr lang="en" sz="2600">
                <a:solidFill>
                  <a:schemeClr val="dk1"/>
                </a:solidFill>
                <a:latin typeface="Roboto Medium"/>
                <a:ea typeface="Roboto Medium"/>
                <a:cs typeface="Roboto Medium"/>
                <a:sym typeface="Roboto Medium"/>
              </a:rPr>
              <a:t>EM transient (days - weeks) from merger involving a neutron star - visible in UV/optical/IR</a:t>
            </a:r>
            <a:endParaRPr sz="2800">
              <a:latin typeface="Roboto Medium"/>
              <a:ea typeface="Roboto Medium"/>
              <a:cs typeface="Roboto Medium"/>
              <a:sym typeface="Roboto Medium"/>
            </a:endParaRPr>
          </a:p>
        </p:txBody>
      </p:sp>
      <p:sp>
        <p:nvSpPr>
          <p:cNvPr id="68" name="Google Shape;68;p14"/>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lnSpc>
                <a:spcPct val="80000"/>
              </a:lnSpc>
              <a:spcBef>
                <a:spcPts val="0"/>
              </a:spcBef>
              <a:spcAft>
                <a:spcPts val="0"/>
              </a:spcAft>
              <a:buSzPts val="935"/>
              <a:buNone/>
            </a:pPr>
            <a:fld id="{00000000-1234-1234-1234-123412341234}" type="slidenum">
              <a:rPr lang="en" sz="1400"/>
              <a:t>‹#›</a:t>
            </a:fld>
            <a:r>
              <a:rPr lang="en" sz="1400"/>
              <a:t>/12</a:t>
            </a:r>
            <a:endParaRPr sz="1400"/>
          </a:p>
          <a:p>
            <a:pPr indent="0" lvl="0" marL="0" rtl="0" algn="r">
              <a:lnSpc>
                <a:spcPct val="80000"/>
              </a:lnSpc>
              <a:spcBef>
                <a:spcPts val="0"/>
              </a:spcBef>
              <a:spcAft>
                <a:spcPts val="0"/>
              </a:spcAft>
              <a:buSzPts val="935"/>
              <a:buNone/>
            </a:pPr>
            <a:r>
              <a:t/>
            </a:r>
            <a:endParaRPr sz="850"/>
          </a:p>
        </p:txBody>
      </p:sp>
      <p:sp>
        <p:nvSpPr>
          <p:cNvPr id="69" name="Google Shape;69;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20">
                <a:solidFill>
                  <a:schemeClr val="accent4"/>
                </a:solidFill>
                <a:latin typeface="Oswald Medium"/>
                <a:ea typeface="Oswald Medium"/>
                <a:cs typeface="Oswald Medium"/>
                <a:sym typeface="Oswald Medium"/>
              </a:rPr>
              <a:t>Reminder: EM Counterpart</a:t>
            </a:r>
            <a:r>
              <a:rPr lang="en" sz="3520">
                <a:latin typeface="Oswald Medium"/>
                <a:ea typeface="Oswald Medium"/>
                <a:cs typeface="Oswald Medium"/>
                <a:sym typeface="Oswald Medium"/>
              </a:rPr>
              <a:t> </a:t>
            </a:r>
            <a:r>
              <a:rPr lang="en" sz="3520">
                <a:solidFill>
                  <a:schemeClr val="accent4"/>
                </a:solidFill>
                <a:latin typeface="Oswald Medium"/>
                <a:ea typeface="Oswald Medium"/>
                <a:cs typeface="Oswald Medium"/>
                <a:sym typeface="Oswald Medium"/>
              </a:rPr>
              <a:t>(kilonova)</a:t>
            </a:r>
            <a:endParaRPr sz="3520">
              <a:solidFill>
                <a:schemeClr val="accent4"/>
              </a:solidFill>
              <a:latin typeface="Oswald Medium"/>
              <a:ea typeface="Oswald Medium"/>
              <a:cs typeface="Oswald Medium"/>
              <a:sym typeface="Oswald Medium"/>
            </a:endParaRPr>
          </a:p>
        </p:txBody>
      </p:sp>
      <p:sp>
        <p:nvSpPr>
          <p:cNvPr id="70" name="Google Shape;70;p14"/>
          <p:cNvSpPr txBox="1"/>
          <p:nvPr/>
        </p:nvSpPr>
        <p:spPr>
          <a:xfrm>
            <a:off x="311700" y="2922950"/>
            <a:ext cx="8520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2500">
                <a:solidFill>
                  <a:srgbClr val="FFD966"/>
                </a:solidFill>
                <a:latin typeface="Roboto Medium"/>
                <a:ea typeface="Roboto Medium"/>
                <a:cs typeface="Roboto Medium"/>
                <a:sym typeface="Roboto Medium"/>
              </a:rPr>
              <a:t>*Kilonova = key site of heavy </a:t>
            </a:r>
            <a:r>
              <a:rPr i="1" lang="en" sz="2500">
                <a:solidFill>
                  <a:srgbClr val="FFD966"/>
                </a:solidFill>
                <a:latin typeface="Roboto Medium"/>
                <a:ea typeface="Roboto Medium"/>
                <a:cs typeface="Roboto Medium"/>
                <a:sym typeface="Roboto Medium"/>
              </a:rPr>
              <a:t>r-</a:t>
            </a:r>
            <a:r>
              <a:rPr lang="en" sz="2500">
                <a:solidFill>
                  <a:srgbClr val="FFD966"/>
                </a:solidFill>
                <a:latin typeface="Roboto Medium"/>
                <a:ea typeface="Roboto Medium"/>
                <a:cs typeface="Roboto Medium"/>
                <a:sym typeface="Roboto Medium"/>
              </a:rPr>
              <a:t>process element formation*</a:t>
            </a:r>
            <a:endParaRPr sz="2500">
              <a:solidFill>
                <a:srgbClr val="FFD966"/>
              </a:solidFill>
              <a:latin typeface="Roboto Medium"/>
              <a:ea typeface="Roboto Medium"/>
              <a:cs typeface="Roboto Medium"/>
              <a:sym typeface="Roboto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2"/>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grpSp>
        <p:nvGrpSpPr>
          <p:cNvPr id="449" name="Google Shape;449;p32"/>
          <p:cNvGrpSpPr/>
          <p:nvPr/>
        </p:nvGrpSpPr>
        <p:grpSpPr>
          <a:xfrm>
            <a:off x="3924244" y="136342"/>
            <a:ext cx="5087206" cy="5083608"/>
            <a:chOff x="9521994" y="26628692"/>
            <a:chExt cx="5087206" cy="5083608"/>
          </a:xfrm>
        </p:grpSpPr>
        <p:cxnSp>
          <p:nvCxnSpPr>
            <p:cNvPr id="450" name="Google Shape;450;p32"/>
            <p:cNvCxnSpPr/>
            <p:nvPr/>
          </p:nvCxnSpPr>
          <p:spPr>
            <a:xfrm rot="10800000">
              <a:off x="10065675" y="28481000"/>
              <a:ext cx="0" cy="2708100"/>
            </a:xfrm>
            <a:prstGeom prst="straightConnector1">
              <a:avLst/>
            </a:prstGeom>
            <a:noFill/>
            <a:ln cap="flat" cmpd="sng" w="76200">
              <a:solidFill>
                <a:srgbClr val="FFFFFF"/>
              </a:solidFill>
              <a:prstDash val="solid"/>
              <a:round/>
              <a:headEnd len="med" w="med" type="none"/>
              <a:tailEnd len="med" w="med" type="triangle"/>
            </a:ln>
          </p:spPr>
        </p:cxnSp>
        <p:sp>
          <p:nvSpPr>
            <p:cNvPr id="451" name="Google Shape;451;p32"/>
            <p:cNvSpPr txBox="1"/>
            <p:nvPr/>
          </p:nvSpPr>
          <p:spPr>
            <a:xfrm rot="-5400000">
              <a:off x="8738694" y="29737100"/>
              <a:ext cx="208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solidFill>
                    <a:srgbClr val="F3F3F3"/>
                  </a:solidFill>
                  <a:latin typeface="Roboto"/>
                  <a:ea typeface="Roboto"/>
                  <a:cs typeface="Roboto"/>
                  <a:sym typeface="Roboto"/>
                </a:rPr>
                <a:t>Dimension 2</a:t>
              </a:r>
              <a:endParaRPr b="1" i="1" sz="2200">
                <a:solidFill>
                  <a:srgbClr val="F3F3F3"/>
                </a:solidFill>
                <a:latin typeface="Roboto"/>
                <a:ea typeface="Roboto"/>
                <a:cs typeface="Roboto"/>
                <a:sym typeface="Roboto"/>
              </a:endParaRPr>
            </a:p>
          </p:txBody>
        </p:sp>
        <p:grpSp>
          <p:nvGrpSpPr>
            <p:cNvPr id="452" name="Google Shape;452;p32"/>
            <p:cNvGrpSpPr/>
            <p:nvPr/>
          </p:nvGrpSpPr>
          <p:grpSpPr>
            <a:xfrm>
              <a:off x="9872199" y="26628692"/>
              <a:ext cx="4737001" cy="5083608"/>
              <a:chOff x="9872199" y="26628692"/>
              <a:chExt cx="4737001" cy="5083608"/>
            </a:xfrm>
          </p:grpSpPr>
          <p:grpSp>
            <p:nvGrpSpPr>
              <p:cNvPr id="453" name="Google Shape;453;p32"/>
              <p:cNvGrpSpPr/>
              <p:nvPr/>
            </p:nvGrpSpPr>
            <p:grpSpPr>
              <a:xfrm>
                <a:off x="9872200" y="26628692"/>
                <a:ext cx="4737000" cy="723033"/>
                <a:chOff x="5364100" y="23219767"/>
                <a:chExt cx="4737000" cy="723033"/>
              </a:xfrm>
            </p:grpSpPr>
            <p:sp>
              <p:nvSpPr>
                <p:cNvPr id="454" name="Google Shape;454;p32"/>
                <p:cNvSpPr txBox="1"/>
                <p:nvPr/>
              </p:nvSpPr>
              <p:spPr>
                <a:xfrm>
                  <a:off x="5364100" y="23419600"/>
                  <a:ext cx="4737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Roboto Medium"/>
                      <a:ea typeface="Roboto Medium"/>
                      <a:cs typeface="Roboto Medium"/>
                      <a:sym typeface="Roboto Medium"/>
                    </a:rPr>
                    <a:t>W</a:t>
                  </a:r>
                  <a:r>
                    <a:rPr baseline="-25000" lang="en" sz="2200">
                      <a:solidFill>
                        <a:srgbClr val="FFFFFF"/>
                      </a:solidFill>
                      <a:latin typeface="Roboto Medium"/>
                      <a:ea typeface="Roboto Medium"/>
                      <a:cs typeface="Roboto Medium"/>
                      <a:sym typeface="Roboto Medium"/>
                    </a:rPr>
                    <a:t>1</a:t>
                  </a:r>
                  <a:r>
                    <a:rPr lang="en" sz="2200">
                      <a:solidFill>
                        <a:srgbClr val="FFFFFF"/>
                      </a:solidFill>
                      <a:latin typeface="Roboto Medium"/>
                      <a:ea typeface="Roboto Medium"/>
                      <a:cs typeface="Roboto Medium"/>
                      <a:sym typeface="Roboto Medium"/>
                    </a:rPr>
                    <a:t>          + W</a:t>
                  </a:r>
                  <a:r>
                    <a:rPr baseline="-25000" lang="en" sz="2200">
                      <a:solidFill>
                        <a:srgbClr val="FFFFFF"/>
                      </a:solidFill>
                      <a:latin typeface="Roboto Medium"/>
                      <a:ea typeface="Roboto Medium"/>
                      <a:cs typeface="Roboto Medium"/>
                      <a:sym typeface="Roboto Medium"/>
                    </a:rPr>
                    <a:t>2</a:t>
                  </a:r>
                  <a:r>
                    <a:rPr lang="en" sz="2200">
                      <a:solidFill>
                        <a:srgbClr val="FFFFFF"/>
                      </a:solidFill>
                      <a:latin typeface="Roboto Medium"/>
                      <a:ea typeface="Roboto Medium"/>
                      <a:cs typeface="Roboto Medium"/>
                      <a:sym typeface="Roboto Medium"/>
                    </a:rPr>
                    <a:t>           + . . . W</a:t>
                  </a:r>
                  <a:r>
                    <a:rPr baseline="-25000" lang="en" sz="2200">
                      <a:solidFill>
                        <a:srgbClr val="FFFFFF"/>
                      </a:solidFill>
                      <a:latin typeface="Roboto Medium"/>
                      <a:ea typeface="Roboto Medium"/>
                      <a:cs typeface="Roboto Medium"/>
                      <a:sym typeface="Roboto Medium"/>
                    </a:rPr>
                    <a:t>n</a:t>
                  </a:r>
                  <a:endParaRPr sz="2200">
                    <a:solidFill>
                      <a:srgbClr val="FFFFFF"/>
                    </a:solidFill>
                    <a:latin typeface="Roboto Medium"/>
                    <a:ea typeface="Roboto Medium"/>
                    <a:cs typeface="Roboto Medium"/>
                    <a:sym typeface="Roboto Medium"/>
                  </a:endParaRPr>
                </a:p>
              </p:txBody>
            </p:sp>
            <p:sp>
              <p:nvSpPr>
                <p:cNvPr id="455" name="Google Shape;455;p32"/>
                <p:cNvSpPr/>
                <p:nvPr/>
              </p:nvSpPr>
              <p:spPr>
                <a:xfrm>
                  <a:off x="5820800" y="23219767"/>
                  <a:ext cx="602800" cy="493925"/>
                </a:xfrm>
                <a:custGeom>
                  <a:rect b="b" l="l" r="r" t="t"/>
                  <a:pathLst>
                    <a:path extrusionOk="0" h="19757" w="24112">
                      <a:moveTo>
                        <a:pt x="0" y="19370"/>
                      </a:moveTo>
                      <a:cubicBezTo>
                        <a:pt x="2100" y="19370"/>
                        <a:pt x="4861" y="19074"/>
                        <a:pt x="5941" y="17273"/>
                      </a:cubicBezTo>
                      <a:cubicBezTo>
                        <a:pt x="9090" y="12023"/>
                        <a:pt x="6578" y="-1053"/>
                        <a:pt x="12581" y="150"/>
                      </a:cubicBezTo>
                      <a:cubicBezTo>
                        <a:pt x="18261" y="1288"/>
                        <a:pt x="15986" y="11244"/>
                        <a:pt x="17123" y="16924"/>
                      </a:cubicBezTo>
                      <a:cubicBezTo>
                        <a:pt x="17594" y="19279"/>
                        <a:pt x="23039" y="20819"/>
                        <a:pt x="24112" y="18671"/>
                      </a:cubicBezTo>
                    </a:path>
                  </a:pathLst>
                </a:custGeom>
                <a:noFill/>
                <a:ln cap="flat" cmpd="sng" w="76200">
                  <a:solidFill>
                    <a:srgbClr val="FFD966"/>
                  </a:solidFill>
                  <a:prstDash val="solid"/>
                  <a:round/>
                  <a:headEnd len="med" w="med" type="none"/>
                  <a:tailEnd len="med" w="med" type="none"/>
                </a:ln>
              </p:spPr>
            </p:sp>
            <p:sp>
              <p:nvSpPr>
                <p:cNvPr id="456" name="Google Shape;456;p32"/>
                <p:cNvSpPr/>
                <p:nvPr/>
              </p:nvSpPr>
              <p:spPr>
                <a:xfrm>
                  <a:off x="7164538" y="23219767"/>
                  <a:ext cx="602800" cy="493925"/>
                </a:xfrm>
                <a:custGeom>
                  <a:rect b="b" l="l" r="r" t="t"/>
                  <a:pathLst>
                    <a:path extrusionOk="0" h="19757" w="24112">
                      <a:moveTo>
                        <a:pt x="0" y="19370"/>
                      </a:moveTo>
                      <a:cubicBezTo>
                        <a:pt x="2100" y="19370"/>
                        <a:pt x="4861" y="19074"/>
                        <a:pt x="5941" y="17273"/>
                      </a:cubicBezTo>
                      <a:cubicBezTo>
                        <a:pt x="9090" y="12023"/>
                        <a:pt x="6578" y="-1053"/>
                        <a:pt x="12581" y="150"/>
                      </a:cubicBezTo>
                      <a:cubicBezTo>
                        <a:pt x="18261" y="1288"/>
                        <a:pt x="15986" y="11244"/>
                        <a:pt x="17123" y="16924"/>
                      </a:cubicBezTo>
                      <a:cubicBezTo>
                        <a:pt x="17594" y="19279"/>
                        <a:pt x="23039" y="20819"/>
                        <a:pt x="24112" y="18671"/>
                      </a:cubicBezTo>
                    </a:path>
                  </a:pathLst>
                </a:custGeom>
                <a:noFill/>
                <a:ln cap="flat" cmpd="sng" w="76200">
                  <a:solidFill>
                    <a:srgbClr val="FFD966"/>
                  </a:solidFill>
                  <a:prstDash val="solid"/>
                  <a:round/>
                  <a:headEnd len="med" w="med" type="none"/>
                  <a:tailEnd len="med" w="med" type="none"/>
                </a:ln>
              </p:spPr>
            </p:sp>
            <p:sp>
              <p:nvSpPr>
                <p:cNvPr id="457" name="Google Shape;457;p32"/>
                <p:cNvSpPr/>
                <p:nvPr/>
              </p:nvSpPr>
              <p:spPr>
                <a:xfrm>
                  <a:off x="8874150" y="23219767"/>
                  <a:ext cx="602800" cy="493925"/>
                </a:xfrm>
                <a:custGeom>
                  <a:rect b="b" l="l" r="r" t="t"/>
                  <a:pathLst>
                    <a:path extrusionOk="0" h="19757" w="24112">
                      <a:moveTo>
                        <a:pt x="0" y="19370"/>
                      </a:moveTo>
                      <a:cubicBezTo>
                        <a:pt x="2100" y="19370"/>
                        <a:pt x="4861" y="19074"/>
                        <a:pt x="5941" y="17273"/>
                      </a:cubicBezTo>
                      <a:cubicBezTo>
                        <a:pt x="9090" y="12023"/>
                        <a:pt x="6578" y="-1053"/>
                        <a:pt x="12581" y="150"/>
                      </a:cubicBezTo>
                      <a:cubicBezTo>
                        <a:pt x="18261" y="1288"/>
                        <a:pt x="15986" y="11244"/>
                        <a:pt x="17123" y="16924"/>
                      </a:cubicBezTo>
                      <a:cubicBezTo>
                        <a:pt x="17594" y="19279"/>
                        <a:pt x="23039" y="20819"/>
                        <a:pt x="24112" y="18671"/>
                      </a:cubicBezTo>
                    </a:path>
                  </a:pathLst>
                </a:custGeom>
                <a:noFill/>
                <a:ln cap="flat" cmpd="sng" w="76200">
                  <a:solidFill>
                    <a:srgbClr val="FFD966"/>
                  </a:solidFill>
                  <a:prstDash val="solid"/>
                  <a:round/>
                  <a:headEnd len="med" w="med" type="none"/>
                  <a:tailEnd len="med" w="med" type="none"/>
                </a:ln>
              </p:spPr>
            </p:sp>
          </p:grpSp>
          <p:sp>
            <p:nvSpPr>
              <p:cNvPr id="458" name="Google Shape;458;p32"/>
              <p:cNvSpPr txBox="1"/>
              <p:nvPr/>
            </p:nvSpPr>
            <p:spPr>
              <a:xfrm>
                <a:off x="10245250" y="27069150"/>
                <a:ext cx="97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rPr>
                  <a:t>(𝝻</a:t>
                </a:r>
                <a:r>
                  <a:rPr baseline="-25000" lang="en" sz="2000">
                    <a:solidFill>
                      <a:srgbClr val="FFFFFF"/>
                    </a:solidFill>
                  </a:rPr>
                  <a:t>1</a:t>
                </a:r>
                <a:r>
                  <a:rPr lang="en" sz="2000">
                    <a:solidFill>
                      <a:srgbClr val="FFFFFF"/>
                    </a:solidFill>
                  </a:rPr>
                  <a:t>,𝝨</a:t>
                </a:r>
                <a:r>
                  <a:rPr baseline="-25000" lang="en" sz="2000">
                    <a:solidFill>
                      <a:srgbClr val="FFFFFF"/>
                    </a:solidFill>
                  </a:rPr>
                  <a:t>1</a:t>
                </a:r>
                <a:r>
                  <a:rPr lang="en" sz="2000">
                    <a:solidFill>
                      <a:srgbClr val="FFFFFF"/>
                    </a:solidFill>
                  </a:rPr>
                  <a:t>)</a:t>
                </a:r>
                <a:endParaRPr sz="2000">
                  <a:solidFill>
                    <a:srgbClr val="FFFFFF"/>
                  </a:solidFill>
                </a:endParaRPr>
              </a:p>
            </p:txBody>
          </p:sp>
          <p:sp>
            <p:nvSpPr>
              <p:cNvPr id="459" name="Google Shape;459;p32"/>
              <p:cNvSpPr txBox="1"/>
              <p:nvPr/>
            </p:nvSpPr>
            <p:spPr>
              <a:xfrm>
                <a:off x="11560750" y="27069150"/>
                <a:ext cx="97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rPr>
                  <a:t>(𝝻</a:t>
                </a:r>
                <a:r>
                  <a:rPr baseline="-25000" lang="en" sz="2000">
                    <a:solidFill>
                      <a:srgbClr val="FFFFFF"/>
                    </a:solidFill>
                  </a:rPr>
                  <a:t>2</a:t>
                </a:r>
                <a:r>
                  <a:rPr lang="en" sz="2000">
                    <a:solidFill>
                      <a:srgbClr val="FFFFFF"/>
                    </a:solidFill>
                  </a:rPr>
                  <a:t>,𝝨</a:t>
                </a:r>
                <a:r>
                  <a:rPr baseline="-25000" lang="en" sz="2000">
                    <a:solidFill>
                      <a:srgbClr val="FFFFFF"/>
                    </a:solidFill>
                  </a:rPr>
                  <a:t>2</a:t>
                </a:r>
                <a:r>
                  <a:rPr lang="en" sz="2000">
                    <a:solidFill>
                      <a:srgbClr val="FFFFFF"/>
                    </a:solidFill>
                  </a:rPr>
                  <a:t>)</a:t>
                </a:r>
                <a:endParaRPr sz="2000">
                  <a:solidFill>
                    <a:srgbClr val="FFFFFF"/>
                  </a:solidFill>
                </a:endParaRPr>
              </a:p>
            </p:txBody>
          </p:sp>
          <p:sp>
            <p:nvSpPr>
              <p:cNvPr id="460" name="Google Shape;460;p32"/>
              <p:cNvSpPr txBox="1"/>
              <p:nvPr/>
            </p:nvSpPr>
            <p:spPr>
              <a:xfrm>
                <a:off x="13286500" y="27069150"/>
                <a:ext cx="97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rPr>
                  <a:t>(𝝻</a:t>
                </a:r>
                <a:r>
                  <a:rPr baseline="-25000" lang="en" sz="2000">
                    <a:solidFill>
                      <a:srgbClr val="FFFFFF"/>
                    </a:solidFill>
                  </a:rPr>
                  <a:t>n</a:t>
                </a:r>
                <a:r>
                  <a:rPr lang="en" sz="2000">
                    <a:solidFill>
                      <a:srgbClr val="FFFFFF"/>
                    </a:solidFill>
                  </a:rPr>
                  <a:t>,𝝨</a:t>
                </a:r>
                <a:r>
                  <a:rPr baseline="-25000" lang="en" sz="2000">
                    <a:solidFill>
                      <a:srgbClr val="FFFFFF"/>
                    </a:solidFill>
                  </a:rPr>
                  <a:t>n</a:t>
                </a:r>
                <a:r>
                  <a:rPr lang="en" sz="2000">
                    <a:solidFill>
                      <a:srgbClr val="FFFFFF"/>
                    </a:solidFill>
                  </a:rPr>
                  <a:t>)</a:t>
                </a:r>
                <a:endParaRPr sz="2000">
                  <a:solidFill>
                    <a:srgbClr val="FFFFFF"/>
                  </a:solidFill>
                </a:endParaRPr>
              </a:p>
            </p:txBody>
          </p:sp>
          <p:sp>
            <p:nvSpPr>
              <p:cNvPr id="461" name="Google Shape;461;p32"/>
              <p:cNvSpPr/>
              <p:nvPr/>
            </p:nvSpPr>
            <p:spPr>
              <a:xfrm rot="5400000">
                <a:off x="10324000" y="27222825"/>
                <a:ext cx="515400" cy="1118100"/>
              </a:xfrm>
              <a:prstGeom prst="rightBrace">
                <a:avLst>
                  <a:gd fmla="val 50000" name="adj1"/>
                  <a:gd fmla="val 49866" name="adj2"/>
                </a:avLst>
              </a:prstGeom>
              <a:noFill/>
              <a:ln cap="flat" cmpd="sng" w="114300">
                <a:solidFill>
                  <a:srgbClr val="F153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2"/>
              <p:cNvSpPr/>
              <p:nvPr/>
            </p:nvSpPr>
            <p:spPr>
              <a:xfrm rot="5400000">
                <a:off x="11739000" y="27222825"/>
                <a:ext cx="515400" cy="1118100"/>
              </a:xfrm>
              <a:prstGeom prst="rightBrace">
                <a:avLst>
                  <a:gd fmla="val 50000" name="adj1"/>
                  <a:gd fmla="val 49866" name="adj2"/>
                </a:avLst>
              </a:prstGeom>
              <a:noFill/>
              <a:ln cap="flat" cmpd="sng" w="1143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2"/>
              <p:cNvSpPr/>
              <p:nvPr/>
            </p:nvSpPr>
            <p:spPr>
              <a:xfrm rot="5400000">
                <a:off x="13371800" y="27222825"/>
                <a:ext cx="515400" cy="1118100"/>
              </a:xfrm>
              <a:prstGeom prst="rightBrace">
                <a:avLst>
                  <a:gd fmla="val 50000" name="adj1"/>
                  <a:gd fmla="val 49866" name="adj2"/>
                </a:avLst>
              </a:prstGeom>
              <a:noFill/>
              <a:ln cap="flat" cmpd="sng" w="1143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2"/>
              <p:cNvSpPr txBox="1"/>
              <p:nvPr/>
            </p:nvSpPr>
            <p:spPr>
              <a:xfrm>
                <a:off x="9872199" y="28020950"/>
                <a:ext cx="1351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solidFill>
                      <a:srgbClr val="F3F3F3"/>
                    </a:solidFill>
                    <a:latin typeface="Roboto"/>
                    <a:ea typeface="Roboto"/>
                    <a:cs typeface="Roboto"/>
                    <a:sym typeface="Roboto"/>
                  </a:rPr>
                  <a:t>Cluster 1</a:t>
                </a:r>
                <a:endParaRPr b="1" i="1" sz="2200">
                  <a:solidFill>
                    <a:srgbClr val="F3F3F3"/>
                  </a:solidFill>
                  <a:latin typeface="Roboto"/>
                  <a:ea typeface="Roboto"/>
                  <a:cs typeface="Roboto"/>
                  <a:sym typeface="Roboto"/>
                </a:endParaRPr>
              </a:p>
            </p:txBody>
          </p:sp>
          <p:sp>
            <p:nvSpPr>
              <p:cNvPr id="465" name="Google Shape;465;p32"/>
              <p:cNvSpPr txBox="1"/>
              <p:nvPr/>
            </p:nvSpPr>
            <p:spPr>
              <a:xfrm>
                <a:off x="11328400" y="28020950"/>
                <a:ext cx="1443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solidFill>
                      <a:srgbClr val="F3F3F3"/>
                    </a:solidFill>
                    <a:latin typeface="Roboto"/>
                    <a:ea typeface="Roboto"/>
                    <a:cs typeface="Roboto"/>
                    <a:sym typeface="Roboto"/>
                  </a:rPr>
                  <a:t>Cluster 2</a:t>
                </a:r>
                <a:endParaRPr b="1" i="1" sz="2200">
                  <a:solidFill>
                    <a:srgbClr val="F3F3F3"/>
                  </a:solidFill>
                  <a:latin typeface="Roboto"/>
                  <a:ea typeface="Roboto"/>
                  <a:cs typeface="Roboto"/>
                  <a:sym typeface="Roboto"/>
                </a:endParaRPr>
              </a:p>
            </p:txBody>
          </p:sp>
          <p:sp>
            <p:nvSpPr>
              <p:cNvPr id="466" name="Google Shape;466;p32"/>
              <p:cNvSpPr txBox="1"/>
              <p:nvPr/>
            </p:nvSpPr>
            <p:spPr>
              <a:xfrm>
                <a:off x="12959350" y="28020950"/>
                <a:ext cx="1443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solidFill>
                      <a:srgbClr val="F3F3F3"/>
                    </a:solidFill>
                    <a:latin typeface="Roboto"/>
                    <a:ea typeface="Roboto"/>
                    <a:cs typeface="Roboto"/>
                    <a:sym typeface="Roboto"/>
                  </a:rPr>
                  <a:t>Cluster n</a:t>
                </a:r>
                <a:endParaRPr b="1" i="1" sz="2200">
                  <a:solidFill>
                    <a:srgbClr val="F3F3F3"/>
                  </a:solidFill>
                  <a:latin typeface="Roboto"/>
                  <a:ea typeface="Roboto"/>
                  <a:cs typeface="Roboto"/>
                  <a:sym typeface="Roboto"/>
                </a:endParaRPr>
              </a:p>
            </p:txBody>
          </p:sp>
          <p:grpSp>
            <p:nvGrpSpPr>
              <p:cNvPr id="467" name="Google Shape;467;p32"/>
              <p:cNvGrpSpPr/>
              <p:nvPr/>
            </p:nvGrpSpPr>
            <p:grpSpPr>
              <a:xfrm>
                <a:off x="9977676" y="28391757"/>
                <a:ext cx="4229074" cy="2807893"/>
                <a:chOff x="9749076" y="29229957"/>
                <a:chExt cx="4229074" cy="2807893"/>
              </a:xfrm>
            </p:grpSpPr>
            <p:sp>
              <p:nvSpPr>
                <p:cNvPr id="468" name="Google Shape;468;p32"/>
                <p:cNvSpPr/>
                <p:nvPr/>
              </p:nvSpPr>
              <p:spPr>
                <a:xfrm>
                  <a:off x="13156875" y="29616075"/>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2"/>
                <p:cNvSpPr/>
                <p:nvPr/>
              </p:nvSpPr>
              <p:spPr>
                <a:xfrm>
                  <a:off x="13178225" y="29832750"/>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2"/>
                <p:cNvSpPr/>
                <p:nvPr/>
              </p:nvSpPr>
              <p:spPr>
                <a:xfrm>
                  <a:off x="13307825" y="29728675"/>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2"/>
                <p:cNvSpPr/>
                <p:nvPr/>
              </p:nvSpPr>
              <p:spPr>
                <a:xfrm>
                  <a:off x="13512150" y="29686500"/>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2"/>
                <p:cNvSpPr/>
                <p:nvPr/>
              </p:nvSpPr>
              <p:spPr>
                <a:xfrm>
                  <a:off x="13585600" y="29977050"/>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2"/>
                <p:cNvSpPr/>
                <p:nvPr/>
              </p:nvSpPr>
              <p:spPr>
                <a:xfrm>
                  <a:off x="13286475" y="29350863"/>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2"/>
                <p:cNvSpPr/>
                <p:nvPr/>
              </p:nvSpPr>
              <p:spPr>
                <a:xfrm>
                  <a:off x="13005925" y="29728663"/>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2"/>
                <p:cNvSpPr/>
                <p:nvPr/>
              </p:nvSpPr>
              <p:spPr>
                <a:xfrm>
                  <a:off x="13156875" y="30049413"/>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2"/>
                <p:cNvSpPr/>
                <p:nvPr/>
              </p:nvSpPr>
              <p:spPr>
                <a:xfrm>
                  <a:off x="13307825" y="30143038"/>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2"/>
                <p:cNvSpPr/>
                <p:nvPr/>
              </p:nvSpPr>
              <p:spPr>
                <a:xfrm>
                  <a:off x="13005925" y="29899175"/>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2"/>
                <p:cNvSpPr/>
                <p:nvPr/>
              </p:nvSpPr>
              <p:spPr>
                <a:xfrm rot="8100000">
                  <a:off x="12916386" y="29327790"/>
                  <a:ext cx="733977" cy="1103935"/>
                </a:xfrm>
                <a:prstGeom prst="ellipse">
                  <a:avLst/>
                </a:prstGeom>
                <a:noFill/>
                <a:ln cap="flat" cmpd="sng" w="381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2"/>
                <p:cNvSpPr/>
                <p:nvPr/>
              </p:nvSpPr>
              <p:spPr>
                <a:xfrm>
                  <a:off x="12801600" y="29616075"/>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2"/>
                <p:cNvSpPr/>
                <p:nvPr/>
              </p:nvSpPr>
              <p:spPr>
                <a:xfrm>
                  <a:off x="12876325" y="30026600"/>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2"/>
                <p:cNvSpPr/>
                <p:nvPr/>
              </p:nvSpPr>
              <p:spPr>
                <a:xfrm>
                  <a:off x="12876325" y="29312675"/>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2"/>
                <p:cNvSpPr/>
                <p:nvPr/>
              </p:nvSpPr>
              <p:spPr>
                <a:xfrm>
                  <a:off x="13541875" y="30287350"/>
                  <a:ext cx="129600" cy="1443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2"/>
                <p:cNvSpPr/>
                <p:nvPr/>
              </p:nvSpPr>
              <p:spPr>
                <a:xfrm>
                  <a:off x="11935700" y="3014305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2"/>
                <p:cNvSpPr/>
                <p:nvPr/>
              </p:nvSpPr>
              <p:spPr>
                <a:xfrm>
                  <a:off x="12219750" y="30356575"/>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2"/>
                <p:cNvSpPr/>
                <p:nvPr/>
              </p:nvSpPr>
              <p:spPr>
                <a:xfrm>
                  <a:off x="11985250" y="30356575"/>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2"/>
                <p:cNvSpPr/>
                <p:nvPr/>
              </p:nvSpPr>
              <p:spPr>
                <a:xfrm>
                  <a:off x="11855650" y="3064095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2"/>
                <p:cNvSpPr/>
                <p:nvPr/>
              </p:nvSpPr>
              <p:spPr>
                <a:xfrm>
                  <a:off x="12011350" y="3064095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11880850" y="309460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p:nvPr/>
              </p:nvSpPr>
              <p:spPr>
                <a:xfrm>
                  <a:off x="12349350" y="2999875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12621763" y="302330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p:nvPr/>
              </p:nvSpPr>
              <p:spPr>
                <a:xfrm>
                  <a:off x="12478950" y="30356575"/>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12876325" y="302330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p:nvPr/>
              </p:nvSpPr>
              <p:spPr>
                <a:xfrm>
                  <a:off x="12409650" y="305858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2"/>
                <p:cNvSpPr/>
                <p:nvPr/>
              </p:nvSpPr>
              <p:spPr>
                <a:xfrm>
                  <a:off x="12555750" y="307301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2"/>
                <p:cNvSpPr/>
                <p:nvPr/>
              </p:nvSpPr>
              <p:spPr>
                <a:xfrm>
                  <a:off x="12219750" y="308432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2"/>
                <p:cNvSpPr/>
                <p:nvPr/>
              </p:nvSpPr>
              <p:spPr>
                <a:xfrm>
                  <a:off x="12349350" y="310183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2"/>
                <p:cNvSpPr/>
                <p:nvPr/>
              </p:nvSpPr>
              <p:spPr>
                <a:xfrm>
                  <a:off x="12140950" y="311626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2"/>
                <p:cNvSpPr/>
                <p:nvPr/>
              </p:nvSpPr>
              <p:spPr>
                <a:xfrm>
                  <a:off x="12724150" y="309875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2"/>
                <p:cNvSpPr/>
                <p:nvPr/>
              </p:nvSpPr>
              <p:spPr>
                <a:xfrm>
                  <a:off x="11649100" y="3080170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2"/>
                <p:cNvSpPr/>
                <p:nvPr/>
              </p:nvSpPr>
              <p:spPr>
                <a:xfrm>
                  <a:off x="11806100" y="31286850"/>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2"/>
                <p:cNvSpPr/>
                <p:nvPr/>
              </p:nvSpPr>
              <p:spPr>
                <a:xfrm>
                  <a:off x="12219750" y="31329825"/>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2"/>
                <p:cNvSpPr/>
                <p:nvPr/>
              </p:nvSpPr>
              <p:spPr>
                <a:xfrm>
                  <a:off x="12555750" y="31553425"/>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2"/>
                <p:cNvSpPr/>
                <p:nvPr/>
              </p:nvSpPr>
              <p:spPr>
                <a:xfrm>
                  <a:off x="11931900" y="31705025"/>
                  <a:ext cx="129600" cy="1443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2"/>
                <p:cNvSpPr/>
                <p:nvPr/>
              </p:nvSpPr>
              <p:spPr>
                <a:xfrm rot="-10224005">
                  <a:off x="11754790" y="30105796"/>
                  <a:ext cx="985805" cy="1718205"/>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2"/>
                <p:cNvSpPr/>
                <p:nvPr/>
              </p:nvSpPr>
              <p:spPr>
                <a:xfrm>
                  <a:off x="10171500" y="298327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2"/>
                <p:cNvSpPr/>
                <p:nvPr/>
              </p:nvSpPr>
              <p:spPr>
                <a:xfrm>
                  <a:off x="10245250" y="30196363"/>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2"/>
                <p:cNvSpPr/>
                <p:nvPr/>
              </p:nvSpPr>
              <p:spPr>
                <a:xfrm>
                  <a:off x="10409800" y="301213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2"/>
                <p:cNvSpPr/>
                <p:nvPr/>
              </p:nvSpPr>
              <p:spPr>
                <a:xfrm>
                  <a:off x="10409800" y="3037728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2"/>
                <p:cNvSpPr/>
                <p:nvPr/>
              </p:nvSpPr>
              <p:spPr>
                <a:xfrm>
                  <a:off x="10714525" y="3002658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2"/>
                <p:cNvSpPr/>
                <p:nvPr/>
              </p:nvSpPr>
              <p:spPr>
                <a:xfrm>
                  <a:off x="10669750" y="30356563"/>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2"/>
                <p:cNvSpPr/>
                <p:nvPr/>
              </p:nvSpPr>
              <p:spPr>
                <a:xfrm>
                  <a:off x="10607225" y="306865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2"/>
                <p:cNvSpPr/>
                <p:nvPr/>
              </p:nvSpPr>
              <p:spPr>
                <a:xfrm>
                  <a:off x="10171500" y="306409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2"/>
                <p:cNvSpPr/>
                <p:nvPr/>
              </p:nvSpPr>
              <p:spPr>
                <a:xfrm>
                  <a:off x="11094100" y="298327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2"/>
                <p:cNvSpPr/>
                <p:nvPr/>
              </p:nvSpPr>
              <p:spPr>
                <a:xfrm>
                  <a:off x="10823925" y="302873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2"/>
                <p:cNvSpPr/>
                <p:nvPr/>
              </p:nvSpPr>
              <p:spPr>
                <a:xfrm>
                  <a:off x="10910300" y="306865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2"/>
                <p:cNvSpPr/>
                <p:nvPr/>
              </p:nvSpPr>
              <p:spPr>
                <a:xfrm>
                  <a:off x="10405625" y="3094598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2"/>
                <p:cNvSpPr/>
                <p:nvPr/>
              </p:nvSpPr>
              <p:spPr>
                <a:xfrm>
                  <a:off x="10516900" y="296891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2"/>
                <p:cNvSpPr/>
                <p:nvPr/>
              </p:nvSpPr>
              <p:spPr>
                <a:xfrm>
                  <a:off x="11144025" y="304316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2"/>
                <p:cNvSpPr/>
                <p:nvPr/>
              </p:nvSpPr>
              <p:spPr>
                <a:xfrm>
                  <a:off x="11143238" y="3103053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2"/>
                <p:cNvSpPr/>
                <p:nvPr/>
              </p:nvSpPr>
              <p:spPr>
                <a:xfrm>
                  <a:off x="9920700" y="30196363"/>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2"/>
                <p:cNvSpPr/>
                <p:nvPr/>
              </p:nvSpPr>
              <p:spPr>
                <a:xfrm>
                  <a:off x="10758763" y="3054808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2"/>
                <p:cNvSpPr/>
                <p:nvPr/>
              </p:nvSpPr>
              <p:spPr>
                <a:xfrm>
                  <a:off x="10389363" y="3058578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2"/>
                <p:cNvSpPr/>
                <p:nvPr/>
              </p:nvSpPr>
              <p:spPr>
                <a:xfrm>
                  <a:off x="10101050" y="30945988"/>
                  <a:ext cx="129600" cy="1443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2"/>
                <p:cNvSpPr/>
                <p:nvPr/>
              </p:nvSpPr>
              <p:spPr>
                <a:xfrm rot="8500376">
                  <a:off x="10046773" y="29877092"/>
                  <a:ext cx="1250504" cy="1394906"/>
                </a:xfrm>
                <a:prstGeom prst="ellipse">
                  <a:avLst/>
                </a:prstGeom>
                <a:noFill/>
                <a:ln cap="flat" cmpd="sng" w="38100">
                  <a:solidFill>
                    <a:srgbClr val="F153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5" name="Google Shape;525;p32"/>
                <p:cNvCxnSpPr/>
                <p:nvPr/>
              </p:nvCxnSpPr>
              <p:spPr>
                <a:xfrm flipH="1" rot="10800000">
                  <a:off x="9815650" y="32027350"/>
                  <a:ext cx="4162500" cy="10500"/>
                </a:xfrm>
                <a:prstGeom prst="straightConnector1">
                  <a:avLst/>
                </a:prstGeom>
                <a:noFill/>
                <a:ln cap="flat" cmpd="sng" w="76200">
                  <a:solidFill>
                    <a:srgbClr val="FFFFFF"/>
                  </a:solidFill>
                  <a:prstDash val="solid"/>
                  <a:round/>
                  <a:headEnd len="med" w="med" type="none"/>
                  <a:tailEnd len="med" w="med" type="triangle"/>
                </a:ln>
              </p:spPr>
            </p:cxnSp>
          </p:grpSp>
          <p:sp>
            <p:nvSpPr>
              <p:cNvPr id="526" name="Google Shape;526;p32"/>
              <p:cNvSpPr txBox="1"/>
              <p:nvPr/>
            </p:nvSpPr>
            <p:spPr>
              <a:xfrm>
                <a:off x="11187844" y="31189100"/>
                <a:ext cx="208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solidFill>
                      <a:srgbClr val="F3F3F3"/>
                    </a:solidFill>
                    <a:latin typeface="Roboto"/>
                    <a:ea typeface="Roboto"/>
                    <a:cs typeface="Roboto"/>
                    <a:sym typeface="Roboto"/>
                  </a:rPr>
                  <a:t>Dimension 1</a:t>
                </a:r>
                <a:endParaRPr b="1" i="1" sz="2200">
                  <a:solidFill>
                    <a:srgbClr val="F3F3F3"/>
                  </a:solidFill>
                  <a:latin typeface="Roboto"/>
                  <a:ea typeface="Roboto"/>
                  <a:cs typeface="Roboto"/>
                  <a:sym typeface="Roboto"/>
                </a:endParaRPr>
              </a:p>
            </p:txBody>
          </p:sp>
        </p:grpSp>
      </p:grpSp>
      <p:pic>
        <p:nvPicPr>
          <p:cNvPr id="527" name="Google Shape;527;p32"/>
          <p:cNvPicPr preferRelativeResize="0"/>
          <p:nvPr/>
        </p:nvPicPr>
        <p:blipFill>
          <a:blip r:embed="rId3">
            <a:alphaModFix/>
          </a:blip>
          <a:stretch>
            <a:fillRect/>
          </a:stretch>
        </p:blipFill>
        <p:spPr>
          <a:xfrm>
            <a:off x="1003200" y="2838925"/>
            <a:ext cx="2414050" cy="2072075"/>
          </a:xfrm>
          <a:prstGeom prst="rect">
            <a:avLst/>
          </a:prstGeom>
          <a:noFill/>
          <a:ln>
            <a:noFill/>
          </a:ln>
        </p:spPr>
      </p:pic>
      <p:sp>
        <p:nvSpPr>
          <p:cNvPr id="528" name="Google Shape;528;p32"/>
          <p:cNvSpPr txBox="1"/>
          <p:nvPr/>
        </p:nvSpPr>
        <p:spPr>
          <a:xfrm>
            <a:off x="484785" y="4834800"/>
            <a:ext cx="1231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chemeClr val="lt2"/>
                </a:solidFill>
              </a:rPr>
              <a:t>Credit: PBS</a:t>
            </a:r>
            <a:endParaRPr i="1" sz="1300">
              <a:solidFill>
                <a:schemeClr val="lt2"/>
              </a:solidFill>
            </a:endParaRPr>
          </a:p>
        </p:txBody>
      </p:sp>
      <p:sp>
        <p:nvSpPr>
          <p:cNvPr id="529" name="Google Shape;529;p32"/>
          <p:cNvSpPr/>
          <p:nvPr/>
        </p:nvSpPr>
        <p:spPr>
          <a:xfrm rot="-1029691">
            <a:off x="903678" y="912015"/>
            <a:ext cx="2407594" cy="1823429"/>
          </a:xfrm>
          <a:prstGeom prst="star10">
            <a:avLst>
              <a:gd fmla="val 42533" name="adj"/>
              <a:gd fmla="val 105146" name="hf"/>
            </a:avLst>
          </a:prstGeom>
          <a:solidFill>
            <a:srgbClr val="FF9900">
              <a:alpha val="52980"/>
            </a:srgbClr>
          </a:solidFill>
          <a:ln cap="flat" cmpd="sng" w="7620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2000">
                <a:solidFill>
                  <a:srgbClr val="FFFFFF"/>
                </a:solidFill>
                <a:latin typeface="Roboto"/>
                <a:ea typeface="Roboto"/>
                <a:cs typeface="Roboto"/>
                <a:sym typeface="Roboto"/>
              </a:rPr>
              <a:t>Unsupervised Machine Learning!</a:t>
            </a:r>
            <a:endParaRPr b="1" i="1" sz="2000" u="sng">
              <a:solidFill>
                <a:srgbClr val="FFFFFF"/>
              </a:solidFill>
              <a:latin typeface="Roboto"/>
              <a:ea typeface="Roboto"/>
              <a:cs typeface="Roboto"/>
              <a:sym typeface="Roboto"/>
            </a:endParaRPr>
          </a:p>
        </p:txBody>
      </p:sp>
      <p:sp>
        <p:nvSpPr>
          <p:cNvPr id="530" name="Google Shape;53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Clustering</a:t>
            </a:r>
            <a:endParaRPr b="1" sz="3500">
              <a:solidFill>
                <a:schemeClr val="accent4"/>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3"/>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
        <p:nvSpPr>
          <p:cNvPr id="536" name="Google Shape;536;p33"/>
          <p:cNvSpPr txBox="1"/>
          <p:nvPr>
            <p:ph type="title"/>
          </p:nvPr>
        </p:nvSpPr>
        <p:spPr>
          <a:xfrm>
            <a:off x="311700" y="109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Dimensionality Reduction Comparison</a:t>
            </a:r>
            <a:endParaRPr b="1" sz="3500">
              <a:solidFill>
                <a:schemeClr val="accent4"/>
              </a:solidFill>
              <a:latin typeface="Oswald"/>
              <a:ea typeface="Oswald"/>
              <a:cs typeface="Oswald"/>
              <a:sym typeface="Oswald"/>
            </a:endParaRPr>
          </a:p>
        </p:txBody>
      </p:sp>
      <p:pic>
        <p:nvPicPr>
          <p:cNvPr id="537" name="Google Shape;537;p33"/>
          <p:cNvPicPr preferRelativeResize="0"/>
          <p:nvPr/>
        </p:nvPicPr>
        <p:blipFill rotWithShape="1">
          <a:blip r:embed="rId3">
            <a:alphaModFix/>
          </a:blip>
          <a:srcRect b="0" l="2474" r="7532" t="8458"/>
          <a:stretch/>
        </p:blipFill>
        <p:spPr>
          <a:xfrm>
            <a:off x="1345050" y="766900"/>
            <a:ext cx="6324101" cy="4287625"/>
          </a:xfrm>
          <a:prstGeom prst="rect">
            <a:avLst/>
          </a:prstGeom>
          <a:noFill/>
          <a:ln>
            <a:noFill/>
          </a:ln>
        </p:spPr>
      </p:pic>
      <p:sp>
        <p:nvSpPr>
          <p:cNvPr id="538" name="Google Shape;538;p33"/>
          <p:cNvSpPr txBox="1"/>
          <p:nvPr/>
        </p:nvSpPr>
        <p:spPr>
          <a:xfrm>
            <a:off x="3587775" y="4740425"/>
            <a:ext cx="2300700" cy="246300"/>
          </a:xfrm>
          <a:prstGeom prst="rect">
            <a:avLst/>
          </a:prstGeom>
          <a:solidFill>
            <a:schemeClr val="dk1"/>
          </a:solidFill>
          <a:ln>
            <a:noFill/>
          </a:ln>
        </p:spPr>
        <p:txBody>
          <a:bodyPr anchorCtr="0" anchor="t" bIns="0" lIns="91425" spcFirstLastPara="1" rIns="91425" wrap="square" tIns="0">
            <a:spAutoFit/>
          </a:bodyPr>
          <a:lstStyle/>
          <a:p>
            <a:pPr indent="0" lvl="0" marL="0" rtl="0" algn="l">
              <a:spcBef>
                <a:spcPts val="0"/>
              </a:spcBef>
              <a:spcAft>
                <a:spcPts val="0"/>
              </a:spcAft>
              <a:buNone/>
            </a:pPr>
            <a:r>
              <a:rPr lang="en" sz="1600"/>
              <a:t>number of parameters</a:t>
            </a:r>
            <a:endParaRPr sz="1600"/>
          </a:p>
        </p:txBody>
      </p:sp>
      <p:sp>
        <p:nvSpPr>
          <p:cNvPr id="539" name="Google Shape;539;p33"/>
          <p:cNvSpPr txBox="1"/>
          <p:nvPr/>
        </p:nvSpPr>
        <p:spPr>
          <a:xfrm rot="-5400000">
            <a:off x="484700" y="2576000"/>
            <a:ext cx="2145000" cy="246300"/>
          </a:xfrm>
          <a:prstGeom prst="rect">
            <a:avLst/>
          </a:prstGeom>
          <a:solidFill>
            <a:schemeClr val="dk1"/>
          </a:solidFill>
          <a:ln>
            <a:noFill/>
          </a:ln>
        </p:spPr>
        <p:txBody>
          <a:bodyPr anchorCtr="0" anchor="t" bIns="0" lIns="91425" spcFirstLastPara="1" rIns="91425" wrap="square" tIns="0">
            <a:spAutoFit/>
          </a:bodyPr>
          <a:lstStyle/>
          <a:p>
            <a:pPr indent="0" lvl="0" marL="0" rtl="0" algn="l">
              <a:spcBef>
                <a:spcPts val="0"/>
              </a:spcBef>
              <a:spcAft>
                <a:spcPts val="0"/>
              </a:spcAft>
              <a:buNone/>
            </a:pPr>
            <a:r>
              <a:rPr lang="en" sz="1600"/>
              <a:t>Reconstruction error</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4"/>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sp>
        <p:nvSpPr>
          <p:cNvPr id="545" name="Google Shape;54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Cluster Physical Properties</a:t>
            </a:r>
            <a:endParaRPr b="1" sz="3500">
              <a:solidFill>
                <a:schemeClr val="accent4"/>
              </a:solidFill>
              <a:latin typeface="Oswald"/>
              <a:ea typeface="Oswald"/>
              <a:cs typeface="Oswald"/>
              <a:sym typeface="Oswald"/>
            </a:endParaRPr>
          </a:p>
        </p:txBody>
      </p:sp>
      <p:graphicFrame>
        <p:nvGraphicFramePr>
          <p:cNvPr id="546" name="Google Shape;546;p34"/>
          <p:cNvGraphicFramePr/>
          <p:nvPr/>
        </p:nvGraphicFramePr>
        <p:xfrm>
          <a:off x="427000" y="1054375"/>
          <a:ext cx="3000000" cy="3000000"/>
        </p:xfrm>
        <a:graphic>
          <a:graphicData uri="http://schemas.openxmlformats.org/drawingml/2006/table">
            <a:tbl>
              <a:tblPr>
                <a:noFill/>
                <a:tableStyleId>{62A4095A-A81B-4037-B523-A86C46F421E7}</a:tableStyleId>
              </a:tblPr>
              <a:tblGrid>
                <a:gridCol w="1224725"/>
                <a:gridCol w="1513175"/>
                <a:gridCol w="1368950"/>
                <a:gridCol w="1368950"/>
                <a:gridCol w="1368950"/>
                <a:gridCol w="1368950"/>
              </a:tblGrid>
              <a:tr h="611125">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Cluster #</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Electron Fraction</a:t>
                      </a:r>
                      <a:endParaRPr b="1">
                        <a:solidFill>
                          <a:schemeClr val="dk1"/>
                        </a:solidFill>
                        <a:latin typeface="Roboto"/>
                        <a:ea typeface="Roboto"/>
                        <a:cs typeface="Roboto"/>
                        <a:sym typeface="Roboto"/>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Luminosity</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Density</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Velocity</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Key Elements</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r>
              <a:tr h="431275">
                <a:tc>
                  <a:txBody>
                    <a:bodyPr/>
                    <a:lstStyle/>
                    <a:p>
                      <a:pPr indent="0" lvl="0" marL="0" rtl="0" algn="ctr">
                        <a:spcBef>
                          <a:spcPts val="0"/>
                        </a:spcBef>
                        <a:spcAft>
                          <a:spcPts val="0"/>
                        </a:spcAft>
                        <a:buNone/>
                      </a:pPr>
                      <a:r>
                        <a:rPr b="1" lang="en">
                          <a:solidFill>
                            <a:schemeClr val="dk1"/>
                          </a:solidFill>
                        </a:rPr>
                        <a:t>1</a:t>
                      </a:r>
                      <a:endParaRPr b="1">
                        <a:solidFill>
                          <a:schemeClr val="dk1"/>
                        </a:solidFill>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Low</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Moderate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Wide Range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Lanthanides</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r>
              <a:tr h="431275">
                <a:tc>
                  <a:txBody>
                    <a:bodyPr/>
                    <a:lstStyle/>
                    <a:p>
                      <a:pPr indent="0" lvl="0" marL="0" rtl="0" algn="ctr">
                        <a:spcBef>
                          <a:spcPts val="0"/>
                        </a:spcBef>
                        <a:spcAft>
                          <a:spcPts val="0"/>
                        </a:spcAft>
                        <a:buNone/>
                      </a:pPr>
                      <a:r>
                        <a:rPr b="1" lang="en">
                          <a:solidFill>
                            <a:schemeClr val="dk1"/>
                          </a:solidFill>
                        </a:rPr>
                        <a:t>2</a:t>
                      </a:r>
                      <a:endParaRPr b="1">
                        <a:solidFill>
                          <a:schemeClr val="dk1"/>
                        </a:solidFill>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Low</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Low</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Moderate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Lanthanides/</a:t>
                      </a:r>
                      <a:endParaRPr b="1">
                        <a:solidFill>
                          <a:schemeClr val="dk1"/>
                        </a:solidFill>
                        <a:latin typeface="Roboto"/>
                        <a:ea typeface="Roboto"/>
                        <a:cs typeface="Roboto"/>
                        <a:sym typeface="Roboto"/>
                      </a:endParaRPr>
                    </a:p>
                    <a:p>
                      <a:pPr indent="0" lvl="0" marL="0" rtl="0" algn="ctr">
                        <a:spcBef>
                          <a:spcPts val="0"/>
                        </a:spcBef>
                        <a:spcAft>
                          <a:spcPts val="0"/>
                        </a:spcAft>
                        <a:buNone/>
                      </a:pPr>
                      <a:r>
                        <a:rPr b="1" lang="en">
                          <a:solidFill>
                            <a:schemeClr val="dk1"/>
                          </a:solidFill>
                          <a:latin typeface="Roboto"/>
                          <a:ea typeface="Roboto"/>
                          <a:cs typeface="Roboto"/>
                          <a:sym typeface="Roboto"/>
                        </a:rPr>
                        <a:t>1st peak</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r>
              <a:tr h="431275">
                <a:tc>
                  <a:txBody>
                    <a:bodyPr/>
                    <a:lstStyle/>
                    <a:p>
                      <a:pPr indent="0" lvl="0" marL="0" rtl="0" algn="ctr">
                        <a:spcBef>
                          <a:spcPts val="0"/>
                        </a:spcBef>
                        <a:spcAft>
                          <a:spcPts val="0"/>
                        </a:spcAft>
                        <a:buNone/>
                      </a:pPr>
                      <a:r>
                        <a:rPr b="1" lang="en">
                          <a:solidFill>
                            <a:schemeClr val="dk1"/>
                          </a:solidFill>
                        </a:rPr>
                        <a:t>3</a:t>
                      </a:r>
                      <a:endParaRPr b="1">
                        <a:solidFill>
                          <a:schemeClr val="dk1"/>
                        </a:solidFill>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Moderate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Moderate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1st peak</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r>
              <a:tr h="431275">
                <a:tc>
                  <a:txBody>
                    <a:bodyPr/>
                    <a:lstStyle/>
                    <a:p>
                      <a:pPr indent="0" lvl="0" marL="0" rtl="0" algn="ctr">
                        <a:spcBef>
                          <a:spcPts val="0"/>
                        </a:spcBef>
                        <a:spcAft>
                          <a:spcPts val="0"/>
                        </a:spcAft>
                        <a:buNone/>
                      </a:pPr>
                      <a:r>
                        <a:rPr b="1" lang="en">
                          <a:solidFill>
                            <a:schemeClr val="dk1"/>
                          </a:solidFill>
                        </a:rPr>
                        <a:t>4</a:t>
                      </a:r>
                      <a:endParaRPr b="1">
                        <a:solidFill>
                          <a:schemeClr val="dk1"/>
                        </a:solidFill>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Very 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Moderate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Very Low</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1st peak</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r>
              <a:tr h="431275">
                <a:tc>
                  <a:txBody>
                    <a:bodyPr/>
                    <a:lstStyle/>
                    <a:p>
                      <a:pPr indent="0" lvl="0" marL="0" rtl="0" algn="ctr">
                        <a:spcBef>
                          <a:spcPts val="0"/>
                        </a:spcBef>
                        <a:spcAft>
                          <a:spcPts val="0"/>
                        </a:spcAft>
                        <a:buNone/>
                      </a:pPr>
                      <a:r>
                        <a:rPr b="1" lang="en">
                          <a:solidFill>
                            <a:schemeClr val="dk1"/>
                          </a:solidFill>
                        </a:rPr>
                        <a:t>5</a:t>
                      </a:r>
                      <a:endParaRPr b="1">
                        <a:solidFill>
                          <a:schemeClr val="dk1"/>
                        </a:solidFill>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Very 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Very Low</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Wide Range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1st peak</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r>
              <a:tr h="431275">
                <a:tc>
                  <a:txBody>
                    <a:bodyPr/>
                    <a:lstStyle/>
                    <a:p>
                      <a:pPr indent="0" lvl="0" marL="0" rtl="0" algn="ctr">
                        <a:spcBef>
                          <a:spcPts val="0"/>
                        </a:spcBef>
                        <a:spcAft>
                          <a:spcPts val="0"/>
                        </a:spcAft>
                        <a:buNone/>
                      </a:pPr>
                      <a:r>
                        <a:rPr b="1" lang="en">
                          <a:solidFill>
                            <a:schemeClr val="dk1"/>
                          </a:solidFill>
                        </a:rPr>
                        <a:t>6</a:t>
                      </a:r>
                      <a:endParaRPr b="1">
                        <a:solidFill>
                          <a:schemeClr val="dk1"/>
                        </a:solidFill>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solidFill>
                      <a:srgbClr val="F153CD">
                        <a:alpha val="53070"/>
                      </a:srgbClr>
                    </a:solidFill>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High</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Wide Range</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Low</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Roboto"/>
                          <a:ea typeface="Roboto"/>
                          <a:cs typeface="Roboto"/>
                          <a:sym typeface="Roboto"/>
                        </a:rPr>
                        <a:t>2nd</a:t>
                      </a:r>
                      <a:r>
                        <a:rPr b="1" lang="en">
                          <a:solidFill>
                            <a:schemeClr val="dk1"/>
                          </a:solidFill>
                          <a:latin typeface="Roboto"/>
                          <a:ea typeface="Roboto"/>
                          <a:cs typeface="Roboto"/>
                          <a:sym typeface="Roboto"/>
                        </a:rPr>
                        <a:t> peak</a:t>
                      </a:r>
                      <a:endParaRPr/>
                    </a:p>
                  </a:txBody>
                  <a:tcPr marT="91425" marB="91425" marR="91425" marL="91425">
                    <a:lnL cap="flat" cmpd="sng" w="28575">
                      <a:solidFill>
                        <a:srgbClr val="F153CD"/>
                      </a:solidFill>
                      <a:prstDash val="solid"/>
                      <a:round/>
                      <a:headEnd len="sm" w="sm" type="none"/>
                      <a:tailEnd len="sm" w="sm" type="none"/>
                    </a:lnL>
                    <a:lnR cap="flat" cmpd="sng" w="28575">
                      <a:solidFill>
                        <a:srgbClr val="F153CD"/>
                      </a:solidFill>
                      <a:prstDash val="solid"/>
                      <a:round/>
                      <a:headEnd len="sm" w="sm" type="none"/>
                      <a:tailEnd len="sm" w="sm" type="none"/>
                    </a:lnR>
                    <a:lnT cap="flat" cmpd="sng" w="28575">
                      <a:solidFill>
                        <a:srgbClr val="F153CD"/>
                      </a:solidFill>
                      <a:prstDash val="solid"/>
                      <a:round/>
                      <a:headEnd len="sm" w="sm" type="none"/>
                      <a:tailEnd len="sm" w="sm" type="none"/>
                    </a:lnT>
                    <a:lnB cap="flat" cmpd="sng" w="28575">
                      <a:solidFill>
                        <a:srgbClr val="F153CD"/>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5"/>
          <p:cNvSpPr txBox="1"/>
          <p:nvPr>
            <p:ph idx="12" type="sldNum"/>
          </p:nvPr>
        </p:nvSpPr>
        <p:spPr>
          <a:xfrm>
            <a:off x="8497083" y="109692"/>
            <a:ext cx="548700" cy="3936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r>
              <a:rPr lang="en"/>
              <a:t>/13</a:t>
            </a:r>
            <a:endParaRPr/>
          </a:p>
          <a:p>
            <a:pPr indent="0" lvl="0" marL="0" rtl="0" algn="r">
              <a:spcBef>
                <a:spcPts val="0"/>
              </a:spcBef>
              <a:spcAft>
                <a:spcPts val="0"/>
              </a:spcAft>
              <a:buNone/>
            </a:pPr>
            <a:r>
              <a:t/>
            </a:r>
            <a:endParaRPr/>
          </a:p>
        </p:txBody>
      </p:sp>
      <p:pic>
        <p:nvPicPr>
          <p:cNvPr id="552" name="Google Shape;552;p35"/>
          <p:cNvPicPr preferRelativeResize="0"/>
          <p:nvPr/>
        </p:nvPicPr>
        <p:blipFill>
          <a:blip r:embed="rId3">
            <a:alphaModFix/>
          </a:blip>
          <a:stretch>
            <a:fillRect/>
          </a:stretch>
        </p:blipFill>
        <p:spPr>
          <a:xfrm>
            <a:off x="2226000" y="926019"/>
            <a:ext cx="4692001" cy="3431731"/>
          </a:xfrm>
          <a:prstGeom prst="rect">
            <a:avLst/>
          </a:prstGeom>
          <a:noFill/>
          <a:ln>
            <a:noFill/>
          </a:ln>
        </p:spPr>
      </p:pic>
      <p:sp>
        <p:nvSpPr>
          <p:cNvPr id="553" name="Google Shape;553;p35"/>
          <p:cNvSpPr txBox="1"/>
          <p:nvPr/>
        </p:nvSpPr>
        <p:spPr>
          <a:xfrm>
            <a:off x="2226000" y="4500688"/>
            <a:ext cx="2227200" cy="47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430">
                <a:solidFill>
                  <a:srgbClr val="FFFFFF"/>
                </a:solidFill>
                <a:latin typeface="Lato"/>
                <a:ea typeface="Lato"/>
                <a:cs typeface="Lato"/>
                <a:sym typeface="Lato"/>
              </a:rPr>
              <a:t>adapted from Ji+19</a:t>
            </a:r>
            <a:endParaRPr sz="1430">
              <a:solidFill>
                <a:srgbClr val="FFFFFF"/>
              </a:solidFill>
              <a:latin typeface="Lato"/>
              <a:ea typeface="Lato"/>
              <a:cs typeface="Lato"/>
              <a:sym typeface="Lato"/>
            </a:endParaRPr>
          </a:p>
        </p:txBody>
      </p:sp>
      <p:sp>
        <p:nvSpPr>
          <p:cNvPr id="554" name="Google Shape;554;p35"/>
          <p:cNvSpPr txBox="1"/>
          <p:nvPr>
            <p:ph type="title"/>
          </p:nvPr>
        </p:nvSpPr>
        <p:spPr>
          <a:xfrm>
            <a:off x="311700" y="279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3500">
                <a:solidFill>
                  <a:schemeClr val="accent4"/>
                </a:solidFill>
                <a:latin typeface="Oswald"/>
                <a:ea typeface="Oswald"/>
                <a:cs typeface="Oswald"/>
                <a:sym typeface="Oswald"/>
              </a:rPr>
              <a:t>r</a:t>
            </a:r>
            <a:r>
              <a:rPr b="1" lang="en" sz="3500">
                <a:solidFill>
                  <a:schemeClr val="accent4"/>
                </a:solidFill>
                <a:latin typeface="Oswald"/>
                <a:ea typeface="Oswald"/>
                <a:cs typeface="Oswald"/>
                <a:sym typeface="Oswald"/>
              </a:rPr>
              <a:t>-process elements</a:t>
            </a:r>
            <a:endParaRPr b="1" sz="3500">
              <a:solidFill>
                <a:schemeClr val="accent4"/>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a:p>
            <a:pPr indent="0" lvl="0" marL="0" rtl="0" algn="r">
              <a:spcBef>
                <a:spcPts val="0"/>
              </a:spcBef>
              <a:spcAft>
                <a:spcPts val="0"/>
              </a:spcAft>
              <a:buNone/>
            </a:pPr>
            <a:r>
              <a:t/>
            </a:r>
            <a:endParaRPr sz="1400"/>
          </a:p>
        </p:txBody>
      </p:sp>
      <p:sp>
        <p:nvSpPr>
          <p:cNvPr id="76" name="Google Shape;7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20">
                <a:solidFill>
                  <a:schemeClr val="accent4"/>
                </a:solidFill>
                <a:latin typeface="Oswald Medium"/>
                <a:ea typeface="Oswald Medium"/>
                <a:cs typeface="Oswald Medium"/>
                <a:sym typeface="Oswald Medium"/>
              </a:rPr>
              <a:t>What Can Kilonova Spectra Tell Us?</a:t>
            </a:r>
            <a:endParaRPr sz="3520">
              <a:solidFill>
                <a:schemeClr val="accent5"/>
              </a:solidFill>
              <a:latin typeface="Oswald Medium"/>
              <a:ea typeface="Oswald Medium"/>
              <a:cs typeface="Oswald Medium"/>
              <a:sym typeface="Oswald Medium"/>
            </a:endParaRPr>
          </a:p>
        </p:txBody>
      </p:sp>
      <p:grpSp>
        <p:nvGrpSpPr>
          <p:cNvPr id="77" name="Google Shape;77;p15"/>
          <p:cNvGrpSpPr/>
          <p:nvPr/>
        </p:nvGrpSpPr>
        <p:grpSpPr>
          <a:xfrm>
            <a:off x="1636801" y="999550"/>
            <a:ext cx="5870380" cy="3608400"/>
            <a:chOff x="8318363" y="9761700"/>
            <a:chExt cx="5870380" cy="3608400"/>
          </a:xfrm>
        </p:grpSpPr>
        <p:grpSp>
          <p:nvGrpSpPr>
            <p:cNvPr id="78" name="Google Shape;78;p15"/>
            <p:cNvGrpSpPr/>
            <p:nvPr/>
          </p:nvGrpSpPr>
          <p:grpSpPr>
            <a:xfrm>
              <a:off x="8318363" y="9761700"/>
              <a:ext cx="5870380" cy="3608400"/>
              <a:chOff x="1574913" y="8652165"/>
              <a:chExt cx="7508800" cy="3608400"/>
            </a:xfrm>
          </p:grpSpPr>
          <p:grpSp>
            <p:nvGrpSpPr>
              <p:cNvPr id="79" name="Google Shape;79;p15"/>
              <p:cNvGrpSpPr/>
              <p:nvPr/>
            </p:nvGrpSpPr>
            <p:grpSpPr>
              <a:xfrm>
                <a:off x="2157775" y="8762500"/>
                <a:ext cx="6925938" cy="2943600"/>
                <a:chOff x="2157775" y="8187575"/>
                <a:chExt cx="6925938" cy="2943600"/>
              </a:xfrm>
            </p:grpSpPr>
            <p:cxnSp>
              <p:nvCxnSpPr>
                <p:cNvPr id="80" name="Google Shape;80;p15"/>
                <p:cNvCxnSpPr/>
                <p:nvPr/>
              </p:nvCxnSpPr>
              <p:spPr>
                <a:xfrm flipH="1" rot="10800000">
                  <a:off x="2157775" y="8187575"/>
                  <a:ext cx="6900" cy="2943600"/>
                </a:xfrm>
                <a:prstGeom prst="straightConnector1">
                  <a:avLst/>
                </a:prstGeom>
                <a:noFill/>
                <a:ln cap="flat" cmpd="sng" w="76200">
                  <a:solidFill>
                    <a:srgbClr val="FFFFFF"/>
                  </a:solidFill>
                  <a:prstDash val="solid"/>
                  <a:round/>
                  <a:headEnd len="med" w="med" type="none"/>
                  <a:tailEnd len="med" w="med" type="triangle"/>
                </a:ln>
              </p:spPr>
            </p:cxnSp>
            <p:cxnSp>
              <p:nvCxnSpPr>
                <p:cNvPr id="81" name="Google Shape;81;p15"/>
                <p:cNvCxnSpPr/>
                <p:nvPr/>
              </p:nvCxnSpPr>
              <p:spPr>
                <a:xfrm>
                  <a:off x="2157913" y="11122350"/>
                  <a:ext cx="6925800" cy="6900"/>
                </a:xfrm>
                <a:prstGeom prst="straightConnector1">
                  <a:avLst/>
                </a:prstGeom>
                <a:noFill/>
                <a:ln cap="flat" cmpd="sng" w="76200">
                  <a:solidFill>
                    <a:srgbClr val="FFFFFF"/>
                  </a:solidFill>
                  <a:prstDash val="solid"/>
                  <a:round/>
                  <a:headEnd len="med" w="med" type="none"/>
                  <a:tailEnd len="med" w="med" type="triangle"/>
                </a:ln>
              </p:spPr>
            </p:cxnSp>
            <p:sp>
              <p:nvSpPr>
                <p:cNvPr id="82" name="Google Shape;82;p15"/>
                <p:cNvSpPr/>
                <p:nvPr/>
              </p:nvSpPr>
              <p:spPr>
                <a:xfrm>
                  <a:off x="2431100" y="8977200"/>
                  <a:ext cx="6603400" cy="1897050"/>
                </a:xfrm>
                <a:custGeom>
                  <a:rect b="b" l="l" r="r" t="t"/>
                  <a:pathLst>
                    <a:path extrusionOk="0" h="75882" w="264136">
                      <a:moveTo>
                        <a:pt x="0" y="75882"/>
                      </a:moveTo>
                      <a:cubicBezTo>
                        <a:pt x="3506" y="68867"/>
                        <a:pt x="6358" y="59307"/>
                        <a:pt x="13798" y="56827"/>
                      </a:cubicBezTo>
                      <a:cubicBezTo>
                        <a:pt x="22161" y="54039"/>
                        <a:pt x="33510" y="52885"/>
                        <a:pt x="37452" y="45000"/>
                      </a:cubicBezTo>
                      <a:cubicBezTo>
                        <a:pt x="41529" y="36845"/>
                        <a:pt x="41036" y="25090"/>
                        <a:pt x="48622" y="20032"/>
                      </a:cubicBezTo>
                      <a:cubicBezTo>
                        <a:pt x="53232" y="16959"/>
                        <a:pt x="60473" y="18694"/>
                        <a:pt x="64391" y="14776"/>
                      </a:cubicBezTo>
                      <a:cubicBezTo>
                        <a:pt x="70405" y="8762"/>
                        <a:pt x="77166" y="-1746"/>
                        <a:pt x="85417" y="320"/>
                      </a:cubicBezTo>
                      <a:cubicBezTo>
                        <a:pt x="101476" y="4341"/>
                        <a:pt x="93326" y="35817"/>
                        <a:pt x="107100" y="45000"/>
                      </a:cubicBezTo>
                      <a:cubicBezTo>
                        <a:pt x="116423" y="51215"/>
                        <a:pt x="130207" y="43468"/>
                        <a:pt x="140610" y="47628"/>
                      </a:cubicBezTo>
                      <a:cubicBezTo>
                        <a:pt x="145913" y="49749"/>
                        <a:pt x="150313" y="53659"/>
                        <a:pt x="155065" y="56827"/>
                      </a:cubicBezTo>
                      <a:cubicBezTo>
                        <a:pt x="165093" y="63512"/>
                        <a:pt x="177343" y="66673"/>
                        <a:pt x="189231" y="68654"/>
                      </a:cubicBezTo>
                      <a:cubicBezTo>
                        <a:pt x="213974" y="72777"/>
                        <a:pt x="239052" y="75882"/>
                        <a:pt x="264136" y="75882"/>
                      </a:cubicBezTo>
                    </a:path>
                  </a:pathLst>
                </a:custGeom>
                <a:noFill/>
                <a:ln cap="flat" cmpd="sng" w="76200">
                  <a:solidFill>
                    <a:srgbClr val="FFD966"/>
                  </a:solidFill>
                  <a:prstDash val="solid"/>
                  <a:round/>
                  <a:headEnd len="med" w="med" type="none"/>
                  <a:tailEnd len="med" w="med" type="none"/>
                </a:ln>
              </p:spPr>
            </p:sp>
            <p:cxnSp>
              <p:nvCxnSpPr>
                <p:cNvPr id="83" name="Google Shape;83;p15"/>
                <p:cNvCxnSpPr/>
                <p:nvPr/>
              </p:nvCxnSpPr>
              <p:spPr>
                <a:xfrm>
                  <a:off x="2975625" y="9562875"/>
                  <a:ext cx="0" cy="624300"/>
                </a:xfrm>
                <a:prstGeom prst="straightConnector1">
                  <a:avLst/>
                </a:prstGeom>
                <a:noFill/>
                <a:ln cap="flat" cmpd="sng" w="38100">
                  <a:solidFill>
                    <a:srgbClr val="FF9900"/>
                  </a:solidFill>
                  <a:prstDash val="dash"/>
                  <a:round/>
                  <a:headEnd len="med" w="med" type="none"/>
                  <a:tailEnd len="med" w="med" type="triangle"/>
                </a:ln>
              </p:spPr>
            </p:cxnSp>
            <p:cxnSp>
              <p:nvCxnSpPr>
                <p:cNvPr id="84" name="Google Shape;84;p15"/>
                <p:cNvCxnSpPr/>
                <p:nvPr/>
              </p:nvCxnSpPr>
              <p:spPr>
                <a:xfrm>
                  <a:off x="3936425" y="8631125"/>
                  <a:ext cx="0" cy="624300"/>
                </a:xfrm>
                <a:prstGeom prst="straightConnector1">
                  <a:avLst/>
                </a:prstGeom>
                <a:noFill/>
                <a:ln cap="flat" cmpd="sng" w="38100">
                  <a:solidFill>
                    <a:srgbClr val="FF9900"/>
                  </a:solidFill>
                  <a:prstDash val="dash"/>
                  <a:round/>
                  <a:headEnd len="med" w="med" type="none"/>
                  <a:tailEnd len="med" w="med" type="triangle"/>
                </a:ln>
              </p:spPr>
            </p:cxnSp>
            <p:cxnSp>
              <p:nvCxnSpPr>
                <p:cNvPr id="85" name="Google Shape;85;p15"/>
                <p:cNvCxnSpPr/>
                <p:nvPr/>
              </p:nvCxnSpPr>
              <p:spPr>
                <a:xfrm>
                  <a:off x="5449275" y="9391325"/>
                  <a:ext cx="0" cy="624300"/>
                </a:xfrm>
                <a:prstGeom prst="straightConnector1">
                  <a:avLst/>
                </a:prstGeom>
                <a:noFill/>
                <a:ln cap="flat" cmpd="sng" w="38100">
                  <a:solidFill>
                    <a:srgbClr val="FF9900"/>
                  </a:solidFill>
                  <a:prstDash val="dash"/>
                  <a:round/>
                  <a:headEnd len="med" w="med" type="none"/>
                  <a:tailEnd len="med" w="med" type="triangle"/>
                </a:ln>
              </p:spPr>
            </p:cxnSp>
          </p:grpSp>
          <p:sp>
            <p:nvSpPr>
              <p:cNvPr id="86" name="Google Shape;86;p15"/>
              <p:cNvSpPr txBox="1"/>
              <p:nvPr/>
            </p:nvSpPr>
            <p:spPr>
              <a:xfrm>
                <a:off x="2096374" y="9549568"/>
                <a:ext cx="1763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3F3F3"/>
                    </a:solidFill>
                    <a:latin typeface="Roboto"/>
                    <a:ea typeface="Roboto"/>
                    <a:cs typeface="Roboto"/>
                    <a:sym typeface="Roboto"/>
                  </a:rPr>
                  <a:t>Element 1</a:t>
                </a:r>
                <a:endParaRPr b="1" sz="2000">
                  <a:solidFill>
                    <a:srgbClr val="F3F3F3"/>
                  </a:solidFill>
                  <a:latin typeface="Roboto"/>
                  <a:ea typeface="Roboto"/>
                  <a:cs typeface="Roboto"/>
                  <a:sym typeface="Roboto"/>
                </a:endParaRPr>
              </a:p>
            </p:txBody>
          </p:sp>
          <p:sp>
            <p:nvSpPr>
              <p:cNvPr id="87" name="Google Shape;87;p15"/>
              <p:cNvSpPr txBox="1"/>
              <p:nvPr/>
            </p:nvSpPr>
            <p:spPr>
              <a:xfrm>
                <a:off x="4862382" y="9490018"/>
                <a:ext cx="176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3F3F3"/>
                    </a:solidFill>
                    <a:latin typeface="Roboto"/>
                    <a:ea typeface="Roboto"/>
                    <a:cs typeface="Roboto"/>
                    <a:sym typeface="Roboto"/>
                  </a:rPr>
                  <a:t>Element 3</a:t>
                </a:r>
                <a:endParaRPr b="1" sz="2000">
                  <a:solidFill>
                    <a:srgbClr val="F3F3F3"/>
                  </a:solidFill>
                  <a:latin typeface="Roboto"/>
                  <a:ea typeface="Roboto"/>
                  <a:cs typeface="Roboto"/>
                  <a:sym typeface="Roboto"/>
                </a:endParaRPr>
              </a:p>
            </p:txBody>
          </p:sp>
          <p:sp>
            <p:nvSpPr>
              <p:cNvPr id="88" name="Google Shape;88;p15"/>
              <p:cNvSpPr txBox="1"/>
              <p:nvPr/>
            </p:nvSpPr>
            <p:spPr>
              <a:xfrm>
                <a:off x="3551808" y="11691165"/>
                <a:ext cx="3227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500">
                    <a:solidFill>
                      <a:srgbClr val="F3F3F3"/>
                    </a:solidFill>
                    <a:latin typeface="Roboto"/>
                    <a:ea typeface="Roboto"/>
                    <a:cs typeface="Roboto"/>
                    <a:sym typeface="Roboto"/>
                  </a:rPr>
                  <a:t>Wavelength </a:t>
                </a:r>
                <a:r>
                  <a:rPr b="1" lang="en" sz="2500">
                    <a:solidFill>
                      <a:srgbClr val="F3F3F3"/>
                    </a:solidFill>
                    <a:latin typeface="Roboto"/>
                    <a:ea typeface="Roboto"/>
                    <a:cs typeface="Roboto"/>
                    <a:sym typeface="Roboto"/>
                  </a:rPr>
                  <a:t>(</a:t>
                </a:r>
                <a:r>
                  <a:rPr b="1" i="1" lang="en" sz="2500">
                    <a:solidFill>
                      <a:srgbClr val="F3F3F3"/>
                    </a:solidFill>
                    <a:latin typeface="Roboto"/>
                    <a:ea typeface="Roboto"/>
                    <a:cs typeface="Roboto"/>
                    <a:sym typeface="Roboto"/>
                  </a:rPr>
                  <a:t>λ</a:t>
                </a:r>
                <a:r>
                  <a:rPr b="1" lang="en" sz="2500">
                    <a:solidFill>
                      <a:srgbClr val="F3F3F3"/>
                    </a:solidFill>
                    <a:latin typeface="Roboto"/>
                    <a:ea typeface="Roboto"/>
                    <a:cs typeface="Roboto"/>
                    <a:sym typeface="Roboto"/>
                  </a:rPr>
                  <a:t>)</a:t>
                </a:r>
                <a:endParaRPr b="1" sz="2500">
                  <a:solidFill>
                    <a:srgbClr val="F3F3F3"/>
                  </a:solidFill>
                  <a:latin typeface="Roboto"/>
                  <a:ea typeface="Roboto"/>
                  <a:cs typeface="Roboto"/>
                  <a:sym typeface="Roboto"/>
                </a:endParaRPr>
              </a:p>
            </p:txBody>
          </p:sp>
          <p:sp>
            <p:nvSpPr>
              <p:cNvPr id="89" name="Google Shape;89;p15"/>
              <p:cNvSpPr txBox="1"/>
              <p:nvPr/>
            </p:nvSpPr>
            <p:spPr>
              <a:xfrm rot="-5400000">
                <a:off x="1380213" y="9858025"/>
                <a:ext cx="1117800" cy="72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500">
                    <a:solidFill>
                      <a:srgbClr val="F3F3F3"/>
                    </a:solidFill>
                    <a:latin typeface="Roboto"/>
                    <a:ea typeface="Roboto"/>
                    <a:cs typeface="Roboto"/>
                    <a:sym typeface="Roboto"/>
                  </a:rPr>
                  <a:t>Flux</a:t>
                </a:r>
                <a:endParaRPr b="1" i="1" sz="2500">
                  <a:solidFill>
                    <a:srgbClr val="F3F3F3"/>
                  </a:solidFill>
                  <a:latin typeface="Roboto"/>
                  <a:ea typeface="Roboto"/>
                  <a:cs typeface="Roboto"/>
                  <a:sym typeface="Roboto"/>
                </a:endParaRPr>
              </a:p>
            </p:txBody>
          </p:sp>
          <p:sp>
            <p:nvSpPr>
              <p:cNvPr id="90" name="Google Shape;90;p15"/>
              <p:cNvSpPr txBox="1"/>
              <p:nvPr/>
            </p:nvSpPr>
            <p:spPr>
              <a:xfrm>
                <a:off x="3142496" y="8652165"/>
                <a:ext cx="1763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3F3F3"/>
                    </a:solidFill>
                    <a:latin typeface="Roboto"/>
                    <a:ea typeface="Roboto"/>
                    <a:cs typeface="Roboto"/>
                    <a:sym typeface="Roboto"/>
                  </a:rPr>
                  <a:t>Element 2</a:t>
                </a:r>
                <a:endParaRPr b="1" sz="2000">
                  <a:solidFill>
                    <a:srgbClr val="F3F3F3"/>
                  </a:solidFill>
                  <a:latin typeface="Roboto"/>
                  <a:ea typeface="Roboto"/>
                  <a:cs typeface="Roboto"/>
                  <a:sym typeface="Roboto"/>
                </a:endParaRPr>
              </a:p>
            </p:txBody>
          </p:sp>
        </p:grpSp>
        <p:sp>
          <p:nvSpPr>
            <p:cNvPr id="91" name="Google Shape;91;p15"/>
            <p:cNvSpPr txBox="1"/>
            <p:nvPr/>
          </p:nvSpPr>
          <p:spPr>
            <a:xfrm>
              <a:off x="8594300" y="12792700"/>
              <a:ext cx="964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000">
                  <a:solidFill>
                    <a:schemeClr val="accent5"/>
                  </a:solidFill>
                  <a:latin typeface="Roboto"/>
                  <a:ea typeface="Roboto"/>
                  <a:cs typeface="Roboto"/>
                  <a:sym typeface="Roboto"/>
                </a:rPr>
                <a:t>Bluer</a:t>
              </a:r>
              <a:endParaRPr b="1" i="1" sz="2000">
                <a:solidFill>
                  <a:schemeClr val="accent5"/>
                </a:solidFill>
                <a:latin typeface="Roboto"/>
                <a:ea typeface="Roboto"/>
                <a:cs typeface="Roboto"/>
                <a:sym typeface="Roboto"/>
              </a:endParaRPr>
            </a:p>
          </p:txBody>
        </p:sp>
        <p:sp>
          <p:nvSpPr>
            <p:cNvPr id="92" name="Google Shape;92;p15"/>
            <p:cNvSpPr txBox="1"/>
            <p:nvPr/>
          </p:nvSpPr>
          <p:spPr>
            <a:xfrm>
              <a:off x="12516700" y="12792700"/>
              <a:ext cx="116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000">
                  <a:solidFill>
                    <a:srgbClr val="F153CD"/>
                  </a:solidFill>
                  <a:latin typeface="Roboto"/>
                  <a:ea typeface="Roboto"/>
                  <a:cs typeface="Roboto"/>
                  <a:sym typeface="Roboto"/>
                </a:rPr>
                <a:t>Redder</a:t>
              </a:r>
              <a:endParaRPr b="1" i="1" sz="2000">
                <a:solidFill>
                  <a:srgbClr val="F153CD"/>
                </a:solidFill>
                <a:latin typeface="Roboto"/>
                <a:ea typeface="Roboto"/>
                <a:cs typeface="Roboto"/>
                <a:sym typeface="Roboto"/>
              </a:endParaRPr>
            </a:p>
          </p:txBody>
        </p:sp>
      </p:grpSp>
      <p:sp>
        <p:nvSpPr>
          <p:cNvPr id="93" name="Google Shape;93;p15"/>
          <p:cNvSpPr txBox="1"/>
          <p:nvPr/>
        </p:nvSpPr>
        <p:spPr>
          <a:xfrm>
            <a:off x="2525000" y="2192475"/>
            <a:ext cx="598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5"/>
          <p:cNvSpPr/>
          <p:nvPr/>
        </p:nvSpPr>
        <p:spPr>
          <a:xfrm rot="-1029691">
            <a:off x="6209053" y="965165"/>
            <a:ext cx="2407594" cy="1823429"/>
          </a:xfrm>
          <a:prstGeom prst="star10">
            <a:avLst>
              <a:gd fmla="val 42533" name="adj"/>
              <a:gd fmla="val 105146" name="hf"/>
            </a:avLst>
          </a:prstGeom>
          <a:solidFill>
            <a:srgbClr val="FF9900">
              <a:alpha val="52980"/>
            </a:srgbClr>
          </a:solidFill>
          <a:ln cap="flat" cmpd="sng" w="7620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2500">
                <a:solidFill>
                  <a:srgbClr val="FFFFFF"/>
                </a:solidFill>
                <a:latin typeface="Roboto"/>
                <a:ea typeface="Roboto"/>
                <a:cs typeface="Roboto"/>
                <a:sym typeface="Roboto"/>
              </a:rPr>
              <a:t>We have only seen one!</a:t>
            </a:r>
            <a:endParaRPr b="1" i="1" sz="2500" u="sng">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6"/>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a:p>
            <a:pPr indent="0" lvl="0" marL="0" rtl="0" algn="r">
              <a:spcBef>
                <a:spcPts val="0"/>
              </a:spcBef>
              <a:spcAft>
                <a:spcPts val="0"/>
              </a:spcAft>
              <a:buNone/>
            </a:pPr>
            <a:r>
              <a:t/>
            </a:r>
            <a:endParaRPr sz="1400"/>
          </a:p>
        </p:txBody>
      </p:sp>
      <p:sp>
        <p:nvSpPr>
          <p:cNvPr id="100" name="Google Shape;100;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20">
                <a:solidFill>
                  <a:schemeClr val="accent4"/>
                </a:solidFill>
                <a:latin typeface="Oswald Medium"/>
                <a:ea typeface="Oswald Medium"/>
                <a:cs typeface="Oswald Medium"/>
                <a:sym typeface="Oswald Medium"/>
              </a:rPr>
              <a:t>Simulations: The Setup</a:t>
            </a:r>
            <a:endParaRPr sz="3520">
              <a:solidFill>
                <a:schemeClr val="accent5"/>
              </a:solidFill>
              <a:latin typeface="Oswald Medium"/>
              <a:ea typeface="Oswald Medium"/>
              <a:cs typeface="Oswald Medium"/>
              <a:sym typeface="Oswald Medium"/>
            </a:endParaRPr>
          </a:p>
        </p:txBody>
      </p:sp>
      <p:pic>
        <p:nvPicPr>
          <p:cNvPr id="101" name="Google Shape;101;p16"/>
          <p:cNvPicPr preferRelativeResize="0"/>
          <p:nvPr/>
        </p:nvPicPr>
        <p:blipFill>
          <a:blip r:embed="rId3">
            <a:alphaModFix/>
          </a:blip>
          <a:stretch>
            <a:fillRect/>
          </a:stretch>
        </p:blipFill>
        <p:spPr>
          <a:xfrm>
            <a:off x="4725800" y="205775"/>
            <a:ext cx="1871400" cy="791325"/>
          </a:xfrm>
          <a:prstGeom prst="rect">
            <a:avLst/>
          </a:prstGeom>
          <a:noFill/>
          <a:ln>
            <a:noFill/>
          </a:ln>
        </p:spPr>
      </p:pic>
      <p:grpSp>
        <p:nvGrpSpPr>
          <p:cNvPr id="102" name="Google Shape;102;p16"/>
          <p:cNvGrpSpPr/>
          <p:nvPr/>
        </p:nvGrpSpPr>
        <p:grpSpPr>
          <a:xfrm>
            <a:off x="-1843650" y="1902000"/>
            <a:ext cx="8492100" cy="2234275"/>
            <a:chOff x="936300" y="23135500"/>
            <a:chExt cx="8492100" cy="2234275"/>
          </a:xfrm>
        </p:grpSpPr>
        <p:sp>
          <p:nvSpPr>
            <p:cNvPr id="103" name="Google Shape;103;p16"/>
            <p:cNvSpPr txBox="1"/>
            <p:nvPr/>
          </p:nvSpPr>
          <p:spPr>
            <a:xfrm>
              <a:off x="936300" y="23261075"/>
              <a:ext cx="8492100" cy="2108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solidFill>
                  <a:srgbClr val="FFFFFF"/>
                </a:solidFill>
                <a:latin typeface="Roboto"/>
                <a:ea typeface="Roboto"/>
                <a:cs typeface="Roboto"/>
                <a:sym typeface="Roboto"/>
              </a:endParaRPr>
            </a:p>
            <a:p>
              <a:pPr indent="0" lvl="0" marL="457200" rtl="0" algn="l">
                <a:spcBef>
                  <a:spcPts val="0"/>
                </a:spcBef>
                <a:spcAft>
                  <a:spcPts val="0"/>
                </a:spcAft>
                <a:buNone/>
              </a:pPr>
              <a:r>
                <a:t/>
              </a:r>
              <a:endParaRPr sz="2200">
                <a:solidFill>
                  <a:srgbClr val="FFFFFF"/>
                </a:solidFill>
                <a:latin typeface="Roboto"/>
                <a:ea typeface="Roboto"/>
                <a:cs typeface="Roboto"/>
                <a:sym typeface="Roboto"/>
              </a:endParaRPr>
            </a:p>
            <a:p>
              <a:pPr indent="0" lvl="0" marL="457200" rtl="0" algn="l">
                <a:spcBef>
                  <a:spcPts val="0"/>
                </a:spcBef>
                <a:spcAft>
                  <a:spcPts val="0"/>
                </a:spcAft>
                <a:buNone/>
              </a:pPr>
              <a:r>
                <a:t/>
              </a:r>
              <a:endParaRPr sz="2200">
                <a:solidFill>
                  <a:srgbClr val="FFFFFF"/>
                </a:solidFill>
                <a:latin typeface="Roboto"/>
                <a:ea typeface="Roboto"/>
                <a:cs typeface="Roboto"/>
                <a:sym typeface="Roboto"/>
              </a:endParaRPr>
            </a:p>
            <a:p>
              <a:pPr indent="0" lvl="0" marL="457200" rtl="0" algn="l">
                <a:spcBef>
                  <a:spcPts val="0"/>
                </a:spcBef>
                <a:spcAft>
                  <a:spcPts val="0"/>
                </a:spcAft>
                <a:buNone/>
              </a:pPr>
              <a:r>
                <a:t/>
              </a:r>
              <a:endParaRPr sz="2200">
                <a:solidFill>
                  <a:srgbClr val="FFFFFF"/>
                </a:solidFill>
                <a:latin typeface="Roboto"/>
                <a:ea typeface="Roboto"/>
                <a:cs typeface="Roboto"/>
                <a:sym typeface="Roboto"/>
              </a:endParaRPr>
            </a:p>
            <a:p>
              <a:pPr indent="0" lvl="0" marL="0" rtl="0" algn="l">
                <a:spcBef>
                  <a:spcPts val="0"/>
                </a:spcBef>
                <a:spcAft>
                  <a:spcPts val="0"/>
                </a:spcAft>
                <a:buNone/>
              </a:pPr>
              <a:r>
                <a:t/>
              </a:r>
              <a:endParaRPr b="1" sz="1500">
                <a:solidFill>
                  <a:srgbClr val="FFFFFF"/>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t/>
              </a:r>
              <a:endParaRPr i="1" sz="2200">
                <a:solidFill>
                  <a:srgbClr val="FFFFFF"/>
                </a:solidFill>
                <a:latin typeface="Roboto"/>
                <a:ea typeface="Roboto"/>
                <a:cs typeface="Roboto"/>
                <a:sym typeface="Roboto"/>
              </a:endParaRPr>
            </a:p>
          </p:txBody>
        </p:sp>
        <p:sp>
          <p:nvSpPr>
            <p:cNvPr id="104" name="Google Shape;104;p16"/>
            <p:cNvSpPr/>
            <p:nvPr/>
          </p:nvSpPr>
          <p:spPr>
            <a:xfrm>
              <a:off x="3485288" y="23177725"/>
              <a:ext cx="2089800" cy="1869900"/>
            </a:xfrm>
            <a:prstGeom prst="ellipse">
              <a:avLst/>
            </a:prstGeom>
            <a:gradFill>
              <a:gsLst>
                <a:gs pos="0">
                  <a:srgbClr val="3C78D8"/>
                </a:gs>
                <a:gs pos="100000">
                  <a:srgbClr val="A4C2F4"/>
                </a:gs>
              </a:gsLst>
              <a:path path="circle">
                <a:fillToRect b="50%" l="50%" r="50%" t="50%"/>
              </a:path>
              <a:tileRect/>
            </a:gradFill>
            <a:ln cap="flat" cmpd="sng" w="762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a:off x="4127738" y="23752075"/>
              <a:ext cx="804900" cy="721200"/>
            </a:xfrm>
            <a:prstGeom prst="ellipse">
              <a:avLst/>
            </a:prstGeom>
            <a:solidFill>
              <a:srgbClr val="666666"/>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txBox="1"/>
            <p:nvPr/>
          </p:nvSpPr>
          <p:spPr>
            <a:xfrm>
              <a:off x="5688738" y="24155875"/>
              <a:ext cx="1791300" cy="492600"/>
            </a:xfrm>
            <a:prstGeom prst="rect">
              <a:avLst/>
            </a:prstGeom>
            <a:noFill/>
            <a:ln cap="flat" cmpd="sng" w="76200">
              <a:solidFill>
                <a:srgbClr val="D9D9D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FFFFFF"/>
                  </a:solidFill>
                  <a:latin typeface="Roboto"/>
                  <a:ea typeface="Roboto"/>
                  <a:cs typeface="Roboto"/>
                  <a:sym typeface="Roboto"/>
                </a:rPr>
                <a:t>Photosphere </a:t>
              </a:r>
              <a:endParaRPr i="1" sz="2000">
                <a:solidFill>
                  <a:srgbClr val="FFFFFF"/>
                </a:solidFill>
                <a:latin typeface="Roboto"/>
                <a:ea typeface="Roboto"/>
                <a:cs typeface="Roboto"/>
                <a:sym typeface="Roboto"/>
              </a:endParaRPr>
            </a:p>
          </p:txBody>
        </p:sp>
        <p:cxnSp>
          <p:nvCxnSpPr>
            <p:cNvPr id="107" name="Google Shape;107;p16"/>
            <p:cNvCxnSpPr>
              <a:stCxn id="106" idx="1"/>
              <a:endCxn id="105" idx="6"/>
            </p:cNvCxnSpPr>
            <p:nvPr/>
          </p:nvCxnSpPr>
          <p:spPr>
            <a:xfrm rot="10800000">
              <a:off x="4932738" y="24112675"/>
              <a:ext cx="756000" cy="289500"/>
            </a:xfrm>
            <a:prstGeom prst="straightConnector1">
              <a:avLst/>
            </a:prstGeom>
            <a:noFill/>
            <a:ln cap="flat" cmpd="sng" w="76200">
              <a:solidFill>
                <a:srgbClr val="D9D9D9"/>
              </a:solidFill>
              <a:prstDash val="solid"/>
              <a:round/>
              <a:headEnd len="med" w="med" type="none"/>
              <a:tailEnd len="med" w="med" type="none"/>
            </a:ln>
          </p:spPr>
        </p:cxnSp>
        <p:cxnSp>
          <p:nvCxnSpPr>
            <p:cNvPr id="108" name="Google Shape;108;p16"/>
            <p:cNvCxnSpPr>
              <a:stCxn id="105" idx="5"/>
            </p:cNvCxnSpPr>
            <p:nvPr/>
          </p:nvCxnSpPr>
          <p:spPr>
            <a:xfrm>
              <a:off x="4814763" y="24367658"/>
              <a:ext cx="316200" cy="309900"/>
            </a:xfrm>
            <a:prstGeom prst="straightConnector1">
              <a:avLst/>
            </a:prstGeom>
            <a:noFill/>
            <a:ln cap="flat" cmpd="sng" w="28575">
              <a:solidFill>
                <a:srgbClr val="D9D9D9"/>
              </a:solidFill>
              <a:prstDash val="solid"/>
              <a:round/>
              <a:headEnd len="med" w="med" type="none"/>
              <a:tailEnd len="med" w="med" type="stealth"/>
            </a:ln>
          </p:spPr>
        </p:cxnSp>
        <p:sp>
          <p:nvSpPr>
            <p:cNvPr id="109" name="Google Shape;109;p16"/>
            <p:cNvSpPr txBox="1"/>
            <p:nvPr/>
          </p:nvSpPr>
          <p:spPr>
            <a:xfrm>
              <a:off x="5873063" y="23135500"/>
              <a:ext cx="1607100" cy="800400"/>
            </a:xfrm>
            <a:prstGeom prst="rect">
              <a:avLst/>
            </a:prstGeom>
            <a:noFill/>
            <a:ln cap="flat" cmpd="sng" w="76200">
              <a:solidFill>
                <a:srgbClr val="A4C2F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FFFFFF"/>
                  </a:solidFill>
                  <a:latin typeface="Roboto"/>
                  <a:ea typeface="Roboto"/>
                  <a:cs typeface="Roboto"/>
                  <a:sym typeface="Roboto"/>
                </a:rPr>
                <a:t>Line-forming region</a:t>
              </a:r>
              <a:endParaRPr i="1" sz="2000">
                <a:solidFill>
                  <a:srgbClr val="FFFFFF"/>
                </a:solidFill>
                <a:latin typeface="Roboto"/>
                <a:ea typeface="Roboto"/>
                <a:cs typeface="Roboto"/>
                <a:sym typeface="Roboto"/>
              </a:endParaRPr>
            </a:p>
          </p:txBody>
        </p:sp>
        <p:cxnSp>
          <p:nvCxnSpPr>
            <p:cNvPr id="110" name="Google Shape;110;p16"/>
            <p:cNvCxnSpPr>
              <a:stCxn id="109" idx="1"/>
              <a:endCxn id="104" idx="7"/>
            </p:cNvCxnSpPr>
            <p:nvPr/>
          </p:nvCxnSpPr>
          <p:spPr>
            <a:xfrm rot="10800000">
              <a:off x="5269163" y="23451700"/>
              <a:ext cx="603900" cy="84000"/>
            </a:xfrm>
            <a:prstGeom prst="straightConnector1">
              <a:avLst/>
            </a:prstGeom>
            <a:noFill/>
            <a:ln cap="flat" cmpd="sng" w="76200">
              <a:solidFill>
                <a:srgbClr val="A4C2F4"/>
              </a:solidFill>
              <a:prstDash val="solid"/>
              <a:round/>
              <a:headEnd len="med" w="med" type="none"/>
              <a:tailEnd len="med" w="med" type="none"/>
            </a:ln>
          </p:spPr>
        </p:cxnSp>
        <p:sp>
          <p:nvSpPr>
            <p:cNvPr id="111" name="Google Shape;111;p16"/>
            <p:cNvSpPr txBox="1"/>
            <p:nvPr/>
          </p:nvSpPr>
          <p:spPr>
            <a:xfrm>
              <a:off x="4514588" y="24348750"/>
              <a:ext cx="67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FFFFFF"/>
                  </a:solidFill>
                </a:rPr>
                <a:t>v</a:t>
              </a:r>
              <a:r>
                <a:rPr baseline="-25000" lang="en" sz="2000">
                  <a:solidFill>
                    <a:srgbClr val="FFFFFF"/>
                  </a:solidFill>
                </a:rPr>
                <a:t>inner</a:t>
              </a:r>
              <a:endParaRPr baseline="-25000" sz="2000">
                <a:solidFill>
                  <a:srgbClr val="FFFFFF"/>
                </a:solidFill>
              </a:endParaRPr>
            </a:p>
          </p:txBody>
        </p:sp>
        <p:cxnSp>
          <p:nvCxnSpPr>
            <p:cNvPr id="112" name="Google Shape;112;p16"/>
            <p:cNvCxnSpPr>
              <a:stCxn id="104" idx="5"/>
            </p:cNvCxnSpPr>
            <p:nvPr/>
          </p:nvCxnSpPr>
          <p:spPr>
            <a:xfrm>
              <a:off x="5269043" y="24773784"/>
              <a:ext cx="330300" cy="306300"/>
            </a:xfrm>
            <a:prstGeom prst="straightConnector1">
              <a:avLst/>
            </a:prstGeom>
            <a:noFill/>
            <a:ln cap="flat" cmpd="sng" w="28575">
              <a:solidFill>
                <a:srgbClr val="A4C2F4"/>
              </a:solidFill>
              <a:prstDash val="solid"/>
              <a:round/>
              <a:headEnd len="med" w="med" type="none"/>
              <a:tailEnd len="med" w="med" type="stealth"/>
            </a:ln>
          </p:spPr>
        </p:cxnSp>
        <p:sp>
          <p:nvSpPr>
            <p:cNvPr id="113" name="Google Shape;113;p16"/>
            <p:cNvSpPr txBox="1"/>
            <p:nvPr/>
          </p:nvSpPr>
          <p:spPr>
            <a:xfrm>
              <a:off x="5485988" y="24658325"/>
              <a:ext cx="67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FFFFFF"/>
                  </a:solidFill>
                </a:rPr>
                <a:t>v</a:t>
              </a:r>
              <a:r>
                <a:rPr baseline="-25000" lang="en" sz="2000">
                  <a:solidFill>
                    <a:srgbClr val="FFFFFF"/>
                  </a:solidFill>
                </a:rPr>
                <a:t>outer</a:t>
              </a:r>
              <a:endParaRPr baseline="-25000" sz="2000">
                <a:solidFill>
                  <a:srgbClr val="FFFFFF"/>
                </a:solidFill>
              </a:endParaRPr>
            </a:p>
          </p:txBody>
        </p:sp>
        <p:sp>
          <p:nvSpPr>
            <p:cNvPr id="114" name="Google Shape;114;p16"/>
            <p:cNvSpPr txBox="1"/>
            <p:nvPr/>
          </p:nvSpPr>
          <p:spPr>
            <a:xfrm>
              <a:off x="3995738" y="23222975"/>
              <a:ext cx="936900" cy="492600"/>
            </a:xfrm>
            <a:prstGeom prst="rect">
              <a:avLst/>
            </a:prstGeom>
            <a:noFill/>
            <a:ln>
              <a:noFill/>
            </a:ln>
          </p:spPr>
          <p:txBody>
            <a:bodyPr anchorCtr="0" anchor="t" bIns="91425" lIns="91425" spcFirstLastPara="1" rIns="91425" wrap="square" tIns="91425">
              <a:spAutoFit/>
            </a:bodyPr>
            <a:lstStyle/>
            <a:p>
              <a:pPr indent="0" lvl="0" marL="0" marR="76200" rtl="0" algn="l">
                <a:lnSpc>
                  <a:spcPct val="115000"/>
                </a:lnSpc>
                <a:spcBef>
                  <a:spcPts val="300"/>
                </a:spcBef>
                <a:spcAft>
                  <a:spcPts val="300"/>
                </a:spcAft>
                <a:buNone/>
              </a:pPr>
              <a:r>
                <a:rPr lang="en" sz="2000">
                  <a:solidFill>
                    <a:srgbClr val="FFFFFF"/>
                  </a:solidFill>
                  <a:latin typeface="Roboto"/>
                  <a:ea typeface="Roboto"/>
                  <a:cs typeface="Roboto"/>
                  <a:sym typeface="Roboto"/>
                </a:rPr>
                <a:t>𝝆(</a:t>
              </a:r>
              <a:r>
                <a:rPr i="1" lang="en" sz="2000">
                  <a:solidFill>
                    <a:srgbClr val="FFFFFF"/>
                  </a:solidFill>
                  <a:latin typeface="Roboto"/>
                  <a:ea typeface="Roboto"/>
                  <a:cs typeface="Roboto"/>
                  <a:sym typeface="Roboto"/>
                </a:rPr>
                <a:t>v, t)</a:t>
              </a:r>
              <a:endParaRPr i="1" sz="2000">
                <a:solidFill>
                  <a:srgbClr val="FFFFFF"/>
                </a:solidFill>
              </a:endParaRPr>
            </a:p>
          </p:txBody>
        </p:sp>
      </p:grpSp>
      <p:pic>
        <p:nvPicPr>
          <p:cNvPr id="115" name="Google Shape;115;p16"/>
          <p:cNvPicPr preferRelativeResize="0"/>
          <p:nvPr/>
        </p:nvPicPr>
        <p:blipFill>
          <a:blip r:embed="rId4">
            <a:alphaModFix/>
          </a:blip>
          <a:stretch>
            <a:fillRect/>
          </a:stretch>
        </p:blipFill>
        <p:spPr>
          <a:xfrm>
            <a:off x="5216699" y="2106049"/>
            <a:ext cx="3345503" cy="1881850"/>
          </a:xfrm>
          <a:prstGeom prst="rect">
            <a:avLst/>
          </a:prstGeom>
          <a:noFill/>
          <a:ln>
            <a:noFill/>
          </a:ln>
        </p:spPr>
      </p:pic>
      <p:sp>
        <p:nvSpPr>
          <p:cNvPr id="116" name="Google Shape;116;p16"/>
          <p:cNvSpPr txBox="1"/>
          <p:nvPr/>
        </p:nvSpPr>
        <p:spPr>
          <a:xfrm>
            <a:off x="7442735" y="3869725"/>
            <a:ext cx="1231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chemeClr val="lt2"/>
                </a:solidFill>
              </a:rPr>
              <a:t>Credit: PBS</a:t>
            </a:r>
            <a:endParaRPr i="1" sz="1300">
              <a:solidFill>
                <a:schemeClr val="lt2"/>
              </a:solidFill>
            </a:endParaRPr>
          </a:p>
        </p:txBody>
      </p:sp>
      <p:pic>
        <p:nvPicPr>
          <p:cNvPr id="117" name="Google Shape;117;p16"/>
          <p:cNvPicPr preferRelativeResize="0"/>
          <p:nvPr/>
        </p:nvPicPr>
        <p:blipFill rotWithShape="1">
          <a:blip r:embed="rId5">
            <a:alphaModFix/>
          </a:blip>
          <a:srcRect b="21699" l="27493" r="24848" t="10701"/>
          <a:stretch/>
        </p:blipFill>
        <p:spPr>
          <a:xfrm rot="519570">
            <a:off x="6904968" y="206043"/>
            <a:ext cx="1370563" cy="1201214"/>
          </a:xfrm>
          <a:prstGeom prst="rect">
            <a:avLst/>
          </a:prstGeom>
          <a:noFill/>
          <a:ln>
            <a:noFill/>
          </a:ln>
        </p:spPr>
      </p:pic>
      <p:sp>
        <p:nvSpPr>
          <p:cNvPr id="118" name="Google Shape;118;p16"/>
          <p:cNvSpPr txBox="1"/>
          <p:nvPr/>
        </p:nvSpPr>
        <p:spPr>
          <a:xfrm>
            <a:off x="377700" y="1317150"/>
            <a:ext cx="4194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3F3F3"/>
                </a:solidFill>
                <a:latin typeface="Roboto"/>
                <a:ea typeface="Roboto"/>
                <a:cs typeface="Roboto"/>
                <a:sym typeface="Roboto"/>
              </a:rPr>
              <a:t>1D Monte Carlo Radiative Transfer</a:t>
            </a:r>
            <a:endParaRPr b="1" sz="2000">
              <a:solidFill>
                <a:srgbClr val="F3F3F3"/>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a:p>
            <a:pPr indent="0" lvl="0" marL="0" rtl="0" algn="r">
              <a:spcBef>
                <a:spcPts val="0"/>
              </a:spcBef>
              <a:spcAft>
                <a:spcPts val="0"/>
              </a:spcAft>
              <a:buNone/>
            </a:pPr>
            <a:r>
              <a:t/>
            </a:r>
            <a:endParaRPr sz="1400"/>
          </a:p>
        </p:txBody>
      </p:sp>
      <p:sp>
        <p:nvSpPr>
          <p:cNvPr id="124" name="Google Shape;124;p17"/>
          <p:cNvSpPr txBox="1"/>
          <p:nvPr>
            <p:ph type="title"/>
          </p:nvPr>
        </p:nvSpPr>
        <p:spPr>
          <a:xfrm>
            <a:off x="390350" y="109700"/>
            <a:ext cx="754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20">
                <a:solidFill>
                  <a:schemeClr val="accent4"/>
                </a:solidFill>
                <a:latin typeface="Oswald Medium"/>
                <a:ea typeface="Oswald Medium"/>
                <a:cs typeface="Oswald Medium"/>
                <a:sym typeface="Oswald Medium"/>
              </a:rPr>
              <a:t>Simulations: Implementation</a:t>
            </a:r>
            <a:endParaRPr sz="3520">
              <a:solidFill>
                <a:schemeClr val="accent5"/>
              </a:solidFill>
              <a:latin typeface="Oswald Medium"/>
              <a:ea typeface="Oswald Medium"/>
              <a:cs typeface="Oswald Medium"/>
              <a:sym typeface="Oswald Medium"/>
            </a:endParaRPr>
          </a:p>
        </p:txBody>
      </p:sp>
      <p:sp>
        <p:nvSpPr>
          <p:cNvPr id="125" name="Google Shape;125;p17"/>
          <p:cNvSpPr txBox="1"/>
          <p:nvPr/>
        </p:nvSpPr>
        <p:spPr>
          <a:xfrm>
            <a:off x="3975600" y="1759763"/>
            <a:ext cx="4997700" cy="266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300">
                <a:solidFill>
                  <a:schemeClr val="dk1"/>
                </a:solidFill>
                <a:latin typeface="Roboto"/>
                <a:ea typeface="Roboto"/>
                <a:cs typeface="Roboto"/>
                <a:sym typeface="Roboto"/>
              </a:rPr>
              <a:t>1,500 simulations </a:t>
            </a:r>
            <a:endParaRPr i="1" sz="2300">
              <a:solidFill>
                <a:schemeClr val="dk1"/>
              </a:solidFill>
              <a:latin typeface="Roboto"/>
              <a:ea typeface="Roboto"/>
              <a:cs typeface="Roboto"/>
              <a:sym typeface="Roboto"/>
            </a:endParaRPr>
          </a:p>
          <a:p>
            <a:pPr indent="0" lvl="0" marL="0" rtl="0" algn="ctr">
              <a:spcBef>
                <a:spcPts val="0"/>
              </a:spcBef>
              <a:spcAft>
                <a:spcPts val="0"/>
              </a:spcAft>
              <a:buNone/>
            </a:pPr>
            <a:r>
              <a:rPr i="1" lang="en" sz="2300">
                <a:solidFill>
                  <a:schemeClr val="dk1"/>
                </a:solidFill>
                <a:latin typeface="Roboto"/>
                <a:ea typeface="Roboto"/>
                <a:cs typeface="Roboto"/>
                <a:sym typeface="Roboto"/>
              </a:rPr>
              <a:t>x 3 epochs </a:t>
            </a:r>
            <a:r>
              <a:rPr i="1" lang="en" sz="2300">
                <a:solidFill>
                  <a:schemeClr val="dk1"/>
                </a:solidFill>
                <a:latin typeface="Roboto Medium"/>
                <a:ea typeface="Roboto Medium"/>
                <a:cs typeface="Roboto Medium"/>
                <a:sym typeface="Roboto Medium"/>
              </a:rPr>
              <a:t> </a:t>
            </a:r>
            <a:endParaRPr i="1" sz="2300">
              <a:solidFill>
                <a:schemeClr val="dk1"/>
              </a:solidFill>
              <a:latin typeface="Roboto Medium"/>
              <a:ea typeface="Roboto Medium"/>
              <a:cs typeface="Roboto Medium"/>
              <a:sym typeface="Roboto Medium"/>
            </a:endParaRPr>
          </a:p>
          <a:p>
            <a:pPr indent="0" lvl="0" marL="0" rtl="0" algn="ctr">
              <a:spcBef>
                <a:spcPts val="0"/>
              </a:spcBef>
              <a:spcAft>
                <a:spcPts val="0"/>
              </a:spcAft>
              <a:buNone/>
            </a:pPr>
            <a:r>
              <a:t/>
            </a:r>
            <a:endParaRPr i="1" sz="2300">
              <a:solidFill>
                <a:schemeClr val="dk1"/>
              </a:solidFill>
              <a:latin typeface="Roboto Medium"/>
              <a:ea typeface="Roboto Medium"/>
              <a:cs typeface="Roboto Medium"/>
              <a:sym typeface="Roboto Medium"/>
            </a:endParaRPr>
          </a:p>
          <a:p>
            <a:pPr indent="0" lvl="0" marL="0" rtl="0" algn="ctr">
              <a:spcBef>
                <a:spcPts val="0"/>
              </a:spcBef>
              <a:spcAft>
                <a:spcPts val="0"/>
              </a:spcAft>
              <a:buNone/>
            </a:pPr>
            <a:r>
              <a:rPr b="1" i="1" lang="en" sz="2300">
                <a:solidFill>
                  <a:schemeClr val="dk1"/>
                </a:solidFill>
                <a:latin typeface="Roboto"/>
                <a:ea typeface="Roboto"/>
                <a:cs typeface="Roboto"/>
                <a:sym typeface="Roboto"/>
              </a:rPr>
              <a:t>= 4,500</a:t>
            </a:r>
            <a:r>
              <a:rPr i="1" lang="en" sz="2300">
                <a:solidFill>
                  <a:schemeClr val="dk1"/>
                </a:solidFill>
                <a:latin typeface="Roboto Medium"/>
                <a:ea typeface="Roboto Medium"/>
                <a:cs typeface="Roboto Medium"/>
                <a:sym typeface="Roboto Medium"/>
              </a:rPr>
              <a:t> spectra</a:t>
            </a:r>
            <a:endParaRPr i="1" sz="2300">
              <a:solidFill>
                <a:schemeClr val="dk1"/>
              </a:solidFill>
              <a:latin typeface="Roboto Medium"/>
              <a:ea typeface="Roboto Medium"/>
              <a:cs typeface="Roboto Medium"/>
              <a:sym typeface="Roboto Medium"/>
            </a:endParaRPr>
          </a:p>
          <a:p>
            <a:pPr indent="0" lvl="0" marL="0" rtl="0" algn="ctr">
              <a:spcBef>
                <a:spcPts val="0"/>
              </a:spcBef>
              <a:spcAft>
                <a:spcPts val="0"/>
              </a:spcAft>
              <a:buNone/>
            </a:pPr>
            <a:r>
              <a:rPr i="1" lang="en" sz="2300">
                <a:solidFill>
                  <a:schemeClr val="dk1"/>
                </a:solidFill>
                <a:latin typeface="Roboto"/>
                <a:ea typeface="Roboto"/>
                <a:cs typeface="Roboto"/>
                <a:sym typeface="Roboto"/>
              </a:rPr>
              <a:t>x</a:t>
            </a:r>
            <a:r>
              <a:rPr b="1" i="1" lang="en" sz="2300">
                <a:solidFill>
                  <a:schemeClr val="dk1"/>
                </a:solidFill>
                <a:latin typeface="Roboto"/>
                <a:ea typeface="Roboto"/>
                <a:cs typeface="Roboto"/>
                <a:sym typeface="Roboto"/>
              </a:rPr>
              <a:t> </a:t>
            </a:r>
            <a:r>
              <a:rPr b="1" i="1" lang="en" sz="2300">
                <a:solidFill>
                  <a:schemeClr val="dk1"/>
                </a:solidFill>
                <a:latin typeface="Roboto"/>
                <a:ea typeface="Roboto"/>
                <a:cs typeface="Roboto"/>
                <a:sym typeface="Roboto"/>
              </a:rPr>
              <a:t>5,000</a:t>
            </a:r>
            <a:r>
              <a:rPr i="1" lang="en" sz="2300">
                <a:solidFill>
                  <a:schemeClr val="dk1"/>
                </a:solidFill>
                <a:latin typeface="Roboto Medium"/>
                <a:ea typeface="Roboto Medium"/>
                <a:cs typeface="Roboto Medium"/>
                <a:sym typeface="Roboto Medium"/>
              </a:rPr>
              <a:t> </a:t>
            </a:r>
            <a:r>
              <a:rPr i="1" lang="en" sz="2300">
                <a:solidFill>
                  <a:schemeClr val="dk1"/>
                </a:solidFill>
                <a:latin typeface="Roboto"/>
                <a:ea typeface="Roboto"/>
                <a:cs typeface="Roboto"/>
                <a:sym typeface="Roboto"/>
              </a:rPr>
              <a:t>wavelength bins/spectrum</a:t>
            </a:r>
            <a:endParaRPr i="1" sz="2300">
              <a:solidFill>
                <a:schemeClr val="dk1"/>
              </a:solidFill>
              <a:latin typeface="Roboto"/>
              <a:ea typeface="Roboto"/>
              <a:cs typeface="Roboto"/>
              <a:sym typeface="Roboto"/>
            </a:endParaRPr>
          </a:p>
          <a:p>
            <a:pPr indent="0" lvl="0" marL="0" rtl="0" algn="ctr">
              <a:spcBef>
                <a:spcPts val="0"/>
              </a:spcBef>
              <a:spcAft>
                <a:spcPts val="0"/>
              </a:spcAft>
              <a:buNone/>
            </a:pPr>
            <a:r>
              <a:t/>
            </a:r>
            <a:endParaRPr i="1" sz="2300">
              <a:solidFill>
                <a:srgbClr val="F153CD"/>
              </a:solidFill>
              <a:latin typeface="Roboto Medium"/>
              <a:ea typeface="Roboto Medium"/>
              <a:cs typeface="Roboto Medium"/>
              <a:sym typeface="Roboto Medium"/>
            </a:endParaRPr>
          </a:p>
          <a:p>
            <a:pPr indent="0" lvl="0" marL="0" rtl="0" algn="ctr">
              <a:spcBef>
                <a:spcPts val="0"/>
              </a:spcBef>
              <a:spcAft>
                <a:spcPts val="0"/>
              </a:spcAft>
              <a:buNone/>
            </a:pPr>
            <a:r>
              <a:rPr i="1" lang="en" sz="2300">
                <a:solidFill>
                  <a:srgbClr val="F153CD"/>
                </a:solidFill>
                <a:latin typeface="Roboto Medium"/>
                <a:ea typeface="Roboto Medium"/>
                <a:cs typeface="Roboto Medium"/>
                <a:sym typeface="Roboto Medium"/>
              </a:rPr>
              <a:t>= A LOT of information!</a:t>
            </a:r>
            <a:endParaRPr i="1" sz="2300">
              <a:solidFill>
                <a:srgbClr val="F153CD"/>
              </a:solidFill>
              <a:latin typeface="Roboto Medium"/>
              <a:ea typeface="Roboto Medium"/>
              <a:cs typeface="Roboto Medium"/>
              <a:sym typeface="Roboto Medium"/>
            </a:endParaRPr>
          </a:p>
        </p:txBody>
      </p:sp>
      <p:sp>
        <p:nvSpPr>
          <p:cNvPr id="126" name="Google Shape;126;p17"/>
          <p:cNvSpPr txBox="1"/>
          <p:nvPr/>
        </p:nvSpPr>
        <p:spPr>
          <a:xfrm>
            <a:off x="33138774" y="254025"/>
            <a:ext cx="7655700" cy="800400"/>
          </a:xfrm>
          <a:prstGeom prst="rect">
            <a:avLst/>
          </a:prstGeom>
          <a:noFill/>
          <a:ln cap="flat" cmpd="sng" w="38100">
            <a:solidFill>
              <a:srgbClr val="D9D9D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2000">
                <a:solidFill>
                  <a:srgbClr val="FFFFFF"/>
                </a:solidFill>
                <a:latin typeface="Roboto"/>
                <a:ea typeface="Roboto"/>
                <a:cs typeface="Roboto"/>
                <a:sym typeface="Roboto"/>
              </a:rPr>
              <a:t>Y</a:t>
            </a:r>
            <a:r>
              <a:rPr b="1" baseline="-25000" i="1" lang="en" sz="2000">
                <a:solidFill>
                  <a:srgbClr val="FFFFFF"/>
                </a:solidFill>
                <a:latin typeface="Roboto"/>
                <a:ea typeface="Roboto"/>
                <a:cs typeface="Roboto"/>
                <a:sym typeface="Roboto"/>
              </a:rPr>
              <a:t>e</a:t>
            </a:r>
            <a:r>
              <a:rPr i="1" lang="en" sz="2000">
                <a:solidFill>
                  <a:srgbClr val="FFFFFF"/>
                </a:solidFill>
                <a:latin typeface="Roboto"/>
                <a:ea typeface="Roboto"/>
                <a:cs typeface="Roboto"/>
                <a:sym typeface="Roboto"/>
              </a:rPr>
              <a:t> = Electron Fraction, </a:t>
            </a:r>
            <a:r>
              <a:rPr b="1" i="1" lang="en" sz="2000">
                <a:solidFill>
                  <a:srgbClr val="FFFFFF"/>
                </a:solidFill>
                <a:latin typeface="Roboto"/>
                <a:ea typeface="Roboto"/>
                <a:cs typeface="Roboto"/>
                <a:sym typeface="Roboto"/>
              </a:rPr>
              <a:t>L</a:t>
            </a:r>
            <a:r>
              <a:rPr i="1" lang="en" sz="2000">
                <a:solidFill>
                  <a:srgbClr val="FFFFFF"/>
                </a:solidFill>
                <a:latin typeface="Roboto"/>
                <a:ea typeface="Roboto"/>
                <a:cs typeface="Roboto"/>
                <a:sym typeface="Roboto"/>
              </a:rPr>
              <a:t> = Luminosity, </a:t>
            </a:r>
            <a:r>
              <a:rPr b="1" lang="en" sz="2000">
                <a:solidFill>
                  <a:srgbClr val="FFFFFF"/>
                </a:solidFill>
                <a:latin typeface="Roboto"/>
                <a:ea typeface="Roboto"/>
                <a:cs typeface="Roboto"/>
                <a:sym typeface="Roboto"/>
              </a:rPr>
              <a:t>𝝆</a:t>
            </a:r>
            <a:r>
              <a:rPr i="1" lang="en" sz="2000">
                <a:solidFill>
                  <a:srgbClr val="FFFFFF"/>
                </a:solidFill>
                <a:latin typeface="Roboto"/>
                <a:ea typeface="Roboto"/>
                <a:cs typeface="Roboto"/>
                <a:sym typeface="Roboto"/>
              </a:rPr>
              <a:t> = Density, </a:t>
            </a:r>
            <a:r>
              <a:rPr b="1" i="1" lang="en" sz="2000">
                <a:solidFill>
                  <a:srgbClr val="FFFFFF"/>
                </a:solidFill>
                <a:latin typeface="Roboto"/>
                <a:ea typeface="Roboto"/>
                <a:cs typeface="Roboto"/>
                <a:sym typeface="Roboto"/>
              </a:rPr>
              <a:t>v</a:t>
            </a:r>
            <a:r>
              <a:rPr b="1" baseline="-25000" i="1" lang="en" sz="2000">
                <a:solidFill>
                  <a:srgbClr val="FFFFFF"/>
                </a:solidFill>
                <a:latin typeface="Roboto"/>
                <a:ea typeface="Roboto"/>
                <a:cs typeface="Roboto"/>
                <a:sym typeface="Roboto"/>
              </a:rPr>
              <a:t>inner</a:t>
            </a:r>
            <a:r>
              <a:rPr i="1" lang="en" sz="2000">
                <a:solidFill>
                  <a:srgbClr val="FFFFFF"/>
                </a:solidFill>
                <a:latin typeface="Roboto"/>
                <a:ea typeface="Roboto"/>
                <a:cs typeface="Roboto"/>
                <a:sym typeface="Roboto"/>
              </a:rPr>
              <a:t> = Inner velocity, </a:t>
            </a:r>
            <a:r>
              <a:rPr b="1" i="1" lang="en" sz="2000">
                <a:solidFill>
                  <a:srgbClr val="FFFFFF"/>
                </a:solidFill>
                <a:latin typeface="Roboto"/>
                <a:ea typeface="Roboto"/>
                <a:cs typeface="Roboto"/>
                <a:sym typeface="Roboto"/>
              </a:rPr>
              <a:t>v</a:t>
            </a:r>
            <a:r>
              <a:rPr b="1" baseline="-25000" i="1" lang="en" sz="2000">
                <a:solidFill>
                  <a:srgbClr val="FFFFFF"/>
                </a:solidFill>
                <a:latin typeface="Roboto"/>
                <a:ea typeface="Roboto"/>
                <a:cs typeface="Roboto"/>
                <a:sym typeface="Roboto"/>
              </a:rPr>
              <a:t>exp</a:t>
            </a:r>
            <a:r>
              <a:rPr i="1" lang="en" sz="2000">
                <a:solidFill>
                  <a:srgbClr val="FFFFFF"/>
                </a:solidFill>
                <a:latin typeface="Roboto"/>
                <a:ea typeface="Roboto"/>
                <a:cs typeface="Roboto"/>
                <a:sym typeface="Roboto"/>
              </a:rPr>
              <a:t> = Expansion velocity,</a:t>
            </a:r>
            <a:r>
              <a:rPr b="1" i="1" lang="en" sz="2000">
                <a:solidFill>
                  <a:srgbClr val="FFFFFF"/>
                </a:solidFill>
                <a:latin typeface="Roboto"/>
                <a:ea typeface="Roboto"/>
                <a:cs typeface="Roboto"/>
                <a:sym typeface="Roboto"/>
              </a:rPr>
              <a:t> S</a:t>
            </a:r>
            <a:r>
              <a:rPr i="1" lang="en" sz="2000">
                <a:solidFill>
                  <a:srgbClr val="FFFFFF"/>
                </a:solidFill>
                <a:latin typeface="Roboto"/>
                <a:ea typeface="Roboto"/>
                <a:cs typeface="Roboto"/>
                <a:sym typeface="Roboto"/>
              </a:rPr>
              <a:t> = Entropy</a:t>
            </a:r>
            <a:endParaRPr i="1" sz="2000">
              <a:solidFill>
                <a:srgbClr val="FFFFFF"/>
              </a:solidFill>
              <a:latin typeface="Roboto"/>
              <a:ea typeface="Roboto"/>
              <a:cs typeface="Roboto"/>
              <a:sym typeface="Roboto"/>
            </a:endParaRPr>
          </a:p>
        </p:txBody>
      </p:sp>
      <p:sp>
        <p:nvSpPr>
          <p:cNvPr id="127" name="Google Shape;127;p17"/>
          <p:cNvSpPr txBox="1"/>
          <p:nvPr/>
        </p:nvSpPr>
        <p:spPr>
          <a:xfrm>
            <a:off x="34159624" y="1197850"/>
            <a:ext cx="7655700" cy="800400"/>
          </a:xfrm>
          <a:prstGeom prst="rect">
            <a:avLst/>
          </a:prstGeom>
          <a:noFill/>
          <a:ln cap="flat" cmpd="sng" w="38100">
            <a:solidFill>
              <a:srgbClr val="D9D9D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2000">
                <a:solidFill>
                  <a:srgbClr val="FFFFFF"/>
                </a:solidFill>
                <a:latin typeface="Roboto"/>
                <a:ea typeface="Roboto"/>
                <a:cs typeface="Roboto"/>
                <a:sym typeface="Roboto"/>
              </a:rPr>
              <a:t>Y</a:t>
            </a:r>
            <a:r>
              <a:rPr b="1" baseline="-25000" i="1" lang="en" sz="2000">
                <a:solidFill>
                  <a:srgbClr val="FFFFFF"/>
                </a:solidFill>
                <a:latin typeface="Roboto"/>
                <a:ea typeface="Roboto"/>
                <a:cs typeface="Roboto"/>
                <a:sym typeface="Roboto"/>
              </a:rPr>
              <a:t>e</a:t>
            </a:r>
            <a:r>
              <a:rPr i="1" lang="en" sz="2000">
                <a:solidFill>
                  <a:srgbClr val="FFFFFF"/>
                </a:solidFill>
                <a:latin typeface="Roboto"/>
                <a:ea typeface="Roboto"/>
                <a:cs typeface="Roboto"/>
                <a:sym typeface="Roboto"/>
              </a:rPr>
              <a:t> = Electron Fraction, </a:t>
            </a:r>
            <a:r>
              <a:rPr b="1" i="1" lang="en" sz="2000">
                <a:solidFill>
                  <a:srgbClr val="FFFFFF"/>
                </a:solidFill>
                <a:latin typeface="Roboto"/>
                <a:ea typeface="Roboto"/>
                <a:cs typeface="Roboto"/>
                <a:sym typeface="Roboto"/>
              </a:rPr>
              <a:t>L</a:t>
            </a:r>
            <a:r>
              <a:rPr i="1" lang="en" sz="2000">
                <a:solidFill>
                  <a:srgbClr val="FFFFFF"/>
                </a:solidFill>
                <a:latin typeface="Roboto"/>
                <a:ea typeface="Roboto"/>
                <a:cs typeface="Roboto"/>
                <a:sym typeface="Roboto"/>
              </a:rPr>
              <a:t> = Luminosity, </a:t>
            </a:r>
            <a:r>
              <a:rPr b="1" lang="en" sz="2000">
                <a:solidFill>
                  <a:srgbClr val="FFFFFF"/>
                </a:solidFill>
                <a:latin typeface="Roboto"/>
                <a:ea typeface="Roboto"/>
                <a:cs typeface="Roboto"/>
                <a:sym typeface="Roboto"/>
              </a:rPr>
              <a:t>𝝆</a:t>
            </a:r>
            <a:r>
              <a:rPr i="1" lang="en" sz="2000">
                <a:solidFill>
                  <a:srgbClr val="FFFFFF"/>
                </a:solidFill>
                <a:latin typeface="Roboto"/>
                <a:ea typeface="Roboto"/>
                <a:cs typeface="Roboto"/>
                <a:sym typeface="Roboto"/>
              </a:rPr>
              <a:t> = Density, </a:t>
            </a:r>
            <a:r>
              <a:rPr b="1" i="1" lang="en" sz="2000">
                <a:solidFill>
                  <a:srgbClr val="FFFFFF"/>
                </a:solidFill>
                <a:latin typeface="Roboto"/>
                <a:ea typeface="Roboto"/>
                <a:cs typeface="Roboto"/>
                <a:sym typeface="Roboto"/>
              </a:rPr>
              <a:t>v</a:t>
            </a:r>
            <a:r>
              <a:rPr b="1" baseline="-25000" i="1" lang="en" sz="2000">
                <a:solidFill>
                  <a:srgbClr val="FFFFFF"/>
                </a:solidFill>
                <a:latin typeface="Roboto"/>
                <a:ea typeface="Roboto"/>
                <a:cs typeface="Roboto"/>
                <a:sym typeface="Roboto"/>
              </a:rPr>
              <a:t>inner</a:t>
            </a:r>
            <a:r>
              <a:rPr i="1" lang="en" sz="2000">
                <a:solidFill>
                  <a:srgbClr val="FFFFFF"/>
                </a:solidFill>
                <a:latin typeface="Roboto"/>
                <a:ea typeface="Roboto"/>
                <a:cs typeface="Roboto"/>
                <a:sym typeface="Roboto"/>
              </a:rPr>
              <a:t> = Inner velocity, </a:t>
            </a:r>
            <a:r>
              <a:rPr b="1" i="1" lang="en" sz="2000">
                <a:solidFill>
                  <a:srgbClr val="FFFFFF"/>
                </a:solidFill>
                <a:latin typeface="Roboto"/>
                <a:ea typeface="Roboto"/>
                <a:cs typeface="Roboto"/>
                <a:sym typeface="Roboto"/>
              </a:rPr>
              <a:t>v</a:t>
            </a:r>
            <a:r>
              <a:rPr b="1" baseline="-25000" i="1" lang="en" sz="2000">
                <a:solidFill>
                  <a:srgbClr val="FFFFFF"/>
                </a:solidFill>
                <a:latin typeface="Roboto"/>
                <a:ea typeface="Roboto"/>
                <a:cs typeface="Roboto"/>
                <a:sym typeface="Roboto"/>
              </a:rPr>
              <a:t>exp</a:t>
            </a:r>
            <a:r>
              <a:rPr i="1" lang="en" sz="2000">
                <a:solidFill>
                  <a:srgbClr val="FFFFFF"/>
                </a:solidFill>
                <a:latin typeface="Roboto"/>
                <a:ea typeface="Roboto"/>
                <a:cs typeface="Roboto"/>
                <a:sym typeface="Roboto"/>
              </a:rPr>
              <a:t> = Expansion velocity,</a:t>
            </a:r>
            <a:r>
              <a:rPr b="1" i="1" lang="en" sz="2000">
                <a:solidFill>
                  <a:srgbClr val="FFFFFF"/>
                </a:solidFill>
                <a:latin typeface="Roboto"/>
                <a:ea typeface="Roboto"/>
                <a:cs typeface="Roboto"/>
                <a:sym typeface="Roboto"/>
              </a:rPr>
              <a:t> S</a:t>
            </a:r>
            <a:r>
              <a:rPr i="1" lang="en" sz="2000">
                <a:solidFill>
                  <a:srgbClr val="FFFFFF"/>
                </a:solidFill>
                <a:latin typeface="Roboto"/>
                <a:ea typeface="Roboto"/>
                <a:cs typeface="Roboto"/>
                <a:sym typeface="Roboto"/>
              </a:rPr>
              <a:t> = Entropy</a:t>
            </a:r>
            <a:endParaRPr i="1" sz="2000">
              <a:solidFill>
                <a:srgbClr val="FFFFFF"/>
              </a:solidFill>
              <a:latin typeface="Roboto"/>
              <a:ea typeface="Roboto"/>
              <a:cs typeface="Roboto"/>
              <a:sym typeface="Roboto"/>
            </a:endParaRPr>
          </a:p>
        </p:txBody>
      </p:sp>
      <p:sp>
        <p:nvSpPr>
          <p:cNvPr id="128" name="Google Shape;128;p17"/>
          <p:cNvSpPr txBox="1"/>
          <p:nvPr/>
        </p:nvSpPr>
        <p:spPr>
          <a:xfrm>
            <a:off x="4401306" y="975363"/>
            <a:ext cx="40395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rgbClr val="F3F3F3"/>
                </a:solidFill>
                <a:latin typeface="Roboto"/>
                <a:ea typeface="Roboto"/>
                <a:cs typeface="Roboto"/>
                <a:sym typeface="Roboto"/>
              </a:rPr>
              <a:t>Randomly Sampled Dataset</a:t>
            </a:r>
            <a:r>
              <a:rPr b="1" lang="en" sz="2300" u="sng">
                <a:solidFill>
                  <a:srgbClr val="F3F3F3"/>
                </a:solidFill>
                <a:latin typeface="Roboto"/>
                <a:ea typeface="Roboto"/>
                <a:cs typeface="Roboto"/>
                <a:sym typeface="Roboto"/>
              </a:rPr>
              <a:t>:</a:t>
            </a:r>
            <a:endParaRPr b="1" sz="2300" u="sng">
              <a:solidFill>
                <a:srgbClr val="F3F3F3"/>
              </a:solidFill>
              <a:latin typeface="Roboto"/>
              <a:ea typeface="Roboto"/>
              <a:cs typeface="Roboto"/>
              <a:sym typeface="Roboto"/>
            </a:endParaRPr>
          </a:p>
        </p:txBody>
      </p:sp>
      <p:cxnSp>
        <p:nvCxnSpPr>
          <p:cNvPr id="129" name="Google Shape;129;p17"/>
          <p:cNvCxnSpPr/>
          <p:nvPr/>
        </p:nvCxnSpPr>
        <p:spPr>
          <a:xfrm>
            <a:off x="5303275" y="2713375"/>
            <a:ext cx="2369400" cy="0"/>
          </a:xfrm>
          <a:prstGeom prst="straightConnector1">
            <a:avLst/>
          </a:prstGeom>
          <a:noFill/>
          <a:ln cap="flat" cmpd="sng" w="38100">
            <a:solidFill>
              <a:schemeClr val="accent5"/>
            </a:solidFill>
            <a:prstDash val="solid"/>
            <a:round/>
            <a:headEnd len="med" w="med" type="none"/>
            <a:tailEnd len="med" w="med" type="none"/>
          </a:ln>
        </p:spPr>
      </p:cxnSp>
      <p:cxnSp>
        <p:nvCxnSpPr>
          <p:cNvPr id="130" name="Google Shape;130;p17"/>
          <p:cNvCxnSpPr/>
          <p:nvPr/>
        </p:nvCxnSpPr>
        <p:spPr>
          <a:xfrm>
            <a:off x="5303275" y="3778900"/>
            <a:ext cx="2369400" cy="0"/>
          </a:xfrm>
          <a:prstGeom prst="straightConnector1">
            <a:avLst/>
          </a:prstGeom>
          <a:noFill/>
          <a:ln cap="flat" cmpd="sng" w="38100">
            <a:solidFill>
              <a:schemeClr val="accent5"/>
            </a:solidFill>
            <a:prstDash val="solid"/>
            <a:round/>
            <a:headEnd len="med" w="med" type="none"/>
            <a:tailEnd len="med" w="med" type="none"/>
          </a:ln>
        </p:spPr>
      </p:cxnSp>
      <p:pic>
        <p:nvPicPr>
          <p:cNvPr id="131" name="Google Shape;131;p17"/>
          <p:cNvPicPr preferRelativeResize="0"/>
          <p:nvPr/>
        </p:nvPicPr>
        <p:blipFill>
          <a:blip r:embed="rId3">
            <a:alphaModFix/>
          </a:blip>
          <a:stretch>
            <a:fillRect/>
          </a:stretch>
        </p:blipFill>
        <p:spPr>
          <a:xfrm>
            <a:off x="467575" y="779325"/>
            <a:ext cx="2421075" cy="4257851"/>
          </a:xfrm>
          <a:prstGeom prst="rect">
            <a:avLst/>
          </a:prstGeom>
          <a:noFill/>
          <a:ln>
            <a:noFill/>
          </a:ln>
        </p:spPr>
      </p:pic>
      <p:sp>
        <p:nvSpPr>
          <p:cNvPr id="132" name="Google Shape;132;p17"/>
          <p:cNvSpPr txBox="1"/>
          <p:nvPr/>
        </p:nvSpPr>
        <p:spPr>
          <a:xfrm>
            <a:off x="3007175" y="4569525"/>
            <a:ext cx="148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8B8B8B"/>
                </a:solidFill>
                <a:latin typeface="Roboto"/>
                <a:ea typeface="Roboto"/>
                <a:cs typeface="Roboto"/>
                <a:sym typeface="Roboto"/>
              </a:rPr>
              <a:t>ESO/E. Pian et al./S. Smartt &amp; ePESSTO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ph idx="1" type="body"/>
          </p:nvPr>
        </p:nvSpPr>
        <p:spPr>
          <a:xfrm>
            <a:off x="189000" y="1515025"/>
            <a:ext cx="8766000" cy="3141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2500">
                <a:solidFill>
                  <a:schemeClr val="accent5"/>
                </a:solidFill>
                <a:latin typeface="Roboto"/>
                <a:ea typeface="Roboto"/>
                <a:cs typeface="Roboto"/>
                <a:sym typeface="Roboto"/>
              </a:rPr>
              <a:t>Can </a:t>
            </a:r>
            <a:r>
              <a:rPr b="1" lang="en" sz="2500">
                <a:solidFill>
                  <a:srgbClr val="FFD966"/>
                </a:solidFill>
                <a:latin typeface="Roboto"/>
                <a:ea typeface="Roboto"/>
                <a:cs typeface="Roboto"/>
                <a:sym typeface="Roboto"/>
              </a:rPr>
              <a:t>machine learning</a:t>
            </a:r>
            <a:r>
              <a:rPr lang="en" sz="2500">
                <a:solidFill>
                  <a:schemeClr val="accent5"/>
                </a:solidFill>
                <a:latin typeface="Roboto"/>
                <a:ea typeface="Roboto"/>
                <a:cs typeface="Roboto"/>
                <a:sym typeface="Roboto"/>
              </a:rPr>
              <a:t> help us extract the</a:t>
            </a:r>
            <a:r>
              <a:rPr b="1" lang="en" sz="2500">
                <a:solidFill>
                  <a:schemeClr val="accent5"/>
                </a:solidFill>
                <a:latin typeface="Roboto"/>
                <a:ea typeface="Roboto"/>
                <a:cs typeface="Roboto"/>
                <a:sym typeface="Roboto"/>
              </a:rPr>
              <a:t> </a:t>
            </a:r>
            <a:r>
              <a:rPr b="1" lang="en" sz="2500">
                <a:solidFill>
                  <a:srgbClr val="FFD966"/>
                </a:solidFill>
                <a:latin typeface="Roboto"/>
                <a:ea typeface="Roboto"/>
                <a:cs typeface="Roboto"/>
                <a:sym typeface="Roboto"/>
              </a:rPr>
              <a:t>most meaningful kilonova spectral features</a:t>
            </a:r>
            <a:r>
              <a:rPr b="1" lang="en" sz="2500">
                <a:solidFill>
                  <a:schemeClr val="accent5"/>
                </a:solidFill>
                <a:latin typeface="Roboto"/>
                <a:ea typeface="Roboto"/>
                <a:cs typeface="Roboto"/>
                <a:sym typeface="Roboto"/>
              </a:rPr>
              <a:t>, and </a:t>
            </a:r>
            <a:r>
              <a:rPr b="1" lang="en" sz="2500">
                <a:solidFill>
                  <a:srgbClr val="FFD966"/>
                </a:solidFill>
                <a:latin typeface="Roboto"/>
                <a:ea typeface="Roboto"/>
                <a:cs typeface="Roboto"/>
                <a:sym typeface="Roboto"/>
              </a:rPr>
              <a:t>link these back to certain </a:t>
            </a:r>
            <a:r>
              <a:rPr b="1" i="1" lang="en" sz="2500">
                <a:solidFill>
                  <a:srgbClr val="FFD966"/>
                </a:solidFill>
                <a:latin typeface="Roboto"/>
                <a:ea typeface="Roboto"/>
                <a:cs typeface="Roboto"/>
                <a:sym typeface="Roboto"/>
              </a:rPr>
              <a:t>r</a:t>
            </a:r>
            <a:r>
              <a:rPr b="1" lang="en" sz="2500">
                <a:solidFill>
                  <a:srgbClr val="FFD966"/>
                </a:solidFill>
                <a:latin typeface="Roboto"/>
                <a:ea typeface="Roboto"/>
                <a:cs typeface="Roboto"/>
                <a:sym typeface="Roboto"/>
              </a:rPr>
              <a:t>-process elements</a:t>
            </a:r>
            <a:r>
              <a:rPr lang="en" sz="2500">
                <a:solidFill>
                  <a:schemeClr val="accent5"/>
                </a:solidFill>
                <a:latin typeface="Roboto"/>
                <a:ea typeface="Roboto"/>
                <a:cs typeface="Roboto"/>
                <a:sym typeface="Roboto"/>
              </a:rPr>
              <a:t> formed in the ejecta?</a:t>
            </a:r>
            <a:endParaRPr sz="3300">
              <a:solidFill>
                <a:schemeClr val="accent5"/>
              </a:solidFill>
              <a:latin typeface="Roboto"/>
              <a:ea typeface="Roboto"/>
              <a:cs typeface="Roboto"/>
              <a:sym typeface="Roboto"/>
            </a:endParaRPr>
          </a:p>
        </p:txBody>
      </p:sp>
      <p:sp>
        <p:nvSpPr>
          <p:cNvPr id="138" name="Google Shape;138;p18"/>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lnSpc>
                <a:spcPct val="80000"/>
              </a:lnSpc>
              <a:spcBef>
                <a:spcPts val="0"/>
              </a:spcBef>
              <a:spcAft>
                <a:spcPts val="0"/>
              </a:spcAft>
              <a:buSzPts val="935"/>
              <a:buNone/>
            </a:pPr>
            <a:fld id="{00000000-1234-1234-1234-123412341234}" type="slidenum">
              <a:rPr lang="en" sz="1400"/>
              <a:t>‹#›</a:t>
            </a:fld>
            <a:r>
              <a:rPr lang="en" sz="1400"/>
              <a:t>/12</a:t>
            </a:r>
            <a:endParaRPr sz="1400"/>
          </a:p>
          <a:p>
            <a:pPr indent="0" lvl="0" marL="0" rtl="0" algn="r">
              <a:lnSpc>
                <a:spcPct val="80000"/>
              </a:lnSpc>
              <a:spcBef>
                <a:spcPts val="0"/>
              </a:spcBef>
              <a:spcAft>
                <a:spcPts val="0"/>
              </a:spcAft>
              <a:buSzPts val="935"/>
              <a:buNone/>
            </a:pPr>
            <a:r>
              <a:t/>
            </a:r>
            <a:endParaRPr sz="850"/>
          </a:p>
        </p:txBody>
      </p:sp>
      <p:sp>
        <p:nvSpPr>
          <p:cNvPr id="139" name="Google Shape;139;p18"/>
          <p:cNvSpPr txBox="1"/>
          <p:nvPr/>
        </p:nvSpPr>
        <p:spPr>
          <a:xfrm>
            <a:off x="5806400" y="4656625"/>
            <a:ext cx="2841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2"/>
                </a:solidFill>
                <a:latin typeface="Oswald Light"/>
                <a:ea typeface="Oswald Light"/>
                <a:cs typeface="Oswald Light"/>
                <a:sym typeface="Oswald Light"/>
              </a:rPr>
              <a:t>Image credit: Zhu et al. 2020</a:t>
            </a:r>
            <a:endParaRPr>
              <a:solidFill>
                <a:schemeClr val="dk2"/>
              </a:solidFill>
              <a:latin typeface="Oswald Light"/>
              <a:ea typeface="Oswald Light"/>
              <a:cs typeface="Oswald Light"/>
              <a:sym typeface="Oswal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a:p>
            <a:pPr indent="0" lvl="0" marL="0" rtl="0" algn="r">
              <a:spcBef>
                <a:spcPts val="0"/>
              </a:spcBef>
              <a:spcAft>
                <a:spcPts val="0"/>
              </a:spcAft>
              <a:buNone/>
            </a:pPr>
            <a:r>
              <a:t/>
            </a:r>
            <a:endParaRPr sz="1400"/>
          </a:p>
        </p:txBody>
      </p:sp>
      <p:sp>
        <p:nvSpPr>
          <p:cNvPr id="145" name="Google Shape;145;p19"/>
          <p:cNvSpPr txBox="1"/>
          <p:nvPr>
            <p:ph type="title"/>
          </p:nvPr>
        </p:nvSpPr>
        <p:spPr>
          <a:xfrm>
            <a:off x="311700" y="290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Dimensionality Reduction: Autoencoder</a:t>
            </a:r>
            <a:endParaRPr b="1" sz="3500">
              <a:solidFill>
                <a:schemeClr val="accent4"/>
              </a:solidFill>
              <a:latin typeface="Oswald"/>
              <a:ea typeface="Oswald"/>
              <a:cs typeface="Oswald"/>
              <a:sym typeface="Oswald"/>
            </a:endParaRPr>
          </a:p>
        </p:txBody>
      </p:sp>
      <p:sp>
        <p:nvSpPr>
          <p:cNvPr id="146" name="Google Shape;146;p19"/>
          <p:cNvSpPr txBox="1"/>
          <p:nvPr/>
        </p:nvSpPr>
        <p:spPr>
          <a:xfrm>
            <a:off x="97075" y="3728875"/>
            <a:ext cx="1970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I</a:t>
            </a:r>
            <a:r>
              <a:rPr b="1" lang="en" sz="1600">
                <a:solidFill>
                  <a:srgbClr val="FFFFFF"/>
                </a:solidFill>
                <a:latin typeface="Roboto"/>
                <a:ea typeface="Roboto"/>
                <a:cs typeface="Roboto"/>
                <a:sym typeface="Roboto"/>
              </a:rPr>
              <a:t>nput Spectrum</a:t>
            </a:r>
            <a:endParaRPr b="1" sz="1600">
              <a:solidFill>
                <a:srgbClr val="FFFFFF"/>
              </a:solidFill>
              <a:latin typeface="Roboto"/>
              <a:ea typeface="Roboto"/>
              <a:cs typeface="Roboto"/>
              <a:sym typeface="Roboto"/>
            </a:endParaRPr>
          </a:p>
          <a:p>
            <a:pPr indent="0" lvl="0" marL="0" rtl="0" algn="ctr">
              <a:spcBef>
                <a:spcPts val="0"/>
              </a:spcBef>
              <a:spcAft>
                <a:spcPts val="0"/>
              </a:spcAft>
              <a:buNone/>
            </a:pPr>
            <a:r>
              <a:rPr lang="en" sz="1300">
                <a:solidFill>
                  <a:srgbClr val="FFFFFF"/>
                </a:solidFill>
                <a:latin typeface="Roboto"/>
                <a:ea typeface="Roboto"/>
                <a:cs typeface="Roboto"/>
                <a:sym typeface="Roboto"/>
              </a:rPr>
              <a:t>Ndims = 5000 </a:t>
            </a:r>
            <a:endParaRPr sz="1300">
              <a:solidFill>
                <a:srgbClr val="FFFFFF"/>
              </a:solidFill>
              <a:latin typeface="Roboto"/>
              <a:ea typeface="Roboto"/>
              <a:cs typeface="Roboto"/>
              <a:sym typeface="Roboto"/>
            </a:endParaRPr>
          </a:p>
          <a:p>
            <a:pPr indent="0" lvl="0" marL="0" rtl="0" algn="ctr">
              <a:spcBef>
                <a:spcPts val="0"/>
              </a:spcBef>
              <a:spcAft>
                <a:spcPts val="0"/>
              </a:spcAft>
              <a:buNone/>
            </a:pPr>
            <a:r>
              <a:rPr lang="en" sz="1300">
                <a:solidFill>
                  <a:srgbClr val="FFFFFF"/>
                </a:solidFill>
                <a:latin typeface="Roboto"/>
                <a:ea typeface="Roboto"/>
                <a:cs typeface="Roboto"/>
                <a:sym typeface="Roboto"/>
              </a:rPr>
              <a:t>(binned fluxes)</a:t>
            </a:r>
            <a:endParaRPr sz="1300">
              <a:solidFill>
                <a:srgbClr val="FFFFFF"/>
              </a:solidFill>
              <a:latin typeface="Roboto"/>
              <a:ea typeface="Roboto"/>
              <a:cs typeface="Roboto"/>
              <a:sym typeface="Roboto"/>
            </a:endParaRPr>
          </a:p>
        </p:txBody>
      </p:sp>
      <p:sp>
        <p:nvSpPr>
          <p:cNvPr id="147" name="Google Shape;147;p19"/>
          <p:cNvSpPr/>
          <p:nvPr/>
        </p:nvSpPr>
        <p:spPr>
          <a:xfrm rot="-5400000">
            <a:off x="4442382" y="5179012"/>
            <a:ext cx="585000" cy="1970400"/>
          </a:xfrm>
          <a:prstGeom prst="flowChartDelay">
            <a:avLst/>
          </a:prstGeom>
          <a:solidFill>
            <a:srgbClr val="F153CD">
              <a:alpha val="53070"/>
            </a:srgbClr>
          </a:solidFill>
          <a:ln cap="flat" cmpd="sng" w="38100">
            <a:solidFill>
              <a:srgbClr val="F153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txBox="1"/>
          <p:nvPr/>
        </p:nvSpPr>
        <p:spPr>
          <a:xfrm>
            <a:off x="3783629" y="5875659"/>
            <a:ext cx="190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FFFFFF"/>
                </a:solidFill>
                <a:latin typeface="Roboto"/>
                <a:ea typeface="Roboto"/>
                <a:cs typeface="Roboto"/>
                <a:sym typeface="Roboto"/>
              </a:rPr>
              <a:t>Decoder Layer(s)</a:t>
            </a:r>
            <a:endParaRPr b="1" sz="1700">
              <a:solidFill>
                <a:srgbClr val="FFFFFF"/>
              </a:solidFill>
              <a:latin typeface="Roboto"/>
              <a:ea typeface="Roboto"/>
              <a:cs typeface="Roboto"/>
              <a:sym typeface="Roboto"/>
            </a:endParaRPr>
          </a:p>
          <a:p>
            <a:pPr indent="0" lvl="0" marL="0" rtl="0" algn="ctr">
              <a:spcBef>
                <a:spcPts val="0"/>
              </a:spcBef>
              <a:spcAft>
                <a:spcPts val="0"/>
              </a:spcAft>
              <a:buNone/>
            </a:pPr>
            <a:r>
              <a:rPr i="1" lang="en" sz="1300">
                <a:solidFill>
                  <a:srgbClr val="FFFFFF"/>
                </a:solidFill>
                <a:latin typeface="Roboto"/>
                <a:ea typeface="Roboto"/>
                <a:cs typeface="Roboto"/>
                <a:sym typeface="Roboto"/>
              </a:rPr>
              <a:t>Out:</a:t>
            </a:r>
            <a:r>
              <a:rPr lang="en" sz="1300">
                <a:solidFill>
                  <a:srgbClr val="FFFFFF"/>
                </a:solidFill>
                <a:latin typeface="Roboto"/>
                <a:ea typeface="Roboto"/>
                <a:cs typeface="Roboto"/>
                <a:sym typeface="Roboto"/>
              </a:rPr>
              <a:t> Encoder Ndims</a:t>
            </a:r>
            <a:endParaRPr sz="1300">
              <a:solidFill>
                <a:srgbClr val="FFFFFF"/>
              </a:solidFill>
              <a:latin typeface="Roboto"/>
              <a:ea typeface="Roboto"/>
              <a:cs typeface="Roboto"/>
              <a:sym typeface="Roboto"/>
            </a:endParaRPr>
          </a:p>
        </p:txBody>
      </p:sp>
      <p:sp>
        <p:nvSpPr>
          <p:cNvPr id="149" name="Google Shape;149;p19"/>
          <p:cNvSpPr txBox="1"/>
          <p:nvPr/>
        </p:nvSpPr>
        <p:spPr>
          <a:xfrm>
            <a:off x="6242512" y="3728875"/>
            <a:ext cx="2804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Reconstructed Spectrum</a:t>
            </a:r>
            <a:endParaRPr b="1" sz="1600">
              <a:solidFill>
                <a:srgbClr val="FFFFFF"/>
              </a:solidFill>
              <a:latin typeface="Roboto"/>
              <a:ea typeface="Roboto"/>
              <a:cs typeface="Roboto"/>
              <a:sym typeface="Roboto"/>
            </a:endParaRPr>
          </a:p>
          <a:p>
            <a:pPr indent="0" lvl="0" marL="0" rtl="0" algn="ctr">
              <a:spcBef>
                <a:spcPts val="0"/>
              </a:spcBef>
              <a:spcAft>
                <a:spcPts val="0"/>
              </a:spcAft>
              <a:buNone/>
            </a:pPr>
            <a:r>
              <a:rPr lang="en" sz="1300">
                <a:solidFill>
                  <a:schemeClr val="dk1"/>
                </a:solidFill>
                <a:latin typeface="Roboto"/>
                <a:ea typeface="Roboto"/>
                <a:cs typeface="Roboto"/>
                <a:sym typeface="Roboto"/>
              </a:rPr>
              <a:t>Ndims = Input Ndims</a:t>
            </a:r>
            <a:endParaRPr b="1" sz="1700">
              <a:solidFill>
                <a:srgbClr val="FFFFFF"/>
              </a:solidFill>
              <a:latin typeface="Roboto"/>
              <a:ea typeface="Roboto"/>
              <a:cs typeface="Roboto"/>
              <a:sym typeface="Roboto"/>
            </a:endParaRPr>
          </a:p>
        </p:txBody>
      </p:sp>
      <p:grpSp>
        <p:nvGrpSpPr>
          <p:cNvPr id="150" name="Google Shape;150;p19"/>
          <p:cNvGrpSpPr/>
          <p:nvPr/>
        </p:nvGrpSpPr>
        <p:grpSpPr>
          <a:xfrm>
            <a:off x="4157450" y="1926388"/>
            <a:ext cx="325800" cy="639225"/>
            <a:chOff x="4560263" y="2037213"/>
            <a:chExt cx="325800" cy="639225"/>
          </a:xfrm>
        </p:grpSpPr>
        <p:sp>
          <p:nvSpPr>
            <p:cNvPr id="151" name="Google Shape;151;p19"/>
            <p:cNvSpPr/>
            <p:nvPr/>
          </p:nvSpPr>
          <p:spPr>
            <a:xfrm>
              <a:off x="4560263" y="2037213"/>
              <a:ext cx="325800" cy="2817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a:off x="4560263" y="2394738"/>
              <a:ext cx="325800" cy="281700"/>
            </a:xfrm>
            <a:prstGeom prst="ellipse">
              <a:avLst/>
            </a:prstGeom>
            <a:solidFill>
              <a:srgbClr val="F15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9"/>
          <p:cNvSpPr txBox="1"/>
          <p:nvPr/>
        </p:nvSpPr>
        <p:spPr>
          <a:xfrm>
            <a:off x="1663050" y="3227113"/>
            <a:ext cx="1970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Roboto"/>
                <a:ea typeface="Roboto"/>
                <a:cs typeface="Roboto"/>
                <a:sym typeface="Roboto"/>
              </a:rPr>
              <a:t>Encoder Layers</a:t>
            </a:r>
            <a:endParaRPr b="1" sz="1600">
              <a:solidFill>
                <a:schemeClr val="dk1"/>
              </a:solidFill>
              <a:latin typeface="Roboto"/>
              <a:ea typeface="Roboto"/>
              <a:cs typeface="Roboto"/>
              <a:sym typeface="Roboto"/>
            </a:endParaRPr>
          </a:p>
          <a:p>
            <a:pPr indent="0" lvl="0" marL="0" rtl="0" algn="ctr">
              <a:spcBef>
                <a:spcPts val="0"/>
              </a:spcBef>
              <a:spcAft>
                <a:spcPts val="0"/>
              </a:spcAft>
              <a:buNone/>
            </a:pPr>
            <a:r>
              <a:rPr i="1" lang="en" sz="1300">
                <a:solidFill>
                  <a:schemeClr val="dk1"/>
                </a:solidFill>
                <a:latin typeface="Roboto"/>
                <a:ea typeface="Roboto"/>
                <a:cs typeface="Roboto"/>
                <a:sym typeface="Roboto"/>
              </a:rPr>
              <a:t>Out:</a:t>
            </a:r>
            <a:r>
              <a:rPr lang="en" sz="1300">
                <a:solidFill>
                  <a:schemeClr val="dk1"/>
                </a:solidFill>
                <a:latin typeface="Roboto"/>
                <a:ea typeface="Roboto"/>
                <a:cs typeface="Roboto"/>
                <a:sym typeface="Roboto"/>
              </a:rPr>
              <a:t> Ndims </a:t>
            </a:r>
            <a:r>
              <a:rPr lang="en">
                <a:solidFill>
                  <a:schemeClr val="dk1"/>
                </a:solidFill>
                <a:latin typeface="Roboto"/>
                <a:ea typeface="Roboto"/>
                <a:cs typeface="Roboto"/>
                <a:sym typeface="Roboto"/>
              </a:rPr>
              <a:t>&lt; 5000</a:t>
            </a:r>
            <a:endParaRPr/>
          </a:p>
        </p:txBody>
      </p:sp>
      <p:sp>
        <p:nvSpPr>
          <p:cNvPr id="154" name="Google Shape;154;p19"/>
          <p:cNvSpPr txBox="1"/>
          <p:nvPr/>
        </p:nvSpPr>
        <p:spPr>
          <a:xfrm>
            <a:off x="3335163" y="2756438"/>
            <a:ext cx="1970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Roboto"/>
                <a:ea typeface="Roboto"/>
                <a:cs typeface="Roboto"/>
                <a:sym typeface="Roboto"/>
              </a:rPr>
              <a:t>Latent Space</a:t>
            </a:r>
            <a:endParaRPr b="1" sz="1600">
              <a:solidFill>
                <a:schemeClr val="dk1"/>
              </a:solidFill>
              <a:latin typeface="Roboto"/>
              <a:ea typeface="Roboto"/>
              <a:cs typeface="Roboto"/>
              <a:sym typeface="Roboto"/>
            </a:endParaRPr>
          </a:p>
          <a:p>
            <a:pPr indent="0" lvl="0" marL="0" rtl="0" algn="ctr">
              <a:spcBef>
                <a:spcPts val="0"/>
              </a:spcBef>
              <a:spcAft>
                <a:spcPts val="0"/>
              </a:spcAft>
              <a:buNone/>
            </a:pPr>
            <a:r>
              <a:rPr i="1" lang="en" sz="1300">
                <a:solidFill>
                  <a:schemeClr val="dk1"/>
                </a:solidFill>
                <a:latin typeface="Roboto"/>
                <a:ea typeface="Roboto"/>
                <a:cs typeface="Roboto"/>
                <a:sym typeface="Roboto"/>
              </a:rPr>
              <a:t>Out:</a:t>
            </a:r>
            <a:r>
              <a:rPr lang="en" sz="1300">
                <a:solidFill>
                  <a:schemeClr val="dk1"/>
                </a:solidFill>
                <a:latin typeface="Roboto"/>
                <a:ea typeface="Roboto"/>
                <a:cs typeface="Roboto"/>
                <a:sym typeface="Roboto"/>
              </a:rPr>
              <a:t> </a:t>
            </a:r>
            <a:r>
              <a:rPr lang="en" sz="1300">
                <a:solidFill>
                  <a:schemeClr val="dk1"/>
                </a:solidFill>
                <a:latin typeface="Roboto"/>
                <a:ea typeface="Roboto"/>
                <a:cs typeface="Roboto"/>
                <a:sym typeface="Roboto"/>
              </a:rPr>
              <a:t>Ndims &lt;&lt; 5000</a:t>
            </a:r>
            <a:endParaRPr/>
          </a:p>
        </p:txBody>
      </p:sp>
      <p:sp>
        <p:nvSpPr>
          <p:cNvPr id="155" name="Google Shape;155;p19"/>
          <p:cNvSpPr txBox="1"/>
          <p:nvPr/>
        </p:nvSpPr>
        <p:spPr>
          <a:xfrm>
            <a:off x="4961063" y="3234763"/>
            <a:ext cx="1970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Roboto"/>
                <a:ea typeface="Roboto"/>
                <a:cs typeface="Roboto"/>
                <a:sym typeface="Roboto"/>
              </a:rPr>
              <a:t>Decoder</a:t>
            </a:r>
            <a:r>
              <a:rPr b="1" lang="en" sz="1600">
                <a:solidFill>
                  <a:schemeClr val="dk1"/>
                </a:solidFill>
                <a:latin typeface="Roboto"/>
                <a:ea typeface="Roboto"/>
                <a:cs typeface="Roboto"/>
                <a:sym typeface="Roboto"/>
              </a:rPr>
              <a:t> Layers</a:t>
            </a:r>
            <a:endParaRPr b="1" sz="1600">
              <a:solidFill>
                <a:schemeClr val="dk1"/>
              </a:solidFill>
              <a:latin typeface="Roboto"/>
              <a:ea typeface="Roboto"/>
              <a:cs typeface="Roboto"/>
              <a:sym typeface="Roboto"/>
            </a:endParaRPr>
          </a:p>
          <a:p>
            <a:pPr indent="0" lvl="0" marL="0" rtl="0" algn="ctr">
              <a:spcBef>
                <a:spcPts val="0"/>
              </a:spcBef>
              <a:spcAft>
                <a:spcPts val="0"/>
              </a:spcAft>
              <a:buNone/>
            </a:pPr>
            <a:r>
              <a:rPr i="1" lang="en" sz="1300">
                <a:solidFill>
                  <a:schemeClr val="dk1"/>
                </a:solidFill>
                <a:latin typeface="Roboto"/>
                <a:ea typeface="Roboto"/>
                <a:cs typeface="Roboto"/>
                <a:sym typeface="Roboto"/>
              </a:rPr>
              <a:t>Out:</a:t>
            </a:r>
            <a:r>
              <a:rPr lang="en" sz="1300">
                <a:solidFill>
                  <a:schemeClr val="dk1"/>
                </a:solidFill>
                <a:latin typeface="Roboto"/>
                <a:ea typeface="Roboto"/>
                <a:cs typeface="Roboto"/>
                <a:sym typeface="Roboto"/>
              </a:rPr>
              <a:t> </a:t>
            </a:r>
            <a:r>
              <a:rPr lang="en" sz="1300">
                <a:solidFill>
                  <a:schemeClr val="dk1"/>
                </a:solidFill>
                <a:latin typeface="Roboto"/>
                <a:ea typeface="Roboto"/>
                <a:cs typeface="Roboto"/>
                <a:sym typeface="Roboto"/>
              </a:rPr>
              <a:t>Encoder Ndims</a:t>
            </a:r>
            <a:endParaRPr/>
          </a:p>
        </p:txBody>
      </p:sp>
      <p:cxnSp>
        <p:nvCxnSpPr>
          <p:cNvPr id="156" name="Google Shape;156;p19"/>
          <p:cNvCxnSpPr>
            <a:stCxn id="157" idx="0"/>
            <a:endCxn id="154" idx="2"/>
          </p:cNvCxnSpPr>
          <p:nvPr/>
        </p:nvCxnSpPr>
        <p:spPr>
          <a:xfrm rot="10800000">
            <a:off x="4320350" y="3387625"/>
            <a:ext cx="0" cy="763200"/>
          </a:xfrm>
          <a:prstGeom prst="straightConnector1">
            <a:avLst/>
          </a:prstGeom>
          <a:noFill/>
          <a:ln cap="flat" cmpd="sng" w="38100">
            <a:solidFill>
              <a:srgbClr val="F153CD"/>
            </a:solidFill>
            <a:prstDash val="solid"/>
            <a:round/>
            <a:headEnd len="med" w="med" type="none"/>
            <a:tailEnd len="med" w="med" type="triangle"/>
          </a:ln>
        </p:spPr>
      </p:cxnSp>
      <p:sp>
        <p:nvSpPr>
          <p:cNvPr id="157" name="Google Shape;157;p19"/>
          <p:cNvSpPr txBox="1"/>
          <p:nvPr/>
        </p:nvSpPr>
        <p:spPr>
          <a:xfrm>
            <a:off x="2421950" y="4150825"/>
            <a:ext cx="3796800" cy="538800"/>
          </a:xfrm>
          <a:prstGeom prst="rect">
            <a:avLst/>
          </a:prstGeom>
          <a:noFill/>
          <a:ln cap="flat" cmpd="sng" w="38100">
            <a:solidFill>
              <a:srgbClr val="F153C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2300">
                <a:solidFill>
                  <a:schemeClr val="dk1"/>
                </a:solidFill>
                <a:latin typeface="Roboto"/>
                <a:ea typeface="Roboto"/>
                <a:cs typeface="Roboto"/>
                <a:sym typeface="Roboto"/>
              </a:rPr>
              <a:t>most *unique* information</a:t>
            </a:r>
            <a:endParaRPr b="1" i="1" sz="2300">
              <a:solidFill>
                <a:schemeClr val="dk1"/>
              </a:solidFill>
              <a:latin typeface="Roboto"/>
              <a:ea typeface="Roboto"/>
              <a:cs typeface="Roboto"/>
              <a:sym typeface="Roboto"/>
            </a:endParaRPr>
          </a:p>
        </p:txBody>
      </p:sp>
      <p:grpSp>
        <p:nvGrpSpPr>
          <p:cNvPr id="158" name="Google Shape;158;p19"/>
          <p:cNvGrpSpPr/>
          <p:nvPr/>
        </p:nvGrpSpPr>
        <p:grpSpPr>
          <a:xfrm>
            <a:off x="919363" y="1142163"/>
            <a:ext cx="3238100" cy="2248700"/>
            <a:chOff x="850525" y="1053863"/>
            <a:chExt cx="3238100" cy="2248700"/>
          </a:xfrm>
        </p:grpSpPr>
        <p:grpSp>
          <p:nvGrpSpPr>
            <p:cNvPr id="159" name="Google Shape;159;p19"/>
            <p:cNvGrpSpPr/>
            <p:nvPr/>
          </p:nvGrpSpPr>
          <p:grpSpPr>
            <a:xfrm>
              <a:off x="850525" y="1053863"/>
              <a:ext cx="325813" cy="2248700"/>
              <a:chOff x="2014913" y="896438"/>
              <a:chExt cx="325813" cy="2248700"/>
            </a:xfrm>
          </p:grpSpPr>
          <p:sp>
            <p:nvSpPr>
              <p:cNvPr id="160" name="Google Shape;160;p19"/>
              <p:cNvSpPr/>
              <p:nvPr/>
            </p:nvSpPr>
            <p:spPr>
              <a:xfrm>
                <a:off x="2014913" y="896438"/>
                <a:ext cx="325800" cy="2817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1" name="Google Shape;161;p19"/>
              <p:cNvSpPr/>
              <p:nvPr/>
            </p:nvSpPr>
            <p:spPr>
              <a:xfrm>
                <a:off x="2014925" y="1289838"/>
                <a:ext cx="325800" cy="2817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2014925" y="1683238"/>
                <a:ext cx="325800" cy="2817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2014925" y="2076638"/>
                <a:ext cx="325800" cy="2817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p:nvPr/>
            </p:nvSpPr>
            <p:spPr>
              <a:xfrm>
                <a:off x="2014913" y="2460088"/>
                <a:ext cx="325800" cy="2817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9"/>
              <p:cNvSpPr/>
              <p:nvPr/>
            </p:nvSpPr>
            <p:spPr>
              <a:xfrm>
                <a:off x="2014913" y="2863438"/>
                <a:ext cx="325800" cy="2817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66" name="Google Shape;166;p19"/>
            <p:cNvCxnSpPr>
              <a:stCxn id="160" idx="6"/>
              <a:endCxn id="167" idx="6"/>
            </p:cNvCxnSpPr>
            <p:nvPr/>
          </p:nvCxnSpPr>
          <p:spPr>
            <a:xfrm>
              <a:off x="1176325" y="1194713"/>
              <a:ext cx="1041900" cy="401400"/>
            </a:xfrm>
            <a:prstGeom prst="straightConnector1">
              <a:avLst/>
            </a:prstGeom>
            <a:noFill/>
            <a:ln cap="flat" cmpd="sng" w="19050">
              <a:solidFill>
                <a:schemeClr val="dk1"/>
              </a:solidFill>
              <a:prstDash val="solid"/>
              <a:round/>
              <a:headEnd len="med" w="med" type="none"/>
              <a:tailEnd len="med" w="med" type="none"/>
            </a:ln>
          </p:spPr>
        </p:cxnSp>
        <p:cxnSp>
          <p:nvCxnSpPr>
            <p:cNvPr id="168" name="Google Shape;168;p19"/>
            <p:cNvCxnSpPr>
              <a:stCxn id="161" idx="6"/>
              <a:endCxn id="167" idx="6"/>
            </p:cNvCxnSpPr>
            <p:nvPr/>
          </p:nvCxnSpPr>
          <p:spPr>
            <a:xfrm>
              <a:off x="1176338" y="1588113"/>
              <a:ext cx="1041900" cy="8100"/>
            </a:xfrm>
            <a:prstGeom prst="straightConnector1">
              <a:avLst/>
            </a:prstGeom>
            <a:noFill/>
            <a:ln cap="flat" cmpd="sng" w="19050">
              <a:solidFill>
                <a:schemeClr val="dk1"/>
              </a:solidFill>
              <a:prstDash val="solid"/>
              <a:round/>
              <a:headEnd len="med" w="med" type="none"/>
              <a:tailEnd len="med" w="med" type="none"/>
            </a:ln>
          </p:spPr>
        </p:cxnSp>
        <p:cxnSp>
          <p:nvCxnSpPr>
            <p:cNvPr id="169" name="Google Shape;169;p19"/>
            <p:cNvCxnSpPr>
              <a:stCxn id="162" idx="6"/>
              <a:endCxn id="167" idx="6"/>
            </p:cNvCxnSpPr>
            <p:nvPr/>
          </p:nvCxnSpPr>
          <p:spPr>
            <a:xfrm flipH="1" rot="10800000">
              <a:off x="1176338" y="1596013"/>
              <a:ext cx="1041900" cy="385500"/>
            </a:xfrm>
            <a:prstGeom prst="straightConnector1">
              <a:avLst/>
            </a:prstGeom>
            <a:noFill/>
            <a:ln cap="flat" cmpd="sng" w="19050">
              <a:solidFill>
                <a:schemeClr val="dk1"/>
              </a:solidFill>
              <a:prstDash val="solid"/>
              <a:round/>
              <a:headEnd len="med" w="med" type="none"/>
              <a:tailEnd len="med" w="med" type="none"/>
            </a:ln>
          </p:spPr>
        </p:cxnSp>
        <p:grpSp>
          <p:nvGrpSpPr>
            <p:cNvPr id="170" name="Google Shape;170;p19"/>
            <p:cNvGrpSpPr/>
            <p:nvPr/>
          </p:nvGrpSpPr>
          <p:grpSpPr>
            <a:xfrm flipH="1">
              <a:off x="2218100" y="1455288"/>
              <a:ext cx="921325" cy="1507050"/>
              <a:chOff x="5553138" y="1303500"/>
              <a:chExt cx="921325" cy="1507050"/>
            </a:xfrm>
          </p:grpSpPr>
          <p:sp>
            <p:nvSpPr>
              <p:cNvPr id="167" name="Google Shape;167;p19"/>
              <p:cNvSpPr/>
              <p:nvPr/>
            </p:nvSpPr>
            <p:spPr>
              <a:xfrm>
                <a:off x="6148663" y="13035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9"/>
              <p:cNvSpPr/>
              <p:nvPr/>
            </p:nvSpPr>
            <p:spPr>
              <a:xfrm>
                <a:off x="6148663" y="16969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9"/>
              <p:cNvSpPr/>
              <p:nvPr/>
            </p:nvSpPr>
            <p:spPr>
              <a:xfrm>
                <a:off x="6148663" y="2112875"/>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9"/>
              <p:cNvSpPr/>
              <p:nvPr/>
            </p:nvSpPr>
            <p:spPr>
              <a:xfrm>
                <a:off x="6148663" y="252885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a:off x="5553138" y="15002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nvSpPr>
            <p:spPr>
              <a:xfrm>
                <a:off x="5553138" y="18936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
              <p:cNvSpPr/>
              <p:nvPr/>
            </p:nvSpPr>
            <p:spPr>
              <a:xfrm>
                <a:off x="5553138" y="2309575"/>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77" name="Google Shape;177;p19"/>
            <p:cNvCxnSpPr>
              <a:stCxn id="163" idx="6"/>
              <a:endCxn id="167" idx="6"/>
            </p:cNvCxnSpPr>
            <p:nvPr/>
          </p:nvCxnSpPr>
          <p:spPr>
            <a:xfrm flipH="1" rot="10800000">
              <a:off x="1176338" y="1596113"/>
              <a:ext cx="1041900" cy="778800"/>
            </a:xfrm>
            <a:prstGeom prst="straightConnector1">
              <a:avLst/>
            </a:prstGeom>
            <a:noFill/>
            <a:ln cap="flat" cmpd="sng" w="19050">
              <a:solidFill>
                <a:schemeClr val="dk1"/>
              </a:solidFill>
              <a:prstDash val="solid"/>
              <a:round/>
              <a:headEnd len="med" w="med" type="none"/>
              <a:tailEnd len="med" w="med" type="none"/>
            </a:ln>
          </p:spPr>
        </p:cxnSp>
        <p:cxnSp>
          <p:nvCxnSpPr>
            <p:cNvPr id="178" name="Google Shape;178;p19"/>
            <p:cNvCxnSpPr>
              <a:stCxn id="164" idx="6"/>
              <a:endCxn id="167" idx="6"/>
            </p:cNvCxnSpPr>
            <p:nvPr/>
          </p:nvCxnSpPr>
          <p:spPr>
            <a:xfrm flipH="1" rot="10800000">
              <a:off x="1176325" y="1596163"/>
              <a:ext cx="1041900" cy="1162200"/>
            </a:xfrm>
            <a:prstGeom prst="straightConnector1">
              <a:avLst/>
            </a:prstGeom>
            <a:noFill/>
            <a:ln cap="flat" cmpd="sng" w="19050">
              <a:solidFill>
                <a:schemeClr val="dk1"/>
              </a:solidFill>
              <a:prstDash val="solid"/>
              <a:round/>
              <a:headEnd len="med" w="med" type="none"/>
              <a:tailEnd len="med" w="med" type="none"/>
            </a:ln>
          </p:spPr>
        </p:cxnSp>
        <p:cxnSp>
          <p:nvCxnSpPr>
            <p:cNvPr id="179" name="Google Shape;179;p19"/>
            <p:cNvCxnSpPr>
              <a:stCxn id="165" idx="6"/>
              <a:endCxn id="167" idx="6"/>
            </p:cNvCxnSpPr>
            <p:nvPr/>
          </p:nvCxnSpPr>
          <p:spPr>
            <a:xfrm flipH="1" rot="10800000">
              <a:off x="1176325" y="1596013"/>
              <a:ext cx="1041900" cy="1565700"/>
            </a:xfrm>
            <a:prstGeom prst="straightConnector1">
              <a:avLst/>
            </a:prstGeom>
            <a:noFill/>
            <a:ln cap="flat" cmpd="sng" w="19050">
              <a:solidFill>
                <a:schemeClr val="dk1"/>
              </a:solidFill>
              <a:prstDash val="solid"/>
              <a:round/>
              <a:headEnd len="med" w="med" type="none"/>
              <a:tailEnd len="med" w="med" type="none"/>
            </a:ln>
          </p:spPr>
        </p:cxnSp>
        <p:cxnSp>
          <p:nvCxnSpPr>
            <p:cNvPr id="180" name="Google Shape;180;p19"/>
            <p:cNvCxnSpPr>
              <a:stCxn id="161" idx="6"/>
              <a:endCxn id="171" idx="6"/>
            </p:cNvCxnSpPr>
            <p:nvPr/>
          </p:nvCxnSpPr>
          <p:spPr>
            <a:xfrm>
              <a:off x="1176338" y="1588113"/>
              <a:ext cx="1041900" cy="401400"/>
            </a:xfrm>
            <a:prstGeom prst="straightConnector1">
              <a:avLst/>
            </a:prstGeom>
            <a:noFill/>
            <a:ln cap="flat" cmpd="sng" w="19050">
              <a:solidFill>
                <a:schemeClr val="dk1"/>
              </a:solidFill>
              <a:prstDash val="solid"/>
              <a:round/>
              <a:headEnd len="med" w="med" type="none"/>
              <a:tailEnd len="med" w="med" type="none"/>
            </a:ln>
          </p:spPr>
        </p:cxnSp>
        <p:cxnSp>
          <p:nvCxnSpPr>
            <p:cNvPr id="181" name="Google Shape;181;p19"/>
            <p:cNvCxnSpPr>
              <a:stCxn id="162" idx="6"/>
              <a:endCxn id="171" idx="6"/>
            </p:cNvCxnSpPr>
            <p:nvPr/>
          </p:nvCxnSpPr>
          <p:spPr>
            <a:xfrm>
              <a:off x="1176338" y="1981513"/>
              <a:ext cx="1041900" cy="8100"/>
            </a:xfrm>
            <a:prstGeom prst="straightConnector1">
              <a:avLst/>
            </a:prstGeom>
            <a:noFill/>
            <a:ln cap="flat" cmpd="sng" w="19050">
              <a:solidFill>
                <a:schemeClr val="dk1"/>
              </a:solidFill>
              <a:prstDash val="solid"/>
              <a:round/>
              <a:headEnd len="med" w="med" type="none"/>
              <a:tailEnd len="med" w="med" type="none"/>
            </a:ln>
          </p:spPr>
        </p:cxnSp>
        <p:cxnSp>
          <p:nvCxnSpPr>
            <p:cNvPr id="182" name="Google Shape;182;p19"/>
            <p:cNvCxnSpPr>
              <a:stCxn id="160" idx="6"/>
              <a:endCxn id="171" idx="6"/>
            </p:cNvCxnSpPr>
            <p:nvPr/>
          </p:nvCxnSpPr>
          <p:spPr>
            <a:xfrm>
              <a:off x="1176325" y="1194713"/>
              <a:ext cx="1041900" cy="794700"/>
            </a:xfrm>
            <a:prstGeom prst="straightConnector1">
              <a:avLst/>
            </a:prstGeom>
            <a:noFill/>
            <a:ln cap="flat" cmpd="sng" w="19050">
              <a:solidFill>
                <a:schemeClr val="dk1"/>
              </a:solidFill>
              <a:prstDash val="solid"/>
              <a:round/>
              <a:headEnd len="med" w="med" type="none"/>
              <a:tailEnd len="med" w="med" type="none"/>
            </a:ln>
          </p:spPr>
        </p:cxnSp>
        <p:cxnSp>
          <p:nvCxnSpPr>
            <p:cNvPr id="183" name="Google Shape;183;p19"/>
            <p:cNvCxnSpPr>
              <a:stCxn id="163" idx="6"/>
              <a:endCxn id="171" idx="6"/>
            </p:cNvCxnSpPr>
            <p:nvPr/>
          </p:nvCxnSpPr>
          <p:spPr>
            <a:xfrm flipH="1" rot="10800000">
              <a:off x="1176338" y="1989413"/>
              <a:ext cx="1041900" cy="385500"/>
            </a:xfrm>
            <a:prstGeom prst="straightConnector1">
              <a:avLst/>
            </a:prstGeom>
            <a:noFill/>
            <a:ln cap="flat" cmpd="sng" w="19050">
              <a:solidFill>
                <a:schemeClr val="dk1"/>
              </a:solidFill>
              <a:prstDash val="solid"/>
              <a:round/>
              <a:headEnd len="med" w="med" type="none"/>
              <a:tailEnd len="med" w="med" type="none"/>
            </a:ln>
          </p:spPr>
        </p:cxnSp>
        <p:cxnSp>
          <p:nvCxnSpPr>
            <p:cNvPr id="184" name="Google Shape;184;p19"/>
            <p:cNvCxnSpPr>
              <a:stCxn id="164" idx="6"/>
              <a:endCxn id="171" idx="6"/>
            </p:cNvCxnSpPr>
            <p:nvPr/>
          </p:nvCxnSpPr>
          <p:spPr>
            <a:xfrm flipH="1" rot="10800000">
              <a:off x="1176325" y="1989463"/>
              <a:ext cx="1041900" cy="768900"/>
            </a:xfrm>
            <a:prstGeom prst="straightConnector1">
              <a:avLst/>
            </a:prstGeom>
            <a:noFill/>
            <a:ln cap="flat" cmpd="sng" w="19050">
              <a:solidFill>
                <a:schemeClr val="dk1"/>
              </a:solidFill>
              <a:prstDash val="solid"/>
              <a:round/>
              <a:headEnd len="med" w="med" type="none"/>
              <a:tailEnd len="med" w="med" type="none"/>
            </a:ln>
          </p:spPr>
        </p:cxnSp>
        <p:cxnSp>
          <p:nvCxnSpPr>
            <p:cNvPr id="185" name="Google Shape;185;p19"/>
            <p:cNvCxnSpPr>
              <a:stCxn id="164" idx="6"/>
              <a:endCxn id="171" idx="6"/>
            </p:cNvCxnSpPr>
            <p:nvPr/>
          </p:nvCxnSpPr>
          <p:spPr>
            <a:xfrm flipH="1" rot="10800000">
              <a:off x="1176325" y="1989463"/>
              <a:ext cx="1041900" cy="768900"/>
            </a:xfrm>
            <a:prstGeom prst="straightConnector1">
              <a:avLst/>
            </a:prstGeom>
            <a:noFill/>
            <a:ln cap="flat" cmpd="sng" w="19050">
              <a:solidFill>
                <a:schemeClr val="dk1"/>
              </a:solidFill>
              <a:prstDash val="solid"/>
              <a:round/>
              <a:headEnd len="med" w="med" type="none"/>
              <a:tailEnd len="med" w="med" type="none"/>
            </a:ln>
          </p:spPr>
        </p:cxnSp>
        <p:cxnSp>
          <p:nvCxnSpPr>
            <p:cNvPr id="186" name="Google Shape;186;p19"/>
            <p:cNvCxnSpPr>
              <a:stCxn id="165" idx="6"/>
              <a:endCxn id="171" idx="6"/>
            </p:cNvCxnSpPr>
            <p:nvPr/>
          </p:nvCxnSpPr>
          <p:spPr>
            <a:xfrm flipH="1" rot="10800000">
              <a:off x="1176325" y="1989613"/>
              <a:ext cx="1041900" cy="1172100"/>
            </a:xfrm>
            <a:prstGeom prst="straightConnector1">
              <a:avLst/>
            </a:prstGeom>
            <a:noFill/>
            <a:ln cap="flat" cmpd="sng" w="19050">
              <a:solidFill>
                <a:schemeClr val="dk1"/>
              </a:solidFill>
              <a:prstDash val="solid"/>
              <a:round/>
              <a:headEnd len="med" w="med" type="none"/>
              <a:tailEnd len="med" w="med" type="none"/>
            </a:ln>
          </p:spPr>
        </p:cxnSp>
        <p:cxnSp>
          <p:nvCxnSpPr>
            <p:cNvPr id="187" name="Google Shape;187;p19"/>
            <p:cNvCxnSpPr>
              <a:stCxn id="160" idx="6"/>
              <a:endCxn id="172" idx="6"/>
            </p:cNvCxnSpPr>
            <p:nvPr/>
          </p:nvCxnSpPr>
          <p:spPr>
            <a:xfrm>
              <a:off x="1176325" y="1194713"/>
              <a:ext cx="1041900" cy="1210800"/>
            </a:xfrm>
            <a:prstGeom prst="straightConnector1">
              <a:avLst/>
            </a:prstGeom>
            <a:noFill/>
            <a:ln cap="flat" cmpd="sng" w="19050">
              <a:solidFill>
                <a:schemeClr val="dk1"/>
              </a:solidFill>
              <a:prstDash val="solid"/>
              <a:round/>
              <a:headEnd len="med" w="med" type="none"/>
              <a:tailEnd len="med" w="med" type="none"/>
            </a:ln>
          </p:spPr>
        </p:cxnSp>
        <p:cxnSp>
          <p:nvCxnSpPr>
            <p:cNvPr id="188" name="Google Shape;188;p19"/>
            <p:cNvCxnSpPr>
              <a:stCxn id="161" idx="6"/>
              <a:endCxn id="172" idx="6"/>
            </p:cNvCxnSpPr>
            <p:nvPr/>
          </p:nvCxnSpPr>
          <p:spPr>
            <a:xfrm>
              <a:off x="1176338" y="1588113"/>
              <a:ext cx="1041900" cy="817500"/>
            </a:xfrm>
            <a:prstGeom prst="straightConnector1">
              <a:avLst/>
            </a:prstGeom>
            <a:noFill/>
            <a:ln cap="flat" cmpd="sng" w="19050">
              <a:solidFill>
                <a:schemeClr val="dk1"/>
              </a:solidFill>
              <a:prstDash val="solid"/>
              <a:round/>
              <a:headEnd len="med" w="med" type="none"/>
              <a:tailEnd len="med" w="med" type="none"/>
            </a:ln>
          </p:spPr>
        </p:cxnSp>
        <p:cxnSp>
          <p:nvCxnSpPr>
            <p:cNvPr id="189" name="Google Shape;189;p19"/>
            <p:cNvCxnSpPr>
              <a:stCxn id="162" idx="6"/>
              <a:endCxn id="172" idx="6"/>
            </p:cNvCxnSpPr>
            <p:nvPr/>
          </p:nvCxnSpPr>
          <p:spPr>
            <a:xfrm>
              <a:off x="1176338" y="1981513"/>
              <a:ext cx="1041900" cy="423900"/>
            </a:xfrm>
            <a:prstGeom prst="straightConnector1">
              <a:avLst/>
            </a:prstGeom>
            <a:noFill/>
            <a:ln cap="flat" cmpd="sng" w="19050">
              <a:solidFill>
                <a:schemeClr val="dk1"/>
              </a:solidFill>
              <a:prstDash val="solid"/>
              <a:round/>
              <a:headEnd len="med" w="med" type="none"/>
              <a:tailEnd len="med" w="med" type="none"/>
            </a:ln>
          </p:spPr>
        </p:cxnSp>
        <p:cxnSp>
          <p:nvCxnSpPr>
            <p:cNvPr id="190" name="Google Shape;190;p19"/>
            <p:cNvCxnSpPr>
              <a:stCxn id="163" idx="6"/>
              <a:endCxn id="172" idx="6"/>
            </p:cNvCxnSpPr>
            <p:nvPr/>
          </p:nvCxnSpPr>
          <p:spPr>
            <a:xfrm>
              <a:off x="1176338" y="2374913"/>
              <a:ext cx="1041900" cy="30600"/>
            </a:xfrm>
            <a:prstGeom prst="straightConnector1">
              <a:avLst/>
            </a:prstGeom>
            <a:noFill/>
            <a:ln cap="flat" cmpd="sng" w="19050">
              <a:solidFill>
                <a:schemeClr val="dk1"/>
              </a:solidFill>
              <a:prstDash val="solid"/>
              <a:round/>
              <a:headEnd len="med" w="med" type="none"/>
              <a:tailEnd len="med" w="med" type="none"/>
            </a:ln>
          </p:spPr>
        </p:cxnSp>
        <p:cxnSp>
          <p:nvCxnSpPr>
            <p:cNvPr id="191" name="Google Shape;191;p19"/>
            <p:cNvCxnSpPr>
              <a:stCxn id="164" idx="6"/>
              <a:endCxn id="172" idx="6"/>
            </p:cNvCxnSpPr>
            <p:nvPr/>
          </p:nvCxnSpPr>
          <p:spPr>
            <a:xfrm flipH="1" rot="10800000">
              <a:off x="1176325" y="2405563"/>
              <a:ext cx="1041900" cy="352800"/>
            </a:xfrm>
            <a:prstGeom prst="straightConnector1">
              <a:avLst/>
            </a:prstGeom>
            <a:noFill/>
            <a:ln cap="flat" cmpd="sng" w="19050">
              <a:solidFill>
                <a:schemeClr val="dk1"/>
              </a:solidFill>
              <a:prstDash val="solid"/>
              <a:round/>
              <a:headEnd len="med" w="med" type="none"/>
              <a:tailEnd len="med" w="med" type="none"/>
            </a:ln>
          </p:spPr>
        </p:cxnSp>
        <p:cxnSp>
          <p:nvCxnSpPr>
            <p:cNvPr id="192" name="Google Shape;192;p19"/>
            <p:cNvCxnSpPr>
              <a:stCxn id="165" idx="6"/>
              <a:endCxn id="172" idx="6"/>
            </p:cNvCxnSpPr>
            <p:nvPr/>
          </p:nvCxnSpPr>
          <p:spPr>
            <a:xfrm flipH="1" rot="10800000">
              <a:off x="1176325" y="2405413"/>
              <a:ext cx="1041900" cy="756300"/>
            </a:xfrm>
            <a:prstGeom prst="straightConnector1">
              <a:avLst/>
            </a:prstGeom>
            <a:noFill/>
            <a:ln cap="flat" cmpd="sng" w="19050">
              <a:solidFill>
                <a:schemeClr val="dk1"/>
              </a:solidFill>
              <a:prstDash val="solid"/>
              <a:round/>
              <a:headEnd len="med" w="med" type="none"/>
              <a:tailEnd len="med" w="med" type="none"/>
            </a:ln>
          </p:spPr>
        </p:cxnSp>
        <p:cxnSp>
          <p:nvCxnSpPr>
            <p:cNvPr id="193" name="Google Shape;193;p19"/>
            <p:cNvCxnSpPr>
              <a:stCxn id="160" idx="6"/>
              <a:endCxn id="173" idx="6"/>
            </p:cNvCxnSpPr>
            <p:nvPr/>
          </p:nvCxnSpPr>
          <p:spPr>
            <a:xfrm>
              <a:off x="1176325" y="1194713"/>
              <a:ext cx="1041900" cy="1626900"/>
            </a:xfrm>
            <a:prstGeom prst="straightConnector1">
              <a:avLst/>
            </a:prstGeom>
            <a:noFill/>
            <a:ln cap="flat" cmpd="sng" w="19050">
              <a:solidFill>
                <a:schemeClr val="dk1"/>
              </a:solidFill>
              <a:prstDash val="solid"/>
              <a:round/>
              <a:headEnd len="med" w="med" type="none"/>
              <a:tailEnd len="med" w="med" type="none"/>
            </a:ln>
          </p:spPr>
        </p:cxnSp>
        <p:cxnSp>
          <p:nvCxnSpPr>
            <p:cNvPr id="194" name="Google Shape;194;p19"/>
            <p:cNvCxnSpPr>
              <a:stCxn id="161" idx="6"/>
              <a:endCxn id="173" idx="6"/>
            </p:cNvCxnSpPr>
            <p:nvPr/>
          </p:nvCxnSpPr>
          <p:spPr>
            <a:xfrm>
              <a:off x="1176338" y="1588113"/>
              <a:ext cx="1041900" cy="1233300"/>
            </a:xfrm>
            <a:prstGeom prst="straightConnector1">
              <a:avLst/>
            </a:prstGeom>
            <a:noFill/>
            <a:ln cap="flat" cmpd="sng" w="19050">
              <a:solidFill>
                <a:schemeClr val="dk1"/>
              </a:solidFill>
              <a:prstDash val="solid"/>
              <a:round/>
              <a:headEnd len="med" w="med" type="none"/>
              <a:tailEnd len="med" w="med" type="none"/>
            </a:ln>
          </p:spPr>
        </p:cxnSp>
        <p:cxnSp>
          <p:nvCxnSpPr>
            <p:cNvPr id="195" name="Google Shape;195;p19"/>
            <p:cNvCxnSpPr>
              <a:stCxn id="162" idx="6"/>
              <a:endCxn id="173" idx="6"/>
            </p:cNvCxnSpPr>
            <p:nvPr/>
          </p:nvCxnSpPr>
          <p:spPr>
            <a:xfrm>
              <a:off x="1176338" y="1981513"/>
              <a:ext cx="1041900" cy="840000"/>
            </a:xfrm>
            <a:prstGeom prst="straightConnector1">
              <a:avLst/>
            </a:prstGeom>
            <a:noFill/>
            <a:ln cap="flat" cmpd="sng" w="19050">
              <a:solidFill>
                <a:schemeClr val="dk1"/>
              </a:solidFill>
              <a:prstDash val="solid"/>
              <a:round/>
              <a:headEnd len="med" w="med" type="none"/>
              <a:tailEnd len="med" w="med" type="none"/>
            </a:ln>
          </p:spPr>
        </p:cxnSp>
        <p:cxnSp>
          <p:nvCxnSpPr>
            <p:cNvPr id="196" name="Google Shape;196;p19"/>
            <p:cNvCxnSpPr>
              <a:stCxn id="163" idx="6"/>
              <a:endCxn id="173" idx="6"/>
            </p:cNvCxnSpPr>
            <p:nvPr/>
          </p:nvCxnSpPr>
          <p:spPr>
            <a:xfrm>
              <a:off x="1176338" y="2374913"/>
              <a:ext cx="1041900" cy="446700"/>
            </a:xfrm>
            <a:prstGeom prst="straightConnector1">
              <a:avLst/>
            </a:prstGeom>
            <a:noFill/>
            <a:ln cap="flat" cmpd="sng" w="19050">
              <a:solidFill>
                <a:schemeClr val="dk1"/>
              </a:solidFill>
              <a:prstDash val="solid"/>
              <a:round/>
              <a:headEnd len="med" w="med" type="none"/>
              <a:tailEnd len="med" w="med" type="none"/>
            </a:ln>
          </p:spPr>
        </p:cxnSp>
        <p:cxnSp>
          <p:nvCxnSpPr>
            <p:cNvPr id="197" name="Google Shape;197;p19"/>
            <p:cNvCxnSpPr>
              <a:stCxn id="164" idx="6"/>
              <a:endCxn id="173" idx="6"/>
            </p:cNvCxnSpPr>
            <p:nvPr/>
          </p:nvCxnSpPr>
          <p:spPr>
            <a:xfrm>
              <a:off x="1176325" y="2758363"/>
              <a:ext cx="1041900" cy="63000"/>
            </a:xfrm>
            <a:prstGeom prst="straightConnector1">
              <a:avLst/>
            </a:prstGeom>
            <a:noFill/>
            <a:ln cap="flat" cmpd="sng" w="19050">
              <a:solidFill>
                <a:schemeClr val="dk1"/>
              </a:solidFill>
              <a:prstDash val="solid"/>
              <a:round/>
              <a:headEnd len="med" w="med" type="none"/>
              <a:tailEnd len="med" w="med" type="none"/>
            </a:ln>
          </p:spPr>
        </p:cxnSp>
        <p:cxnSp>
          <p:nvCxnSpPr>
            <p:cNvPr id="198" name="Google Shape;198;p19"/>
            <p:cNvCxnSpPr>
              <a:stCxn id="173" idx="6"/>
              <a:endCxn id="165" idx="6"/>
            </p:cNvCxnSpPr>
            <p:nvPr/>
          </p:nvCxnSpPr>
          <p:spPr>
            <a:xfrm flipH="1">
              <a:off x="1176200" y="2821488"/>
              <a:ext cx="1041900" cy="340200"/>
            </a:xfrm>
            <a:prstGeom prst="straightConnector1">
              <a:avLst/>
            </a:prstGeom>
            <a:noFill/>
            <a:ln cap="flat" cmpd="sng" w="19050">
              <a:solidFill>
                <a:schemeClr val="dk1"/>
              </a:solidFill>
              <a:prstDash val="solid"/>
              <a:round/>
              <a:headEnd len="med" w="med" type="none"/>
              <a:tailEnd len="med" w="med" type="none"/>
            </a:ln>
          </p:spPr>
        </p:cxnSp>
        <p:cxnSp>
          <p:nvCxnSpPr>
            <p:cNvPr id="199" name="Google Shape;199;p19"/>
            <p:cNvCxnSpPr>
              <a:stCxn id="167" idx="2"/>
              <a:endCxn id="174" idx="6"/>
            </p:cNvCxnSpPr>
            <p:nvPr/>
          </p:nvCxnSpPr>
          <p:spPr>
            <a:xfrm>
              <a:off x="2543900" y="1596138"/>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00" name="Google Shape;200;p19"/>
            <p:cNvCxnSpPr>
              <a:stCxn id="174" idx="6"/>
              <a:endCxn id="171" idx="2"/>
            </p:cNvCxnSpPr>
            <p:nvPr/>
          </p:nvCxnSpPr>
          <p:spPr>
            <a:xfrm flipH="1">
              <a:off x="2543925" y="1792838"/>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01" name="Google Shape;201;p19"/>
            <p:cNvCxnSpPr>
              <a:stCxn id="174" idx="6"/>
              <a:endCxn id="172" idx="2"/>
            </p:cNvCxnSpPr>
            <p:nvPr/>
          </p:nvCxnSpPr>
          <p:spPr>
            <a:xfrm flipH="1">
              <a:off x="2543925" y="1792838"/>
              <a:ext cx="269700" cy="612600"/>
            </a:xfrm>
            <a:prstGeom prst="straightConnector1">
              <a:avLst/>
            </a:prstGeom>
            <a:noFill/>
            <a:ln cap="flat" cmpd="sng" w="19050">
              <a:solidFill>
                <a:schemeClr val="dk1"/>
              </a:solidFill>
              <a:prstDash val="solid"/>
              <a:round/>
              <a:headEnd len="med" w="med" type="none"/>
              <a:tailEnd len="med" w="med" type="none"/>
            </a:ln>
          </p:spPr>
        </p:cxnSp>
        <p:cxnSp>
          <p:nvCxnSpPr>
            <p:cNvPr id="202" name="Google Shape;202;p19"/>
            <p:cNvCxnSpPr>
              <a:stCxn id="174" idx="6"/>
              <a:endCxn id="173" idx="2"/>
            </p:cNvCxnSpPr>
            <p:nvPr/>
          </p:nvCxnSpPr>
          <p:spPr>
            <a:xfrm flipH="1">
              <a:off x="2543925" y="1792838"/>
              <a:ext cx="269700" cy="1028700"/>
            </a:xfrm>
            <a:prstGeom prst="straightConnector1">
              <a:avLst/>
            </a:prstGeom>
            <a:noFill/>
            <a:ln cap="flat" cmpd="sng" w="19050">
              <a:solidFill>
                <a:schemeClr val="dk1"/>
              </a:solidFill>
              <a:prstDash val="solid"/>
              <a:round/>
              <a:headEnd len="med" w="med" type="none"/>
              <a:tailEnd len="med" w="med" type="none"/>
            </a:ln>
          </p:spPr>
        </p:cxnSp>
        <p:cxnSp>
          <p:nvCxnSpPr>
            <p:cNvPr id="203" name="Google Shape;203;p19"/>
            <p:cNvCxnSpPr>
              <a:stCxn id="175" idx="6"/>
              <a:endCxn id="167" idx="2"/>
            </p:cNvCxnSpPr>
            <p:nvPr/>
          </p:nvCxnSpPr>
          <p:spPr>
            <a:xfrm rot="10800000">
              <a:off x="2543925" y="1596138"/>
              <a:ext cx="269700" cy="590100"/>
            </a:xfrm>
            <a:prstGeom prst="straightConnector1">
              <a:avLst/>
            </a:prstGeom>
            <a:noFill/>
            <a:ln cap="flat" cmpd="sng" w="19050">
              <a:solidFill>
                <a:schemeClr val="dk1"/>
              </a:solidFill>
              <a:prstDash val="solid"/>
              <a:round/>
              <a:headEnd len="med" w="med" type="none"/>
              <a:tailEnd len="med" w="med" type="none"/>
            </a:ln>
          </p:spPr>
        </p:cxnSp>
        <p:cxnSp>
          <p:nvCxnSpPr>
            <p:cNvPr id="204" name="Google Shape;204;p19"/>
            <p:cNvCxnSpPr>
              <a:stCxn id="175" idx="6"/>
              <a:endCxn id="171" idx="2"/>
            </p:cNvCxnSpPr>
            <p:nvPr/>
          </p:nvCxnSpPr>
          <p:spPr>
            <a:xfrm rot="10800000">
              <a:off x="2543925" y="1989438"/>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05" name="Google Shape;205;p19"/>
            <p:cNvCxnSpPr>
              <a:stCxn id="175" idx="6"/>
              <a:endCxn id="172" idx="2"/>
            </p:cNvCxnSpPr>
            <p:nvPr/>
          </p:nvCxnSpPr>
          <p:spPr>
            <a:xfrm flipH="1">
              <a:off x="2543925" y="2186238"/>
              <a:ext cx="269700" cy="219300"/>
            </a:xfrm>
            <a:prstGeom prst="straightConnector1">
              <a:avLst/>
            </a:prstGeom>
            <a:noFill/>
            <a:ln cap="flat" cmpd="sng" w="19050">
              <a:solidFill>
                <a:schemeClr val="dk1"/>
              </a:solidFill>
              <a:prstDash val="solid"/>
              <a:round/>
              <a:headEnd len="med" w="med" type="none"/>
              <a:tailEnd len="med" w="med" type="none"/>
            </a:ln>
          </p:spPr>
        </p:cxnSp>
        <p:cxnSp>
          <p:nvCxnSpPr>
            <p:cNvPr id="206" name="Google Shape;206;p19"/>
            <p:cNvCxnSpPr>
              <a:stCxn id="175" idx="6"/>
              <a:endCxn id="173" idx="2"/>
            </p:cNvCxnSpPr>
            <p:nvPr/>
          </p:nvCxnSpPr>
          <p:spPr>
            <a:xfrm flipH="1">
              <a:off x="2543925" y="2186238"/>
              <a:ext cx="269700" cy="635400"/>
            </a:xfrm>
            <a:prstGeom prst="straightConnector1">
              <a:avLst/>
            </a:prstGeom>
            <a:noFill/>
            <a:ln cap="flat" cmpd="sng" w="19050">
              <a:solidFill>
                <a:schemeClr val="dk1"/>
              </a:solidFill>
              <a:prstDash val="solid"/>
              <a:round/>
              <a:headEnd len="med" w="med" type="none"/>
              <a:tailEnd len="med" w="med" type="none"/>
            </a:ln>
          </p:spPr>
        </p:cxnSp>
        <p:cxnSp>
          <p:nvCxnSpPr>
            <p:cNvPr id="207" name="Google Shape;207;p19"/>
            <p:cNvCxnSpPr>
              <a:stCxn id="176" idx="6"/>
              <a:endCxn id="167" idx="2"/>
            </p:cNvCxnSpPr>
            <p:nvPr/>
          </p:nvCxnSpPr>
          <p:spPr>
            <a:xfrm rot="10800000">
              <a:off x="2543925" y="1596013"/>
              <a:ext cx="269700" cy="1006200"/>
            </a:xfrm>
            <a:prstGeom prst="straightConnector1">
              <a:avLst/>
            </a:prstGeom>
            <a:noFill/>
            <a:ln cap="flat" cmpd="sng" w="19050">
              <a:solidFill>
                <a:schemeClr val="dk1"/>
              </a:solidFill>
              <a:prstDash val="solid"/>
              <a:round/>
              <a:headEnd len="med" w="med" type="none"/>
              <a:tailEnd len="med" w="med" type="none"/>
            </a:ln>
          </p:spPr>
        </p:cxnSp>
        <p:cxnSp>
          <p:nvCxnSpPr>
            <p:cNvPr id="208" name="Google Shape;208;p19"/>
            <p:cNvCxnSpPr>
              <a:stCxn id="176" idx="6"/>
              <a:endCxn id="171" idx="2"/>
            </p:cNvCxnSpPr>
            <p:nvPr/>
          </p:nvCxnSpPr>
          <p:spPr>
            <a:xfrm rot="10800000">
              <a:off x="2543925" y="1989613"/>
              <a:ext cx="269700" cy="612600"/>
            </a:xfrm>
            <a:prstGeom prst="straightConnector1">
              <a:avLst/>
            </a:prstGeom>
            <a:noFill/>
            <a:ln cap="flat" cmpd="sng" w="19050">
              <a:solidFill>
                <a:schemeClr val="dk1"/>
              </a:solidFill>
              <a:prstDash val="solid"/>
              <a:round/>
              <a:headEnd len="med" w="med" type="none"/>
              <a:tailEnd len="med" w="med" type="none"/>
            </a:ln>
          </p:spPr>
        </p:cxnSp>
        <p:cxnSp>
          <p:nvCxnSpPr>
            <p:cNvPr id="209" name="Google Shape;209;p19"/>
            <p:cNvCxnSpPr>
              <a:stCxn id="176" idx="6"/>
              <a:endCxn id="172" idx="2"/>
            </p:cNvCxnSpPr>
            <p:nvPr/>
          </p:nvCxnSpPr>
          <p:spPr>
            <a:xfrm rot="10800000">
              <a:off x="2543925" y="2405413"/>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10" name="Google Shape;210;p19"/>
            <p:cNvCxnSpPr>
              <a:stCxn id="176" idx="6"/>
              <a:endCxn id="173" idx="2"/>
            </p:cNvCxnSpPr>
            <p:nvPr/>
          </p:nvCxnSpPr>
          <p:spPr>
            <a:xfrm flipH="1">
              <a:off x="2543925" y="2602213"/>
              <a:ext cx="269700" cy="219300"/>
            </a:xfrm>
            <a:prstGeom prst="straightConnector1">
              <a:avLst/>
            </a:prstGeom>
            <a:noFill/>
            <a:ln cap="flat" cmpd="sng" w="19050">
              <a:solidFill>
                <a:schemeClr val="dk1"/>
              </a:solidFill>
              <a:prstDash val="solid"/>
              <a:round/>
              <a:headEnd len="med" w="med" type="none"/>
              <a:tailEnd len="med" w="med" type="none"/>
            </a:ln>
          </p:spPr>
        </p:cxnSp>
        <p:cxnSp>
          <p:nvCxnSpPr>
            <p:cNvPr id="211" name="Google Shape;211;p19"/>
            <p:cNvCxnSpPr>
              <a:stCxn id="174" idx="2"/>
              <a:endCxn id="151" idx="2"/>
            </p:cNvCxnSpPr>
            <p:nvPr/>
          </p:nvCxnSpPr>
          <p:spPr>
            <a:xfrm>
              <a:off x="3139425" y="1792838"/>
              <a:ext cx="949200" cy="186000"/>
            </a:xfrm>
            <a:prstGeom prst="straightConnector1">
              <a:avLst/>
            </a:prstGeom>
            <a:noFill/>
            <a:ln cap="flat" cmpd="sng" w="19050">
              <a:solidFill>
                <a:schemeClr val="dk1"/>
              </a:solidFill>
              <a:prstDash val="solid"/>
              <a:round/>
              <a:headEnd len="med" w="med" type="none"/>
              <a:tailEnd len="med" w="med" type="none"/>
            </a:ln>
          </p:spPr>
        </p:cxnSp>
        <p:cxnSp>
          <p:nvCxnSpPr>
            <p:cNvPr id="212" name="Google Shape;212;p19"/>
            <p:cNvCxnSpPr>
              <a:stCxn id="175" idx="2"/>
              <a:endCxn id="151" idx="2"/>
            </p:cNvCxnSpPr>
            <p:nvPr/>
          </p:nvCxnSpPr>
          <p:spPr>
            <a:xfrm flipH="1" rot="10800000">
              <a:off x="3139425" y="1978938"/>
              <a:ext cx="949200" cy="207300"/>
            </a:xfrm>
            <a:prstGeom prst="straightConnector1">
              <a:avLst/>
            </a:prstGeom>
            <a:noFill/>
            <a:ln cap="flat" cmpd="sng" w="19050">
              <a:solidFill>
                <a:schemeClr val="dk1"/>
              </a:solidFill>
              <a:prstDash val="solid"/>
              <a:round/>
              <a:headEnd len="med" w="med" type="none"/>
              <a:tailEnd len="med" w="med" type="none"/>
            </a:ln>
          </p:spPr>
        </p:cxnSp>
        <p:cxnSp>
          <p:nvCxnSpPr>
            <p:cNvPr id="213" name="Google Shape;213;p19"/>
            <p:cNvCxnSpPr>
              <a:stCxn id="176" idx="2"/>
              <a:endCxn id="151" idx="2"/>
            </p:cNvCxnSpPr>
            <p:nvPr/>
          </p:nvCxnSpPr>
          <p:spPr>
            <a:xfrm flipH="1" rot="10800000">
              <a:off x="3139425" y="1978813"/>
              <a:ext cx="949200" cy="623400"/>
            </a:xfrm>
            <a:prstGeom prst="straightConnector1">
              <a:avLst/>
            </a:prstGeom>
            <a:noFill/>
            <a:ln cap="flat" cmpd="sng" w="19050">
              <a:solidFill>
                <a:schemeClr val="dk1"/>
              </a:solidFill>
              <a:prstDash val="solid"/>
              <a:round/>
              <a:headEnd len="med" w="med" type="none"/>
              <a:tailEnd len="med" w="med" type="none"/>
            </a:ln>
          </p:spPr>
        </p:cxnSp>
        <p:cxnSp>
          <p:nvCxnSpPr>
            <p:cNvPr id="214" name="Google Shape;214;p19"/>
            <p:cNvCxnSpPr>
              <a:stCxn id="174" idx="2"/>
              <a:endCxn id="152" idx="2"/>
            </p:cNvCxnSpPr>
            <p:nvPr/>
          </p:nvCxnSpPr>
          <p:spPr>
            <a:xfrm>
              <a:off x="3139425" y="1792838"/>
              <a:ext cx="949200" cy="543600"/>
            </a:xfrm>
            <a:prstGeom prst="straightConnector1">
              <a:avLst/>
            </a:prstGeom>
            <a:noFill/>
            <a:ln cap="flat" cmpd="sng" w="19050">
              <a:solidFill>
                <a:schemeClr val="dk1"/>
              </a:solidFill>
              <a:prstDash val="solid"/>
              <a:round/>
              <a:headEnd len="med" w="med" type="none"/>
              <a:tailEnd len="med" w="med" type="none"/>
            </a:ln>
          </p:spPr>
        </p:cxnSp>
        <p:cxnSp>
          <p:nvCxnSpPr>
            <p:cNvPr id="215" name="Google Shape;215;p19"/>
            <p:cNvCxnSpPr>
              <a:stCxn id="175" idx="2"/>
              <a:endCxn id="152" idx="2"/>
            </p:cNvCxnSpPr>
            <p:nvPr/>
          </p:nvCxnSpPr>
          <p:spPr>
            <a:xfrm>
              <a:off x="3139425" y="2186238"/>
              <a:ext cx="949200" cy="150300"/>
            </a:xfrm>
            <a:prstGeom prst="straightConnector1">
              <a:avLst/>
            </a:prstGeom>
            <a:noFill/>
            <a:ln cap="flat" cmpd="sng" w="19050">
              <a:solidFill>
                <a:schemeClr val="dk1"/>
              </a:solidFill>
              <a:prstDash val="solid"/>
              <a:round/>
              <a:headEnd len="med" w="med" type="none"/>
              <a:tailEnd len="med" w="med" type="none"/>
            </a:ln>
          </p:spPr>
        </p:cxnSp>
        <p:cxnSp>
          <p:nvCxnSpPr>
            <p:cNvPr id="216" name="Google Shape;216;p19"/>
            <p:cNvCxnSpPr>
              <a:stCxn id="176" idx="2"/>
              <a:endCxn id="152" idx="2"/>
            </p:cNvCxnSpPr>
            <p:nvPr/>
          </p:nvCxnSpPr>
          <p:spPr>
            <a:xfrm flipH="1" rot="10800000">
              <a:off x="3139425" y="2336413"/>
              <a:ext cx="949200" cy="265800"/>
            </a:xfrm>
            <a:prstGeom prst="straightConnector1">
              <a:avLst/>
            </a:prstGeom>
            <a:noFill/>
            <a:ln cap="flat" cmpd="sng" w="19050">
              <a:solidFill>
                <a:schemeClr val="dk1"/>
              </a:solidFill>
              <a:prstDash val="solid"/>
              <a:round/>
              <a:headEnd len="med" w="med" type="none"/>
              <a:tailEnd len="med" w="med" type="none"/>
            </a:ln>
          </p:spPr>
        </p:cxnSp>
      </p:grpSp>
      <p:grpSp>
        <p:nvGrpSpPr>
          <p:cNvPr id="217" name="Google Shape;217;p19"/>
          <p:cNvGrpSpPr/>
          <p:nvPr/>
        </p:nvGrpSpPr>
        <p:grpSpPr>
          <a:xfrm flipH="1">
            <a:off x="4483263" y="1142163"/>
            <a:ext cx="3238100" cy="2248700"/>
            <a:chOff x="850525" y="1053863"/>
            <a:chExt cx="3238100" cy="2248700"/>
          </a:xfrm>
        </p:grpSpPr>
        <p:grpSp>
          <p:nvGrpSpPr>
            <p:cNvPr id="218" name="Google Shape;218;p19"/>
            <p:cNvGrpSpPr/>
            <p:nvPr/>
          </p:nvGrpSpPr>
          <p:grpSpPr>
            <a:xfrm>
              <a:off x="850525" y="1053863"/>
              <a:ext cx="325813" cy="2248700"/>
              <a:chOff x="2014913" y="896438"/>
              <a:chExt cx="325813" cy="2248700"/>
            </a:xfrm>
          </p:grpSpPr>
          <p:sp>
            <p:nvSpPr>
              <p:cNvPr id="219" name="Google Shape;219;p19"/>
              <p:cNvSpPr/>
              <p:nvPr/>
            </p:nvSpPr>
            <p:spPr>
              <a:xfrm>
                <a:off x="2014913" y="896438"/>
                <a:ext cx="325800" cy="281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2014925" y="1289838"/>
                <a:ext cx="325800" cy="281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2014925" y="1683238"/>
                <a:ext cx="325800" cy="281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2014925" y="2076638"/>
                <a:ext cx="325800" cy="281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9"/>
              <p:cNvSpPr/>
              <p:nvPr/>
            </p:nvSpPr>
            <p:spPr>
              <a:xfrm>
                <a:off x="2014913" y="2460088"/>
                <a:ext cx="325800" cy="281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9"/>
              <p:cNvSpPr/>
              <p:nvPr/>
            </p:nvSpPr>
            <p:spPr>
              <a:xfrm>
                <a:off x="2014913" y="2863438"/>
                <a:ext cx="325800" cy="281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5" name="Google Shape;225;p19"/>
            <p:cNvCxnSpPr>
              <a:stCxn id="219" idx="6"/>
              <a:endCxn id="226" idx="6"/>
            </p:cNvCxnSpPr>
            <p:nvPr/>
          </p:nvCxnSpPr>
          <p:spPr>
            <a:xfrm>
              <a:off x="1176325" y="1194713"/>
              <a:ext cx="1041900" cy="401400"/>
            </a:xfrm>
            <a:prstGeom prst="straightConnector1">
              <a:avLst/>
            </a:prstGeom>
            <a:noFill/>
            <a:ln cap="flat" cmpd="sng" w="19050">
              <a:solidFill>
                <a:schemeClr val="dk1"/>
              </a:solidFill>
              <a:prstDash val="solid"/>
              <a:round/>
              <a:headEnd len="med" w="med" type="none"/>
              <a:tailEnd len="med" w="med" type="none"/>
            </a:ln>
          </p:spPr>
        </p:cxnSp>
        <p:cxnSp>
          <p:nvCxnSpPr>
            <p:cNvPr id="227" name="Google Shape;227;p19"/>
            <p:cNvCxnSpPr>
              <a:stCxn id="220" idx="6"/>
              <a:endCxn id="226" idx="6"/>
            </p:cNvCxnSpPr>
            <p:nvPr/>
          </p:nvCxnSpPr>
          <p:spPr>
            <a:xfrm>
              <a:off x="1176338" y="1588113"/>
              <a:ext cx="1041900" cy="8100"/>
            </a:xfrm>
            <a:prstGeom prst="straightConnector1">
              <a:avLst/>
            </a:prstGeom>
            <a:noFill/>
            <a:ln cap="flat" cmpd="sng" w="19050">
              <a:solidFill>
                <a:schemeClr val="dk1"/>
              </a:solidFill>
              <a:prstDash val="solid"/>
              <a:round/>
              <a:headEnd len="med" w="med" type="none"/>
              <a:tailEnd len="med" w="med" type="none"/>
            </a:ln>
          </p:spPr>
        </p:cxnSp>
        <p:cxnSp>
          <p:nvCxnSpPr>
            <p:cNvPr id="228" name="Google Shape;228;p19"/>
            <p:cNvCxnSpPr>
              <a:stCxn id="221" idx="6"/>
              <a:endCxn id="226" idx="6"/>
            </p:cNvCxnSpPr>
            <p:nvPr/>
          </p:nvCxnSpPr>
          <p:spPr>
            <a:xfrm flipH="1" rot="10800000">
              <a:off x="1176338" y="1596013"/>
              <a:ext cx="1041900" cy="385500"/>
            </a:xfrm>
            <a:prstGeom prst="straightConnector1">
              <a:avLst/>
            </a:prstGeom>
            <a:noFill/>
            <a:ln cap="flat" cmpd="sng" w="19050">
              <a:solidFill>
                <a:schemeClr val="dk1"/>
              </a:solidFill>
              <a:prstDash val="solid"/>
              <a:round/>
              <a:headEnd len="med" w="med" type="none"/>
              <a:tailEnd len="med" w="med" type="none"/>
            </a:ln>
          </p:spPr>
        </p:cxnSp>
        <p:grpSp>
          <p:nvGrpSpPr>
            <p:cNvPr id="229" name="Google Shape;229;p19"/>
            <p:cNvGrpSpPr/>
            <p:nvPr/>
          </p:nvGrpSpPr>
          <p:grpSpPr>
            <a:xfrm flipH="1">
              <a:off x="2218100" y="1455288"/>
              <a:ext cx="921325" cy="1507050"/>
              <a:chOff x="5553138" y="1303500"/>
              <a:chExt cx="921325" cy="1507050"/>
            </a:xfrm>
          </p:grpSpPr>
          <p:sp>
            <p:nvSpPr>
              <p:cNvPr id="226" name="Google Shape;226;p19"/>
              <p:cNvSpPr/>
              <p:nvPr/>
            </p:nvSpPr>
            <p:spPr>
              <a:xfrm>
                <a:off x="6148663" y="13035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6148663" y="16969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6148663" y="2112875"/>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6148663" y="252885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5553138" y="15002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5553138" y="1893600"/>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5553138" y="2309575"/>
                <a:ext cx="325800" cy="281700"/>
              </a:xfrm>
              <a:prstGeom prst="ellipse">
                <a:avLst/>
              </a:prstGeom>
              <a:solidFill>
                <a:srgbClr val="B75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36" name="Google Shape;236;p19"/>
            <p:cNvCxnSpPr>
              <a:stCxn id="222" idx="6"/>
              <a:endCxn id="226" idx="6"/>
            </p:cNvCxnSpPr>
            <p:nvPr/>
          </p:nvCxnSpPr>
          <p:spPr>
            <a:xfrm flipH="1" rot="10800000">
              <a:off x="1176338" y="1596113"/>
              <a:ext cx="1041900" cy="778800"/>
            </a:xfrm>
            <a:prstGeom prst="straightConnector1">
              <a:avLst/>
            </a:prstGeom>
            <a:noFill/>
            <a:ln cap="flat" cmpd="sng" w="19050">
              <a:solidFill>
                <a:schemeClr val="dk1"/>
              </a:solidFill>
              <a:prstDash val="solid"/>
              <a:round/>
              <a:headEnd len="med" w="med" type="none"/>
              <a:tailEnd len="med" w="med" type="none"/>
            </a:ln>
          </p:spPr>
        </p:cxnSp>
        <p:cxnSp>
          <p:nvCxnSpPr>
            <p:cNvPr id="237" name="Google Shape;237;p19"/>
            <p:cNvCxnSpPr>
              <a:stCxn id="223" idx="6"/>
              <a:endCxn id="226" idx="6"/>
            </p:cNvCxnSpPr>
            <p:nvPr/>
          </p:nvCxnSpPr>
          <p:spPr>
            <a:xfrm flipH="1" rot="10800000">
              <a:off x="1176325" y="1596163"/>
              <a:ext cx="1041900" cy="1162200"/>
            </a:xfrm>
            <a:prstGeom prst="straightConnector1">
              <a:avLst/>
            </a:prstGeom>
            <a:noFill/>
            <a:ln cap="flat" cmpd="sng" w="19050">
              <a:solidFill>
                <a:schemeClr val="dk1"/>
              </a:solidFill>
              <a:prstDash val="solid"/>
              <a:round/>
              <a:headEnd len="med" w="med" type="none"/>
              <a:tailEnd len="med" w="med" type="none"/>
            </a:ln>
          </p:spPr>
        </p:cxnSp>
        <p:cxnSp>
          <p:nvCxnSpPr>
            <p:cNvPr id="238" name="Google Shape;238;p19"/>
            <p:cNvCxnSpPr>
              <a:stCxn id="224" idx="6"/>
              <a:endCxn id="226" idx="6"/>
            </p:cNvCxnSpPr>
            <p:nvPr/>
          </p:nvCxnSpPr>
          <p:spPr>
            <a:xfrm flipH="1" rot="10800000">
              <a:off x="1176325" y="1596013"/>
              <a:ext cx="1041900" cy="1565700"/>
            </a:xfrm>
            <a:prstGeom prst="straightConnector1">
              <a:avLst/>
            </a:prstGeom>
            <a:noFill/>
            <a:ln cap="flat" cmpd="sng" w="19050">
              <a:solidFill>
                <a:schemeClr val="dk1"/>
              </a:solidFill>
              <a:prstDash val="solid"/>
              <a:round/>
              <a:headEnd len="med" w="med" type="none"/>
              <a:tailEnd len="med" w="med" type="none"/>
            </a:ln>
          </p:spPr>
        </p:cxnSp>
        <p:cxnSp>
          <p:nvCxnSpPr>
            <p:cNvPr id="239" name="Google Shape;239;p19"/>
            <p:cNvCxnSpPr>
              <a:stCxn id="220" idx="6"/>
              <a:endCxn id="230" idx="6"/>
            </p:cNvCxnSpPr>
            <p:nvPr/>
          </p:nvCxnSpPr>
          <p:spPr>
            <a:xfrm>
              <a:off x="1176338" y="1588113"/>
              <a:ext cx="1041900" cy="401400"/>
            </a:xfrm>
            <a:prstGeom prst="straightConnector1">
              <a:avLst/>
            </a:prstGeom>
            <a:noFill/>
            <a:ln cap="flat" cmpd="sng" w="19050">
              <a:solidFill>
                <a:schemeClr val="dk1"/>
              </a:solidFill>
              <a:prstDash val="solid"/>
              <a:round/>
              <a:headEnd len="med" w="med" type="none"/>
              <a:tailEnd len="med" w="med" type="none"/>
            </a:ln>
          </p:spPr>
        </p:cxnSp>
        <p:cxnSp>
          <p:nvCxnSpPr>
            <p:cNvPr id="240" name="Google Shape;240;p19"/>
            <p:cNvCxnSpPr>
              <a:stCxn id="221" idx="6"/>
              <a:endCxn id="230" idx="6"/>
            </p:cNvCxnSpPr>
            <p:nvPr/>
          </p:nvCxnSpPr>
          <p:spPr>
            <a:xfrm>
              <a:off x="1176338" y="1981513"/>
              <a:ext cx="1041900" cy="8100"/>
            </a:xfrm>
            <a:prstGeom prst="straightConnector1">
              <a:avLst/>
            </a:prstGeom>
            <a:noFill/>
            <a:ln cap="flat" cmpd="sng" w="19050">
              <a:solidFill>
                <a:schemeClr val="dk1"/>
              </a:solidFill>
              <a:prstDash val="solid"/>
              <a:round/>
              <a:headEnd len="med" w="med" type="none"/>
              <a:tailEnd len="med" w="med" type="none"/>
            </a:ln>
          </p:spPr>
        </p:cxnSp>
        <p:cxnSp>
          <p:nvCxnSpPr>
            <p:cNvPr id="241" name="Google Shape;241;p19"/>
            <p:cNvCxnSpPr>
              <a:stCxn id="219" idx="6"/>
              <a:endCxn id="230" idx="6"/>
            </p:cNvCxnSpPr>
            <p:nvPr/>
          </p:nvCxnSpPr>
          <p:spPr>
            <a:xfrm>
              <a:off x="1176325" y="1194713"/>
              <a:ext cx="1041900" cy="794700"/>
            </a:xfrm>
            <a:prstGeom prst="straightConnector1">
              <a:avLst/>
            </a:prstGeom>
            <a:noFill/>
            <a:ln cap="flat" cmpd="sng" w="19050">
              <a:solidFill>
                <a:schemeClr val="dk1"/>
              </a:solidFill>
              <a:prstDash val="solid"/>
              <a:round/>
              <a:headEnd len="med" w="med" type="none"/>
              <a:tailEnd len="med" w="med" type="none"/>
            </a:ln>
          </p:spPr>
        </p:cxnSp>
        <p:cxnSp>
          <p:nvCxnSpPr>
            <p:cNvPr id="242" name="Google Shape;242;p19"/>
            <p:cNvCxnSpPr>
              <a:stCxn id="222" idx="6"/>
              <a:endCxn id="230" idx="6"/>
            </p:cNvCxnSpPr>
            <p:nvPr/>
          </p:nvCxnSpPr>
          <p:spPr>
            <a:xfrm flipH="1" rot="10800000">
              <a:off x="1176338" y="1989413"/>
              <a:ext cx="1041900" cy="385500"/>
            </a:xfrm>
            <a:prstGeom prst="straightConnector1">
              <a:avLst/>
            </a:prstGeom>
            <a:noFill/>
            <a:ln cap="flat" cmpd="sng" w="19050">
              <a:solidFill>
                <a:schemeClr val="dk1"/>
              </a:solidFill>
              <a:prstDash val="solid"/>
              <a:round/>
              <a:headEnd len="med" w="med" type="none"/>
              <a:tailEnd len="med" w="med" type="none"/>
            </a:ln>
          </p:spPr>
        </p:cxnSp>
        <p:cxnSp>
          <p:nvCxnSpPr>
            <p:cNvPr id="243" name="Google Shape;243;p19"/>
            <p:cNvCxnSpPr>
              <a:stCxn id="223" idx="6"/>
              <a:endCxn id="230" idx="6"/>
            </p:cNvCxnSpPr>
            <p:nvPr/>
          </p:nvCxnSpPr>
          <p:spPr>
            <a:xfrm flipH="1" rot="10800000">
              <a:off x="1176325" y="1989463"/>
              <a:ext cx="1041900" cy="768900"/>
            </a:xfrm>
            <a:prstGeom prst="straightConnector1">
              <a:avLst/>
            </a:prstGeom>
            <a:noFill/>
            <a:ln cap="flat" cmpd="sng" w="19050">
              <a:solidFill>
                <a:schemeClr val="dk1"/>
              </a:solidFill>
              <a:prstDash val="solid"/>
              <a:round/>
              <a:headEnd len="med" w="med" type="none"/>
              <a:tailEnd len="med" w="med" type="none"/>
            </a:ln>
          </p:spPr>
        </p:cxnSp>
        <p:cxnSp>
          <p:nvCxnSpPr>
            <p:cNvPr id="244" name="Google Shape;244;p19"/>
            <p:cNvCxnSpPr>
              <a:stCxn id="223" idx="6"/>
              <a:endCxn id="230" idx="6"/>
            </p:cNvCxnSpPr>
            <p:nvPr/>
          </p:nvCxnSpPr>
          <p:spPr>
            <a:xfrm flipH="1" rot="10800000">
              <a:off x="1176325" y="1989463"/>
              <a:ext cx="1041900" cy="768900"/>
            </a:xfrm>
            <a:prstGeom prst="straightConnector1">
              <a:avLst/>
            </a:prstGeom>
            <a:noFill/>
            <a:ln cap="flat" cmpd="sng" w="19050">
              <a:solidFill>
                <a:schemeClr val="dk1"/>
              </a:solidFill>
              <a:prstDash val="solid"/>
              <a:round/>
              <a:headEnd len="med" w="med" type="none"/>
              <a:tailEnd len="med" w="med" type="none"/>
            </a:ln>
          </p:spPr>
        </p:cxnSp>
        <p:cxnSp>
          <p:nvCxnSpPr>
            <p:cNvPr id="245" name="Google Shape;245;p19"/>
            <p:cNvCxnSpPr>
              <a:stCxn id="224" idx="6"/>
              <a:endCxn id="230" idx="6"/>
            </p:cNvCxnSpPr>
            <p:nvPr/>
          </p:nvCxnSpPr>
          <p:spPr>
            <a:xfrm flipH="1" rot="10800000">
              <a:off x="1176325" y="1989613"/>
              <a:ext cx="1041900" cy="1172100"/>
            </a:xfrm>
            <a:prstGeom prst="straightConnector1">
              <a:avLst/>
            </a:prstGeom>
            <a:noFill/>
            <a:ln cap="flat" cmpd="sng" w="19050">
              <a:solidFill>
                <a:schemeClr val="dk1"/>
              </a:solidFill>
              <a:prstDash val="solid"/>
              <a:round/>
              <a:headEnd len="med" w="med" type="none"/>
              <a:tailEnd len="med" w="med" type="none"/>
            </a:ln>
          </p:spPr>
        </p:cxnSp>
        <p:cxnSp>
          <p:nvCxnSpPr>
            <p:cNvPr id="246" name="Google Shape;246;p19"/>
            <p:cNvCxnSpPr>
              <a:stCxn id="219" idx="6"/>
              <a:endCxn id="231" idx="6"/>
            </p:cNvCxnSpPr>
            <p:nvPr/>
          </p:nvCxnSpPr>
          <p:spPr>
            <a:xfrm>
              <a:off x="1176325" y="1194713"/>
              <a:ext cx="1041900" cy="1210800"/>
            </a:xfrm>
            <a:prstGeom prst="straightConnector1">
              <a:avLst/>
            </a:prstGeom>
            <a:noFill/>
            <a:ln cap="flat" cmpd="sng" w="19050">
              <a:solidFill>
                <a:schemeClr val="dk1"/>
              </a:solidFill>
              <a:prstDash val="solid"/>
              <a:round/>
              <a:headEnd len="med" w="med" type="none"/>
              <a:tailEnd len="med" w="med" type="none"/>
            </a:ln>
          </p:spPr>
        </p:cxnSp>
        <p:cxnSp>
          <p:nvCxnSpPr>
            <p:cNvPr id="247" name="Google Shape;247;p19"/>
            <p:cNvCxnSpPr>
              <a:stCxn id="220" idx="6"/>
              <a:endCxn id="231" idx="6"/>
            </p:cNvCxnSpPr>
            <p:nvPr/>
          </p:nvCxnSpPr>
          <p:spPr>
            <a:xfrm>
              <a:off x="1176338" y="1588113"/>
              <a:ext cx="1041900" cy="817500"/>
            </a:xfrm>
            <a:prstGeom prst="straightConnector1">
              <a:avLst/>
            </a:prstGeom>
            <a:noFill/>
            <a:ln cap="flat" cmpd="sng" w="19050">
              <a:solidFill>
                <a:schemeClr val="dk1"/>
              </a:solidFill>
              <a:prstDash val="solid"/>
              <a:round/>
              <a:headEnd len="med" w="med" type="none"/>
              <a:tailEnd len="med" w="med" type="none"/>
            </a:ln>
          </p:spPr>
        </p:cxnSp>
        <p:cxnSp>
          <p:nvCxnSpPr>
            <p:cNvPr id="248" name="Google Shape;248;p19"/>
            <p:cNvCxnSpPr>
              <a:stCxn id="221" idx="6"/>
              <a:endCxn id="231" idx="6"/>
            </p:cNvCxnSpPr>
            <p:nvPr/>
          </p:nvCxnSpPr>
          <p:spPr>
            <a:xfrm>
              <a:off x="1176338" y="1981513"/>
              <a:ext cx="1041900" cy="423900"/>
            </a:xfrm>
            <a:prstGeom prst="straightConnector1">
              <a:avLst/>
            </a:prstGeom>
            <a:noFill/>
            <a:ln cap="flat" cmpd="sng" w="19050">
              <a:solidFill>
                <a:schemeClr val="dk1"/>
              </a:solidFill>
              <a:prstDash val="solid"/>
              <a:round/>
              <a:headEnd len="med" w="med" type="none"/>
              <a:tailEnd len="med" w="med" type="none"/>
            </a:ln>
          </p:spPr>
        </p:cxnSp>
        <p:cxnSp>
          <p:nvCxnSpPr>
            <p:cNvPr id="249" name="Google Shape;249;p19"/>
            <p:cNvCxnSpPr>
              <a:stCxn id="222" idx="6"/>
              <a:endCxn id="231" idx="6"/>
            </p:cNvCxnSpPr>
            <p:nvPr/>
          </p:nvCxnSpPr>
          <p:spPr>
            <a:xfrm>
              <a:off x="1176338" y="2374913"/>
              <a:ext cx="1041900" cy="30600"/>
            </a:xfrm>
            <a:prstGeom prst="straightConnector1">
              <a:avLst/>
            </a:prstGeom>
            <a:noFill/>
            <a:ln cap="flat" cmpd="sng" w="19050">
              <a:solidFill>
                <a:schemeClr val="dk1"/>
              </a:solidFill>
              <a:prstDash val="solid"/>
              <a:round/>
              <a:headEnd len="med" w="med" type="none"/>
              <a:tailEnd len="med" w="med" type="none"/>
            </a:ln>
          </p:spPr>
        </p:cxnSp>
        <p:cxnSp>
          <p:nvCxnSpPr>
            <p:cNvPr id="250" name="Google Shape;250;p19"/>
            <p:cNvCxnSpPr>
              <a:stCxn id="223" idx="6"/>
              <a:endCxn id="231" idx="6"/>
            </p:cNvCxnSpPr>
            <p:nvPr/>
          </p:nvCxnSpPr>
          <p:spPr>
            <a:xfrm flipH="1" rot="10800000">
              <a:off x="1176325" y="2405563"/>
              <a:ext cx="1041900" cy="352800"/>
            </a:xfrm>
            <a:prstGeom prst="straightConnector1">
              <a:avLst/>
            </a:prstGeom>
            <a:noFill/>
            <a:ln cap="flat" cmpd="sng" w="19050">
              <a:solidFill>
                <a:schemeClr val="dk1"/>
              </a:solidFill>
              <a:prstDash val="solid"/>
              <a:round/>
              <a:headEnd len="med" w="med" type="none"/>
              <a:tailEnd len="med" w="med" type="none"/>
            </a:ln>
          </p:spPr>
        </p:cxnSp>
        <p:cxnSp>
          <p:nvCxnSpPr>
            <p:cNvPr id="251" name="Google Shape;251;p19"/>
            <p:cNvCxnSpPr>
              <a:stCxn id="224" idx="6"/>
              <a:endCxn id="231" idx="6"/>
            </p:cNvCxnSpPr>
            <p:nvPr/>
          </p:nvCxnSpPr>
          <p:spPr>
            <a:xfrm flipH="1" rot="10800000">
              <a:off x="1176325" y="2405413"/>
              <a:ext cx="1041900" cy="756300"/>
            </a:xfrm>
            <a:prstGeom prst="straightConnector1">
              <a:avLst/>
            </a:prstGeom>
            <a:noFill/>
            <a:ln cap="flat" cmpd="sng" w="19050">
              <a:solidFill>
                <a:schemeClr val="dk1"/>
              </a:solidFill>
              <a:prstDash val="solid"/>
              <a:round/>
              <a:headEnd len="med" w="med" type="none"/>
              <a:tailEnd len="med" w="med" type="none"/>
            </a:ln>
          </p:spPr>
        </p:cxnSp>
        <p:cxnSp>
          <p:nvCxnSpPr>
            <p:cNvPr id="252" name="Google Shape;252;p19"/>
            <p:cNvCxnSpPr>
              <a:stCxn id="219" idx="6"/>
              <a:endCxn id="232" idx="6"/>
            </p:cNvCxnSpPr>
            <p:nvPr/>
          </p:nvCxnSpPr>
          <p:spPr>
            <a:xfrm>
              <a:off x="1176325" y="1194713"/>
              <a:ext cx="1041900" cy="1626900"/>
            </a:xfrm>
            <a:prstGeom prst="straightConnector1">
              <a:avLst/>
            </a:prstGeom>
            <a:noFill/>
            <a:ln cap="flat" cmpd="sng" w="19050">
              <a:solidFill>
                <a:schemeClr val="dk1"/>
              </a:solidFill>
              <a:prstDash val="solid"/>
              <a:round/>
              <a:headEnd len="med" w="med" type="none"/>
              <a:tailEnd len="med" w="med" type="none"/>
            </a:ln>
          </p:spPr>
        </p:cxnSp>
        <p:cxnSp>
          <p:nvCxnSpPr>
            <p:cNvPr id="253" name="Google Shape;253;p19"/>
            <p:cNvCxnSpPr>
              <a:stCxn id="220" idx="6"/>
              <a:endCxn id="232" idx="6"/>
            </p:cNvCxnSpPr>
            <p:nvPr/>
          </p:nvCxnSpPr>
          <p:spPr>
            <a:xfrm>
              <a:off x="1176338" y="1588113"/>
              <a:ext cx="1041900" cy="1233300"/>
            </a:xfrm>
            <a:prstGeom prst="straightConnector1">
              <a:avLst/>
            </a:prstGeom>
            <a:noFill/>
            <a:ln cap="flat" cmpd="sng" w="19050">
              <a:solidFill>
                <a:schemeClr val="dk1"/>
              </a:solidFill>
              <a:prstDash val="solid"/>
              <a:round/>
              <a:headEnd len="med" w="med" type="none"/>
              <a:tailEnd len="med" w="med" type="none"/>
            </a:ln>
          </p:spPr>
        </p:cxnSp>
        <p:cxnSp>
          <p:nvCxnSpPr>
            <p:cNvPr id="254" name="Google Shape;254;p19"/>
            <p:cNvCxnSpPr>
              <a:stCxn id="221" idx="6"/>
              <a:endCxn id="232" idx="6"/>
            </p:cNvCxnSpPr>
            <p:nvPr/>
          </p:nvCxnSpPr>
          <p:spPr>
            <a:xfrm>
              <a:off x="1176338" y="1981513"/>
              <a:ext cx="1041900" cy="840000"/>
            </a:xfrm>
            <a:prstGeom prst="straightConnector1">
              <a:avLst/>
            </a:prstGeom>
            <a:noFill/>
            <a:ln cap="flat" cmpd="sng" w="19050">
              <a:solidFill>
                <a:schemeClr val="dk1"/>
              </a:solidFill>
              <a:prstDash val="solid"/>
              <a:round/>
              <a:headEnd len="med" w="med" type="none"/>
              <a:tailEnd len="med" w="med" type="none"/>
            </a:ln>
          </p:spPr>
        </p:cxnSp>
        <p:cxnSp>
          <p:nvCxnSpPr>
            <p:cNvPr id="255" name="Google Shape;255;p19"/>
            <p:cNvCxnSpPr>
              <a:stCxn id="222" idx="6"/>
              <a:endCxn id="232" idx="6"/>
            </p:cNvCxnSpPr>
            <p:nvPr/>
          </p:nvCxnSpPr>
          <p:spPr>
            <a:xfrm>
              <a:off x="1176338" y="2374913"/>
              <a:ext cx="1041900" cy="446700"/>
            </a:xfrm>
            <a:prstGeom prst="straightConnector1">
              <a:avLst/>
            </a:prstGeom>
            <a:noFill/>
            <a:ln cap="flat" cmpd="sng" w="19050">
              <a:solidFill>
                <a:schemeClr val="dk1"/>
              </a:solidFill>
              <a:prstDash val="solid"/>
              <a:round/>
              <a:headEnd len="med" w="med" type="none"/>
              <a:tailEnd len="med" w="med" type="none"/>
            </a:ln>
          </p:spPr>
        </p:cxnSp>
        <p:cxnSp>
          <p:nvCxnSpPr>
            <p:cNvPr id="256" name="Google Shape;256;p19"/>
            <p:cNvCxnSpPr>
              <a:stCxn id="223" idx="6"/>
              <a:endCxn id="232" idx="6"/>
            </p:cNvCxnSpPr>
            <p:nvPr/>
          </p:nvCxnSpPr>
          <p:spPr>
            <a:xfrm>
              <a:off x="1176325" y="2758363"/>
              <a:ext cx="1041900" cy="63000"/>
            </a:xfrm>
            <a:prstGeom prst="straightConnector1">
              <a:avLst/>
            </a:prstGeom>
            <a:noFill/>
            <a:ln cap="flat" cmpd="sng" w="19050">
              <a:solidFill>
                <a:schemeClr val="dk1"/>
              </a:solidFill>
              <a:prstDash val="solid"/>
              <a:round/>
              <a:headEnd len="med" w="med" type="none"/>
              <a:tailEnd len="med" w="med" type="none"/>
            </a:ln>
          </p:spPr>
        </p:cxnSp>
        <p:cxnSp>
          <p:nvCxnSpPr>
            <p:cNvPr id="257" name="Google Shape;257;p19"/>
            <p:cNvCxnSpPr>
              <a:stCxn id="232" idx="6"/>
              <a:endCxn id="224" idx="6"/>
            </p:cNvCxnSpPr>
            <p:nvPr/>
          </p:nvCxnSpPr>
          <p:spPr>
            <a:xfrm flipH="1">
              <a:off x="1176200" y="2821488"/>
              <a:ext cx="1041900" cy="340200"/>
            </a:xfrm>
            <a:prstGeom prst="straightConnector1">
              <a:avLst/>
            </a:prstGeom>
            <a:noFill/>
            <a:ln cap="flat" cmpd="sng" w="19050">
              <a:solidFill>
                <a:schemeClr val="dk1"/>
              </a:solidFill>
              <a:prstDash val="solid"/>
              <a:round/>
              <a:headEnd len="med" w="med" type="none"/>
              <a:tailEnd len="med" w="med" type="none"/>
            </a:ln>
          </p:spPr>
        </p:cxnSp>
        <p:cxnSp>
          <p:nvCxnSpPr>
            <p:cNvPr id="258" name="Google Shape;258;p19"/>
            <p:cNvCxnSpPr>
              <a:stCxn id="226" idx="2"/>
              <a:endCxn id="233" idx="6"/>
            </p:cNvCxnSpPr>
            <p:nvPr/>
          </p:nvCxnSpPr>
          <p:spPr>
            <a:xfrm>
              <a:off x="2543900" y="1596138"/>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59" name="Google Shape;259;p19"/>
            <p:cNvCxnSpPr>
              <a:stCxn id="233" idx="6"/>
              <a:endCxn id="230" idx="2"/>
            </p:cNvCxnSpPr>
            <p:nvPr/>
          </p:nvCxnSpPr>
          <p:spPr>
            <a:xfrm flipH="1">
              <a:off x="2543925" y="1792838"/>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60" name="Google Shape;260;p19"/>
            <p:cNvCxnSpPr>
              <a:stCxn id="233" idx="6"/>
              <a:endCxn id="231" idx="2"/>
            </p:cNvCxnSpPr>
            <p:nvPr/>
          </p:nvCxnSpPr>
          <p:spPr>
            <a:xfrm flipH="1">
              <a:off x="2543925" y="1792838"/>
              <a:ext cx="269700" cy="612600"/>
            </a:xfrm>
            <a:prstGeom prst="straightConnector1">
              <a:avLst/>
            </a:prstGeom>
            <a:noFill/>
            <a:ln cap="flat" cmpd="sng" w="19050">
              <a:solidFill>
                <a:schemeClr val="dk1"/>
              </a:solidFill>
              <a:prstDash val="solid"/>
              <a:round/>
              <a:headEnd len="med" w="med" type="none"/>
              <a:tailEnd len="med" w="med" type="none"/>
            </a:ln>
          </p:spPr>
        </p:cxnSp>
        <p:cxnSp>
          <p:nvCxnSpPr>
            <p:cNvPr id="261" name="Google Shape;261;p19"/>
            <p:cNvCxnSpPr>
              <a:stCxn id="233" idx="6"/>
              <a:endCxn id="232" idx="2"/>
            </p:cNvCxnSpPr>
            <p:nvPr/>
          </p:nvCxnSpPr>
          <p:spPr>
            <a:xfrm flipH="1">
              <a:off x="2543925" y="1792838"/>
              <a:ext cx="269700" cy="1028700"/>
            </a:xfrm>
            <a:prstGeom prst="straightConnector1">
              <a:avLst/>
            </a:prstGeom>
            <a:noFill/>
            <a:ln cap="flat" cmpd="sng" w="19050">
              <a:solidFill>
                <a:schemeClr val="dk1"/>
              </a:solidFill>
              <a:prstDash val="solid"/>
              <a:round/>
              <a:headEnd len="med" w="med" type="none"/>
              <a:tailEnd len="med" w="med" type="none"/>
            </a:ln>
          </p:spPr>
        </p:cxnSp>
        <p:cxnSp>
          <p:nvCxnSpPr>
            <p:cNvPr id="262" name="Google Shape;262;p19"/>
            <p:cNvCxnSpPr>
              <a:stCxn id="234" idx="6"/>
              <a:endCxn id="226" idx="2"/>
            </p:cNvCxnSpPr>
            <p:nvPr/>
          </p:nvCxnSpPr>
          <p:spPr>
            <a:xfrm rot="10800000">
              <a:off x="2543925" y="1596138"/>
              <a:ext cx="269700" cy="590100"/>
            </a:xfrm>
            <a:prstGeom prst="straightConnector1">
              <a:avLst/>
            </a:prstGeom>
            <a:noFill/>
            <a:ln cap="flat" cmpd="sng" w="19050">
              <a:solidFill>
                <a:schemeClr val="dk1"/>
              </a:solidFill>
              <a:prstDash val="solid"/>
              <a:round/>
              <a:headEnd len="med" w="med" type="none"/>
              <a:tailEnd len="med" w="med" type="none"/>
            </a:ln>
          </p:spPr>
        </p:cxnSp>
        <p:cxnSp>
          <p:nvCxnSpPr>
            <p:cNvPr id="263" name="Google Shape;263;p19"/>
            <p:cNvCxnSpPr>
              <a:stCxn id="234" idx="6"/>
              <a:endCxn id="230" idx="2"/>
            </p:cNvCxnSpPr>
            <p:nvPr/>
          </p:nvCxnSpPr>
          <p:spPr>
            <a:xfrm rot="10800000">
              <a:off x="2543925" y="1989438"/>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64" name="Google Shape;264;p19"/>
            <p:cNvCxnSpPr>
              <a:stCxn id="234" idx="6"/>
              <a:endCxn id="231" idx="2"/>
            </p:cNvCxnSpPr>
            <p:nvPr/>
          </p:nvCxnSpPr>
          <p:spPr>
            <a:xfrm flipH="1">
              <a:off x="2543925" y="2186238"/>
              <a:ext cx="269700" cy="219300"/>
            </a:xfrm>
            <a:prstGeom prst="straightConnector1">
              <a:avLst/>
            </a:prstGeom>
            <a:noFill/>
            <a:ln cap="flat" cmpd="sng" w="19050">
              <a:solidFill>
                <a:schemeClr val="dk1"/>
              </a:solidFill>
              <a:prstDash val="solid"/>
              <a:round/>
              <a:headEnd len="med" w="med" type="none"/>
              <a:tailEnd len="med" w="med" type="none"/>
            </a:ln>
          </p:spPr>
        </p:cxnSp>
        <p:cxnSp>
          <p:nvCxnSpPr>
            <p:cNvPr id="265" name="Google Shape;265;p19"/>
            <p:cNvCxnSpPr>
              <a:stCxn id="234" idx="6"/>
              <a:endCxn id="232" idx="2"/>
            </p:cNvCxnSpPr>
            <p:nvPr/>
          </p:nvCxnSpPr>
          <p:spPr>
            <a:xfrm flipH="1">
              <a:off x="2543925" y="2186238"/>
              <a:ext cx="269700" cy="635400"/>
            </a:xfrm>
            <a:prstGeom prst="straightConnector1">
              <a:avLst/>
            </a:prstGeom>
            <a:noFill/>
            <a:ln cap="flat" cmpd="sng" w="19050">
              <a:solidFill>
                <a:schemeClr val="dk1"/>
              </a:solidFill>
              <a:prstDash val="solid"/>
              <a:round/>
              <a:headEnd len="med" w="med" type="none"/>
              <a:tailEnd len="med" w="med" type="none"/>
            </a:ln>
          </p:spPr>
        </p:cxnSp>
        <p:cxnSp>
          <p:nvCxnSpPr>
            <p:cNvPr id="266" name="Google Shape;266;p19"/>
            <p:cNvCxnSpPr>
              <a:stCxn id="235" idx="6"/>
              <a:endCxn id="226" idx="2"/>
            </p:cNvCxnSpPr>
            <p:nvPr/>
          </p:nvCxnSpPr>
          <p:spPr>
            <a:xfrm rot="10800000">
              <a:off x="2543925" y="1596013"/>
              <a:ext cx="269700" cy="1006200"/>
            </a:xfrm>
            <a:prstGeom prst="straightConnector1">
              <a:avLst/>
            </a:prstGeom>
            <a:noFill/>
            <a:ln cap="flat" cmpd="sng" w="19050">
              <a:solidFill>
                <a:schemeClr val="dk1"/>
              </a:solidFill>
              <a:prstDash val="solid"/>
              <a:round/>
              <a:headEnd len="med" w="med" type="none"/>
              <a:tailEnd len="med" w="med" type="none"/>
            </a:ln>
          </p:spPr>
        </p:cxnSp>
        <p:cxnSp>
          <p:nvCxnSpPr>
            <p:cNvPr id="267" name="Google Shape;267;p19"/>
            <p:cNvCxnSpPr>
              <a:stCxn id="235" idx="6"/>
              <a:endCxn id="230" idx="2"/>
            </p:cNvCxnSpPr>
            <p:nvPr/>
          </p:nvCxnSpPr>
          <p:spPr>
            <a:xfrm rot="10800000">
              <a:off x="2543925" y="1989613"/>
              <a:ext cx="269700" cy="612600"/>
            </a:xfrm>
            <a:prstGeom prst="straightConnector1">
              <a:avLst/>
            </a:prstGeom>
            <a:noFill/>
            <a:ln cap="flat" cmpd="sng" w="19050">
              <a:solidFill>
                <a:schemeClr val="dk1"/>
              </a:solidFill>
              <a:prstDash val="solid"/>
              <a:round/>
              <a:headEnd len="med" w="med" type="none"/>
              <a:tailEnd len="med" w="med" type="none"/>
            </a:ln>
          </p:spPr>
        </p:cxnSp>
        <p:cxnSp>
          <p:nvCxnSpPr>
            <p:cNvPr id="268" name="Google Shape;268;p19"/>
            <p:cNvCxnSpPr>
              <a:stCxn id="235" idx="6"/>
              <a:endCxn id="231" idx="2"/>
            </p:cNvCxnSpPr>
            <p:nvPr/>
          </p:nvCxnSpPr>
          <p:spPr>
            <a:xfrm rot="10800000">
              <a:off x="2543925" y="2405413"/>
              <a:ext cx="269700" cy="196800"/>
            </a:xfrm>
            <a:prstGeom prst="straightConnector1">
              <a:avLst/>
            </a:prstGeom>
            <a:noFill/>
            <a:ln cap="flat" cmpd="sng" w="19050">
              <a:solidFill>
                <a:schemeClr val="dk1"/>
              </a:solidFill>
              <a:prstDash val="solid"/>
              <a:round/>
              <a:headEnd len="med" w="med" type="none"/>
              <a:tailEnd len="med" w="med" type="none"/>
            </a:ln>
          </p:spPr>
        </p:cxnSp>
        <p:cxnSp>
          <p:nvCxnSpPr>
            <p:cNvPr id="269" name="Google Shape;269;p19"/>
            <p:cNvCxnSpPr>
              <a:stCxn id="235" idx="6"/>
              <a:endCxn id="232" idx="2"/>
            </p:cNvCxnSpPr>
            <p:nvPr/>
          </p:nvCxnSpPr>
          <p:spPr>
            <a:xfrm flipH="1">
              <a:off x="2543925" y="2602213"/>
              <a:ext cx="269700" cy="219300"/>
            </a:xfrm>
            <a:prstGeom prst="straightConnector1">
              <a:avLst/>
            </a:prstGeom>
            <a:noFill/>
            <a:ln cap="flat" cmpd="sng" w="19050">
              <a:solidFill>
                <a:schemeClr val="dk1"/>
              </a:solidFill>
              <a:prstDash val="solid"/>
              <a:round/>
              <a:headEnd len="med" w="med" type="none"/>
              <a:tailEnd len="med" w="med" type="none"/>
            </a:ln>
          </p:spPr>
        </p:cxnSp>
        <p:cxnSp>
          <p:nvCxnSpPr>
            <p:cNvPr id="270" name="Google Shape;270;p19"/>
            <p:cNvCxnSpPr>
              <a:stCxn id="233" idx="2"/>
            </p:cNvCxnSpPr>
            <p:nvPr/>
          </p:nvCxnSpPr>
          <p:spPr>
            <a:xfrm>
              <a:off x="3139425" y="1792838"/>
              <a:ext cx="949200" cy="186000"/>
            </a:xfrm>
            <a:prstGeom prst="straightConnector1">
              <a:avLst/>
            </a:prstGeom>
            <a:noFill/>
            <a:ln cap="flat" cmpd="sng" w="19050">
              <a:solidFill>
                <a:schemeClr val="dk1"/>
              </a:solidFill>
              <a:prstDash val="solid"/>
              <a:round/>
              <a:headEnd len="med" w="med" type="none"/>
              <a:tailEnd len="med" w="med" type="none"/>
            </a:ln>
          </p:spPr>
        </p:cxnSp>
        <p:cxnSp>
          <p:nvCxnSpPr>
            <p:cNvPr id="271" name="Google Shape;271;p19"/>
            <p:cNvCxnSpPr>
              <a:stCxn id="234" idx="2"/>
            </p:cNvCxnSpPr>
            <p:nvPr/>
          </p:nvCxnSpPr>
          <p:spPr>
            <a:xfrm flipH="1" rot="10800000">
              <a:off x="3139425" y="1978938"/>
              <a:ext cx="949200" cy="207300"/>
            </a:xfrm>
            <a:prstGeom prst="straightConnector1">
              <a:avLst/>
            </a:prstGeom>
            <a:noFill/>
            <a:ln cap="flat" cmpd="sng" w="19050">
              <a:solidFill>
                <a:schemeClr val="dk1"/>
              </a:solidFill>
              <a:prstDash val="solid"/>
              <a:round/>
              <a:headEnd len="med" w="med" type="none"/>
              <a:tailEnd len="med" w="med" type="none"/>
            </a:ln>
          </p:spPr>
        </p:cxnSp>
        <p:cxnSp>
          <p:nvCxnSpPr>
            <p:cNvPr id="272" name="Google Shape;272;p19"/>
            <p:cNvCxnSpPr>
              <a:stCxn id="235" idx="2"/>
            </p:cNvCxnSpPr>
            <p:nvPr/>
          </p:nvCxnSpPr>
          <p:spPr>
            <a:xfrm flipH="1" rot="10800000">
              <a:off x="3139425" y="1978813"/>
              <a:ext cx="949200" cy="623400"/>
            </a:xfrm>
            <a:prstGeom prst="straightConnector1">
              <a:avLst/>
            </a:prstGeom>
            <a:noFill/>
            <a:ln cap="flat" cmpd="sng" w="19050">
              <a:solidFill>
                <a:schemeClr val="dk1"/>
              </a:solidFill>
              <a:prstDash val="solid"/>
              <a:round/>
              <a:headEnd len="med" w="med" type="none"/>
              <a:tailEnd len="med" w="med" type="none"/>
            </a:ln>
          </p:spPr>
        </p:cxnSp>
        <p:cxnSp>
          <p:nvCxnSpPr>
            <p:cNvPr id="273" name="Google Shape;273;p19"/>
            <p:cNvCxnSpPr>
              <a:stCxn id="233" idx="2"/>
            </p:cNvCxnSpPr>
            <p:nvPr/>
          </p:nvCxnSpPr>
          <p:spPr>
            <a:xfrm>
              <a:off x="3139425" y="1792838"/>
              <a:ext cx="949200" cy="543600"/>
            </a:xfrm>
            <a:prstGeom prst="straightConnector1">
              <a:avLst/>
            </a:prstGeom>
            <a:noFill/>
            <a:ln cap="flat" cmpd="sng" w="19050">
              <a:solidFill>
                <a:schemeClr val="dk1"/>
              </a:solidFill>
              <a:prstDash val="solid"/>
              <a:round/>
              <a:headEnd len="med" w="med" type="none"/>
              <a:tailEnd len="med" w="med" type="none"/>
            </a:ln>
          </p:spPr>
        </p:cxnSp>
        <p:cxnSp>
          <p:nvCxnSpPr>
            <p:cNvPr id="274" name="Google Shape;274;p19"/>
            <p:cNvCxnSpPr>
              <a:stCxn id="234" idx="2"/>
            </p:cNvCxnSpPr>
            <p:nvPr/>
          </p:nvCxnSpPr>
          <p:spPr>
            <a:xfrm>
              <a:off x="3139425" y="2186238"/>
              <a:ext cx="949200" cy="150300"/>
            </a:xfrm>
            <a:prstGeom prst="straightConnector1">
              <a:avLst/>
            </a:prstGeom>
            <a:noFill/>
            <a:ln cap="flat" cmpd="sng" w="19050">
              <a:solidFill>
                <a:schemeClr val="dk1"/>
              </a:solidFill>
              <a:prstDash val="solid"/>
              <a:round/>
              <a:headEnd len="med" w="med" type="none"/>
              <a:tailEnd len="med" w="med" type="none"/>
            </a:ln>
          </p:spPr>
        </p:cxnSp>
        <p:cxnSp>
          <p:nvCxnSpPr>
            <p:cNvPr id="275" name="Google Shape;275;p19"/>
            <p:cNvCxnSpPr>
              <a:stCxn id="235" idx="2"/>
            </p:cNvCxnSpPr>
            <p:nvPr/>
          </p:nvCxnSpPr>
          <p:spPr>
            <a:xfrm flipH="1" rot="10800000">
              <a:off x="3139425" y="2336413"/>
              <a:ext cx="949200" cy="265800"/>
            </a:xfrm>
            <a:prstGeom prst="straightConnector1">
              <a:avLst/>
            </a:prstGeom>
            <a:noFill/>
            <a:ln cap="flat" cmpd="sng" w="19050">
              <a:solidFill>
                <a:schemeClr val="dk1"/>
              </a:solidFill>
              <a:prstDash val="solid"/>
              <a:round/>
              <a:headEnd len="med" w="med" type="none"/>
              <a:tailEnd len="med" w="med" type="none"/>
            </a:ln>
          </p:spPr>
        </p:cxnSp>
      </p:grpSp>
      <p:sp>
        <p:nvSpPr>
          <p:cNvPr id="276" name="Google Shape;276;p19"/>
          <p:cNvSpPr/>
          <p:nvPr/>
        </p:nvSpPr>
        <p:spPr>
          <a:xfrm rot="-5400000">
            <a:off x="1004438" y="3330650"/>
            <a:ext cx="155700" cy="739500"/>
          </a:xfrm>
          <a:prstGeom prst="leftBrace">
            <a:avLst>
              <a:gd fmla="val 50000" name="adj1"/>
              <a:gd fmla="val 50000" name="adj2"/>
            </a:avLst>
          </a:prstGeom>
          <a:noFill/>
          <a:ln cap="flat" cmpd="sng" w="381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rot="-5400000">
            <a:off x="2570413" y="2605975"/>
            <a:ext cx="155700" cy="1235400"/>
          </a:xfrm>
          <a:prstGeom prst="leftBrace">
            <a:avLst>
              <a:gd fmla="val 50000" name="adj1"/>
              <a:gd fmla="val 50000" name="adj2"/>
            </a:avLst>
          </a:prstGeom>
          <a:noFill/>
          <a:ln cap="flat" cmpd="sng" w="38100">
            <a:solidFill>
              <a:srgbClr val="B757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rot="-5400000">
            <a:off x="4247013" y="2398013"/>
            <a:ext cx="155700" cy="739500"/>
          </a:xfrm>
          <a:prstGeom prst="leftBrace">
            <a:avLst>
              <a:gd fmla="val 50000" name="adj1"/>
              <a:gd fmla="val 50000" name="adj2"/>
            </a:avLst>
          </a:prstGeom>
          <a:noFill/>
          <a:ln cap="flat" cmpd="sng" w="38100">
            <a:solidFill>
              <a:srgbClr val="F153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rot="-5400000">
            <a:off x="5868413" y="2605975"/>
            <a:ext cx="155700" cy="1235400"/>
          </a:xfrm>
          <a:prstGeom prst="leftBrace">
            <a:avLst>
              <a:gd fmla="val 50000" name="adj1"/>
              <a:gd fmla="val 50000" name="adj2"/>
            </a:avLst>
          </a:prstGeom>
          <a:noFill/>
          <a:ln cap="flat" cmpd="sng" w="38100">
            <a:solidFill>
              <a:srgbClr val="B757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rot="-5400000">
            <a:off x="7489588" y="3330650"/>
            <a:ext cx="155700" cy="739500"/>
          </a:xfrm>
          <a:prstGeom prst="leftBrace">
            <a:avLst>
              <a:gd fmla="val 50000" name="adj1"/>
              <a:gd fmla="val 50000" name="adj2"/>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0"/>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a:p>
            <a:pPr indent="0" lvl="0" marL="0" rtl="0" algn="r">
              <a:spcBef>
                <a:spcPts val="0"/>
              </a:spcBef>
              <a:spcAft>
                <a:spcPts val="0"/>
              </a:spcAft>
              <a:buNone/>
            </a:pPr>
            <a:r>
              <a:t/>
            </a:r>
            <a:endParaRPr sz="1400"/>
          </a:p>
        </p:txBody>
      </p:sp>
      <p:sp>
        <p:nvSpPr>
          <p:cNvPr id="286" name="Google Shape;286;p20"/>
          <p:cNvSpPr txBox="1"/>
          <p:nvPr/>
        </p:nvSpPr>
        <p:spPr>
          <a:xfrm>
            <a:off x="182675" y="2102200"/>
            <a:ext cx="356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000">
                <a:solidFill>
                  <a:schemeClr val="accent5"/>
                </a:solidFill>
                <a:latin typeface="Roboto Medium"/>
                <a:ea typeface="Roboto Medium"/>
                <a:cs typeface="Roboto Medium"/>
                <a:sym typeface="Roboto Medium"/>
              </a:rPr>
              <a:t>Optimize AE architecture </a:t>
            </a:r>
            <a:r>
              <a:rPr i="1" lang="en" sz="1700">
                <a:solidFill>
                  <a:schemeClr val="accent5"/>
                </a:solidFill>
                <a:latin typeface="Roboto Medium"/>
                <a:ea typeface="Roboto Medium"/>
                <a:cs typeface="Roboto Medium"/>
                <a:sym typeface="Roboto Medium"/>
              </a:rPr>
              <a:t>= </a:t>
            </a:r>
            <a:endParaRPr i="1" sz="1700">
              <a:solidFill>
                <a:schemeClr val="accent5"/>
              </a:solidFill>
              <a:latin typeface="Roboto Medium"/>
              <a:ea typeface="Roboto Medium"/>
              <a:cs typeface="Roboto Medium"/>
              <a:sym typeface="Roboto Medium"/>
            </a:endParaRPr>
          </a:p>
          <a:p>
            <a:pPr indent="0" lvl="0" marL="0" rtl="0" algn="ctr">
              <a:spcBef>
                <a:spcPts val="0"/>
              </a:spcBef>
              <a:spcAft>
                <a:spcPts val="0"/>
              </a:spcAft>
              <a:buNone/>
            </a:pPr>
            <a:r>
              <a:rPr i="1" lang="en" sz="1700">
                <a:solidFill>
                  <a:schemeClr val="accent5"/>
                </a:solidFill>
                <a:latin typeface="Roboto Medium"/>
                <a:ea typeface="Roboto Medium"/>
                <a:cs typeface="Roboto Medium"/>
                <a:sym typeface="Roboto Medium"/>
              </a:rPr>
              <a:t>Minimize (</a:t>
            </a:r>
            <a:r>
              <a:rPr i="1" lang="en" sz="1700">
                <a:solidFill>
                  <a:srgbClr val="FFD966"/>
                </a:solidFill>
                <a:latin typeface="Roboto Medium"/>
                <a:ea typeface="Roboto Medium"/>
                <a:cs typeface="Roboto Medium"/>
                <a:sym typeface="Roboto Medium"/>
              </a:rPr>
              <a:t>original</a:t>
            </a:r>
            <a:r>
              <a:rPr i="1" lang="en" sz="1700">
                <a:solidFill>
                  <a:schemeClr val="accent5"/>
                </a:solidFill>
                <a:latin typeface="Roboto Medium"/>
                <a:ea typeface="Roboto Medium"/>
                <a:cs typeface="Roboto Medium"/>
                <a:sym typeface="Roboto Medium"/>
              </a:rPr>
              <a:t> - reconstruction)</a:t>
            </a:r>
            <a:endParaRPr i="1" sz="1700">
              <a:solidFill>
                <a:schemeClr val="accent5"/>
              </a:solidFill>
              <a:latin typeface="Roboto Medium"/>
              <a:ea typeface="Roboto Medium"/>
              <a:cs typeface="Roboto Medium"/>
              <a:sym typeface="Roboto Medium"/>
            </a:endParaRPr>
          </a:p>
        </p:txBody>
      </p:sp>
      <p:sp>
        <p:nvSpPr>
          <p:cNvPr id="287" name="Google Shape;287;p20"/>
          <p:cNvSpPr txBox="1"/>
          <p:nvPr/>
        </p:nvSpPr>
        <p:spPr>
          <a:xfrm>
            <a:off x="347250" y="4276200"/>
            <a:ext cx="8406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u="sng">
                <a:solidFill>
                  <a:srgbClr val="FF8BE5"/>
                </a:solidFill>
                <a:latin typeface="Roboto"/>
                <a:ea typeface="Roboto"/>
                <a:cs typeface="Roboto"/>
                <a:sym typeface="Roboto"/>
              </a:rPr>
              <a:t>For our data,</a:t>
            </a:r>
            <a:r>
              <a:rPr b="1" lang="en" sz="2500" u="sng">
                <a:solidFill>
                  <a:srgbClr val="FF8BE5"/>
                </a:solidFill>
                <a:latin typeface="Roboto"/>
                <a:ea typeface="Roboto"/>
                <a:cs typeface="Roboto"/>
                <a:sym typeface="Roboto"/>
              </a:rPr>
              <a:t> we go from 5000 → 5 latent dimensions</a:t>
            </a:r>
            <a:endParaRPr b="1" sz="2500" u="sng">
              <a:solidFill>
                <a:srgbClr val="FF8BE5"/>
              </a:solidFill>
              <a:latin typeface="Roboto"/>
              <a:ea typeface="Roboto"/>
              <a:cs typeface="Roboto"/>
              <a:sym typeface="Roboto"/>
            </a:endParaRPr>
          </a:p>
        </p:txBody>
      </p:sp>
      <p:sp>
        <p:nvSpPr>
          <p:cNvPr id="288" name="Google Shape;288;p20"/>
          <p:cNvSpPr txBox="1"/>
          <p:nvPr>
            <p:ph type="title"/>
          </p:nvPr>
        </p:nvSpPr>
        <p:spPr>
          <a:xfrm>
            <a:off x="290100" y="109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Dimensionality Reduction: Autoencoder</a:t>
            </a:r>
            <a:endParaRPr b="1" sz="3500">
              <a:solidFill>
                <a:schemeClr val="accent4"/>
              </a:solidFill>
              <a:latin typeface="Oswald"/>
              <a:ea typeface="Oswald"/>
              <a:cs typeface="Oswald"/>
              <a:sym typeface="Oswald"/>
            </a:endParaRPr>
          </a:p>
        </p:txBody>
      </p:sp>
      <p:grpSp>
        <p:nvGrpSpPr>
          <p:cNvPr id="289" name="Google Shape;289;p20"/>
          <p:cNvGrpSpPr/>
          <p:nvPr/>
        </p:nvGrpSpPr>
        <p:grpSpPr>
          <a:xfrm>
            <a:off x="3815005" y="1326942"/>
            <a:ext cx="4738778" cy="2664819"/>
            <a:chOff x="1378383" y="8762500"/>
            <a:chExt cx="7705330" cy="3670549"/>
          </a:xfrm>
        </p:grpSpPr>
        <p:grpSp>
          <p:nvGrpSpPr>
            <p:cNvPr id="290" name="Google Shape;290;p20"/>
            <p:cNvGrpSpPr/>
            <p:nvPr/>
          </p:nvGrpSpPr>
          <p:grpSpPr>
            <a:xfrm>
              <a:off x="2157775" y="8762500"/>
              <a:ext cx="6925938" cy="2943600"/>
              <a:chOff x="2157775" y="8187575"/>
              <a:chExt cx="6925938" cy="2943600"/>
            </a:xfrm>
          </p:grpSpPr>
          <p:cxnSp>
            <p:nvCxnSpPr>
              <p:cNvPr id="291" name="Google Shape;291;p20"/>
              <p:cNvCxnSpPr/>
              <p:nvPr/>
            </p:nvCxnSpPr>
            <p:spPr>
              <a:xfrm flipH="1" rot="10800000">
                <a:off x="2157775" y="8187575"/>
                <a:ext cx="6900" cy="2943600"/>
              </a:xfrm>
              <a:prstGeom prst="straightConnector1">
                <a:avLst/>
              </a:prstGeom>
              <a:noFill/>
              <a:ln cap="flat" cmpd="sng" w="38100">
                <a:solidFill>
                  <a:srgbClr val="FFFFFF"/>
                </a:solidFill>
                <a:prstDash val="solid"/>
                <a:round/>
                <a:headEnd len="med" w="med" type="none"/>
                <a:tailEnd len="med" w="med" type="triangle"/>
              </a:ln>
            </p:spPr>
          </p:cxnSp>
          <p:cxnSp>
            <p:nvCxnSpPr>
              <p:cNvPr id="292" name="Google Shape;292;p20"/>
              <p:cNvCxnSpPr/>
              <p:nvPr/>
            </p:nvCxnSpPr>
            <p:spPr>
              <a:xfrm>
                <a:off x="2157913" y="11122350"/>
                <a:ext cx="6925800" cy="6900"/>
              </a:xfrm>
              <a:prstGeom prst="straightConnector1">
                <a:avLst/>
              </a:prstGeom>
              <a:noFill/>
              <a:ln cap="flat" cmpd="sng" w="38100">
                <a:solidFill>
                  <a:srgbClr val="FFFFFF"/>
                </a:solidFill>
                <a:prstDash val="solid"/>
                <a:round/>
                <a:headEnd len="med" w="med" type="none"/>
                <a:tailEnd len="med" w="med" type="triangle"/>
              </a:ln>
            </p:spPr>
          </p:cxnSp>
          <p:sp>
            <p:nvSpPr>
              <p:cNvPr id="293" name="Google Shape;293;p20"/>
              <p:cNvSpPr/>
              <p:nvPr/>
            </p:nvSpPr>
            <p:spPr>
              <a:xfrm>
                <a:off x="2431100" y="8977200"/>
                <a:ext cx="6603400" cy="1897050"/>
              </a:xfrm>
              <a:custGeom>
                <a:rect b="b" l="l" r="r" t="t"/>
                <a:pathLst>
                  <a:path extrusionOk="0" h="75882" w="264136">
                    <a:moveTo>
                      <a:pt x="0" y="75882"/>
                    </a:moveTo>
                    <a:cubicBezTo>
                      <a:pt x="3506" y="68867"/>
                      <a:pt x="6358" y="59307"/>
                      <a:pt x="13798" y="56827"/>
                    </a:cubicBezTo>
                    <a:cubicBezTo>
                      <a:pt x="22161" y="54039"/>
                      <a:pt x="33510" y="52885"/>
                      <a:pt x="37452" y="45000"/>
                    </a:cubicBezTo>
                    <a:cubicBezTo>
                      <a:pt x="41529" y="36845"/>
                      <a:pt x="41036" y="25090"/>
                      <a:pt x="48622" y="20032"/>
                    </a:cubicBezTo>
                    <a:cubicBezTo>
                      <a:pt x="53232" y="16959"/>
                      <a:pt x="60473" y="18694"/>
                      <a:pt x="64391" y="14776"/>
                    </a:cubicBezTo>
                    <a:cubicBezTo>
                      <a:pt x="70405" y="8762"/>
                      <a:pt x="77166" y="-1746"/>
                      <a:pt x="85417" y="320"/>
                    </a:cubicBezTo>
                    <a:cubicBezTo>
                      <a:pt x="101476" y="4341"/>
                      <a:pt x="93326" y="35817"/>
                      <a:pt x="107100" y="45000"/>
                    </a:cubicBezTo>
                    <a:cubicBezTo>
                      <a:pt x="116423" y="51215"/>
                      <a:pt x="130207" y="43468"/>
                      <a:pt x="140610" y="47628"/>
                    </a:cubicBezTo>
                    <a:cubicBezTo>
                      <a:pt x="145913" y="49749"/>
                      <a:pt x="150313" y="53659"/>
                      <a:pt x="155065" y="56827"/>
                    </a:cubicBezTo>
                    <a:cubicBezTo>
                      <a:pt x="165093" y="63512"/>
                      <a:pt x="177343" y="66673"/>
                      <a:pt x="189231" y="68654"/>
                    </a:cubicBezTo>
                    <a:cubicBezTo>
                      <a:pt x="213974" y="72777"/>
                      <a:pt x="239052" y="75882"/>
                      <a:pt x="264136" y="75882"/>
                    </a:cubicBezTo>
                  </a:path>
                </a:pathLst>
              </a:custGeom>
              <a:noFill/>
              <a:ln cap="flat" cmpd="sng" w="76200">
                <a:solidFill>
                  <a:srgbClr val="FFD966"/>
                </a:solidFill>
                <a:prstDash val="solid"/>
                <a:round/>
                <a:headEnd len="med" w="med" type="none"/>
                <a:tailEnd len="med" w="med" type="none"/>
              </a:ln>
            </p:spPr>
          </p:sp>
        </p:grpSp>
        <p:sp>
          <p:nvSpPr>
            <p:cNvPr id="294" name="Google Shape;294;p20"/>
            <p:cNvSpPr txBox="1"/>
            <p:nvPr/>
          </p:nvSpPr>
          <p:spPr>
            <a:xfrm>
              <a:off x="3551803" y="11691149"/>
              <a:ext cx="3809100" cy="74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300">
                  <a:solidFill>
                    <a:srgbClr val="F3F3F3"/>
                  </a:solidFill>
                  <a:latin typeface="Roboto"/>
                  <a:ea typeface="Roboto"/>
                  <a:cs typeface="Roboto"/>
                  <a:sym typeface="Roboto"/>
                </a:rPr>
                <a:t>Wavelength </a:t>
              </a:r>
              <a:r>
                <a:rPr b="1" lang="en" sz="2300">
                  <a:solidFill>
                    <a:srgbClr val="F3F3F3"/>
                  </a:solidFill>
                  <a:latin typeface="Roboto"/>
                  <a:ea typeface="Roboto"/>
                  <a:cs typeface="Roboto"/>
                  <a:sym typeface="Roboto"/>
                </a:rPr>
                <a:t>(</a:t>
              </a:r>
              <a:r>
                <a:rPr b="1" i="1" lang="en" sz="2300">
                  <a:solidFill>
                    <a:srgbClr val="F3F3F3"/>
                  </a:solidFill>
                  <a:latin typeface="Roboto"/>
                  <a:ea typeface="Roboto"/>
                  <a:cs typeface="Roboto"/>
                  <a:sym typeface="Roboto"/>
                </a:rPr>
                <a:t>λ</a:t>
              </a:r>
              <a:r>
                <a:rPr b="1" lang="en" sz="2300">
                  <a:solidFill>
                    <a:srgbClr val="F3F3F3"/>
                  </a:solidFill>
                  <a:latin typeface="Roboto"/>
                  <a:ea typeface="Roboto"/>
                  <a:cs typeface="Roboto"/>
                  <a:sym typeface="Roboto"/>
                </a:rPr>
                <a:t>)</a:t>
              </a:r>
              <a:endParaRPr b="1" sz="2300">
                <a:solidFill>
                  <a:srgbClr val="F3F3F3"/>
                </a:solidFill>
                <a:latin typeface="Roboto"/>
                <a:ea typeface="Roboto"/>
                <a:cs typeface="Roboto"/>
                <a:sym typeface="Roboto"/>
              </a:endParaRPr>
            </a:p>
          </p:txBody>
        </p:sp>
        <p:sp>
          <p:nvSpPr>
            <p:cNvPr id="295" name="Google Shape;295;p20"/>
            <p:cNvSpPr txBox="1"/>
            <p:nvPr/>
          </p:nvSpPr>
          <p:spPr>
            <a:xfrm rot="-5400000">
              <a:off x="897633" y="9751670"/>
              <a:ext cx="1837500" cy="87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300">
                  <a:solidFill>
                    <a:srgbClr val="F3F3F3"/>
                  </a:solidFill>
                  <a:latin typeface="Roboto"/>
                  <a:ea typeface="Roboto"/>
                  <a:cs typeface="Roboto"/>
                  <a:sym typeface="Roboto"/>
                </a:rPr>
                <a:t>Flux</a:t>
              </a:r>
              <a:endParaRPr b="1" i="1" sz="2300">
                <a:solidFill>
                  <a:srgbClr val="F3F3F3"/>
                </a:solidFill>
                <a:latin typeface="Roboto"/>
                <a:ea typeface="Roboto"/>
                <a:cs typeface="Roboto"/>
                <a:sym typeface="Roboto"/>
              </a:endParaRPr>
            </a:p>
          </p:txBody>
        </p:sp>
      </p:grpSp>
      <p:sp>
        <p:nvSpPr>
          <p:cNvPr id="296" name="Google Shape;296;p20"/>
          <p:cNvSpPr/>
          <p:nvPr/>
        </p:nvSpPr>
        <p:spPr>
          <a:xfrm>
            <a:off x="4481250" y="1811484"/>
            <a:ext cx="3951450" cy="1402000"/>
          </a:xfrm>
          <a:custGeom>
            <a:rect b="b" l="l" r="r" t="t"/>
            <a:pathLst>
              <a:path extrusionOk="0" h="56080" w="158058">
                <a:moveTo>
                  <a:pt x="0" y="42773"/>
                </a:moveTo>
                <a:cubicBezTo>
                  <a:pt x="4608" y="33558"/>
                  <a:pt x="22263" y="39340"/>
                  <a:pt x="28698" y="31294"/>
                </a:cubicBezTo>
                <a:cubicBezTo>
                  <a:pt x="36714" y="21272"/>
                  <a:pt x="39205" y="-2720"/>
                  <a:pt x="51656" y="389"/>
                </a:cubicBezTo>
                <a:cubicBezTo>
                  <a:pt x="54912" y="1202"/>
                  <a:pt x="53754" y="6792"/>
                  <a:pt x="54305" y="10102"/>
                </a:cubicBezTo>
                <a:cubicBezTo>
                  <a:pt x="56181" y="21370"/>
                  <a:pt x="53339" y="37338"/>
                  <a:pt x="63135" y="43215"/>
                </a:cubicBezTo>
                <a:cubicBezTo>
                  <a:pt x="65662" y="44731"/>
                  <a:pt x="69882" y="45741"/>
                  <a:pt x="71965" y="43656"/>
                </a:cubicBezTo>
                <a:cubicBezTo>
                  <a:pt x="76439" y="39179"/>
                  <a:pt x="81276" y="31085"/>
                  <a:pt x="87417" y="32619"/>
                </a:cubicBezTo>
                <a:cubicBezTo>
                  <a:pt x="91587" y="33660"/>
                  <a:pt x="93621" y="38873"/>
                  <a:pt x="97572" y="40566"/>
                </a:cubicBezTo>
                <a:cubicBezTo>
                  <a:pt x="102297" y="42590"/>
                  <a:pt x="107596" y="42853"/>
                  <a:pt x="112583" y="44098"/>
                </a:cubicBezTo>
                <a:cubicBezTo>
                  <a:pt x="121678" y="46369"/>
                  <a:pt x="129538" y="52421"/>
                  <a:pt x="138632" y="54694"/>
                </a:cubicBezTo>
                <a:cubicBezTo>
                  <a:pt x="144929" y="56268"/>
                  <a:pt x="151568" y="56018"/>
                  <a:pt x="158058" y="56018"/>
                </a:cubicBezTo>
              </a:path>
            </a:pathLst>
          </a:custGeom>
          <a:noFill/>
          <a:ln cap="flat" cmpd="sng" w="76200">
            <a:solidFill>
              <a:schemeClr val="accent5"/>
            </a:solidFill>
            <a:prstDash val="solid"/>
            <a:round/>
            <a:headEnd len="med" w="med" type="none"/>
            <a:tailEnd len="med" w="med" type="none"/>
          </a:ln>
        </p:spPr>
      </p:sp>
      <p:sp>
        <p:nvSpPr>
          <p:cNvPr id="297" name="Google Shape;297;p20"/>
          <p:cNvSpPr txBox="1"/>
          <p:nvPr/>
        </p:nvSpPr>
        <p:spPr>
          <a:xfrm>
            <a:off x="6765775" y="1326950"/>
            <a:ext cx="1788000" cy="6771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i="1" lang="en" sz="1600">
                <a:solidFill>
                  <a:srgbClr val="FFD966"/>
                </a:solidFill>
                <a:latin typeface="Roboto"/>
                <a:ea typeface="Roboto"/>
                <a:cs typeface="Roboto"/>
                <a:sym typeface="Roboto"/>
              </a:rPr>
              <a:t>Original</a:t>
            </a:r>
            <a:endParaRPr b="1" i="1" sz="1600">
              <a:solidFill>
                <a:srgbClr val="FFD966"/>
              </a:solidFill>
              <a:latin typeface="Roboto"/>
              <a:ea typeface="Roboto"/>
              <a:cs typeface="Roboto"/>
              <a:sym typeface="Roboto"/>
            </a:endParaRPr>
          </a:p>
          <a:p>
            <a:pPr indent="0" lvl="0" marL="0" rtl="0" algn="r">
              <a:spcBef>
                <a:spcPts val="0"/>
              </a:spcBef>
              <a:spcAft>
                <a:spcPts val="0"/>
              </a:spcAft>
              <a:buNone/>
            </a:pPr>
            <a:r>
              <a:rPr b="1" i="1" lang="en" sz="1600">
                <a:solidFill>
                  <a:schemeClr val="accent5"/>
                </a:solidFill>
                <a:latin typeface="Roboto"/>
                <a:ea typeface="Roboto"/>
                <a:cs typeface="Roboto"/>
                <a:sym typeface="Roboto"/>
              </a:rPr>
              <a:t>Reconstruction</a:t>
            </a:r>
            <a:endParaRPr i="1">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1"/>
          <p:cNvSpPr/>
          <p:nvPr/>
        </p:nvSpPr>
        <p:spPr>
          <a:xfrm>
            <a:off x="347975" y="682400"/>
            <a:ext cx="6046800" cy="433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txBox="1"/>
          <p:nvPr>
            <p:ph idx="12" type="sldNum"/>
          </p:nvPr>
        </p:nvSpPr>
        <p:spPr>
          <a:xfrm>
            <a:off x="8497083" y="1096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400"/>
              <a:t>‹#›</a:t>
            </a:fld>
            <a:r>
              <a:rPr lang="en" sz="1400"/>
              <a:t>/12</a:t>
            </a:r>
            <a:endParaRPr sz="1400"/>
          </a:p>
          <a:p>
            <a:pPr indent="0" lvl="0" marL="0" rtl="0" algn="r">
              <a:spcBef>
                <a:spcPts val="0"/>
              </a:spcBef>
              <a:spcAft>
                <a:spcPts val="0"/>
              </a:spcAft>
              <a:buNone/>
            </a:pPr>
            <a:r>
              <a:t/>
            </a:r>
            <a:endParaRPr sz="1400"/>
          </a:p>
        </p:txBody>
      </p:sp>
      <p:sp>
        <p:nvSpPr>
          <p:cNvPr id="304" name="Google Shape;304;p21"/>
          <p:cNvSpPr txBox="1"/>
          <p:nvPr>
            <p:ph type="title"/>
          </p:nvPr>
        </p:nvSpPr>
        <p:spPr>
          <a:xfrm>
            <a:off x="311700" y="109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Oswald"/>
                <a:ea typeface="Oswald"/>
                <a:cs typeface="Oswald"/>
                <a:sym typeface="Oswald"/>
              </a:rPr>
              <a:t>Autoencoder: Latent Space Clusters</a:t>
            </a:r>
            <a:endParaRPr b="1" sz="3500">
              <a:solidFill>
                <a:schemeClr val="accent4"/>
              </a:solidFill>
              <a:latin typeface="Oswald"/>
              <a:ea typeface="Oswald"/>
              <a:cs typeface="Oswald"/>
              <a:sym typeface="Oswald"/>
            </a:endParaRPr>
          </a:p>
        </p:txBody>
      </p:sp>
      <p:pic>
        <p:nvPicPr>
          <p:cNvPr id="305" name="Google Shape;305;p21"/>
          <p:cNvPicPr preferRelativeResize="0"/>
          <p:nvPr/>
        </p:nvPicPr>
        <p:blipFill>
          <a:blip r:embed="rId3">
            <a:alphaModFix/>
          </a:blip>
          <a:stretch>
            <a:fillRect/>
          </a:stretch>
        </p:blipFill>
        <p:spPr>
          <a:xfrm>
            <a:off x="546138" y="687338"/>
            <a:ext cx="5749468" cy="4323327"/>
          </a:xfrm>
          <a:prstGeom prst="rect">
            <a:avLst/>
          </a:prstGeom>
          <a:noFill/>
          <a:ln>
            <a:noFill/>
          </a:ln>
        </p:spPr>
      </p:pic>
      <p:sp>
        <p:nvSpPr>
          <p:cNvPr id="306" name="Google Shape;306;p21"/>
          <p:cNvSpPr txBox="1"/>
          <p:nvPr/>
        </p:nvSpPr>
        <p:spPr>
          <a:xfrm>
            <a:off x="6394775" y="3740425"/>
            <a:ext cx="280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u="sng">
                <a:solidFill>
                  <a:srgbClr val="FF8BE5"/>
                </a:solidFill>
                <a:latin typeface="Roboto"/>
                <a:ea typeface="Roboto"/>
                <a:cs typeface="Roboto"/>
                <a:sym typeface="Roboto"/>
              </a:rPr>
              <a:t>For our data,</a:t>
            </a:r>
            <a:r>
              <a:rPr b="1" lang="en" sz="1800" u="sng">
                <a:solidFill>
                  <a:srgbClr val="FF8BE5"/>
                </a:solidFill>
                <a:latin typeface="Roboto"/>
                <a:ea typeface="Roboto"/>
                <a:cs typeface="Roboto"/>
                <a:sym typeface="Roboto"/>
              </a:rPr>
              <a:t> ~ 6 clusters</a:t>
            </a:r>
            <a:endParaRPr b="1" sz="1800" u="sng">
              <a:solidFill>
                <a:srgbClr val="FF8BE5"/>
              </a:solidFill>
              <a:latin typeface="Roboto"/>
              <a:ea typeface="Roboto"/>
              <a:cs typeface="Roboto"/>
              <a:sym typeface="Roboto"/>
            </a:endParaRPr>
          </a:p>
        </p:txBody>
      </p:sp>
      <p:pic>
        <p:nvPicPr>
          <p:cNvPr id="307" name="Google Shape;307;p21"/>
          <p:cNvPicPr preferRelativeResize="0"/>
          <p:nvPr/>
        </p:nvPicPr>
        <p:blipFill>
          <a:blip r:embed="rId4">
            <a:alphaModFix/>
          </a:blip>
          <a:stretch>
            <a:fillRect/>
          </a:stretch>
        </p:blipFill>
        <p:spPr>
          <a:xfrm>
            <a:off x="6703675" y="1283450"/>
            <a:ext cx="2414050" cy="2072075"/>
          </a:xfrm>
          <a:prstGeom prst="rect">
            <a:avLst/>
          </a:prstGeom>
          <a:noFill/>
          <a:ln>
            <a:noFill/>
          </a:ln>
        </p:spPr>
      </p:pic>
      <p:sp>
        <p:nvSpPr>
          <p:cNvPr id="308" name="Google Shape;308;p21"/>
          <p:cNvSpPr txBox="1"/>
          <p:nvPr/>
        </p:nvSpPr>
        <p:spPr>
          <a:xfrm>
            <a:off x="7886235" y="3355525"/>
            <a:ext cx="1231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rgbClr val="ADADAD"/>
                </a:solidFill>
              </a:rPr>
              <a:t>Credit: PBS</a:t>
            </a:r>
            <a:endParaRPr i="1" sz="1300">
              <a:solidFill>
                <a:srgbClr val="ADADA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