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Ubuntu"/>
      <p:regular r:id="rId21"/>
      <p:bold r:id="rId22"/>
      <p:italic r:id="rId23"/>
      <p:boldItalic r:id="rId24"/>
    </p:embeddedFont>
    <p:embeddedFont>
      <p:font typeface="Cambria Math"/>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Ubuntu-bold.fntdata"/><Relationship Id="rId21" Type="http://schemas.openxmlformats.org/officeDocument/2006/relationships/font" Target="fonts/Ubuntu-regular.fntdata"/><Relationship Id="rId24" Type="http://schemas.openxmlformats.org/officeDocument/2006/relationships/font" Target="fonts/Ubuntu-boldItalic.fntdata"/><Relationship Id="rId23" Type="http://schemas.openxmlformats.org/officeDocument/2006/relationships/font" Target="fonts/Ubuntu-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CambriaMath-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Présentation :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Abstract : L'étude des bulles d'étoiles Wolf-Rayet (WR) permet de dresser le portrait évolutif de leur étoile centrale. La caractérisation de ces nébuleuses sert à comprendre les paramètres physiques du gaz dans lequel l'onde de choc d'une future supernova se propagera. En effet, les étoiles WR sont progénitrices de supernovae. On se concentre ici sur le cas de la bulle WR, Le casque de Thor (NGC2359), photoionisée par l'étoile WR 7 de type spectral WN4b et d'une température effective de 112.2 kK. Plusieurs observations SITELLE de cet objet ont été faîtes depuis 2018. On discute ici de l'étude morphologique, cinématique et chimique de la nébuleuse.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desquelles ont découlé une meilleure compréhension de la morphologie et une étude cinématique qui confirme les résultats de la littérature. Nous sommes les premiers à relever une distinction entre deux grandes structures</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403e1795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403e1795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Encore préliminaire, il reste du travail de vérification de la correction du rougissement interstellaire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2f35d7203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2f35d7203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Possible avec [OII], mais même problème qu'avec [SII], erreur colorbAR!!!!!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3e6c2e847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3e6c2e847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Projection de la fente avec le raw data, parce que son WCS est meilleur.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3e6c2e847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3e6c2e847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3f97f5d8df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3f97f5d8d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3f3f62ef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3f3f62ef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1b211099c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1b211099c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1b211099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1b211099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but est de comprendre l'histoire de la perte de masse de l'étoile. </a:t>
            </a:r>
            <a:r>
              <a:rPr lang="fr"/>
              <a:t>L'évolution des étoiles massives est un passage par plusieurs phases. Elles commencent sur la séquence principale et ont le type spectral O. Elles sortent ensuite de la séquence principale et évoluent vers la phase Red Super-Giant (RSG). Les moins massives explosent en supernova (SN) après cette phase. Les plus massives passent par la phase Luminous Blue Variable (LBV) et/ou la phase Wolf-Rayet (WR) avant l'explosion SN. Ce sont les phases théoriques évolutives d'étoiles massives les plus répandues dans la littérature à ce jour. Ces étoiles ont des vents stellaires très intenses et ont de forts taux de perte de masse. Plusieurs de ces étoiles sont donc accompagnées de nébuleuses sphériques qu'on appelle bulles. La nébuleuse du Casque de Thor (NGC 2359) en est un exemple. L'étoile en son centre est WR 7 de type WN4b. L'étude de cette nébuleuse a pour but de déterminer les phases passées de WR 7 en étudiant l'émission nébulaire du milieu circumstellaire (CSM). Nous cherchons à savoir si l'étoile a passé de la phase RSG à WR ou de la phase RSG à LBV à WR.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41b2bb96a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41b2bb96a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d15b1b49fe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d15b1b49fe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2a5a61905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2a5a61905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Fonction instrumentale est un sinus cardinal</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Dire que c'est une région intégrée.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2f35d720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2f35d720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Aucun autre article n'aborde cette distinction.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On veut la bulle, mais elle est pas là en [XII]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d15b1b49f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d15b1b49f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Vitesses similaires à celles dans Cappa et al. 2001. Contribue encore à la distinction des deux structures. Vitesse d'expansion plutôt associée au scénario WR-RSG.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2f35d7203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2f35d7203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Ubuntu"/>
              <a:buNone/>
              <a:defRPr>
                <a:latin typeface="Ubuntu"/>
                <a:ea typeface="Ubuntu"/>
                <a:cs typeface="Ubuntu"/>
                <a:sym typeface="Ubuntu"/>
              </a:defRPr>
            </a:lvl1pPr>
            <a:lvl2pPr lvl="1">
              <a:spcBef>
                <a:spcPts val="0"/>
              </a:spcBef>
              <a:spcAft>
                <a:spcPts val="0"/>
              </a:spcAft>
              <a:buSzPts val="2800"/>
              <a:buFont typeface="Ubuntu"/>
              <a:buNone/>
              <a:defRPr>
                <a:latin typeface="Ubuntu"/>
                <a:ea typeface="Ubuntu"/>
                <a:cs typeface="Ubuntu"/>
                <a:sym typeface="Ubuntu"/>
              </a:defRPr>
            </a:lvl2pPr>
            <a:lvl3pPr lvl="2">
              <a:spcBef>
                <a:spcPts val="0"/>
              </a:spcBef>
              <a:spcAft>
                <a:spcPts val="0"/>
              </a:spcAft>
              <a:buSzPts val="2800"/>
              <a:buFont typeface="Ubuntu"/>
              <a:buNone/>
              <a:defRPr>
                <a:latin typeface="Ubuntu"/>
                <a:ea typeface="Ubuntu"/>
                <a:cs typeface="Ubuntu"/>
                <a:sym typeface="Ubuntu"/>
              </a:defRPr>
            </a:lvl3pPr>
            <a:lvl4pPr lvl="3">
              <a:spcBef>
                <a:spcPts val="0"/>
              </a:spcBef>
              <a:spcAft>
                <a:spcPts val="0"/>
              </a:spcAft>
              <a:buSzPts val="2800"/>
              <a:buFont typeface="Ubuntu"/>
              <a:buNone/>
              <a:defRPr>
                <a:latin typeface="Ubuntu"/>
                <a:ea typeface="Ubuntu"/>
                <a:cs typeface="Ubuntu"/>
                <a:sym typeface="Ubuntu"/>
              </a:defRPr>
            </a:lvl4pPr>
            <a:lvl5pPr lvl="4">
              <a:spcBef>
                <a:spcPts val="0"/>
              </a:spcBef>
              <a:spcAft>
                <a:spcPts val="0"/>
              </a:spcAft>
              <a:buSzPts val="2800"/>
              <a:buFont typeface="Ubuntu"/>
              <a:buNone/>
              <a:defRPr>
                <a:latin typeface="Ubuntu"/>
                <a:ea typeface="Ubuntu"/>
                <a:cs typeface="Ubuntu"/>
                <a:sym typeface="Ubuntu"/>
              </a:defRPr>
            </a:lvl5pPr>
            <a:lvl6pPr lvl="5">
              <a:spcBef>
                <a:spcPts val="0"/>
              </a:spcBef>
              <a:spcAft>
                <a:spcPts val="0"/>
              </a:spcAft>
              <a:buSzPts val="2800"/>
              <a:buFont typeface="Ubuntu"/>
              <a:buNone/>
              <a:defRPr>
                <a:latin typeface="Ubuntu"/>
                <a:ea typeface="Ubuntu"/>
                <a:cs typeface="Ubuntu"/>
                <a:sym typeface="Ubuntu"/>
              </a:defRPr>
            </a:lvl6pPr>
            <a:lvl7pPr lvl="6">
              <a:spcBef>
                <a:spcPts val="0"/>
              </a:spcBef>
              <a:spcAft>
                <a:spcPts val="0"/>
              </a:spcAft>
              <a:buSzPts val="2800"/>
              <a:buFont typeface="Ubuntu"/>
              <a:buNone/>
              <a:defRPr>
                <a:latin typeface="Ubuntu"/>
                <a:ea typeface="Ubuntu"/>
                <a:cs typeface="Ubuntu"/>
                <a:sym typeface="Ubuntu"/>
              </a:defRPr>
            </a:lvl7pPr>
            <a:lvl8pPr lvl="7">
              <a:spcBef>
                <a:spcPts val="0"/>
              </a:spcBef>
              <a:spcAft>
                <a:spcPts val="0"/>
              </a:spcAft>
              <a:buSzPts val="2800"/>
              <a:buFont typeface="Ubuntu"/>
              <a:buNone/>
              <a:defRPr>
                <a:latin typeface="Ubuntu"/>
                <a:ea typeface="Ubuntu"/>
                <a:cs typeface="Ubuntu"/>
                <a:sym typeface="Ubuntu"/>
              </a:defRPr>
            </a:lvl8pPr>
            <a:lvl9pPr lvl="8">
              <a:spcBef>
                <a:spcPts val="0"/>
              </a:spcBef>
              <a:spcAft>
                <a:spcPts val="0"/>
              </a:spcAft>
              <a:buSzPts val="2800"/>
              <a:buFont typeface="Ubuntu"/>
              <a:buNone/>
              <a:defRPr>
                <a:latin typeface="Ubuntu"/>
                <a:ea typeface="Ubuntu"/>
                <a:cs typeface="Ubuntu"/>
                <a:sym typeface="Ubuntu"/>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Font typeface="Ubuntu"/>
              <a:buChar char="●"/>
              <a:defRPr>
                <a:latin typeface="Ubuntu"/>
                <a:ea typeface="Ubuntu"/>
                <a:cs typeface="Ubuntu"/>
                <a:sym typeface="Ubuntu"/>
              </a:defRPr>
            </a:lvl1pPr>
            <a:lvl2pPr indent="-317500" lvl="1" marL="914400">
              <a:spcBef>
                <a:spcPts val="0"/>
              </a:spcBef>
              <a:spcAft>
                <a:spcPts val="0"/>
              </a:spcAft>
              <a:buSzPts val="1400"/>
              <a:buFont typeface="Ubuntu"/>
              <a:buChar char="○"/>
              <a:defRPr>
                <a:latin typeface="Ubuntu"/>
                <a:ea typeface="Ubuntu"/>
                <a:cs typeface="Ubuntu"/>
                <a:sym typeface="Ubuntu"/>
              </a:defRPr>
            </a:lvl2pPr>
            <a:lvl3pPr indent="-317500" lvl="2" marL="1371600">
              <a:spcBef>
                <a:spcPts val="0"/>
              </a:spcBef>
              <a:spcAft>
                <a:spcPts val="0"/>
              </a:spcAft>
              <a:buSzPts val="1400"/>
              <a:buFont typeface="Ubuntu"/>
              <a:buChar char="■"/>
              <a:defRPr>
                <a:latin typeface="Ubuntu"/>
                <a:ea typeface="Ubuntu"/>
                <a:cs typeface="Ubuntu"/>
                <a:sym typeface="Ubuntu"/>
              </a:defRPr>
            </a:lvl3pPr>
            <a:lvl4pPr indent="-317500" lvl="3" marL="1828800">
              <a:spcBef>
                <a:spcPts val="0"/>
              </a:spcBef>
              <a:spcAft>
                <a:spcPts val="0"/>
              </a:spcAft>
              <a:buSzPts val="1400"/>
              <a:buFont typeface="Ubuntu"/>
              <a:buChar char="●"/>
              <a:defRPr>
                <a:latin typeface="Ubuntu"/>
                <a:ea typeface="Ubuntu"/>
                <a:cs typeface="Ubuntu"/>
                <a:sym typeface="Ubuntu"/>
              </a:defRPr>
            </a:lvl4pPr>
            <a:lvl5pPr indent="-317500" lvl="4" marL="2286000">
              <a:spcBef>
                <a:spcPts val="0"/>
              </a:spcBef>
              <a:spcAft>
                <a:spcPts val="0"/>
              </a:spcAft>
              <a:buSzPts val="1400"/>
              <a:buFont typeface="Ubuntu"/>
              <a:buChar char="○"/>
              <a:defRPr>
                <a:latin typeface="Ubuntu"/>
                <a:ea typeface="Ubuntu"/>
                <a:cs typeface="Ubuntu"/>
                <a:sym typeface="Ubuntu"/>
              </a:defRPr>
            </a:lvl5pPr>
            <a:lvl6pPr indent="-317500" lvl="5" marL="2743200">
              <a:spcBef>
                <a:spcPts val="0"/>
              </a:spcBef>
              <a:spcAft>
                <a:spcPts val="0"/>
              </a:spcAft>
              <a:buSzPts val="1400"/>
              <a:buFont typeface="Ubuntu"/>
              <a:buChar char="■"/>
              <a:defRPr>
                <a:latin typeface="Ubuntu"/>
                <a:ea typeface="Ubuntu"/>
                <a:cs typeface="Ubuntu"/>
                <a:sym typeface="Ubuntu"/>
              </a:defRPr>
            </a:lvl6pPr>
            <a:lvl7pPr indent="-317500" lvl="6" marL="3200400">
              <a:spcBef>
                <a:spcPts val="0"/>
              </a:spcBef>
              <a:spcAft>
                <a:spcPts val="0"/>
              </a:spcAft>
              <a:buSzPts val="1400"/>
              <a:buFont typeface="Ubuntu"/>
              <a:buChar char="●"/>
              <a:defRPr>
                <a:latin typeface="Ubuntu"/>
                <a:ea typeface="Ubuntu"/>
                <a:cs typeface="Ubuntu"/>
                <a:sym typeface="Ubuntu"/>
              </a:defRPr>
            </a:lvl7pPr>
            <a:lvl8pPr indent="-317500" lvl="7" marL="3657600">
              <a:spcBef>
                <a:spcPts val="0"/>
              </a:spcBef>
              <a:spcAft>
                <a:spcPts val="0"/>
              </a:spcAft>
              <a:buSzPts val="1400"/>
              <a:buFont typeface="Ubuntu"/>
              <a:buChar char="○"/>
              <a:defRPr>
                <a:latin typeface="Ubuntu"/>
                <a:ea typeface="Ubuntu"/>
                <a:cs typeface="Ubuntu"/>
                <a:sym typeface="Ubuntu"/>
              </a:defRPr>
            </a:lvl8pPr>
            <a:lvl9pPr indent="-317500" lvl="8" marL="4114800">
              <a:spcBef>
                <a:spcPts val="0"/>
              </a:spcBef>
              <a:spcAft>
                <a:spcPts val="0"/>
              </a:spcAft>
              <a:buSzPts val="1400"/>
              <a:buFont typeface="Ubuntu"/>
              <a:buChar char="■"/>
              <a:defRPr>
                <a:latin typeface="Ubuntu"/>
                <a:ea typeface="Ubuntu"/>
                <a:cs typeface="Ubuntu"/>
                <a:sym typeface="Ubuntu"/>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atin typeface="Ubuntu"/>
                <a:ea typeface="Ubuntu"/>
                <a:cs typeface="Ubuntu"/>
                <a:sym typeface="Ubuntu"/>
              </a:defRPr>
            </a:lvl1pPr>
            <a:lvl2pPr lvl="1">
              <a:buNone/>
              <a:defRPr>
                <a:latin typeface="Ubuntu"/>
                <a:ea typeface="Ubuntu"/>
                <a:cs typeface="Ubuntu"/>
                <a:sym typeface="Ubuntu"/>
              </a:defRPr>
            </a:lvl2pPr>
            <a:lvl3pPr lvl="2">
              <a:buNone/>
              <a:defRPr>
                <a:latin typeface="Ubuntu"/>
                <a:ea typeface="Ubuntu"/>
                <a:cs typeface="Ubuntu"/>
                <a:sym typeface="Ubuntu"/>
              </a:defRPr>
            </a:lvl3pPr>
            <a:lvl4pPr lvl="3">
              <a:buNone/>
              <a:defRPr>
                <a:latin typeface="Ubuntu"/>
                <a:ea typeface="Ubuntu"/>
                <a:cs typeface="Ubuntu"/>
                <a:sym typeface="Ubuntu"/>
              </a:defRPr>
            </a:lvl4pPr>
            <a:lvl5pPr lvl="4">
              <a:buNone/>
              <a:defRPr>
                <a:latin typeface="Ubuntu"/>
                <a:ea typeface="Ubuntu"/>
                <a:cs typeface="Ubuntu"/>
                <a:sym typeface="Ubuntu"/>
              </a:defRPr>
            </a:lvl5pPr>
            <a:lvl6pPr lvl="5">
              <a:buNone/>
              <a:defRPr>
                <a:latin typeface="Ubuntu"/>
                <a:ea typeface="Ubuntu"/>
                <a:cs typeface="Ubuntu"/>
                <a:sym typeface="Ubuntu"/>
              </a:defRPr>
            </a:lvl6pPr>
            <a:lvl7pPr lvl="6">
              <a:buNone/>
              <a:defRPr>
                <a:latin typeface="Ubuntu"/>
                <a:ea typeface="Ubuntu"/>
                <a:cs typeface="Ubuntu"/>
                <a:sym typeface="Ubuntu"/>
              </a:defRPr>
            </a:lvl7pPr>
            <a:lvl8pPr lvl="7">
              <a:buNone/>
              <a:defRPr>
                <a:latin typeface="Ubuntu"/>
                <a:ea typeface="Ubuntu"/>
                <a:cs typeface="Ubuntu"/>
                <a:sym typeface="Ubuntu"/>
              </a:defRPr>
            </a:lvl8pPr>
            <a:lvl9pPr lvl="8">
              <a:buNone/>
              <a:defRPr>
                <a:latin typeface="Ubuntu"/>
                <a:ea typeface="Ubuntu"/>
                <a:cs typeface="Ubuntu"/>
                <a:sym typeface="Ubuntu"/>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Ubuntu"/>
              <a:buChar char="●"/>
              <a:defRPr sz="1800">
                <a:solidFill>
                  <a:schemeClr val="dk2"/>
                </a:solidFill>
                <a:latin typeface="Ubuntu"/>
                <a:ea typeface="Ubuntu"/>
                <a:cs typeface="Ubuntu"/>
                <a:sym typeface="Ubuntu"/>
              </a:defRPr>
            </a:lvl1pPr>
            <a:lvl2pPr indent="-317500" lvl="1" marL="9144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2pPr>
            <a:lvl3pPr indent="-317500" lvl="2" marL="13716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3pPr>
            <a:lvl4pPr indent="-317500" lvl="3" marL="18288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4pPr>
            <a:lvl5pPr indent="-317500" lvl="4" marL="22860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5pPr>
            <a:lvl6pPr indent="-317500" lvl="5" marL="27432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6pPr>
            <a:lvl7pPr indent="-317500" lvl="6" marL="32004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7pPr>
            <a:lvl8pPr indent="-317500" lvl="7" marL="36576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8pPr>
            <a:lvl9pPr indent="-317500" lvl="8" marL="4114800">
              <a:lnSpc>
                <a:spcPct val="115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Ubuntu"/>
                <a:ea typeface="Ubuntu"/>
                <a:cs typeface="Ubuntu"/>
                <a:sym typeface="Ubuntu"/>
              </a:defRPr>
            </a:lvl1pPr>
            <a:lvl2pPr lvl="1" algn="r">
              <a:buNone/>
              <a:defRPr sz="1000">
                <a:solidFill>
                  <a:schemeClr val="dk2"/>
                </a:solidFill>
                <a:latin typeface="Ubuntu"/>
                <a:ea typeface="Ubuntu"/>
                <a:cs typeface="Ubuntu"/>
                <a:sym typeface="Ubuntu"/>
              </a:defRPr>
            </a:lvl2pPr>
            <a:lvl3pPr lvl="2" algn="r">
              <a:buNone/>
              <a:defRPr sz="1000">
                <a:solidFill>
                  <a:schemeClr val="dk2"/>
                </a:solidFill>
                <a:latin typeface="Ubuntu"/>
                <a:ea typeface="Ubuntu"/>
                <a:cs typeface="Ubuntu"/>
                <a:sym typeface="Ubuntu"/>
              </a:defRPr>
            </a:lvl3pPr>
            <a:lvl4pPr lvl="3" algn="r">
              <a:buNone/>
              <a:defRPr sz="1000">
                <a:solidFill>
                  <a:schemeClr val="dk2"/>
                </a:solidFill>
                <a:latin typeface="Ubuntu"/>
                <a:ea typeface="Ubuntu"/>
                <a:cs typeface="Ubuntu"/>
                <a:sym typeface="Ubuntu"/>
              </a:defRPr>
            </a:lvl4pPr>
            <a:lvl5pPr lvl="4" algn="r">
              <a:buNone/>
              <a:defRPr sz="1000">
                <a:solidFill>
                  <a:schemeClr val="dk2"/>
                </a:solidFill>
                <a:latin typeface="Ubuntu"/>
                <a:ea typeface="Ubuntu"/>
                <a:cs typeface="Ubuntu"/>
                <a:sym typeface="Ubuntu"/>
              </a:defRPr>
            </a:lvl5pPr>
            <a:lvl6pPr lvl="5" algn="r">
              <a:buNone/>
              <a:defRPr sz="1000">
                <a:solidFill>
                  <a:schemeClr val="dk2"/>
                </a:solidFill>
                <a:latin typeface="Ubuntu"/>
                <a:ea typeface="Ubuntu"/>
                <a:cs typeface="Ubuntu"/>
                <a:sym typeface="Ubuntu"/>
              </a:defRPr>
            </a:lvl6pPr>
            <a:lvl7pPr lvl="6" algn="r">
              <a:buNone/>
              <a:defRPr sz="1000">
                <a:solidFill>
                  <a:schemeClr val="dk2"/>
                </a:solidFill>
                <a:latin typeface="Ubuntu"/>
                <a:ea typeface="Ubuntu"/>
                <a:cs typeface="Ubuntu"/>
                <a:sym typeface="Ubuntu"/>
              </a:defRPr>
            </a:lvl7pPr>
            <a:lvl8pPr lvl="7" algn="r">
              <a:buNone/>
              <a:defRPr sz="1000">
                <a:solidFill>
                  <a:schemeClr val="dk2"/>
                </a:solidFill>
                <a:latin typeface="Ubuntu"/>
                <a:ea typeface="Ubuntu"/>
                <a:cs typeface="Ubuntu"/>
                <a:sym typeface="Ubuntu"/>
              </a:defRPr>
            </a:lvl8pPr>
            <a:lvl9pPr lvl="8" algn="r">
              <a:buNone/>
              <a:defRPr sz="1000">
                <a:solidFill>
                  <a:schemeClr val="dk2"/>
                </a:solidFill>
                <a:latin typeface="Ubuntu"/>
                <a:ea typeface="Ubuntu"/>
                <a:cs typeface="Ubuntu"/>
                <a:sym typeface="Ubuntu"/>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4.jpg"/><Relationship Id="rId10"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6.jpg"/><Relationship Id="rId7" Type="http://schemas.openxmlformats.org/officeDocument/2006/relationships/image" Target="../media/image11.jpg"/><Relationship Id="rId8" Type="http://schemas.openxmlformats.org/officeDocument/2006/relationships/hyperlink" Target="mailto:cyril.dumontier@umontreal.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30.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92449" y="774788"/>
            <a:ext cx="7971096" cy="4368886"/>
          </a:xfrm>
          <a:prstGeom prst="rect">
            <a:avLst/>
          </a:prstGeom>
          <a:noFill/>
          <a:ln>
            <a:noFill/>
          </a:ln>
        </p:spPr>
      </p:pic>
      <p:pic>
        <p:nvPicPr>
          <p:cNvPr id="55" name="Google Shape;55;p13"/>
          <p:cNvPicPr preferRelativeResize="0"/>
          <p:nvPr/>
        </p:nvPicPr>
        <p:blipFill rotWithShape="1">
          <a:blip r:embed="rId4">
            <a:alphaModFix amt="83000"/>
          </a:blip>
          <a:srcRect b="0" l="27373" r="0" t="0"/>
          <a:stretch/>
        </p:blipFill>
        <p:spPr>
          <a:xfrm rot="-5400000">
            <a:off x="5693545" y="-392029"/>
            <a:ext cx="2215948" cy="3155919"/>
          </a:xfrm>
          <a:prstGeom prst="rect">
            <a:avLst/>
          </a:prstGeom>
          <a:noFill/>
          <a:ln>
            <a:noFill/>
          </a:ln>
          <a:effectLst>
            <a:outerShdw blurRad="57150" rotWithShape="0" algn="bl" dir="5400000" dist="19050">
              <a:srgbClr val="000000">
                <a:alpha val="50000"/>
              </a:srgbClr>
            </a:outerShdw>
          </a:effectLst>
        </p:spPr>
      </p:pic>
      <p:sp>
        <p:nvSpPr>
          <p:cNvPr id="56" name="Google Shape;56;p13"/>
          <p:cNvSpPr txBox="1"/>
          <p:nvPr/>
        </p:nvSpPr>
        <p:spPr>
          <a:xfrm>
            <a:off x="344100" y="147750"/>
            <a:ext cx="5184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700">
                <a:solidFill>
                  <a:schemeClr val="lt1"/>
                </a:solidFill>
                <a:latin typeface="Ubuntu"/>
                <a:ea typeface="Ubuntu"/>
                <a:cs typeface="Ubuntu"/>
                <a:sym typeface="Ubuntu"/>
              </a:rPr>
              <a:t>Le Casque de Thor (NGC 2359)</a:t>
            </a:r>
            <a:endParaRPr sz="2700">
              <a:solidFill>
                <a:schemeClr val="lt1"/>
              </a:solidFill>
              <a:latin typeface="Ubuntu"/>
              <a:ea typeface="Ubuntu"/>
              <a:cs typeface="Ubuntu"/>
              <a:sym typeface="Ubuntu"/>
            </a:endParaRPr>
          </a:p>
        </p:txBody>
      </p:sp>
      <p:pic>
        <p:nvPicPr>
          <p:cNvPr descr="Carre_bleu-UdeM_monde-RVB.png" id="57" name="Google Shape;57;p13"/>
          <p:cNvPicPr preferRelativeResize="0"/>
          <p:nvPr/>
        </p:nvPicPr>
        <p:blipFill rotWithShape="1">
          <a:blip r:embed="rId5">
            <a:alphaModFix/>
          </a:blip>
          <a:srcRect b="42054" l="0" r="0" t="24867"/>
          <a:stretch/>
        </p:blipFill>
        <p:spPr>
          <a:xfrm>
            <a:off x="1119925" y="3644075"/>
            <a:ext cx="1068926" cy="353574"/>
          </a:xfrm>
          <a:prstGeom prst="rect">
            <a:avLst/>
          </a:prstGeom>
          <a:noFill/>
          <a:ln>
            <a:noFill/>
          </a:ln>
        </p:spPr>
      </p:pic>
      <p:pic>
        <p:nvPicPr>
          <p:cNvPr descr="Logo_CRAQ_fr_Noir.jpg" id="58" name="Google Shape;58;p13"/>
          <p:cNvPicPr preferRelativeResize="0"/>
          <p:nvPr/>
        </p:nvPicPr>
        <p:blipFill rotWithShape="1">
          <a:blip r:embed="rId6">
            <a:alphaModFix/>
          </a:blip>
          <a:srcRect b="0" l="0" r="0" t="0"/>
          <a:stretch/>
        </p:blipFill>
        <p:spPr>
          <a:xfrm>
            <a:off x="1139952" y="3074789"/>
            <a:ext cx="1028865" cy="458115"/>
          </a:xfrm>
          <a:prstGeom prst="rect">
            <a:avLst/>
          </a:prstGeom>
          <a:noFill/>
          <a:ln>
            <a:noFill/>
          </a:ln>
        </p:spPr>
      </p:pic>
      <p:pic>
        <p:nvPicPr>
          <p:cNvPr descr="ulaval.jpg" id="59" name="Google Shape;59;p13"/>
          <p:cNvPicPr preferRelativeResize="0"/>
          <p:nvPr/>
        </p:nvPicPr>
        <p:blipFill rotWithShape="1">
          <a:blip r:embed="rId7">
            <a:alphaModFix/>
          </a:blip>
          <a:srcRect b="0" l="0" r="0" t="0"/>
          <a:stretch/>
        </p:blipFill>
        <p:spPr>
          <a:xfrm>
            <a:off x="1186300" y="4230100"/>
            <a:ext cx="936168" cy="491488"/>
          </a:xfrm>
          <a:prstGeom prst="rect">
            <a:avLst/>
          </a:prstGeom>
          <a:noFill/>
          <a:ln>
            <a:noFill/>
          </a:ln>
        </p:spPr>
      </p:pic>
      <p:sp>
        <p:nvSpPr>
          <p:cNvPr id="60" name="Google Shape;60;p13"/>
          <p:cNvSpPr txBox="1"/>
          <p:nvPr/>
        </p:nvSpPr>
        <p:spPr>
          <a:xfrm>
            <a:off x="344100" y="716900"/>
            <a:ext cx="4879500" cy="14775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chemeClr val="lt1"/>
              </a:solidFill>
              <a:latin typeface="Ubuntu"/>
              <a:ea typeface="Ubuntu"/>
              <a:cs typeface="Ubuntu"/>
              <a:sym typeface="Ubuntu"/>
            </a:endParaRPr>
          </a:p>
          <a:p>
            <a:pPr indent="0" lvl="0" marL="0" rtl="0" algn="ctr">
              <a:spcBef>
                <a:spcPts val="0"/>
              </a:spcBef>
              <a:spcAft>
                <a:spcPts val="0"/>
              </a:spcAft>
              <a:buNone/>
            </a:pPr>
            <a:r>
              <a:rPr lang="fr">
                <a:solidFill>
                  <a:schemeClr val="lt1"/>
                </a:solidFill>
                <a:latin typeface="Ubuntu"/>
                <a:ea typeface="Ubuntu"/>
                <a:cs typeface="Ubuntu"/>
                <a:sym typeface="Ubuntu"/>
              </a:rPr>
              <a:t>Cyril Dumontier </a:t>
            </a:r>
            <a:r>
              <a:rPr lang="fr" u="sng">
                <a:solidFill>
                  <a:schemeClr val="hlink"/>
                </a:solidFill>
                <a:latin typeface="Ubuntu"/>
                <a:ea typeface="Ubuntu"/>
                <a:cs typeface="Ubuntu"/>
                <a:sym typeface="Ubuntu"/>
                <a:hlinkClick r:id="rId8"/>
              </a:rPr>
              <a:t>cyril.dumontier@umontreal.ca</a:t>
            </a:r>
            <a:r>
              <a:rPr lang="fr">
                <a:solidFill>
                  <a:schemeClr val="lt1"/>
                </a:solidFill>
                <a:latin typeface="Ubuntu"/>
                <a:ea typeface="Ubuntu"/>
                <a:cs typeface="Ubuntu"/>
                <a:sym typeface="Ubuntu"/>
              </a:rPr>
              <a:t> </a:t>
            </a:r>
            <a:endParaRPr>
              <a:solidFill>
                <a:schemeClr val="lt1"/>
              </a:solidFill>
              <a:latin typeface="Ubuntu"/>
              <a:ea typeface="Ubuntu"/>
              <a:cs typeface="Ubuntu"/>
              <a:sym typeface="Ubuntu"/>
            </a:endParaRPr>
          </a:p>
          <a:p>
            <a:pPr indent="0" lvl="0" marL="0" rtl="0" algn="ctr">
              <a:spcBef>
                <a:spcPts val="0"/>
              </a:spcBef>
              <a:spcAft>
                <a:spcPts val="0"/>
              </a:spcAft>
              <a:buNone/>
            </a:pPr>
            <a:r>
              <a:rPr lang="fr">
                <a:solidFill>
                  <a:schemeClr val="lt1"/>
                </a:solidFill>
                <a:latin typeface="Ubuntu"/>
                <a:ea typeface="Ubuntu"/>
                <a:cs typeface="Ubuntu"/>
                <a:sym typeface="Ubuntu"/>
              </a:rPr>
              <a:t>sous la co-supervision de</a:t>
            </a:r>
            <a:endParaRPr>
              <a:solidFill>
                <a:schemeClr val="lt1"/>
              </a:solidFill>
              <a:latin typeface="Ubuntu"/>
              <a:ea typeface="Ubuntu"/>
              <a:cs typeface="Ubuntu"/>
              <a:sym typeface="Ubuntu"/>
            </a:endParaRPr>
          </a:p>
          <a:p>
            <a:pPr indent="0" lvl="0" marL="0" rtl="0" algn="ctr">
              <a:spcBef>
                <a:spcPts val="0"/>
              </a:spcBef>
              <a:spcAft>
                <a:spcPts val="0"/>
              </a:spcAft>
              <a:buNone/>
            </a:pPr>
            <a:r>
              <a:rPr lang="fr">
                <a:solidFill>
                  <a:schemeClr val="lt1"/>
                </a:solidFill>
                <a:latin typeface="Ubuntu"/>
                <a:ea typeface="Ubuntu"/>
                <a:cs typeface="Ubuntu"/>
                <a:sym typeface="Ubuntu"/>
              </a:rPr>
              <a:t>Nicole St-Louis (UdeM)</a:t>
            </a:r>
            <a:endParaRPr>
              <a:solidFill>
                <a:schemeClr val="lt1"/>
              </a:solidFill>
              <a:latin typeface="Ubuntu"/>
              <a:ea typeface="Ubuntu"/>
              <a:cs typeface="Ubuntu"/>
              <a:sym typeface="Ubuntu"/>
            </a:endParaRPr>
          </a:p>
          <a:p>
            <a:pPr indent="0" lvl="0" marL="0" rtl="0" algn="ctr">
              <a:spcBef>
                <a:spcPts val="0"/>
              </a:spcBef>
              <a:spcAft>
                <a:spcPts val="0"/>
              </a:spcAft>
              <a:buNone/>
            </a:pPr>
            <a:r>
              <a:rPr lang="fr">
                <a:solidFill>
                  <a:schemeClr val="lt1"/>
                </a:solidFill>
                <a:latin typeface="Ubuntu"/>
                <a:ea typeface="Ubuntu"/>
                <a:cs typeface="Ubuntu"/>
                <a:sym typeface="Ubuntu"/>
              </a:rPr>
              <a:t>et </a:t>
            </a:r>
            <a:endParaRPr>
              <a:solidFill>
                <a:schemeClr val="lt1"/>
              </a:solidFill>
              <a:latin typeface="Ubuntu"/>
              <a:ea typeface="Ubuntu"/>
              <a:cs typeface="Ubuntu"/>
              <a:sym typeface="Ubuntu"/>
            </a:endParaRPr>
          </a:p>
          <a:p>
            <a:pPr indent="0" lvl="0" marL="0" rtl="0" algn="ctr">
              <a:spcBef>
                <a:spcPts val="0"/>
              </a:spcBef>
              <a:spcAft>
                <a:spcPts val="0"/>
              </a:spcAft>
              <a:buNone/>
            </a:pPr>
            <a:r>
              <a:rPr lang="fr">
                <a:solidFill>
                  <a:schemeClr val="lt1"/>
                </a:solidFill>
                <a:latin typeface="Ubuntu"/>
                <a:ea typeface="Ubuntu"/>
                <a:cs typeface="Ubuntu"/>
                <a:sym typeface="Ubuntu"/>
              </a:rPr>
              <a:t>Laurent Drissen (ULaval)</a:t>
            </a:r>
            <a:endParaRPr>
              <a:solidFill>
                <a:schemeClr val="lt1"/>
              </a:solidFill>
              <a:latin typeface="Ubuntu"/>
              <a:ea typeface="Ubuntu"/>
              <a:cs typeface="Ubuntu"/>
              <a:sym typeface="Ubuntu"/>
            </a:endParaRPr>
          </a:p>
        </p:txBody>
      </p:sp>
      <p:pic>
        <p:nvPicPr>
          <p:cNvPr id="61" name="Google Shape;61;p13"/>
          <p:cNvPicPr preferRelativeResize="0"/>
          <p:nvPr/>
        </p:nvPicPr>
        <p:blipFill>
          <a:blip r:embed="rId9">
            <a:alphaModFix/>
          </a:blip>
          <a:stretch>
            <a:fillRect/>
          </a:stretch>
        </p:blipFill>
        <p:spPr>
          <a:xfrm rot="1831002">
            <a:off x="7693933" y="4420920"/>
            <a:ext cx="417635" cy="490135"/>
          </a:xfrm>
          <a:prstGeom prst="rect">
            <a:avLst/>
          </a:prstGeom>
          <a:noFill/>
          <a:ln>
            <a:noFill/>
          </a:ln>
        </p:spPr>
      </p:pic>
      <p:pic>
        <p:nvPicPr>
          <p:cNvPr id="62" name="Google Shape;62;p13"/>
          <p:cNvPicPr preferRelativeResize="0"/>
          <p:nvPr/>
        </p:nvPicPr>
        <p:blipFill>
          <a:blip r:embed="rId10">
            <a:alphaModFix/>
          </a:blip>
          <a:stretch>
            <a:fillRect/>
          </a:stretch>
        </p:blipFill>
        <p:spPr>
          <a:xfrm>
            <a:off x="1373187" y="2431774"/>
            <a:ext cx="481546" cy="458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pSp>
        <p:nvGrpSpPr>
          <p:cNvPr id="148" name="Google Shape;148;p22"/>
          <p:cNvGrpSpPr/>
          <p:nvPr/>
        </p:nvGrpSpPr>
        <p:grpSpPr>
          <a:xfrm>
            <a:off x="62500" y="51975"/>
            <a:ext cx="2543675" cy="5039550"/>
            <a:chOff x="2538250" y="51975"/>
            <a:chExt cx="2543675" cy="5039550"/>
          </a:xfrm>
        </p:grpSpPr>
        <p:pic>
          <p:nvPicPr>
            <p:cNvPr id="149" name="Google Shape;149;p22"/>
            <p:cNvPicPr preferRelativeResize="0"/>
            <p:nvPr/>
          </p:nvPicPr>
          <p:blipFill>
            <a:blip r:embed="rId3">
              <a:alphaModFix/>
            </a:blip>
            <a:stretch>
              <a:fillRect/>
            </a:stretch>
          </p:blipFill>
          <p:spPr>
            <a:xfrm>
              <a:off x="2577050" y="51975"/>
              <a:ext cx="2504875" cy="5039550"/>
            </a:xfrm>
            <a:prstGeom prst="rect">
              <a:avLst/>
            </a:prstGeom>
            <a:noFill/>
            <a:ln>
              <a:noFill/>
            </a:ln>
          </p:spPr>
        </p:pic>
        <p:sp>
          <p:nvSpPr>
            <p:cNvPr id="150" name="Google Shape;150;p22"/>
            <p:cNvSpPr txBox="1"/>
            <p:nvPr/>
          </p:nvSpPr>
          <p:spPr>
            <a:xfrm>
              <a:off x="3742900" y="545650"/>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S1</a:t>
              </a:r>
              <a:endParaRPr>
                <a:solidFill>
                  <a:srgbClr val="FFFFFF"/>
                </a:solidFill>
                <a:latin typeface="Ubuntu"/>
                <a:ea typeface="Ubuntu"/>
                <a:cs typeface="Ubuntu"/>
                <a:sym typeface="Ubuntu"/>
              </a:endParaRPr>
            </a:p>
          </p:txBody>
        </p:sp>
        <p:sp>
          <p:nvSpPr>
            <p:cNvPr id="151" name="Google Shape;151;p22"/>
            <p:cNvSpPr txBox="1"/>
            <p:nvPr/>
          </p:nvSpPr>
          <p:spPr>
            <a:xfrm>
              <a:off x="2538250" y="545650"/>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S2</a:t>
              </a:r>
              <a:endParaRPr>
                <a:solidFill>
                  <a:srgbClr val="FFFFFF"/>
                </a:solidFill>
                <a:latin typeface="Ubuntu"/>
                <a:ea typeface="Ubuntu"/>
                <a:cs typeface="Ubuntu"/>
                <a:sym typeface="Ubuntu"/>
              </a:endParaRPr>
            </a:p>
          </p:txBody>
        </p:sp>
        <p:sp>
          <p:nvSpPr>
            <p:cNvPr id="152" name="Google Shape;152;p22"/>
            <p:cNvSpPr txBox="1"/>
            <p:nvPr/>
          </p:nvSpPr>
          <p:spPr>
            <a:xfrm>
              <a:off x="3277175" y="571525"/>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S3</a:t>
              </a:r>
              <a:endParaRPr>
                <a:solidFill>
                  <a:srgbClr val="FFFFFF"/>
                </a:solidFill>
                <a:latin typeface="Ubuntu"/>
                <a:ea typeface="Ubuntu"/>
                <a:cs typeface="Ubuntu"/>
                <a:sym typeface="Ubuntu"/>
              </a:endParaRPr>
            </a:p>
          </p:txBody>
        </p:sp>
        <p:sp>
          <p:nvSpPr>
            <p:cNvPr id="153" name="Google Shape;153;p22"/>
            <p:cNvSpPr txBox="1"/>
            <p:nvPr/>
          </p:nvSpPr>
          <p:spPr>
            <a:xfrm>
              <a:off x="4176325" y="1294325"/>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S4</a:t>
              </a:r>
              <a:endParaRPr>
                <a:solidFill>
                  <a:srgbClr val="FFFFFF"/>
                </a:solidFill>
                <a:latin typeface="Ubuntu"/>
                <a:ea typeface="Ubuntu"/>
                <a:cs typeface="Ubuntu"/>
                <a:sym typeface="Ubuntu"/>
              </a:endParaRPr>
            </a:p>
          </p:txBody>
        </p:sp>
        <p:sp>
          <p:nvSpPr>
            <p:cNvPr id="154" name="Google Shape;154;p22"/>
            <p:cNvSpPr txBox="1"/>
            <p:nvPr/>
          </p:nvSpPr>
          <p:spPr>
            <a:xfrm>
              <a:off x="4176325" y="545650"/>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S5</a:t>
              </a:r>
              <a:endParaRPr>
                <a:solidFill>
                  <a:srgbClr val="FFFFFF"/>
                </a:solidFill>
                <a:latin typeface="Ubuntu"/>
                <a:ea typeface="Ubuntu"/>
                <a:cs typeface="Ubuntu"/>
                <a:sym typeface="Ubuntu"/>
              </a:endParaRPr>
            </a:p>
          </p:txBody>
        </p:sp>
        <p:sp>
          <p:nvSpPr>
            <p:cNvPr id="155" name="Google Shape;155;p22"/>
            <p:cNvSpPr txBox="1"/>
            <p:nvPr/>
          </p:nvSpPr>
          <p:spPr>
            <a:xfrm>
              <a:off x="4176325" y="63575"/>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S6</a:t>
              </a:r>
              <a:endParaRPr>
                <a:solidFill>
                  <a:srgbClr val="FFFFFF"/>
                </a:solidFill>
                <a:latin typeface="Ubuntu"/>
                <a:ea typeface="Ubuntu"/>
                <a:cs typeface="Ubuntu"/>
                <a:sym typeface="Ubuntu"/>
              </a:endParaRPr>
            </a:p>
          </p:txBody>
        </p:sp>
        <p:sp>
          <p:nvSpPr>
            <p:cNvPr id="156" name="Google Shape;156;p22"/>
            <p:cNvSpPr txBox="1"/>
            <p:nvPr/>
          </p:nvSpPr>
          <p:spPr>
            <a:xfrm>
              <a:off x="4176325" y="945850"/>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S7</a:t>
              </a:r>
              <a:endParaRPr>
                <a:solidFill>
                  <a:srgbClr val="FFFFFF"/>
                </a:solidFill>
                <a:latin typeface="Ubuntu"/>
                <a:ea typeface="Ubuntu"/>
                <a:cs typeface="Ubuntu"/>
                <a:sym typeface="Ubuntu"/>
              </a:endParaRPr>
            </a:p>
          </p:txBody>
        </p:sp>
        <p:sp>
          <p:nvSpPr>
            <p:cNvPr id="157" name="Google Shape;157;p22"/>
            <p:cNvSpPr txBox="1"/>
            <p:nvPr/>
          </p:nvSpPr>
          <p:spPr>
            <a:xfrm>
              <a:off x="3465975" y="3957425"/>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B1</a:t>
              </a:r>
              <a:endParaRPr>
                <a:solidFill>
                  <a:srgbClr val="FFFFFF"/>
                </a:solidFill>
                <a:latin typeface="Ubuntu"/>
                <a:ea typeface="Ubuntu"/>
                <a:cs typeface="Ubuntu"/>
                <a:sym typeface="Ubuntu"/>
              </a:endParaRPr>
            </a:p>
          </p:txBody>
        </p:sp>
        <p:sp>
          <p:nvSpPr>
            <p:cNvPr id="158" name="Google Shape;158;p22"/>
            <p:cNvSpPr txBox="1"/>
            <p:nvPr/>
          </p:nvSpPr>
          <p:spPr>
            <a:xfrm>
              <a:off x="4362575" y="3902025"/>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B2</a:t>
              </a:r>
              <a:endParaRPr>
                <a:solidFill>
                  <a:srgbClr val="FFFFFF"/>
                </a:solidFill>
                <a:latin typeface="Ubuntu"/>
                <a:ea typeface="Ubuntu"/>
                <a:cs typeface="Ubuntu"/>
                <a:sym typeface="Ubuntu"/>
              </a:endParaRPr>
            </a:p>
          </p:txBody>
        </p:sp>
        <p:sp>
          <p:nvSpPr>
            <p:cNvPr id="159" name="Google Shape;159;p22"/>
            <p:cNvSpPr txBox="1"/>
            <p:nvPr/>
          </p:nvSpPr>
          <p:spPr>
            <a:xfrm>
              <a:off x="3861850" y="4604100"/>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000000"/>
                  </a:solidFill>
                  <a:latin typeface="Ubuntu"/>
                  <a:ea typeface="Ubuntu"/>
                  <a:cs typeface="Ubuntu"/>
                  <a:sym typeface="Ubuntu"/>
                </a:rPr>
                <a:t>B3</a:t>
              </a:r>
              <a:endParaRPr>
                <a:solidFill>
                  <a:srgbClr val="000000"/>
                </a:solidFill>
                <a:latin typeface="Ubuntu"/>
                <a:ea typeface="Ubuntu"/>
                <a:cs typeface="Ubuntu"/>
                <a:sym typeface="Ubuntu"/>
              </a:endParaRPr>
            </a:p>
          </p:txBody>
        </p:sp>
        <p:sp>
          <p:nvSpPr>
            <p:cNvPr id="160" name="Google Shape;160;p22"/>
            <p:cNvSpPr txBox="1"/>
            <p:nvPr/>
          </p:nvSpPr>
          <p:spPr>
            <a:xfrm>
              <a:off x="3861850" y="4203900"/>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B4</a:t>
              </a:r>
              <a:endParaRPr>
                <a:solidFill>
                  <a:srgbClr val="FFFFFF"/>
                </a:solidFill>
                <a:latin typeface="Ubuntu"/>
                <a:ea typeface="Ubuntu"/>
                <a:cs typeface="Ubuntu"/>
                <a:sym typeface="Ubuntu"/>
              </a:endParaRPr>
            </a:p>
          </p:txBody>
        </p:sp>
        <p:sp>
          <p:nvSpPr>
            <p:cNvPr id="161" name="Google Shape;161;p22"/>
            <p:cNvSpPr txBox="1"/>
            <p:nvPr/>
          </p:nvSpPr>
          <p:spPr>
            <a:xfrm>
              <a:off x="3861850" y="3602600"/>
              <a:ext cx="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FF"/>
                  </a:solidFill>
                  <a:latin typeface="Ubuntu"/>
                  <a:ea typeface="Ubuntu"/>
                  <a:cs typeface="Ubuntu"/>
                  <a:sym typeface="Ubuntu"/>
                </a:rPr>
                <a:t>B5</a:t>
              </a:r>
              <a:endParaRPr>
                <a:solidFill>
                  <a:srgbClr val="FFFFFF"/>
                </a:solidFill>
                <a:latin typeface="Ubuntu"/>
                <a:ea typeface="Ubuntu"/>
                <a:cs typeface="Ubuntu"/>
                <a:sym typeface="Ubuntu"/>
              </a:endParaRPr>
            </a:p>
          </p:txBody>
        </p:sp>
      </p:grpSp>
      <p:sp>
        <p:nvSpPr>
          <p:cNvPr id="162" name="Google Shape;162;p22"/>
          <p:cNvSpPr txBox="1"/>
          <p:nvPr/>
        </p:nvSpPr>
        <p:spPr>
          <a:xfrm>
            <a:off x="187525" y="310400"/>
            <a:ext cx="75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3" name="Google Shape;163;p22"/>
          <p:cNvSpPr txBox="1"/>
          <p:nvPr/>
        </p:nvSpPr>
        <p:spPr>
          <a:xfrm>
            <a:off x="8314808" y="4617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sz="1000">
                <a:solidFill>
                  <a:srgbClr val="595959"/>
                </a:solidFill>
                <a:latin typeface="Ubuntu"/>
                <a:ea typeface="Ubuntu"/>
                <a:cs typeface="Ubuntu"/>
                <a:sym typeface="Ubuntu"/>
              </a:rPr>
              <a:t>‹#›</a:t>
            </a:fld>
            <a:endParaRPr sz="1000">
              <a:solidFill>
                <a:srgbClr val="595959"/>
              </a:solidFill>
              <a:latin typeface="Ubuntu"/>
              <a:ea typeface="Ubuntu"/>
              <a:cs typeface="Ubuntu"/>
              <a:sym typeface="Ubuntu"/>
            </a:endParaRPr>
          </a:p>
        </p:txBody>
      </p:sp>
      <p:pic>
        <p:nvPicPr>
          <p:cNvPr id="164" name="Google Shape;164;p22"/>
          <p:cNvPicPr preferRelativeResize="0"/>
          <p:nvPr/>
        </p:nvPicPr>
        <p:blipFill>
          <a:blip r:embed="rId4">
            <a:alphaModFix/>
          </a:blip>
          <a:stretch>
            <a:fillRect/>
          </a:stretch>
        </p:blipFill>
        <p:spPr>
          <a:xfrm>
            <a:off x="2710199" y="152400"/>
            <a:ext cx="6210675" cy="4582375"/>
          </a:xfrm>
          <a:prstGeom prst="rect">
            <a:avLst/>
          </a:prstGeom>
          <a:noFill/>
          <a:ln>
            <a:noFill/>
          </a:ln>
        </p:spPr>
      </p:pic>
      <p:sp>
        <p:nvSpPr>
          <p:cNvPr id="165" name="Google Shape;165;p22"/>
          <p:cNvSpPr txBox="1"/>
          <p:nvPr/>
        </p:nvSpPr>
        <p:spPr>
          <a:xfrm>
            <a:off x="4788025" y="4691325"/>
            <a:ext cx="162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Cambria Math"/>
                <a:ea typeface="Cambria Math"/>
                <a:cs typeface="Cambria Math"/>
                <a:sym typeface="Cambria Math"/>
              </a:rPr>
              <a:t>Regions of interest</a:t>
            </a:r>
            <a:endParaRPr>
              <a:latin typeface="Cambria Math"/>
              <a:ea typeface="Cambria Math"/>
              <a:cs typeface="Cambria Math"/>
              <a:sym typeface="Cambria Math"/>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ph type="title"/>
          </p:nvPr>
        </p:nvSpPr>
        <p:spPr>
          <a:xfrm>
            <a:off x="251300" y="173275"/>
            <a:ext cx="5669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fr" sz="2420"/>
              <a:t>Electronic density from [SⅡ]</a:t>
            </a:r>
            <a:endParaRPr sz="2420"/>
          </a:p>
        </p:txBody>
      </p:sp>
      <p:grpSp>
        <p:nvGrpSpPr>
          <p:cNvPr id="171" name="Google Shape;171;p23"/>
          <p:cNvGrpSpPr/>
          <p:nvPr/>
        </p:nvGrpSpPr>
        <p:grpSpPr>
          <a:xfrm>
            <a:off x="0" y="1413850"/>
            <a:ext cx="6115826" cy="3334600"/>
            <a:chOff x="0" y="1413850"/>
            <a:chExt cx="6115826" cy="3334600"/>
          </a:xfrm>
        </p:grpSpPr>
        <p:pic>
          <p:nvPicPr>
            <p:cNvPr id="172" name="Google Shape;172;p23"/>
            <p:cNvPicPr preferRelativeResize="0"/>
            <p:nvPr/>
          </p:nvPicPr>
          <p:blipFill>
            <a:blip r:embed="rId3">
              <a:alphaModFix/>
            </a:blip>
            <a:stretch>
              <a:fillRect/>
            </a:stretch>
          </p:blipFill>
          <p:spPr>
            <a:xfrm>
              <a:off x="0" y="1413850"/>
              <a:ext cx="6115826" cy="3334600"/>
            </a:xfrm>
            <a:prstGeom prst="rect">
              <a:avLst/>
            </a:prstGeom>
            <a:noFill/>
            <a:ln>
              <a:noFill/>
            </a:ln>
          </p:spPr>
        </p:pic>
        <p:sp>
          <p:nvSpPr>
            <p:cNvPr id="173" name="Google Shape;173;p23"/>
            <p:cNvSpPr txBox="1"/>
            <p:nvPr/>
          </p:nvSpPr>
          <p:spPr>
            <a:xfrm rot="-5400000">
              <a:off x="5741475" y="2500950"/>
              <a:ext cx="4407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700">
                  <a:highlight>
                    <a:schemeClr val="lt1"/>
                  </a:highlight>
                  <a:latin typeface="Cambria Math"/>
                  <a:ea typeface="Cambria Math"/>
                  <a:cs typeface="Cambria Math"/>
                  <a:sym typeface="Cambria Math"/>
                </a:rPr>
                <a:t>3</a:t>
              </a:r>
              <a:endParaRPr sz="700">
                <a:highlight>
                  <a:schemeClr val="lt1"/>
                </a:highlight>
                <a:latin typeface="Cambria Math"/>
                <a:ea typeface="Cambria Math"/>
                <a:cs typeface="Cambria Math"/>
                <a:sym typeface="Cambria Math"/>
              </a:endParaRPr>
            </a:p>
          </p:txBody>
        </p:sp>
      </p:grpSp>
      <p:grpSp>
        <p:nvGrpSpPr>
          <p:cNvPr id="174" name="Google Shape;174;p23"/>
          <p:cNvGrpSpPr/>
          <p:nvPr/>
        </p:nvGrpSpPr>
        <p:grpSpPr>
          <a:xfrm>
            <a:off x="77500" y="1436804"/>
            <a:ext cx="6016999" cy="3952796"/>
            <a:chOff x="77500" y="1239554"/>
            <a:chExt cx="6016999" cy="3952796"/>
          </a:xfrm>
        </p:grpSpPr>
        <p:pic>
          <p:nvPicPr>
            <p:cNvPr id="175" name="Google Shape;175;p23"/>
            <p:cNvPicPr preferRelativeResize="0"/>
            <p:nvPr/>
          </p:nvPicPr>
          <p:blipFill>
            <a:blip r:embed="rId4">
              <a:alphaModFix/>
            </a:blip>
            <a:stretch>
              <a:fillRect/>
            </a:stretch>
          </p:blipFill>
          <p:spPr>
            <a:xfrm>
              <a:off x="77500" y="1239554"/>
              <a:ext cx="6016999" cy="3952796"/>
            </a:xfrm>
            <a:prstGeom prst="rect">
              <a:avLst/>
            </a:prstGeom>
            <a:noFill/>
            <a:ln>
              <a:noFill/>
            </a:ln>
          </p:spPr>
        </p:pic>
        <p:sp>
          <p:nvSpPr>
            <p:cNvPr id="176" name="Google Shape;176;p23"/>
            <p:cNvSpPr txBox="1"/>
            <p:nvPr/>
          </p:nvSpPr>
          <p:spPr>
            <a:xfrm rot="-5400000">
              <a:off x="5540300" y="2299450"/>
              <a:ext cx="725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highlight>
                    <a:schemeClr val="lt1"/>
                  </a:highlight>
                  <a:latin typeface="Cambria Math"/>
                  <a:ea typeface="Cambria Math"/>
                  <a:cs typeface="Cambria Math"/>
                  <a:sym typeface="Cambria Math"/>
                </a:rPr>
                <a:t>3</a:t>
              </a:r>
              <a:endParaRPr sz="900">
                <a:highlight>
                  <a:schemeClr val="lt1"/>
                </a:highlight>
                <a:latin typeface="Cambria Math"/>
                <a:ea typeface="Cambria Math"/>
                <a:cs typeface="Cambria Math"/>
                <a:sym typeface="Cambria Math"/>
              </a:endParaRPr>
            </a:p>
          </p:txBody>
        </p:sp>
      </p:grpSp>
      <p:grpSp>
        <p:nvGrpSpPr>
          <p:cNvPr id="177" name="Google Shape;177;p23"/>
          <p:cNvGrpSpPr/>
          <p:nvPr/>
        </p:nvGrpSpPr>
        <p:grpSpPr>
          <a:xfrm>
            <a:off x="5920559" y="64424"/>
            <a:ext cx="2295353" cy="2375472"/>
            <a:chOff x="6113763" y="173275"/>
            <a:chExt cx="1945049" cy="2098474"/>
          </a:xfrm>
        </p:grpSpPr>
        <p:pic>
          <p:nvPicPr>
            <p:cNvPr id="178" name="Google Shape;178;p23"/>
            <p:cNvPicPr preferRelativeResize="0"/>
            <p:nvPr/>
          </p:nvPicPr>
          <p:blipFill>
            <a:blip r:embed="rId5">
              <a:alphaModFix/>
            </a:blip>
            <a:stretch>
              <a:fillRect/>
            </a:stretch>
          </p:blipFill>
          <p:spPr>
            <a:xfrm>
              <a:off x="6113763" y="173275"/>
              <a:ext cx="1945049" cy="2098474"/>
            </a:xfrm>
            <a:prstGeom prst="rect">
              <a:avLst/>
            </a:prstGeom>
            <a:noFill/>
            <a:ln>
              <a:noFill/>
            </a:ln>
          </p:spPr>
        </p:pic>
        <p:sp>
          <p:nvSpPr>
            <p:cNvPr id="179" name="Google Shape;179;p23"/>
            <p:cNvSpPr/>
            <p:nvPr/>
          </p:nvSpPr>
          <p:spPr>
            <a:xfrm>
              <a:off x="6816400" y="1433325"/>
              <a:ext cx="694500" cy="624000"/>
            </a:xfrm>
            <a:prstGeom prst="roundRect">
              <a:avLst>
                <a:gd fmla="val 16667" name="adj"/>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80" name="Google Shape;180;p23"/>
          <p:cNvCxnSpPr/>
          <p:nvPr/>
        </p:nvCxnSpPr>
        <p:spPr>
          <a:xfrm>
            <a:off x="4581225" y="1239550"/>
            <a:ext cx="2194800" cy="274500"/>
          </a:xfrm>
          <a:prstGeom prst="straightConnector1">
            <a:avLst/>
          </a:prstGeom>
          <a:noFill/>
          <a:ln cap="flat" cmpd="sng" w="28575">
            <a:solidFill>
              <a:srgbClr val="FF00FF"/>
            </a:solidFill>
            <a:prstDash val="dot"/>
            <a:round/>
            <a:headEnd len="med" w="med" type="none"/>
            <a:tailEnd len="med" w="med" type="none"/>
          </a:ln>
        </p:spPr>
      </p:cxnSp>
      <p:cxnSp>
        <p:nvCxnSpPr>
          <p:cNvPr id="181" name="Google Shape;181;p23"/>
          <p:cNvCxnSpPr/>
          <p:nvPr/>
        </p:nvCxnSpPr>
        <p:spPr>
          <a:xfrm flipH="1" rot="10800000">
            <a:off x="5976250" y="2168500"/>
            <a:ext cx="749700" cy="2489400"/>
          </a:xfrm>
          <a:prstGeom prst="straightConnector1">
            <a:avLst/>
          </a:prstGeom>
          <a:noFill/>
          <a:ln cap="flat" cmpd="sng" w="28575">
            <a:solidFill>
              <a:srgbClr val="FF00FF"/>
            </a:solidFill>
            <a:prstDash val="dot"/>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4"/>
          <p:cNvSpPr txBox="1"/>
          <p:nvPr>
            <p:ph type="title"/>
          </p:nvPr>
        </p:nvSpPr>
        <p:spPr>
          <a:xfrm>
            <a:off x="45925" y="82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Electron density from [Cl Ⅲ] (5517Å + 5537Å)</a:t>
            </a:r>
            <a:endParaRPr/>
          </a:p>
        </p:txBody>
      </p:sp>
      <p:pic>
        <p:nvPicPr>
          <p:cNvPr id="187" name="Google Shape;187;p24"/>
          <p:cNvPicPr preferRelativeResize="0"/>
          <p:nvPr/>
        </p:nvPicPr>
        <p:blipFill>
          <a:blip r:embed="rId3">
            <a:alphaModFix/>
          </a:blip>
          <a:stretch>
            <a:fillRect/>
          </a:stretch>
        </p:blipFill>
        <p:spPr>
          <a:xfrm rot="-3">
            <a:off x="45926" y="1065549"/>
            <a:ext cx="2662900" cy="2716297"/>
          </a:xfrm>
          <a:prstGeom prst="rect">
            <a:avLst/>
          </a:prstGeom>
          <a:noFill/>
          <a:ln>
            <a:noFill/>
          </a:ln>
        </p:spPr>
      </p:pic>
      <p:sp>
        <p:nvSpPr>
          <p:cNvPr id="188" name="Google Shape;188;p24"/>
          <p:cNvSpPr txBox="1"/>
          <p:nvPr/>
        </p:nvSpPr>
        <p:spPr>
          <a:xfrm>
            <a:off x="4572000" y="484800"/>
            <a:ext cx="447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Ubuntu"/>
                <a:ea typeface="Ubuntu"/>
                <a:cs typeface="Ubuntu"/>
                <a:sym typeface="Ubuntu"/>
              </a:rPr>
              <a:t>Longslit spectra with GMOS at Gemini South. </a:t>
            </a:r>
            <a:endParaRPr>
              <a:latin typeface="Ubuntu"/>
              <a:ea typeface="Ubuntu"/>
              <a:cs typeface="Ubuntu"/>
              <a:sym typeface="Ubuntu"/>
            </a:endParaRPr>
          </a:p>
        </p:txBody>
      </p:sp>
      <p:sp>
        <p:nvSpPr>
          <p:cNvPr id="189" name="Google Shape;189;p24"/>
          <p:cNvSpPr txBox="1"/>
          <p:nvPr/>
        </p:nvSpPr>
        <p:spPr>
          <a:xfrm>
            <a:off x="4572000" y="885000"/>
            <a:ext cx="252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Ubuntu"/>
                <a:ea typeface="Ubuntu"/>
                <a:cs typeface="Ubuntu"/>
                <a:sym typeface="Ubuntu"/>
              </a:rPr>
              <a:t>Reduction using DRAGONS</a:t>
            </a:r>
            <a:endParaRPr>
              <a:latin typeface="Ubuntu"/>
              <a:ea typeface="Ubuntu"/>
              <a:cs typeface="Ubuntu"/>
              <a:sym typeface="Ubuntu"/>
            </a:endParaRPr>
          </a:p>
        </p:txBody>
      </p:sp>
      <p:pic>
        <p:nvPicPr>
          <p:cNvPr id="190" name="Google Shape;190;p24"/>
          <p:cNvPicPr preferRelativeResize="0"/>
          <p:nvPr/>
        </p:nvPicPr>
        <p:blipFill>
          <a:blip r:embed="rId4">
            <a:alphaModFix/>
          </a:blip>
          <a:stretch>
            <a:fillRect/>
          </a:stretch>
        </p:blipFill>
        <p:spPr>
          <a:xfrm>
            <a:off x="7917625" y="885000"/>
            <a:ext cx="1125575" cy="1125575"/>
          </a:xfrm>
          <a:prstGeom prst="rect">
            <a:avLst/>
          </a:prstGeom>
          <a:noFill/>
          <a:ln>
            <a:noFill/>
          </a:ln>
        </p:spPr>
      </p:pic>
      <p:pic>
        <p:nvPicPr>
          <p:cNvPr id="191" name="Google Shape;191;p24"/>
          <p:cNvPicPr preferRelativeResize="0"/>
          <p:nvPr/>
        </p:nvPicPr>
        <p:blipFill>
          <a:blip r:embed="rId5">
            <a:alphaModFix/>
          </a:blip>
          <a:stretch>
            <a:fillRect/>
          </a:stretch>
        </p:blipFill>
        <p:spPr>
          <a:xfrm>
            <a:off x="2708825" y="1285200"/>
            <a:ext cx="4555680" cy="3858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5"/>
          <p:cNvPicPr preferRelativeResize="0"/>
          <p:nvPr/>
        </p:nvPicPr>
        <p:blipFill rotWithShape="1">
          <a:blip r:embed="rId3">
            <a:alphaModFix/>
          </a:blip>
          <a:srcRect b="0" l="0" r="63631" t="29809"/>
          <a:stretch/>
        </p:blipFill>
        <p:spPr>
          <a:xfrm>
            <a:off x="344225" y="762050"/>
            <a:ext cx="3361926" cy="4055350"/>
          </a:xfrm>
          <a:prstGeom prst="rect">
            <a:avLst/>
          </a:prstGeom>
          <a:noFill/>
          <a:ln>
            <a:noFill/>
          </a:ln>
        </p:spPr>
      </p:pic>
      <p:sp>
        <p:nvSpPr>
          <p:cNvPr id="197" name="Google Shape;197;p25"/>
          <p:cNvSpPr txBox="1"/>
          <p:nvPr>
            <p:ph type="title"/>
          </p:nvPr>
        </p:nvSpPr>
        <p:spPr>
          <a:xfrm>
            <a:off x="98725" y="72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From [Cl Ⅲ] doublet</a:t>
            </a:r>
            <a:endParaRPr/>
          </a:p>
        </p:txBody>
      </p:sp>
      <p:pic>
        <p:nvPicPr>
          <p:cNvPr id="198" name="Google Shape;198;p25"/>
          <p:cNvPicPr preferRelativeResize="0"/>
          <p:nvPr/>
        </p:nvPicPr>
        <p:blipFill rotWithShape="1">
          <a:blip r:embed="rId3">
            <a:alphaModFix/>
          </a:blip>
          <a:srcRect b="3676" l="38015" r="0" t="23948"/>
          <a:stretch/>
        </p:blipFill>
        <p:spPr>
          <a:xfrm>
            <a:off x="3785925" y="1191750"/>
            <a:ext cx="4637151" cy="3384125"/>
          </a:xfrm>
          <a:prstGeom prst="rect">
            <a:avLst/>
          </a:prstGeom>
          <a:noFill/>
          <a:ln>
            <a:noFill/>
          </a:ln>
        </p:spPr>
      </p:pic>
      <p:sp>
        <p:nvSpPr>
          <p:cNvPr id="199" name="Google Shape;199;p25"/>
          <p:cNvSpPr/>
          <p:nvPr/>
        </p:nvSpPr>
        <p:spPr>
          <a:xfrm>
            <a:off x="2692900" y="2655150"/>
            <a:ext cx="307500" cy="248400"/>
          </a:xfrm>
          <a:prstGeom prst="roundRect">
            <a:avLst>
              <a:gd fmla="val 16667" name="adj"/>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6"/>
          <p:cNvSpPr txBox="1"/>
          <p:nvPr>
            <p:ph type="title"/>
          </p:nvPr>
        </p:nvSpPr>
        <p:spPr>
          <a:xfrm>
            <a:off x="311700" y="122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Bonus : From [ArⅣ] doublet !!!</a:t>
            </a:r>
            <a:endParaRPr/>
          </a:p>
        </p:txBody>
      </p:sp>
      <p:pic>
        <p:nvPicPr>
          <p:cNvPr id="205" name="Google Shape;205;p26"/>
          <p:cNvPicPr preferRelativeResize="0"/>
          <p:nvPr/>
        </p:nvPicPr>
        <p:blipFill rotWithShape="1">
          <a:blip r:embed="rId3">
            <a:alphaModFix/>
          </a:blip>
          <a:srcRect b="0" l="0" r="35425" t="0"/>
          <a:stretch/>
        </p:blipFill>
        <p:spPr>
          <a:xfrm>
            <a:off x="152400" y="848025"/>
            <a:ext cx="5707777" cy="3645551"/>
          </a:xfrm>
          <a:prstGeom prst="rect">
            <a:avLst/>
          </a:prstGeom>
          <a:noFill/>
          <a:ln>
            <a:noFill/>
          </a:ln>
        </p:spPr>
      </p:pic>
      <p:pic>
        <p:nvPicPr>
          <p:cNvPr id="206" name="Google Shape;206;p26"/>
          <p:cNvPicPr preferRelativeResize="0"/>
          <p:nvPr/>
        </p:nvPicPr>
        <p:blipFill rotWithShape="1">
          <a:blip r:embed="rId3">
            <a:alphaModFix/>
          </a:blip>
          <a:srcRect b="16439" l="66022" r="1012" t="15768"/>
          <a:stretch/>
        </p:blipFill>
        <p:spPr>
          <a:xfrm>
            <a:off x="6078900" y="1191750"/>
            <a:ext cx="3014323" cy="2556650"/>
          </a:xfrm>
          <a:prstGeom prst="rect">
            <a:avLst/>
          </a:prstGeom>
          <a:noFill/>
          <a:ln>
            <a:noFill/>
          </a:ln>
        </p:spPr>
      </p:pic>
      <p:sp>
        <p:nvSpPr>
          <p:cNvPr id="207" name="Google Shape;207;p26"/>
          <p:cNvSpPr/>
          <p:nvPr/>
        </p:nvSpPr>
        <p:spPr>
          <a:xfrm>
            <a:off x="1342475" y="2367200"/>
            <a:ext cx="953100" cy="754800"/>
          </a:xfrm>
          <a:prstGeom prst="roundRect">
            <a:avLst>
              <a:gd fmla="val 16667" name="adj"/>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Future work</a:t>
            </a:r>
            <a:endParaRPr/>
          </a:p>
        </p:txBody>
      </p:sp>
      <p:sp>
        <p:nvSpPr>
          <p:cNvPr id="213" name="Google Shape;21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fr" sz="2000"/>
              <a:t>Chemical abundances to determine if WR-RSG or WR-LBV.</a:t>
            </a:r>
            <a:endParaRPr sz="2000"/>
          </a:p>
          <a:p>
            <a:pPr indent="-355600" lvl="0" marL="457200" rtl="0" algn="l">
              <a:spcBef>
                <a:spcPts val="1000"/>
              </a:spcBef>
              <a:spcAft>
                <a:spcPts val="0"/>
              </a:spcAft>
              <a:buSzPts val="2000"/>
              <a:buChar char="●"/>
            </a:pPr>
            <a:r>
              <a:rPr lang="fr" sz="2000"/>
              <a:t>Modelling of the nebula and its emissions to better understand the behavior of the ionization front, and to explain why the bubble does not emit in the lines of low ionization state.</a:t>
            </a:r>
            <a:endParaRPr sz="2000"/>
          </a:p>
          <a:p>
            <a:pPr indent="0" lvl="0" marL="457200" rtl="0" algn="l">
              <a:spcBef>
                <a:spcPts val="1000"/>
              </a:spcBef>
              <a:spcAft>
                <a:spcPts val="0"/>
              </a:spcAft>
              <a:buNone/>
            </a:pPr>
            <a:r>
              <a:t/>
            </a:r>
            <a:endParaRPr sz="2000"/>
          </a:p>
          <a:p>
            <a:pPr indent="0" lvl="0" marL="457200" rtl="0" algn="l">
              <a:spcBef>
                <a:spcPts val="1200"/>
              </a:spcBef>
              <a:spcAft>
                <a:spcPts val="1200"/>
              </a:spcAft>
              <a:buNone/>
            </a:pPr>
            <a:r>
              <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grpSp>
        <p:nvGrpSpPr>
          <p:cNvPr id="67" name="Google Shape;67;p14"/>
          <p:cNvGrpSpPr/>
          <p:nvPr/>
        </p:nvGrpSpPr>
        <p:grpSpPr>
          <a:xfrm>
            <a:off x="4672376" y="778901"/>
            <a:ext cx="4131901" cy="4131901"/>
            <a:chOff x="4672376" y="778901"/>
            <a:chExt cx="4131901" cy="4131901"/>
          </a:xfrm>
        </p:grpSpPr>
        <p:pic>
          <p:nvPicPr>
            <p:cNvPr id="68" name="Google Shape;68;p14"/>
            <p:cNvPicPr preferRelativeResize="0"/>
            <p:nvPr/>
          </p:nvPicPr>
          <p:blipFill>
            <a:blip r:embed="rId3">
              <a:alphaModFix/>
            </a:blip>
            <a:stretch>
              <a:fillRect/>
            </a:stretch>
          </p:blipFill>
          <p:spPr>
            <a:xfrm>
              <a:off x="4672376" y="778901"/>
              <a:ext cx="4131901" cy="4131901"/>
            </a:xfrm>
            <a:prstGeom prst="rect">
              <a:avLst/>
            </a:prstGeom>
            <a:noFill/>
            <a:ln>
              <a:noFill/>
            </a:ln>
          </p:spPr>
        </p:pic>
        <p:sp>
          <p:nvSpPr>
            <p:cNvPr id="69" name="Google Shape;69;p14"/>
            <p:cNvSpPr/>
            <p:nvPr/>
          </p:nvSpPr>
          <p:spPr>
            <a:xfrm>
              <a:off x="7046125" y="3919550"/>
              <a:ext cx="66600" cy="642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 name="Google Shape;70;p14"/>
            <p:cNvCxnSpPr/>
            <p:nvPr/>
          </p:nvCxnSpPr>
          <p:spPr>
            <a:xfrm flipH="1" rot="10800000">
              <a:off x="7077475" y="4060700"/>
              <a:ext cx="3900" cy="578700"/>
            </a:xfrm>
            <a:prstGeom prst="straightConnector1">
              <a:avLst/>
            </a:prstGeom>
            <a:noFill/>
            <a:ln cap="flat" cmpd="sng" w="19050">
              <a:solidFill>
                <a:srgbClr val="FF0000"/>
              </a:solidFill>
              <a:prstDash val="solid"/>
              <a:round/>
              <a:headEnd len="med" w="med" type="none"/>
              <a:tailEnd len="med" w="med" type="triangle"/>
            </a:ln>
          </p:spPr>
        </p:cxnSp>
      </p:grpSp>
      <p:pic>
        <p:nvPicPr>
          <p:cNvPr id="71" name="Google Shape;71;p14"/>
          <p:cNvPicPr preferRelativeResize="0"/>
          <p:nvPr/>
        </p:nvPicPr>
        <p:blipFill>
          <a:blip r:embed="rId4">
            <a:alphaModFix/>
          </a:blip>
          <a:stretch>
            <a:fillRect/>
          </a:stretch>
        </p:blipFill>
        <p:spPr>
          <a:xfrm>
            <a:off x="713048" y="909213"/>
            <a:ext cx="3709003" cy="4001587"/>
          </a:xfrm>
          <a:prstGeom prst="rect">
            <a:avLst/>
          </a:prstGeom>
          <a:noFill/>
          <a:ln>
            <a:noFill/>
          </a:ln>
        </p:spPr>
      </p:pic>
      <p:sp>
        <p:nvSpPr>
          <p:cNvPr id="72" name="Google Shape;72;p14"/>
          <p:cNvSpPr txBox="1"/>
          <p:nvPr/>
        </p:nvSpPr>
        <p:spPr>
          <a:xfrm>
            <a:off x="965477" y="4413100"/>
            <a:ext cx="976200" cy="497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lang="fr" sz="1000">
                <a:solidFill>
                  <a:srgbClr val="FF0000"/>
                </a:solidFill>
                <a:latin typeface="Droid Sans"/>
                <a:ea typeface="Droid Sans"/>
                <a:cs typeface="Droid Sans"/>
                <a:sym typeface="Droid Sans"/>
              </a:rPr>
              <a:t>Hα</a:t>
            </a:r>
            <a:r>
              <a:rPr lang="fr" sz="1000">
                <a:solidFill>
                  <a:srgbClr val="AE0000"/>
                </a:solidFill>
                <a:latin typeface="Droid Sans"/>
                <a:ea typeface="Droid Sans"/>
                <a:cs typeface="Droid Sans"/>
                <a:sym typeface="Droid Sans"/>
              </a:rPr>
              <a:t> </a:t>
            </a:r>
            <a:r>
              <a:rPr lang="fr" sz="1000">
                <a:solidFill>
                  <a:srgbClr val="00FF00"/>
                </a:solidFill>
                <a:latin typeface="Droid Sans"/>
                <a:ea typeface="Droid Sans"/>
                <a:cs typeface="Droid Sans"/>
                <a:sym typeface="Droid Sans"/>
              </a:rPr>
              <a:t>[NII]</a:t>
            </a:r>
            <a:r>
              <a:rPr lang="fr" sz="1000">
                <a:solidFill>
                  <a:srgbClr val="AE0000"/>
                </a:solidFill>
                <a:latin typeface="Droid Sans"/>
                <a:ea typeface="Droid Sans"/>
                <a:cs typeface="Droid Sans"/>
                <a:sym typeface="Droid Sans"/>
              </a:rPr>
              <a:t> </a:t>
            </a:r>
            <a:r>
              <a:rPr lang="fr" sz="1000">
                <a:solidFill>
                  <a:srgbClr val="4141FF"/>
                </a:solidFill>
                <a:latin typeface="Droid Sans"/>
                <a:ea typeface="Droid Sans"/>
                <a:cs typeface="Droid Sans"/>
                <a:sym typeface="Droid Sans"/>
              </a:rPr>
              <a:t>[SII]</a:t>
            </a:r>
            <a:endParaRPr sz="1000">
              <a:solidFill>
                <a:srgbClr val="4141FF"/>
              </a:solidFill>
              <a:latin typeface="Droid Sans"/>
              <a:ea typeface="Droid Sans"/>
              <a:cs typeface="Droid Sans"/>
              <a:sym typeface="Droid Sans"/>
            </a:endParaRPr>
          </a:p>
        </p:txBody>
      </p:sp>
      <p:cxnSp>
        <p:nvCxnSpPr>
          <p:cNvPr id="73" name="Google Shape;73;p14"/>
          <p:cNvCxnSpPr/>
          <p:nvPr/>
        </p:nvCxnSpPr>
        <p:spPr>
          <a:xfrm>
            <a:off x="618475" y="612175"/>
            <a:ext cx="2158500" cy="2032200"/>
          </a:xfrm>
          <a:prstGeom prst="straightConnector1">
            <a:avLst/>
          </a:prstGeom>
          <a:noFill/>
          <a:ln cap="flat" cmpd="sng" w="19050">
            <a:solidFill>
              <a:srgbClr val="FF00FF"/>
            </a:solidFill>
            <a:prstDash val="dot"/>
            <a:round/>
            <a:headEnd len="med" w="med" type="none"/>
            <a:tailEnd len="med" w="med" type="stealth"/>
          </a:ln>
        </p:spPr>
      </p:cxnSp>
      <p:sp>
        <p:nvSpPr>
          <p:cNvPr id="74" name="Google Shape;74;p14"/>
          <p:cNvSpPr txBox="1"/>
          <p:nvPr/>
        </p:nvSpPr>
        <p:spPr>
          <a:xfrm>
            <a:off x="63125" y="75725"/>
            <a:ext cx="6367800" cy="73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lang="fr" sz="1800" u="sng">
                <a:solidFill>
                  <a:schemeClr val="dk1"/>
                </a:solidFill>
                <a:latin typeface="Ubuntu"/>
                <a:ea typeface="Ubuntu"/>
                <a:cs typeface="Ubuntu"/>
                <a:sym typeface="Ubuntu"/>
              </a:rPr>
              <a:t>WR 7</a:t>
            </a:r>
            <a:r>
              <a:rPr lang="fr" sz="1800">
                <a:solidFill>
                  <a:schemeClr val="dk1"/>
                </a:solidFill>
                <a:latin typeface="Ubuntu"/>
                <a:ea typeface="Ubuntu"/>
                <a:cs typeface="Ubuntu"/>
                <a:sym typeface="Ubuntu"/>
              </a:rPr>
              <a:t> of spectral type WN4b (Rate </a:t>
            </a:r>
            <a:r>
              <a:rPr i="1" lang="fr" sz="1800">
                <a:solidFill>
                  <a:schemeClr val="dk1"/>
                </a:solidFill>
                <a:latin typeface="Ubuntu"/>
                <a:ea typeface="Ubuntu"/>
                <a:cs typeface="Ubuntu"/>
                <a:sym typeface="Ubuntu"/>
              </a:rPr>
              <a:t>et</a:t>
            </a:r>
            <a:r>
              <a:rPr lang="fr" sz="1800">
                <a:solidFill>
                  <a:schemeClr val="dk1"/>
                </a:solidFill>
                <a:latin typeface="Ubuntu"/>
                <a:ea typeface="Ubuntu"/>
                <a:cs typeface="Ubuntu"/>
                <a:sym typeface="Ubuntu"/>
              </a:rPr>
              <a:t> </a:t>
            </a:r>
            <a:r>
              <a:rPr i="1" lang="fr" sz="1800">
                <a:solidFill>
                  <a:schemeClr val="dk1"/>
                </a:solidFill>
                <a:latin typeface="Ubuntu"/>
                <a:ea typeface="Ubuntu"/>
                <a:cs typeface="Ubuntu"/>
                <a:sym typeface="Ubuntu"/>
              </a:rPr>
              <a:t>al</a:t>
            </a:r>
            <a:r>
              <a:rPr lang="fr" sz="1800">
                <a:solidFill>
                  <a:schemeClr val="dk1"/>
                </a:solidFill>
                <a:latin typeface="Ubuntu"/>
                <a:ea typeface="Ubuntu"/>
                <a:cs typeface="Ubuntu"/>
                <a:sym typeface="Ubuntu"/>
              </a:rPr>
              <a:t>. 2020) T</a:t>
            </a:r>
            <a:r>
              <a:rPr baseline="-25000" i="1" lang="fr" sz="1800">
                <a:solidFill>
                  <a:schemeClr val="dk1"/>
                </a:solidFill>
                <a:latin typeface="Ubuntu"/>
                <a:ea typeface="Ubuntu"/>
                <a:cs typeface="Ubuntu"/>
                <a:sym typeface="Ubuntu"/>
              </a:rPr>
              <a:t>eff</a:t>
            </a:r>
            <a:r>
              <a:rPr lang="fr" sz="1800">
                <a:solidFill>
                  <a:schemeClr val="dk1"/>
                </a:solidFill>
                <a:latin typeface="Ubuntu"/>
                <a:ea typeface="Ubuntu"/>
                <a:cs typeface="Ubuntu"/>
                <a:sym typeface="Ubuntu"/>
              </a:rPr>
              <a:t> = 112 kK</a:t>
            </a:r>
            <a:endParaRPr sz="1800">
              <a:solidFill>
                <a:schemeClr val="dk1"/>
              </a:solidFill>
              <a:latin typeface="Ubuntu"/>
              <a:ea typeface="Ubuntu"/>
              <a:cs typeface="Ubuntu"/>
              <a:sym typeface="Ubuntu"/>
            </a:endParaRPr>
          </a:p>
        </p:txBody>
      </p:sp>
      <p:cxnSp>
        <p:nvCxnSpPr>
          <p:cNvPr id="75" name="Google Shape;75;p14"/>
          <p:cNvCxnSpPr/>
          <p:nvPr/>
        </p:nvCxnSpPr>
        <p:spPr>
          <a:xfrm>
            <a:off x="4411378" y="915152"/>
            <a:ext cx="2636400" cy="3001200"/>
          </a:xfrm>
          <a:prstGeom prst="straightConnector1">
            <a:avLst/>
          </a:prstGeom>
          <a:noFill/>
          <a:ln cap="flat" cmpd="sng" w="28575">
            <a:solidFill>
              <a:srgbClr val="FF00FF"/>
            </a:solidFill>
            <a:prstDash val="dash"/>
            <a:round/>
            <a:headEnd len="med" w="med" type="none"/>
            <a:tailEnd len="med" w="med" type="none"/>
          </a:ln>
        </p:spPr>
      </p:cxnSp>
      <p:cxnSp>
        <p:nvCxnSpPr>
          <p:cNvPr id="76" name="Google Shape;76;p14"/>
          <p:cNvCxnSpPr>
            <a:endCxn id="69" idx="4"/>
          </p:cNvCxnSpPr>
          <p:nvPr/>
        </p:nvCxnSpPr>
        <p:spPr>
          <a:xfrm flipH="1" rot="10800000">
            <a:off x="4430425" y="3983750"/>
            <a:ext cx="2649000" cy="919800"/>
          </a:xfrm>
          <a:prstGeom prst="straightConnector1">
            <a:avLst/>
          </a:prstGeom>
          <a:noFill/>
          <a:ln cap="flat" cmpd="sng" w="28575">
            <a:solidFill>
              <a:srgbClr val="FF00FF"/>
            </a:solidFill>
            <a:prstDash val="dash"/>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5"/>
          <p:cNvPicPr preferRelativeResize="0"/>
          <p:nvPr/>
        </p:nvPicPr>
        <p:blipFill>
          <a:blip r:embed="rId3">
            <a:alphaModFix/>
          </a:blip>
          <a:stretch>
            <a:fillRect/>
          </a:stretch>
        </p:blipFill>
        <p:spPr>
          <a:xfrm>
            <a:off x="0" y="175837"/>
            <a:ext cx="9144000" cy="4791814"/>
          </a:xfrm>
          <a:prstGeom prst="rect">
            <a:avLst/>
          </a:prstGeom>
          <a:noFill/>
          <a:ln>
            <a:noFill/>
          </a:ln>
        </p:spPr>
      </p:pic>
      <p:sp>
        <p:nvSpPr>
          <p:cNvPr id="82" name="Google Shape;82;p15"/>
          <p:cNvSpPr txBox="1"/>
          <p:nvPr/>
        </p:nvSpPr>
        <p:spPr>
          <a:xfrm>
            <a:off x="1004275" y="1879650"/>
            <a:ext cx="4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Ubuntu"/>
                <a:ea typeface="Ubuntu"/>
                <a:cs typeface="Ubuntu"/>
                <a:sym typeface="Ubuntu"/>
              </a:rPr>
              <a:t>WR</a:t>
            </a:r>
            <a:endParaRPr>
              <a:latin typeface="Ubuntu"/>
              <a:ea typeface="Ubuntu"/>
              <a:cs typeface="Ubuntu"/>
              <a:sym typeface="Ubuntu"/>
            </a:endParaRPr>
          </a:p>
        </p:txBody>
      </p:sp>
      <p:sp>
        <p:nvSpPr>
          <p:cNvPr id="83" name="Google Shape;83;p15"/>
          <p:cNvSpPr txBox="1"/>
          <p:nvPr/>
        </p:nvSpPr>
        <p:spPr>
          <a:xfrm>
            <a:off x="2154150" y="2771850"/>
            <a:ext cx="37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Ubuntu"/>
                <a:ea typeface="Ubuntu"/>
                <a:cs typeface="Ubuntu"/>
                <a:sym typeface="Ubuntu"/>
              </a:rPr>
              <a:t>O</a:t>
            </a:r>
            <a:endParaRPr>
              <a:latin typeface="Ubuntu"/>
              <a:ea typeface="Ubuntu"/>
              <a:cs typeface="Ubuntu"/>
              <a:sym typeface="Ubuntu"/>
            </a:endParaRPr>
          </a:p>
        </p:txBody>
      </p:sp>
      <p:sp>
        <p:nvSpPr>
          <p:cNvPr id="84" name="Google Shape;84;p15"/>
          <p:cNvSpPr txBox="1"/>
          <p:nvPr/>
        </p:nvSpPr>
        <p:spPr>
          <a:xfrm>
            <a:off x="3864550" y="1631638"/>
            <a:ext cx="55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highlight>
                  <a:schemeClr val="lt1"/>
                </a:highlight>
                <a:latin typeface="Ubuntu"/>
                <a:ea typeface="Ubuntu"/>
                <a:cs typeface="Ubuntu"/>
                <a:sym typeface="Ubuntu"/>
              </a:rPr>
              <a:t>RSG</a:t>
            </a:r>
            <a:endParaRPr>
              <a:highlight>
                <a:schemeClr val="lt1"/>
              </a:highlight>
              <a:latin typeface="Ubuntu"/>
              <a:ea typeface="Ubuntu"/>
              <a:cs typeface="Ubuntu"/>
              <a:sym typeface="Ubuntu"/>
            </a:endParaRPr>
          </a:p>
        </p:txBody>
      </p:sp>
      <p:sp>
        <p:nvSpPr>
          <p:cNvPr id="85" name="Google Shape;85;p15"/>
          <p:cNvSpPr txBox="1"/>
          <p:nvPr/>
        </p:nvSpPr>
        <p:spPr>
          <a:xfrm>
            <a:off x="2524350" y="965175"/>
            <a:ext cx="6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highlight>
                  <a:schemeClr val="lt1"/>
                </a:highlight>
                <a:latin typeface="Ubuntu"/>
                <a:ea typeface="Ubuntu"/>
                <a:cs typeface="Ubuntu"/>
                <a:sym typeface="Ubuntu"/>
              </a:rPr>
              <a:t>LBV</a:t>
            </a:r>
            <a:endParaRPr>
              <a:highlight>
                <a:schemeClr val="lt1"/>
              </a:highlight>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Hypothesis for now</a:t>
            </a:r>
            <a:endParaRPr/>
          </a:p>
        </p:txBody>
      </p:sp>
      <p:sp>
        <p:nvSpPr>
          <p:cNvPr id="91" name="Google Shape;91;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fr" sz="2000"/>
              <a:t>Litterature says WR7 passed through an LBV eruptive phase</a:t>
            </a:r>
            <a:endParaRPr sz="2000"/>
          </a:p>
          <a:p>
            <a:pPr indent="-355600" lvl="0" marL="457200" rtl="0" algn="l">
              <a:spcBef>
                <a:spcPts val="1000"/>
              </a:spcBef>
              <a:spcAft>
                <a:spcPts val="0"/>
              </a:spcAft>
              <a:buSzPts val="2000"/>
              <a:buChar char="●"/>
            </a:pPr>
            <a:r>
              <a:rPr lang="fr" sz="2000"/>
              <a:t>WR bubble evolution models (van Marle &amp; Keppens 2012) predict uniformly distributed small filaments in the WR-LBV case, which is not the case for NGC 2359.</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557725" y="2477400"/>
            <a:ext cx="5706050" cy="2698500"/>
          </a:xfrm>
          <a:prstGeom prst="rect">
            <a:avLst/>
          </a:prstGeom>
          <a:noFill/>
          <a:ln>
            <a:noFill/>
          </a:ln>
        </p:spPr>
      </p:pic>
      <p:pic>
        <p:nvPicPr>
          <p:cNvPr id="97" name="Google Shape;97;p17"/>
          <p:cNvPicPr preferRelativeResize="0"/>
          <p:nvPr/>
        </p:nvPicPr>
        <p:blipFill>
          <a:blip r:embed="rId4">
            <a:alphaModFix/>
          </a:blip>
          <a:stretch>
            <a:fillRect/>
          </a:stretch>
        </p:blipFill>
        <p:spPr>
          <a:xfrm>
            <a:off x="152400" y="0"/>
            <a:ext cx="8839204" cy="2477394"/>
          </a:xfrm>
          <a:prstGeom prst="rect">
            <a:avLst/>
          </a:prstGeom>
          <a:noFill/>
          <a:ln>
            <a:noFill/>
          </a:ln>
        </p:spPr>
      </p:pic>
      <p:grpSp>
        <p:nvGrpSpPr>
          <p:cNvPr id="98" name="Google Shape;98;p17"/>
          <p:cNvGrpSpPr/>
          <p:nvPr/>
        </p:nvGrpSpPr>
        <p:grpSpPr>
          <a:xfrm>
            <a:off x="6784420" y="2984168"/>
            <a:ext cx="2007010" cy="1684959"/>
            <a:chOff x="7012350" y="3812900"/>
            <a:chExt cx="1376550" cy="1168650"/>
          </a:xfrm>
        </p:grpSpPr>
        <p:pic>
          <p:nvPicPr>
            <p:cNvPr id="99" name="Google Shape;99;p17"/>
            <p:cNvPicPr preferRelativeResize="0"/>
            <p:nvPr/>
          </p:nvPicPr>
          <p:blipFill>
            <a:blip r:embed="rId5">
              <a:alphaModFix/>
            </a:blip>
            <a:stretch>
              <a:fillRect/>
            </a:stretch>
          </p:blipFill>
          <p:spPr>
            <a:xfrm>
              <a:off x="7012350" y="3812900"/>
              <a:ext cx="548700" cy="548700"/>
            </a:xfrm>
            <a:prstGeom prst="rect">
              <a:avLst/>
            </a:prstGeom>
            <a:noFill/>
            <a:ln>
              <a:noFill/>
            </a:ln>
          </p:spPr>
        </p:pic>
        <p:pic>
          <p:nvPicPr>
            <p:cNvPr id="100" name="Google Shape;100;p17"/>
            <p:cNvPicPr preferRelativeResize="0"/>
            <p:nvPr/>
          </p:nvPicPr>
          <p:blipFill>
            <a:blip r:embed="rId6">
              <a:alphaModFix/>
            </a:blip>
            <a:stretch>
              <a:fillRect/>
            </a:stretch>
          </p:blipFill>
          <p:spPr>
            <a:xfrm>
              <a:off x="7048038" y="4436589"/>
              <a:ext cx="477325" cy="544961"/>
            </a:xfrm>
            <a:prstGeom prst="rect">
              <a:avLst/>
            </a:prstGeom>
            <a:noFill/>
            <a:ln>
              <a:noFill/>
            </a:ln>
          </p:spPr>
        </p:pic>
        <p:sp>
          <p:nvSpPr>
            <p:cNvPr id="101" name="Google Shape;101;p17"/>
            <p:cNvSpPr txBox="1"/>
            <p:nvPr/>
          </p:nvSpPr>
          <p:spPr>
            <a:xfrm>
              <a:off x="7654200" y="4089425"/>
              <a:ext cx="734700" cy="2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Ubuntu"/>
                  <a:ea typeface="Ubuntu"/>
                  <a:cs typeface="Ubuntu"/>
                  <a:sym typeface="Ubuntu"/>
                </a:rPr>
                <a:t>ORB/ORCS</a:t>
              </a:r>
              <a:endParaRPr>
                <a:latin typeface="Ubuntu"/>
                <a:ea typeface="Ubuntu"/>
                <a:cs typeface="Ubuntu"/>
                <a:sym typeface="Ubuntu"/>
              </a:endParaRPr>
            </a:p>
          </p:txBody>
        </p:sp>
      </p:grpSp>
      <p:sp>
        <p:nvSpPr>
          <p:cNvPr id="102" name="Google Shape;102;p17"/>
          <p:cNvSpPr txBox="1"/>
          <p:nvPr/>
        </p:nvSpPr>
        <p:spPr>
          <a:xfrm>
            <a:off x="1663375" y="2339550"/>
            <a:ext cx="1680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latin typeface="Cambria Math"/>
                <a:ea typeface="Cambria Math"/>
                <a:cs typeface="Cambria Math"/>
                <a:sym typeface="Cambria Math"/>
              </a:rPr>
              <a:t>C1 datacube</a:t>
            </a:r>
            <a:endParaRPr sz="900">
              <a:latin typeface="Cambria Math"/>
              <a:ea typeface="Cambria Math"/>
              <a:cs typeface="Cambria Math"/>
              <a:sym typeface="Cambria Math"/>
            </a:endParaRPr>
          </a:p>
        </p:txBody>
      </p:sp>
      <p:sp>
        <p:nvSpPr>
          <p:cNvPr id="103" name="Google Shape;103;p17"/>
          <p:cNvSpPr txBox="1"/>
          <p:nvPr/>
        </p:nvSpPr>
        <p:spPr>
          <a:xfrm>
            <a:off x="1442300" y="-23825"/>
            <a:ext cx="1081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highlight>
                  <a:schemeClr val="lt1"/>
                </a:highlight>
                <a:latin typeface="Cambria Math"/>
                <a:ea typeface="Cambria Math"/>
                <a:cs typeface="Cambria Math"/>
                <a:sym typeface="Cambria Math"/>
              </a:rPr>
              <a:t>SN3</a:t>
            </a:r>
            <a:r>
              <a:rPr lang="fr" sz="900">
                <a:highlight>
                  <a:schemeClr val="lt1"/>
                </a:highlight>
                <a:latin typeface="Cambria Math"/>
                <a:ea typeface="Cambria Math"/>
                <a:cs typeface="Cambria Math"/>
                <a:sym typeface="Cambria Math"/>
              </a:rPr>
              <a:t> datacube</a:t>
            </a:r>
            <a:endParaRPr sz="900">
              <a:highlight>
                <a:schemeClr val="lt1"/>
              </a:highlight>
              <a:latin typeface="Cambria Math"/>
              <a:ea typeface="Cambria Math"/>
              <a:cs typeface="Cambria Math"/>
              <a:sym typeface="Cambria Math"/>
            </a:endParaRPr>
          </a:p>
        </p:txBody>
      </p:sp>
      <p:sp>
        <p:nvSpPr>
          <p:cNvPr id="104" name="Google Shape;104;p17"/>
          <p:cNvSpPr txBox="1"/>
          <p:nvPr/>
        </p:nvSpPr>
        <p:spPr>
          <a:xfrm>
            <a:off x="4323600" y="-23825"/>
            <a:ext cx="1081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highlight>
                  <a:schemeClr val="lt1"/>
                </a:highlight>
                <a:latin typeface="Cambria Math"/>
                <a:ea typeface="Cambria Math"/>
                <a:cs typeface="Cambria Math"/>
                <a:sym typeface="Cambria Math"/>
              </a:rPr>
              <a:t>SN2 datacube</a:t>
            </a:r>
            <a:endParaRPr sz="900">
              <a:highlight>
                <a:schemeClr val="lt1"/>
              </a:highlight>
              <a:latin typeface="Cambria Math"/>
              <a:ea typeface="Cambria Math"/>
              <a:cs typeface="Cambria Math"/>
              <a:sym typeface="Cambria Math"/>
            </a:endParaRPr>
          </a:p>
        </p:txBody>
      </p:sp>
      <p:sp>
        <p:nvSpPr>
          <p:cNvPr id="105" name="Google Shape;105;p17"/>
          <p:cNvSpPr txBox="1"/>
          <p:nvPr/>
        </p:nvSpPr>
        <p:spPr>
          <a:xfrm>
            <a:off x="7204900" y="-23825"/>
            <a:ext cx="1081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highlight>
                  <a:schemeClr val="lt1"/>
                </a:highlight>
                <a:latin typeface="Cambria Math"/>
                <a:ea typeface="Cambria Math"/>
                <a:cs typeface="Cambria Math"/>
                <a:sym typeface="Cambria Math"/>
              </a:rPr>
              <a:t>SN1 datacube</a:t>
            </a:r>
            <a:endParaRPr sz="900">
              <a:highlight>
                <a:schemeClr val="lt1"/>
              </a:highlight>
              <a:latin typeface="Cambria Math"/>
              <a:ea typeface="Cambria Math"/>
              <a:cs typeface="Cambria Math"/>
              <a:sym typeface="Cambria Math"/>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nvSpPr>
        <p:spPr>
          <a:xfrm>
            <a:off x="122775" y="124800"/>
            <a:ext cx="2798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200">
                <a:latin typeface="Ubuntu"/>
                <a:ea typeface="Ubuntu"/>
                <a:cs typeface="Ubuntu"/>
                <a:sym typeface="Ubuntu"/>
              </a:rPr>
              <a:t>Example of fit</a:t>
            </a:r>
            <a:endParaRPr sz="2200">
              <a:latin typeface="Ubuntu"/>
              <a:ea typeface="Ubuntu"/>
              <a:cs typeface="Ubuntu"/>
              <a:sym typeface="Ubuntu"/>
            </a:endParaRPr>
          </a:p>
        </p:txBody>
      </p:sp>
      <p:pic>
        <p:nvPicPr>
          <p:cNvPr id="111" name="Google Shape;111;p18"/>
          <p:cNvPicPr preferRelativeResize="0"/>
          <p:nvPr/>
        </p:nvPicPr>
        <p:blipFill rotWithShape="1">
          <a:blip r:embed="rId3">
            <a:alphaModFix/>
          </a:blip>
          <a:srcRect b="68041" l="0" r="0" t="0"/>
          <a:stretch/>
        </p:blipFill>
        <p:spPr>
          <a:xfrm>
            <a:off x="3116400" y="0"/>
            <a:ext cx="5885976" cy="1564200"/>
          </a:xfrm>
          <a:prstGeom prst="rect">
            <a:avLst/>
          </a:prstGeom>
          <a:noFill/>
          <a:ln>
            <a:noFill/>
          </a:ln>
        </p:spPr>
      </p:pic>
      <p:pic>
        <p:nvPicPr>
          <p:cNvPr id="112" name="Google Shape;112;p18"/>
          <p:cNvPicPr preferRelativeResize="0"/>
          <p:nvPr/>
        </p:nvPicPr>
        <p:blipFill>
          <a:blip r:embed="rId4">
            <a:alphaModFix/>
          </a:blip>
          <a:stretch>
            <a:fillRect/>
          </a:stretch>
        </p:blipFill>
        <p:spPr>
          <a:xfrm>
            <a:off x="0" y="1437375"/>
            <a:ext cx="6071550" cy="3706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170775" y="92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Morphology</a:t>
            </a:r>
            <a:endParaRPr/>
          </a:p>
        </p:txBody>
      </p:sp>
      <p:pic>
        <p:nvPicPr>
          <p:cNvPr id="118" name="Google Shape;118;p19"/>
          <p:cNvPicPr preferRelativeResize="0"/>
          <p:nvPr/>
        </p:nvPicPr>
        <p:blipFill rotWithShape="1">
          <a:blip r:embed="rId3">
            <a:alphaModFix/>
          </a:blip>
          <a:srcRect b="1585" l="2713" r="2066" t="2894"/>
          <a:stretch/>
        </p:blipFill>
        <p:spPr>
          <a:xfrm>
            <a:off x="2431550" y="2904291"/>
            <a:ext cx="2259625" cy="2119860"/>
          </a:xfrm>
          <a:prstGeom prst="rect">
            <a:avLst/>
          </a:prstGeom>
          <a:noFill/>
          <a:ln>
            <a:noFill/>
          </a:ln>
        </p:spPr>
      </p:pic>
      <p:pic>
        <p:nvPicPr>
          <p:cNvPr id="119" name="Google Shape;119;p19"/>
          <p:cNvPicPr preferRelativeResize="0"/>
          <p:nvPr/>
        </p:nvPicPr>
        <p:blipFill rotWithShape="1">
          <a:blip r:embed="rId4">
            <a:alphaModFix/>
          </a:blip>
          <a:srcRect b="0" l="0" r="0" t="2343"/>
          <a:stretch/>
        </p:blipFill>
        <p:spPr>
          <a:xfrm>
            <a:off x="70125" y="2873750"/>
            <a:ext cx="2361424" cy="2150399"/>
          </a:xfrm>
          <a:prstGeom prst="rect">
            <a:avLst/>
          </a:prstGeom>
          <a:noFill/>
          <a:ln>
            <a:noFill/>
          </a:ln>
        </p:spPr>
      </p:pic>
      <p:pic>
        <p:nvPicPr>
          <p:cNvPr id="120" name="Google Shape;120;p19"/>
          <p:cNvPicPr preferRelativeResize="0"/>
          <p:nvPr/>
        </p:nvPicPr>
        <p:blipFill rotWithShape="1">
          <a:blip r:embed="rId5">
            <a:alphaModFix/>
          </a:blip>
          <a:srcRect b="1959" l="1009" r="0" t="1997"/>
          <a:stretch/>
        </p:blipFill>
        <p:spPr>
          <a:xfrm>
            <a:off x="1113850" y="607497"/>
            <a:ext cx="2582250" cy="2266250"/>
          </a:xfrm>
          <a:prstGeom prst="rect">
            <a:avLst/>
          </a:prstGeom>
          <a:noFill/>
          <a:ln>
            <a:noFill/>
          </a:ln>
        </p:spPr>
      </p:pic>
      <p:pic>
        <p:nvPicPr>
          <p:cNvPr id="121" name="Google Shape;121;p19"/>
          <p:cNvPicPr preferRelativeResize="0"/>
          <p:nvPr/>
        </p:nvPicPr>
        <p:blipFill rotWithShape="1">
          <a:blip r:embed="rId6">
            <a:alphaModFix/>
          </a:blip>
          <a:srcRect b="0" l="0" r="2257" t="2524"/>
          <a:stretch/>
        </p:blipFill>
        <p:spPr>
          <a:xfrm>
            <a:off x="4968289" y="2873750"/>
            <a:ext cx="2506786" cy="2150400"/>
          </a:xfrm>
          <a:prstGeom prst="rect">
            <a:avLst/>
          </a:prstGeom>
          <a:noFill/>
          <a:ln>
            <a:noFill/>
          </a:ln>
        </p:spPr>
      </p:pic>
      <p:pic>
        <p:nvPicPr>
          <p:cNvPr id="122" name="Google Shape;122;p19"/>
          <p:cNvPicPr preferRelativeResize="0"/>
          <p:nvPr/>
        </p:nvPicPr>
        <p:blipFill rotWithShape="1">
          <a:blip r:embed="rId7">
            <a:alphaModFix/>
          </a:blip>
          <a:srcRect b="2543" l="0" r="0" t="0"/>
          <a:stretch/>
        </p:blipFill>
        <p:spPr>
          <a:xfrm>
            <a:off x="4330200" y="161475"/>
            <a:ext cx="2987574" cy="2575950"/>
          </a:xfrm>
          <a:prstGeom prst="rect">
            <a:avLst/>
          </a:prstGeom>
          <a:noFill/>
          <a:ln>
            <a:noFill/>
          </a:ln>
        </p:spPr>
      </p:pic>
      <p:pic>
        <p:nvPicPr>
          <p:cNvPr id="123" name="Google Shape;123;p19"/>
          <p:cNvPicPr preferRelativeResize="0"/>
          <p:nvPr/>
        </p:nvPicPr>
        <p:blipFill rotWithShape="1">
          <a:blip r:embed="rId8">
            <a:alphaModFix/>
          </a:blip>
          <a:srcRect b="0" l="0" r="0" t="2037"/>
          <a:stretch/>
        </p:blipFill>
        <p:spPr>
          <a:xfrm>
            <a:off x="7317775" y="1776575"/>
            <a:ext cx="1824099" cy="1590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0"/>
          <p:cNvPicPr preferRelativeResize="0"/>
          <p:nvPr/>
        </p:nvPicPr>
        <p:blipFill rotWithShape="1">
          <a:blip r:embed="rId3">
            <a:alphaModFix/>
          </a:blip>
          <a:srcRect b="0" l="1400" r="0" t="2200"/>
          <a:stretch/>
        </p:blipFill>
        <p:spPr>
          <a:xfrm>
            <a:off x="4519150" y="1085150"/>
            <a:ext cx="4525300" cy="3548800"/>
          </a:xfrm>
          <a:prstGeom prst="rect">
            <a:avLst/>
          </a:prstGeom>
          <a:noFill/>
          <a:ln>
            <a:noFill/>
          </a:ln>
        </p:spPr>
      </p:pic>
      <p:pic>
        <p:nvPicPr>
          <p:cNvPr id="129" name="Google Shape;129;p20"/>
          <p:cNvPicPr preferRelativeResize="0"/>
          <p:nvPr/>
        </p:nvPicPr>
        <p:blipFill>
          <a:blip r:embed="rId4">
            <a:alphaModFix/>
          </a:blip>
          <a:stretch>
            <a:fillRect/>
          </a:stretch>
        </p:blipFill>
        <p:spPr>
          <a:xfrm>
            <a:off x="99550" y="1109075"/>
            <a:ext cx="4419599" cy="3500947"/>
          </a:xfrm>
          <a:prstGeom prst="rect">
            <a:avLst/>
          </a:prstGeom>
          <a:noFill/>
          <a:ln>
            <a:noFill/>
          </a:ln>
        </p:spPr>
      </p:pic>
      <p:sp>
        <p:nvSpPr>
          <p:cNvPr id="130" name="Google Shape;130;p20"/>
          <p:cNvSpPr txBox="1"/>
          <p:nvPr>
            <p:ph type="title"/>
          </p:nvPr>
        </p:nvSpPr>
        <p:spPr>
          <a:xfrm>
            <a:off x="271975" y="10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Kinematics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0" y="0"/>
            <a:ext cx="2478600" cy="212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Electronic temperature from [OⅢ]</a:t>
            </a:r>
            <a:endParaRPr/>
          </a:p>
        </p:txBody>
      </p:sp>
      <p:pic>
        <p:nvPicPr>
          <p:cNvPr id="136" name="Google Shape;136;p21"/>
          <p:cNvPicPr preferRelativeResize="0"/>
          <p:nvPr/>
        </p:nvPicPr>
        <p:blipFill>
          <a:blip r:embed="rId3">
            <a:alphaModFix/>
          </a:blip>
          <a:stretch>
            <a:fillRect/>
          </a:stretch>
        </p:blipFill>
        <p:spPr>
          <a:xfrm>
            <a:off x="6047700" y="2654600"/>
            <a:ext cx="3096302" cy="2488900"/>
          </a:xfrm>
          <a:prstGeom prst="rect">
            <a:avLst/>
          </a:prstGeom>
          <a:noFill/>
          <a:ln>
            <a:noFill/>
          </a:ln>
        </p:spPr>
      </p:pic>
      <p:pic>
        <p:nvPicPr>
          <p:cNvPr id="137" name="Google Shape;137;p21"/>
          <p:cNvPicPr preferRelativeResize="0"/>
          <p:nvPr/>
        </p:nvPicPr>
        <p:blipFill>
          <a:blip r:embed="rId4">
            <a:alphaModFix/>
          </a:blip>
          <a:stretch>
            <a:fillRect/>
          </a:stretch>
        </p:blipFill>
        <p:spPr>
          <a:xfrm>
            <a:off x="463850" y="2654600"/>
            <a:ext cx="3059900" cy="2488900"/>
          </a:xfrm>
          <a:prstGeom prst="rect">
            <a:avLst/>
          </a:prstGeom>
          <a:noFill/>
          <a:ln>
            <a:noFill/>
          </a:ln>
        </p:spPr>
      </p:pic>
      <p:pic>
        <p:nvPicPr>
          <p:cNvPr id="138" name="Google Shape;138;p21"/>
          <p:cNvPicPr preferRelativeResize="0"/>
          <p:nvPr/>
        </p:nvPicPr>
        <p:blipFill>
          <a:blip r:embed="rId5">
            <a:alphaModFix/>
          </a:blip>
          <a:stretch>
            <a:fillRect/>
          </a:stretch>
        </p:blipFill>
        <p:spPr>
          <a:xfrm>
            <a:off x="2986788" y="0"/>
            <a:ext cx="3170437" cy="2571749"/>
          </a:xfrm>
          <a:prstGeom prst="rect">
            <a:avLst/>
          </a:prstGeom>
          <a:noFill/>
          <a:ln>
            <a:noFill/>
          </a:ln>
        </p:spPr>
      </p:pic>
      <p:cxnSp>
        <p:nvCxnSpPr>
          <p:cNvPr id="139" name="Google Shape;139;p21"/>
          <p:cNvCxnSpPr/>
          <p:nvPr/>
        </p:nvCxnSpPr>
        <p:spPr>
          <a:xfrm flipH="1" rot="10800000">
            <a:off x="384500" y="2541600"/>
            <a:ext cx="8122800" cy="60300"/>
          </a:xfrm>
          <a:prstGeom prst="straightConnector1">
            <a:avLst/>
          </a:prstGeom>
          <a:noFill/>
          <a:ln cap="flat" cmpd="sng" w="38100">
            <a:solidFill>
              <a:schemeClr val="dk1"/>
            </a:solidFill>
            <a:prstDash val="solid"/>
            <a:round/>
            <a:headEnd len="med" w="med" type="none"/>
            <a:tailEnd len="med" w="med" type="none"/>
          </a:ln>
        </p:spPr>
      </p:cxnSp>
      <p:sp>
        <p:nvSpPr>
          <p:cNvPr id="140" name="Google Shape;140;p21"/>
          <p:cNvSpPr/>
          <p:nvPr/>
        </p:nvSpPr>
        <p:spPr>
          <a:xfrm>
            <a:off x="4098000" y="3493075"/>
            <a:ext cx="948000" cy="946200"/>
          </a:xfrm>
          <a:prstGeom prst="mathPlus">
            <a:avLst>
              <a:gd fmla="val 10344" name="adj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1"/>
          <p:cNvSpPr txBox="1"/>
          <p:nvPr/>
        </p:nvSpPr>
        <p:spPr>
          <a:xfrm>
            <a:off x="1335250" y="4512300"/>
            <a:ext cx="14052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900">
                <a:solidFill>
                  <a:schemeClr val="lt1"/>
                </a:solidFill>
                <a:latin typeface="Ubuntu"/>
                <a:ea typeface="Ubuntu"/>
                <a:cs typeface="Ubuntu"/>
                <a:sym typeface="Ubuntu"/>
              </a:rPr>
              <a:t>4959</a:t>
            </a:r>
            <a:r>
              <a:rPr lang="fr" sz="2900">
                <a:solidFill>
                  <a:schemeClr val="lt1"/>
                </a:solidFill>
                <a:latin typeface="Ubuntu"/>
                <a:ea typeface="Ubuntu"/>
                <a:cs typeface="Ubuntu"/>
                <a:sym typeface="Ubuntu"/>
              </a:rPr>
              <a:t>Å</a:t>
            </a:r>
            <a:endParaRPr sz="2900">
              <a:solidFill>
                <a:schemeClr val="lt1"/>
              </a:solidFill>
              <a:latin typeface="Ubuntu"/>
              <a:ea typeface="Ubuntu"/>
              <a:cs typeface="Ubuntu"/>
              <a:sym typeface="Ubuntu"/>
            </a:endParaRPr>
          </a:p>
        </p:txBody>
      </p:sp>
      <p:sp>
        <p:nvSpPr>
          <p:cNvPr id="142" name="Google Shape;142;p21"/>
          <p:cNvSpPr txBox="1"/>
          <p:nvPr/>
        </p:nvSpPr>
        <p:spPr>
          <a:xfrm>
            <a:off x="6157225" y="4366075"/>
            <a:ext cx="14052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900">
                <a:solidFill>
                  <a:schemeClr val="lt1"/>
                </a:solidFill>
                <a:latin typeface="Ubuntu"/>
                <a:ea typeface="Ubuntu"/>
                <a:cs typeface="Ubuntu"/>
                <a:sym typeface="Ubuntu"/>
              </a:rPr>
              <a:t>5007</a:t>
            </a:r>
            <a:r>
              <a:rPr lang="fr" sz="2900">
                <a:solidFill>
                  <a:schemeClr val="lt1"/>
                </a:solidFill>
                <a:latin typeface="Ubuntu"/>
                <a:ea typeface="Ubuntu"/>
                <a:cs typeface="Ubuntu"/>
                <a:sym typeface="Ubuntu"/>
              </a:rPr>
              <a:t>Å</a:t>
            </a:r>
            <a:endParaRPr sz="2900">
              <a:solidFill>
                <a:schemeClr val="lt1"/>
              </a:solidFill>
              <a:latin typeface="Ubuntu"/>
              <a:ea typeface="Ubuntu"/>
              <a:cs typeface="Ubuntu"/>
              <a:sym typeface="Ubuntu"/>
            </a:endParaRPr>
          </a:p>
        </p:txBody>
      </p:sp>
      <p:sp>
        <p:nvSpPr>
          <p:cNvPr id="143" name="Google Shape;143;p21"/>
          <p:cNvSpPr txBox="1"/>
          <p:nvPr/>
        </p:nvSpPr>
        <p:spPr>
          <a:xfrm>
            <a:off x="4056200" y="1719350"/>
            <a:ext cx="14052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900">
                <a:solidFill>
                  <a:schemeClr val="lt1"/>
                </a:solidFill>
                <a:latin typeface="Ubuntu"/>
                <a:ea typeface="Ubuntu"/>
                <a:cs typeface="Ubuntu"/>
                <a:sym typeface="Ubuntu"/>
              </a:rPr>
              <a:t>4363</a:t>
            </a:r>
            <a:r>
              <a:rPr lang="fr" sz="2900">
                <a:solidFill>
                  <a:schemeClr val="lt1"/>
                </a:solidFill>
                <a:latin typeface="Ubuntu"/>
                <a:ea typeface="Ubuntu"/>
                <a:cs typeface="Ubuntu"/>
                <a:sym typeface="Ubuntu"/>
              </a:rPr>
              <a:t>Å</a:t>
            </a:r>
            <a:endParaRPr sz="2900">
              <a:solidFill>
                <a:schemeClr val="lt1"/>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