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5" r:id="rId1"/>
  </p:sldMasterIdLst>
  <p:notesMasterIdLst>
    <p:notesMasterId r:id="rId19"/>
  </p:notesMasterIdLst>
  <p:sldIdLst>
    <p:sldId id="312" r:id="rId2"/>
    <p:sldId id="257" r:id="rId3"/>
    <p:sldId id="305" r:id="rId4"/>
    <p:sldId id="258" r:id="rId5"/>
    <p:sldId id="274" r:id="rId6"/>
    <p:sldId id="287" r:id="rId7"/>
    <p:sldId id="288" r:id="rId8"/>
    <p:sldId id="262" r:id="rId9"/>
    <p:sldId id="306" r:id="rId10"/>
    <p:sldId id="280" r:id="rId11"/>
    <p:sldId id="307" r:id="rId12"/>
    <p:sldId id="315" r:id="rId13"/>
    <p:sldId id="289" r:id="rId14"/>
    <p:sldId id="310" r:id="rId15"/>
    <p:sldId id="313" r:id="rId16"/>
    <p:sldId id="314" r:id="rId17"/>
    <p:sldId id="28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06" autoAdjust="0"/>
    <p:restoredTop sz="92867" autoAdjust="0"/>
  </p:normalViewPr>
  <p:slideViewPr>
    <p:cSldViewPr snapToGrid="0">
      <p:cViewPr>
        <p:scale>
          <a:sx n="109" d="100"/>
          <a:sy n="109" d="100"/>
        </p:scale>
        <p:origin x="312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131519-996F-4FF2-94C0-D9B823398ED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3EFCF3-3133-45AC-A336-DD3EFD7E9E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Astronomer now convincingly affirm that a vast majority of galaxies host a BH</a:t>
          </a:r>
        </a:p>
      </dgm:t>
    </dgm:pt>
    <dgm:pt modelId="{92FD19AB-3545-4236-99AE-E2C1D3CD61D4}" type="parTrans" cxnId="{36B086A9-3102-4757-9675-84B0D4FC54FC}">
      <dgm:prSet/>
      <dgm:spPr/>
      <dgm:t>
        <a:bodyPr/>
        <a:lstStyle/>
        <a:p>
          <a:endParaRPr lang="en-US"/>
        </a:p>
      </dgm:t>
    </dgm:pt>
    <dgm:pt modelId="{506A949A-922C-4186-8596-CD8DF2BDB23E}" type="sibTrans" cxnId="{36B086A9-3102-4757-9675-84B0D4FC54FC}">
      <dgm:prSet/>
      <dgm:spPr/>
      <dgm:t>
        <a:bodyPr/>
        <a:lstStyle/>
        <a:p>
          <a:endParaRPr lang="en-US"/>
        </a:p>
      </dgm:t>
    </dgm:pt>
    <dgm:pt modelId="{5203C149-9F35-41F3-A854-D889E27E06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Primordial objects that corelate with the galactical scale physic</a:t>
          </a:r>
        </a:p>
      </dgm:t>
    </dgm:pt>
    <dgm:pt modelId="{18B592DC-1120-42E3-A934-D6E4BBB5C86C}" type="parTrans" cxnId="{2DAF3442-F3C4-4F45-AF06-D61DD24353D4}">
      <dgm:prSet/>
      <dgm:spPr/>
      <dgm:t>
        <a:bodyPr/>
        <a:lstStyle/>
        <a:p>
          <a:endParaRPr lang="en-US"/>
        </a:p>
      </dgm:t>
    </dgm:pt>
    <dgm:pt modelId="{D780FB2E-96F5-4BB2-B2DF-B02B6F31947D}" type="sibTrans" cxnId="{2DAF3442-F3C4-4F45-AF06-D61DD24353D4}">
      <dgm:prSet/>
      <dgm:spPr/>
      <dgm:t>
        <a:bodyPr/>
        <a:lstStyle/>
        <a:p>
          <a:endParaRPr lang="en-US"/>
        </a:p>
      </dgm:t>
    </dgm:pt>
    <dgm:pt modelId="{585CE5DE-AE97-4825-AC6D-BA8918BADD95}" type="pres">
      <dgm:prSet presAssocID="{C6131519-996F-4FF2-94C0-D9B823398ED6}" presName="root" presStyleCnt="0">
        <dgm:presLayoutVars>
          <dgm:dir/>
          <dgm:resizeHandles val="exact"/>
        </dgm:presLayoutVars>
      </dgm:prSet>
      <dgm:spPr/>
    </dgm:pt>
    <dgm:pt modelId="{F2F2D517-2A42-4CA9-B6F3-61CDEAC1672E}" type="pres">
      <dgm:prSet presAssocID="{893EFCF3-3133-45AC-A336-DD3EFD7E9EF1}" presName="compNode" presStyleCnt="0"/>
      <dgm:spPr/>
    </dgm:pt>
    <dgm:pt modelId="{C8094E11-C961-477C-9D7F-B784678334F7}" type="pres">
      <dgm:prSet presAssocID="{893EFCF3-3133-45AC-A336-DD3EFD7E9EF1}" presName="bgRect" presStyleLbl="bgShp" presStyleIdx="0" presStyleCnt="2"/>
      <dgm:spPr/>
    </dgm:pt>
    <dgm:pt modelId="{8B016743-726D-4151-B4EF-51F5FCF17EF5}" type="pres">
      <dgm:prSet presAssocID="{893EFCF3-3133-45AC-A336-DD3EFD7E9EF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usée"/>
        </a:ext>
      </dgm:extLst>
    </dgm:pt>
    <dgm:pt modelId="{924E8CBE-DEEE-436D-B81E-B98D8069B9DE}" type="pres">
      <dgm:prSet presAssocID="{893EFCF3-3133-45AC-A336-DD3EFD7E9EF1}" presName="spaceRect" presStyleCnt="0"/>
      <dgm:spPr/>
    </dgm:pt>
    <dgm:pt modelId="{32F98691-5969-41D5-A393-C17DDB0E4860}" type="pres">
      <dgm:prSet presAssocID="{893EFCF3-3133-45AC-A336-DD3EFD7E9EF1}" presName="parTx" presStyleLbl="revTx" presStyleIdx="0" presStyleCnt="2">
        <dgm:presLayoutVars>
          <dgm:chMax val="0"/>
          <dgm:chPref val="0"/>
        </dgm:presLayoutVars>
      </dgm:prSet>
      <dgm:spPr/>
    </dgm:pt>
    <dgm:pt modelId="{2B35CCF7-331E-4410-9082-B3ECC5BAF17F}" type="pres">
      <dgm:prSet presAssocID="{506A949A-922C-4186-8596-CD8DF2BDB23E}" presName="sibTrans" presStyleCnt="0"/>
      <dgm:spPr/>
    </dgm:pt>
    <dgm:pt modelId="{A602255D-B5C3-44DB-9A3B-165DE7B1E045}" type="pres">
      <dgm:prSet presAssocID="{5203C149-9F35-41F3-A854-D889E27E068E}" presName="compNode" presStyleCnt="0"/>
      <dgm:spPr/>
    </dgm:pt>
    <dgm:pt modelId="{4655E7AE-9C8E-4B8B-8324-2E6EFB691227}" type="pres">
      <dgm:prSet presAssocID="{5203C149-9F35-41F3-A854-D889E27E068E}" presName="bgRect" presStyleLbl="bgShp" presStyleIdx="1" presStyleCnt="2"/>
      <dgm:spPr/>
    </dgm:pt>
    <dgm:pt modelId="{4CDE7E93-211A-4300-B3E2-52B370CB5212}" type="pres">
      <dgm:prSet presAssocID="{5203C149-9F35-41F3-A854-D889E27E068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ythme cardiaque"/>
        </a:ext>
      </dgm:extLst>
    </dgm:pt>
    <dgm:pt modelId="{BDBD6432-9114-4B04-94E7-B2A9DF969DDE}" type="pres">
      <dgm:prSet presAssocID="{5203C149-9F35-41F3-A854-D889E27E068E}" presName="spaceRect" presStyleCnt="0"/>
      <dgm:spPr/>
    </dgm:pt>
    <dgm:pt modelId="{3855AB3B-C353-4DF1-B853-23E62F9156F5}" type="pres">
      <dgm:prSet presAssocID="{5203C149-9F35-41F3-A854-D889E27E068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DAF3442-F3C4-4F45-AF06-D61DD24353D4}" srcId="{C6131519-996F-4FF2-94C0-D9B823398ED6}" destId="{5203C149-9F35-41F3-A854-D889E27E068E}" srcOrd="1" destOrd="0" parTransId="{18B592DC-1120-42E3-A934-D6E4BBB5C86C}" sibTransId="{D780FB2E-96F5-4BB2-B2DF-B02B6F31947D}"/>
    <dgm:cxn modelId="{99E0F58D-0B5A-4F9A-A4BC-8EBBA668BB35}" type="presOf" srcId="{893EFCF3-3133-45AC-A336-DD3EFD7E9EF1}" destId="{32F98691-5969-41D5-A393-C17DDB0E4860}" srcOrd="0" destOrd="0" presId="urn:microsoft.com/office/officeart/2018/2/layout/IconVerticalSolidList"/>
    <dgm:cxn modelId="{4F5E5A9E-1CC5-48A0-ACEF-0A549D3EE220}" type="presOf" srcId="{C6131519-996F-4FF2-94C0-D9B823398ED6}" destId="{585CE5DE-AE97-4825-AC6D-BA8918BADD95}" srcOrd="0" destOrd="0" presId="urn:microsoft.com/office/officeart/2018/2/layout/IconVerticalSolidList"/>
    <dgm:cxn modelId="{36B086A9-3102-4757-9675-84B0D4FC54FC}" srcId="{C6131519-996F-4FF2-94C0-D9B823398ED6}" destId="{893EFCF3-3133-45AC-A336-DD3EFD7E9EF1}" srcOrd="0" destOrd="0" parTransId="{92FD19AB-3545-4236-99AE-E2C1D3CD61D4}" sibTransId="{506A949A-922C-4186-8596-CD8DF2BDB23E}"/>
    <dgm:cxn modelId="{9A6F6DC2-80EA-4909-AA78-EA1FEED7836D}" type="presOf" srcId="{5203C149-9F35-41F3-A854-D889E27E068E}" destId="{3855AB3B-C353-4DF1-B853-23E62F9156F5}" srcOrd="0" destOrd="0" presId="urn:microsoft.com/office/officeart/2018/2/layout/IconVerticalSolidList"/>
    <dgm:cxn modelId="{021853D4-5FFF-4326-AB1D-6A3BC408C52D}" type="presParOf" srcId="{585CE5DE-AE97-4825-AC6D-BA8918BADD95}" destId="{F2F2D517-2A42-4CA9-B6F3-61CDEAC1672E}" srcOrd="0" destOrd="0" presId="urn:microsoft.com/office/officeart/2018/2/layout/IconVerticalSolidList"/>
    <dgm:cxn modelId="{29C75332-ECFF-4952-96ED-870F4761F474}" type="presParOf" srcId="{F2F2D517-2A42-4CA9-B6F3-61CDEAC1672E}" destId="{C8094E11-C961-477C-9D7F-B784678334F7}" srcOrd="0" destOrd="0" presId="urn:microsoft.com/office/officeart/2018/2/layout/IconVerticalSolidList"/>
    <dgm:cxn modelId="{B64BB910-2C1E-433E-AA16-37F0952BE3AC}" type="presParOf" srcId="{F2F2D517-2A42-4CA9-B6F3-61CDEAC1672E}" destId="{8B016743-726D-4151-B4EF-51F5FCF17EF5}" srcOrd="1" destOrd="0" presId="urn:microsoft.com/office/officeart/2018/2/layout/IconVerticalSolidList"/>
    <dgm:cxn modelId="{A33A313E-7F8E-47F9-8573-CC7426510E4E}" type="presParOf" srcId="{F2F2D517-2A42-4CA9-B6F3-61CDEAC1672E}" destId="{924E8CBE-DEEE-436D-B81E-B98D8069B9DE}" srcOrd="2" destOrd="0" presId="urn:microsoft.com/office/officeart/2018/2/layout/IconVerticalSolidList"/>
    <dgm:cxn modelId="{F2EC2890-BCA6-4D53-B54F-575AE57F0C27}" type="presParOf" srcId="{F2F2D517-2A42-4CA9-B6F3-61CDEAC1672E}" destId="{32F98691-5969-41D5-A393-C17DDB0E4860}" srcOrd="3" destOrd="0" presId="urn:microsoft.com/office/officeart/2018/2/layout/IconVerticalSolidList"/>
    <dgm:cxn modelId="{756840D8-B15B-473F-BF74-F422D1FBB0BF}" type="presParOf" srcId="{585CE5DE-AE97-4825-AC6D-BA8918BADD95}" destId="{2B35CCF7-331E-4410-9082-B3ECC5BAF17F}" srcOrd="1" destOrd="0" presId="urn:microsoft.com/office/officeart/2018/2/layout/IconVerticalSolidList"/>
    <dgm:cxn modelId="{1E70D19C-CFC3-4D3B-9028-A0AE6EC09D32}" type="presParOf" srcId="{585CE5DE-AE97-4825-AC6D-BA8918BADD95}" destId="{A602255D-B5C3-44DB-9A3B-165DE7B1E045}" srcOrd="2" destOrd="0" presId="urn:microsoft.com/office/officeart/2018/2/layout/IconVerticalSolidList"/>
    <dgm:cxn modelId="{1FA7717F-EAED-4E9B-8408-E6324817F54F}" type="presParOf" srcId="{A602255D-B5C3-44DB-9A3B-165DE7B1E045}" destId="{4655E7AE-9C8E-4B8B-8324-2E6EFB691227}" srcOrd="0" destOrd="0" presId="urn:microsoft.com/office/officeart/2018/2/layout/IconVerticalSolidList"/>
    <dgm:cxn modelId="{DDFC1AC6-2D01-4C7A-9ABF-D5B19BEA9506}" type="presParOf" srcId="{A602255D-B5C3-44DB-9A3B-165DE7B1E045}" destId="{4CDE7E93-211A-4300-B3E2-52B370CB5212}" srcOrd="1" destOrd="0" presId="urn:microsoft.com/office/officeart/2018/2/layout/IconVerticalSolidList"/>
    <dgm:cxn modelId="{069291AA-2E02-4A40-B387-8960AD735727}" type="presParOf" srcId="{A602255D-B5C3-44DB-9A3B-165DE7B1E045}" destId="{BDBD6432-9114-4B04-94E7-B2A9DF969DDE}" srcOrd="2" destOrd="0" presId="urn:microsoft.com/office/officeart/2018/2/layout/IconVerticalSolidList"/>
    <dgm:cxn modelId="{A124848A-F3BE-43A8-AC19-58CEA6E5D76D}" type="presParOf" srcId="{A602255D-B5C3-44DB-9A3B-165DE7B1E045}" destId="{3855AB3B-C353-4DF1-B853-23E62F9156F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94E11-C961-477C-9D7F-B784678334F7}">
      <dsp:nvSpPr>
        <dsp:cNvPr id="0" name=""/>
        <dsp:cNvSpPr/>
      </dsp:nvSpPr>
      <dsp:spPr>
        <a:xfrm>
          <a:off x="0" y="659547"/>
          <a:ext cx="5010755" cy="12176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16743-726D-4151-B4EF-51F5FCF17EF5}">
      <dsp:nvSpPr>
        <dsp:cNvPr id="0" name=""/>
        <dsp:cNvSpPr/>
      </dsp:nvSpPr>
      <dsp:spPr>
        <a:xfrm>
          <a:off x="368331" y="933512"/>
          <a:ext cx="669693" cy="6696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F98691-5969-41D5-A393-C17DDB0E4860}">
      <dsp:nvSpPr>
        <dsp:cNvPr id="0" name=""/>
        <dsp:cNvSpPr/>
      </dsp:nvSpPr>
      <dsp:spPr>
        <a:xfrm>
          <a:off x="1406357" y="659547"/>
          <a:ext cx="3604397" cy="1217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865" tIns="128865" rIns="128865" bIns="12886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Astronomer now convincingly affirm that a vast majority of galaxies host a BH</a:t>
          </a:r>
        </a:p>
      </dsp:txBody>
      <dsp:txXfrm>
        <a:off x="1406357" y="659547"/>
        <a:ext cx="3604397" cy="1217625"/>
      </dsp:txXfrm>
    </dsp:sp>
    <dsp:sp modelId="{4655E7AE-9C8E-4B8B-8324-2E6EFB691227}">
      <dsp:nvSpPr>
        <dsp:cNvPr id="0" name=""/>
        <dsp:cNvSpPr/>
      </dsp:nvSpPr>
      <dsp:spPr>
        <a:xfrm>
          <a:off x="0" y="2181578"/>
          <a:ext cx="5010755" cy="121762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DE7E93-211A-4300-B3E2-52B370CB5212}">
      <dsp:nvSpPr>
        <dsp:cNvPr id="0" name=""/>
        <dsp:cNvSpPr/>
      </dsp:nvSpPr>
      <dsp:spPr>
        <a:xfrm>
          <a:off x="368331" y="2455544"/>
          <a:ext cx="669693" cy="6696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55AB3B-C353-4DF1-B853-23E62F9156F5}">
      <dsp:nvSpPr>
        <dsp:cNvPr id="0" name=""/>
        <dsp:cNvSpPr/>
      </dsp:nvSpPr>
      <dsp:spPr>
        <a:xfrm>
          <a:off x="1406357" y="2181578"/>
          <a:ext cx="3604397" cy="1217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865" tIns="128865" rIns="128865" bIns="12886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Primordial objects that corelate with the galactical scale physic</a:t>
          </a:r>
        </a:p>
      </dsp:txBody>
      <dsp:txXfrm>
        <a:off x="1406357" y="2181578"/>
        <a:ext cx="3604397" cy="1217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A3015-C678-4E86-B3FA-A5AB41287DEB}" type="datetimeFigureOut">
              <a:rPr lang="en-US" smtClean="0"/>
              <a:t>5/9/23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2498F-7510-43FB-A03D-03C399144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84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beginning of the talk: present goal of meeting. Proposing a collaboration with </a:t>
            </a:r>
            <a:r>
              <a:rPr lang="en-US" dirty="0" err="1"/>
              <a:t>MassiveFIRE</a:t>
            </a:r>
            <a:r>
              <a:rPr lang="en-US" dirty="0"/>
              <a:t> and why we need the simulations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2498F-7510-43FB-A03D-03C3991441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99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Nowadays</a:t>
            </a:r>
            <a:r>
              <a:rPr lang="fr-CA" dirty="0"/>
              <a:t>, </a:t>
            </a:r>
            <a:r>
              <a:rPr lang="fr-CA" dirty="0" err="1"/>
              <a:t>we</a:t>
            </a:r>
            <a:r>
              <a:rPr lang="fr-CA" dirty="0"/>
              <a:t> know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most</a:t>
            </a:r>
            <a:r>
              <a:rPr lang="fr-CA" dirty="0"/>
              <a:t> galaxies </a:t>
            </a:r>
            <a:r>
              <a:rPr lang="fr-CA" dirty="0" err="1"/>
              <a:t>harbor</a:t>
            </a:r>
            <a:r>
              <a:rPr lang="fr-CA" dirty="0"/>
              <a:t> a BH and </a:t>
            </a:r>
            <a:r>
              <a:rPr lang="fr-CA" dirty="0" err="1"/>
              <a:t>that</a:t>
            </a:r>
            <a:r>
              <a:rPr lang="fr-CA" dirty="0"/>
              <a:t> </a:t>
            </a:r>
            <a:r>
              <a:rPr lang="fr-CA" dirty="0" err="1"/>
              <a:t>these</a:t>
            </a:r>
            <a:r>
              <a:rPr lang="fr-CA" dirty="0"/>
              <a:t> BH are to </a:t>
            </a:r>
            <a:r>
              <a:rPr lang="fr-CA" dirty="0" err="1"/>
              <a:t>galactacal</a:t>
            </a:r>
            <a:r>
              <a:rPr lang="fr-CA" dirty="0"/>
              <a:t> </a:t>
            </a:r>
            <a:r>
              <a:rPr lang="fr-CA" dirty="0" err="1"/>
              <a:t>scale</a:t>
            </a:r>
            <a:r>
              <a:rPr lang="fr-CA" dirty="0"/>
              <a:t> </a:t>
            </a:r>
            <a:r>
              <a:rPr lang="fr-CA" dirty="0" err="1"/>
              <a:t>physics</a:t>
            </a:r>
            <a:r>
              <a:rPr lang="fr-CA" dirty="0"/>
              <a:t>. A </a:t>
            </a:r>
            <a:r>
              <a:rPr lang="fr-CA" dirty="0" err="1"/>
              <a:t>great</a:t>
            </a:r>
            <a:r>
              <a:rPr lang="fr-CA" dirty="0"/>
              <a:t> exemple to </a:t>
            </a:r>
            <a:r>
              <a:rPr lang="fr-CA" dirty="0" err="1"/>
              <a:t>illustrate</a:t>
            </a:r>
            <a:r>
              <a:rPr lang="fr-CA" dirty="0"/>
              <a:t> </a:t>
            </a:r>
            <a:r>
              <a:rPr lang="fr-CA" dirty="0" err="1"/>
              <a:t>this</a:t>
            </a:r>
            <a:r>
              <a:rPr lang="fr-CA" dirty="0"/>
              <a:t> </a:t>
            </a:r>
            <a:r>
              <a:rPr lang="fr-CA" dirty="0" err="1"/>
              <a:t>intriguing</a:t>
            </a:r>
            <a:r>
              <a:rPr lang="fr-CA" dirty="0"/>
              <a:t> </a:t>
            </a:r>
            <a:r>
              <a:rPr lang="fr-CA" dirty="0" err="1"/>
              <a:t>phenomenon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the M-sigma relation </a:t>
            </a:r>
            <a:r>
              <a:rPr lang="fr-CA" dirty="0" err="1"/>
              <a:t>shown</a:t>
            </a:r>
            <a:r>
              <a:rPr lang="fr-CA" dirty="0"/>
              <a:t> in </a:t>
            </a:r>
            <a:r>
              <a:rPr lang="fr-CA" dirty="0" err="1"/>
              <a:t>this</a:t>
            </a:r>
            <a:r>
              <a:rPr lang="fr-CA" dirty="0"/>
              <a:t> figure.</a:t>
            </a:r>
          </a:p>
          <a:p>
            <a:r>
              <a:rPr lang="fr-CA" dirty="0"/>
              <a:t>Graph: COROLATED NOT LEAD!!!!</a:t>
            </a:r>
          </a:p>
          <a:p>
            <a:r>
              <a:rPr lang="fr-CA" dirty="0"/>
              <a:t>VELOPCITY DISPERSION OF THE BULDGE OF THE GALAXY</a:t>
            </a:r>
          </a:p>
          <a:p>
            <a:r>
              <a:rPr lang="fr-CA" dirty="0"/>
              <a:t> - Axe X et Y</a:t>
            </a:r>
          </a:p>
          <a:p>
            <a:r>
              <a:rPr lang="fr-CA" dirty="0"/>
              <a:t> - Log </a:t>
            </a:r>
            <a:r>
              <a:rPr lang="fr-CA" dirty="0" err="1"/>
              <a:t>scale</a:t>
            </a:r>
            <a:endParaRPr lang="fr-CA" dirty="0"/>
          </a:p>
          <a:p>
            <a:r>
              <a:rPr lang="fr-CA" dirty="0"/>
              <a:t> - Direct </a:t>
            </a:r>
            <a:r>
              <a:rPr lang="fr-CA" dirty="0" err="1"/>
              <a:t>proportionality</a:t>
            </a:r>
            <a:endParaRPr lang="fr-CA" dirty="0"/>
          </a:p>
          <a:p>
            <a:r>
              <a:rPr lang="fr-CA" dirty="0"/>
              <a:t> - </a:t>
            </a:r>
            <a:r>
              <a:rPr lang="fr-CA" dirty="0" err="1"/>
              <a:t>even</a:t>
            </a:r>
            <a:r>
              <a:rPr lang="fr-CA" dirty="0"/>
              <a:t> </a:t>
            </a:r>
            <a:r>
              <a:rPr lang="fr-CA" dirty="0" err="1"/>
              <a:t>though</a:t>
            </a:r>
            <a:r>
              <a:rPr lang="fr-CA" dirty="0"/>
              <a:t> </a:t>
            </a:r>
            <a:r>
              <a:rPr lang="fr-CA" dirty="0" err="1"/>
              <a:t>this</a:t>
            </a:r>
            <a:r>
              <a:rPr lang="fr-CA" dirty="0"/>
              <a:t> </a:t>
            </a:r>
            <a:r>
              <a:rPr lang="fr-CA" dirty="0" err="1"/>
              <a:t>might</a:t>
            </a:r>
            <a:r>
              <a:rPr lang="fr-CA" dirty="0"/>
              <a:t> </a:t>
            </a:r>
            <a:r>
              <a:rPr lang="fr-CA" dirty="0" err="1"/>
              <a:t>feel</a:t>
            </a:r>
            <a:r>
              <a:rPr lang="fr-CA" dirty="0"/>
              <a:t> intuitive </a:t>
            </a:r>
            <a:r>
              <a:rPr lang="fr-CA" dirty="0" err="1"/>
              <a:t>it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not </a:t>
            </a:r>
            <a:r>
              <a:rPr lang="fr-CA" dirty="0" err="1"/>
              <a:t>since</a:t>
            </a:r>
            <a:r>
              <a:rPr lang="fr-CA" dirty="0"/>
              <a:t> the mass and size of a SMBH </a:t>
            </a:r>
            <a:r>
              <a:rPr lang="fr-CA" dirty="0" err="1"/>
              <a:t>is</a:t>
            </a:r>
            <a:r>
              <a:rPr lang="fr-CA" dirty="0"/>
              <a:t> négligeable </a:t>
            </a:r>
            <a:r>
              <a:rPr lang="fr-CA" dirty="0" err="1"/>
              <a:t>compared</a:t>
            </a:r>
            <a:r>
              <a:rPr lang="fr-CA" dirty="0"/>
              <a:t> to </a:t>
            </a:r>
            <a:r>
              <a:rPr lang="fr-CA" dirty="0" err="1"/>
              <a:t>it’s</a:t>
            </a:r>
            <a:r>
              <a:rPr lang="fr-CA" dirty="0"/>
              <a:t> host </a:t>
            </a:r>
            <a:r>
              <a:rPr lang="fr-CA" dirty="0" err="1"/>
              <a:t>galaxy</a:t>
            </a:r>
            <a:r>
              <a:rPr lang="fr-CA" dirty="0"/>
              <a:t> </a:t>
            </a:r>
          </a:p>
          <a:p>
            <a:r>
              <a:rPr lang="fr-CA" dirty="0"/>
              <a:t> - </a:t>
            </a:r>
            <a:r>
              <a:rPr lang="fr-CA" dirty="0" err="1"/>
              <a:t>being</a:t>
            </a:r>
            <a:r>
              <a:rPr lang="fr-CA" dirty="0"/>
              <a:t> able to </a:t>
            </a:r>
            <a:r>
              <a:rPr lang="fr-CA" dirty="0" err="1"/>
              <a:t>measure</a:t>
            </a:r>
            <a:r>
              <a:rPr lang="fr-CA" dirty="0"/>
              <a:t> BH at </a:t>
            </a:r>
            <a:r>
              <a:rPr lang="fr-CA" dirty="0" err="1"/>
              <a:t>higher</a:t>
            </a:r>
            <a:r>
              <a:rPr lang="fr-CA" dirty="0"/>
              <a:t> distances (</a:t>
            </a:r>
            <a:r>
              <a:rPr lang="fr-CA" dirty="0" err="1"/>
              <a:t>when</a:t>
            </a:r>
            <a:r>
              <a:rPr lang="fr-CA" dirty="0"/>
              <a:t> </a:t>
            </a:r>
            <a:r>
              <a:rPr lang="fr-CA" dirty="0" err="1"/>
              <a:t>universe</a:t>
            </a:r>
            <a:r>
              <a:rPr lang="fr-CA" dirty="0"/>
              <a:t> </a:t>
            </a:r>
            <a:r>
              <a:rPr lang="fr-CA" dirty="0" err="1"/>
              <a:t>was</a:t>
            </a:r>
            <a:r>
              <a:rPr lang="fr-CA" dirty="0"/>
              <a:t> </a:t>
            </a:r>
            <a:r>
              <a:rPr lang="fr-CA" dirty="0" err="1"/>
              <a:t>yougner</a:t>
            </a:r>
            <a:r>
              <a:rPr lang="fr-CA" dirty="0"/>
              <a:t>) </a:t>
            </a:r>
            <a:r>
              <a:rPr lang="fr-CA" dirty="0" err="1"/>
              <a:t>might</a:t>
            </a:r>
            <a:r>
              <a:rPr lang="fr-CA" dirty="0"/>
              <a:t> enable us to </a:t>
            </a:r>
            <a:r>
              <a:rPr lang="fr-CA" dirty="0" err="1"/>
              <a:t>shine</a:t>
            </a:r>
            <a:r>
              <a:rPr lang="fr-CA" dirty="0"/>
              <a:t> </a:t>
            </a:r>
            <a:r>
              <a:rPr lang="fr-CA" dirty="0" err="1"/>
              <a:t>some</a:t>
            </a:r>
            <a:r>
              <a:rPr lang="fr-CA" dirty="0"/>
              <a:t> light on </a:t>
            </a:r>
            <a:r>
              <a:rPr lang="fr-CA" dirty="0" err="1"/>
              <a:t>this</a:t>
            </a:r>
            <a:r>
              <a:rPr lang="fr-CA" dirty="0"/>
              <a:t> </a:t>
            </a:r>
            <a:r>
              <a:rPr lang="fr-CA" dirty="0" err="1"/>
              <a:t>yet</a:t>
            </a:r>
            <a:r>
              <a:rPr lang="fr-CA" dirty="0"/>
              <a:t> to </a:t>
            </a:r>
            <a:r>
              <a:rPr lang="fr-CA" dirty="0" err="1"/>
              <a:t>be</a:t>
            </a:r>
            <a:r>
              <a:rPr lang="fr-CA" dirty="0"/>
              <a:t> </a:t>
            </a:r>
            <a:r>
              <a:rPr lang="fr-CA" dirty="0" err="1"/>
              <a:t>explained</a:t>
            </a:r>
            <a:r>
              <a:rPr lang="fr-CA" dirty="0"/>
              <a:t> </a:t>
            </a:r>
            <a:r>
              <a:rPr lang="fr-CA" dirty="0" err="1"/>
              <a:t>phenomenon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2498F-7510-43FB-A03D-03C3991441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66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Add</a:t>
            </a:r>
            <a:r>
              <a:rPr lang="fr-CA" dirty="0"/>
              <a:t> </a:t>
            </a:r>
            <a:r>
              <a:rPr lang="fr-CA" dirty="0" err="1"/>
              <a:t>reference</a:t>
            </a:r>
            <a:r>
              <a:rPr lang="fr-CA" dirty="0"/>
              <a:t> for the first </a:t>
            </a:r>
            <a:r>
              <a:rPr lang="fr-CA" dirty="0" err="1"/>
              <a:t>bullet</a:t>
            </a:r>
            <a:r>
              <a:rPr lang="fr-CA" dirty="0"/>
              <a:t> (of the stars, </a:t>
            </a:r>
            <a:r>
              <a:rPr lang="fr-CA" dirty="0" err="1"/>
              <a:t>ionized</a:t>
            </a:r>
            <a:r>
              <a:rPr lang="fr-CA" dirty="0"/>
              <a:t>, et </a:t>
            </a:r>
            <a:r>
              <a:rPr lang="fr-CA" dirty="0" err="1"/>
              <a:t>molecular</a:t>
            </a:r>
            <a:r>
              <a:rPr lang="fr-CA" dirty="0"/>
              <a:t>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2498F-7510-43FB-A03D-03C3991441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8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2498F-7510-43FB-A03D-03C3991441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75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6987-0A14-4089-A85D-3397D697DBF0}" type="datetime1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6D4E7B2-3AF6-4D9B-B105-27A3893A5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77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B638-1F35-496D-B901-35ABB7FE9774}" type="datetime1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4032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B638-1F35-496D-B901-35ABB7FE9774}" type="datetime1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531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B638-1F35-496D-B901-35ABB7FE9774}" type="datetime1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2109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367E51A-4E7F-44E9-8CE5-8C6740431888}" type="datetime1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6D4E7B2-3AF6-4D9B-B105-27A3893A5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91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B638-1F35-496D-B901-35ABB7FE9774}" type="datetime1">
              <a:rPr lang="en-US" smtClean="0"/>
              <a:t>5/9/23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840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B638-1F35-496D-B901-35ABB7FE9774}" type="datetime1">
              <a:rPr lang="en-US" smtClean="0"/>
              <a:t>5/9/23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305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CB322-EFE3-490E-BFDE-C2591D22035B}" type="datetime1">
              <a:rPr lang="en-US" smtClean="0"/>
              <a:t>5/9/23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08CCB-22D9-4C3D-89FC-DCB1253E69B5}" type="datetime1">
              <a:rPr lang="en-US" smtClean="0"/>
              <a:t>5/9/23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3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B638-1F35-496D-B901-35ABB7FE9774}" type="datetime1">
              <a:rPr lang="en-US" smtClean="0"/>
              <a:t>5/9/23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0376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8321-388B-4166-B4A0-FF4703B2EE09}" type="datetime1">
              <a:rPr lang="en-US" smtClean="0"/>
              <a:t>5/9/23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6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E9A7B638-1F35-496D-B901-35ABB7FE9774}" type="datetime1">
              <a:rPr lang="en-US" smtClean="0"/>
              <a:t>5/9/23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6D4E7B2-3AF6-4D9B-B105-27A3893A5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1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2A48814-796F-454A-AA0B-C3CB85BEC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Google Shape;71;p12">
            <a:extLst>
              <a:ext uri="{FF2B5EF4-FFF2-40B4-BE49-F238E27FC236}">
                <a16:creationId xmlns:a16="http://schemas.microsoft.com/office/drawing/2014/main" id="{310DADED-E20C-4965-BC49-21ADB0754CE8}"/>
              </a:ext>
            </a:extLst>
          </p:cNvPr>
          <p:cNvSpPr txBox="1">
            <a:spLocks/>
          </p:cNvSpPr>
          <p:nvPr/>
        </p:nvSpPr>
        <p:spPr>
          <a:xfrm>
            <a:off x="523593" y="310645"/>
            <a:ext cx="11144813" cy="16657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Heavy Lifting: Leveraging Machine Learning to Measure Masses of Supermassive Black Holes</a:t>
            </a:r>
          </a:p>
        </p:txBody>
      </p:sp>
      <p:sp>
        <p:nvSpPr>
          <p:cNvPr id="6" name="Google Shape;71;p12">
            <a:extLst>
              <a:ext uri="{FF2B5EF4-FFF2-40B4-BE49-F238E27FC236}">
                <a16:creationId xmlns:a16="http://schemas.microsoft.com/office/drawing/2014/main" id="{74A38520-50D0-495E-8170-E41B47CFCE98}"/>
              </a:ext>
            </a:extLst>
          </p:cNvPr>
          <p:cNvSpPr txBox="1">
            <a:spLocks/>
          </p:cNvSpPr>
          <p:nvPr/>
        </p:nvSpPr>
        <p:spPr>
          <a:xfrm>
            <a:off x="-1" y="5141315"/>
            <a:ext cx="11207931" cy="16657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fr-CA" sz="2800" b="1" u="sng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David Chemaly </a:t>
            </a:r>
          </a:p>
          <a:p>
            <a:pPr algn="l">
              <a:spcBef>
                <a:spcPts val="0"/>
              </a:spcBef>
            </a:pP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Second </a:t>
            </a:r>
            <a:r>
              <a:rPr lang="fr-CA" sz="2000" dirty="0" err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year</a:t>
            </a: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 Master </a:t>
            </a:r>
            <a:r>
              <a:rPr lang="fr-CA" sz="2000" dirty="0" err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student</a:t>
            </a: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 in </a:t>
            </a:r>
            <a:r>
              <a:rPr lang="fr-CA" sz="2000" dirty="0" err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Astrophysics</a:t>
            </a: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 at </a:t>
            </a:r>
            <a:r>
              <a:rPr lang="fr-CA" sz="2000" dirty="0" err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University</a:t>
            </a: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 of </a:t>
            </a:r>
            <a:r>
              <a:rPr lang="fr-CA" sz="2000" dirty="0" err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Montreal</a:t>
            </a:r>
            <a:endParaRPr lang="fr-CA" sz="20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</a:endParaRPr>
          </a:p>
          <a:p>
            <a:pPr algn="l">
              <a:spcBef>
                <a:spcPts val="0"/>
              </a:spcBef>
            </a:pP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Co-</a:t>
            </a:r>
            <a:r>
              <a:rPr lang="fr-CA" sz="2000" dirty="0" err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supervised</a:t>
            </a: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 by Prof. Julie </a:t>
            </a:r>
            <a:r>
              <a:rPr lang="fr-CA" sz="2000" dirty="0" err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Hlavacek-Larrondo</a:t>
            </a: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 and Prof. </a:t>
            </a:r>
            <a:r>
              <a:rPr lang="fr-CA" sz="2000" dirty="0" err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Yashar</a:t>
            </a: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 </a:t>
            </a:r>
            <a:r>
              <a:rPr lang="fr-CA" sz="2000" dirty="0" err="1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Hezaveh</a:t>
            </a: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NSERC, FRQNT, CRAQ and IVADO scholar</a:t>
            </a:r>
          </a:p>
          <a:p>
            <a:pPr algn="l">
              <a:spcBef>
                <a:spcPts val="0"/>
              </a:spcBef>
            </a:pPr>
            <a:r>
              <a:rPr lang="fr-CA" sz="20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david.chemaly@umontreal.ca</a:t>
            </a:r>
          </a:p>
          <a:p>
            <a:pPr algn="l">
              <a:spcBef>
                <a:spcPts val="0"/>
              </a:spcBef>
            </a:pPr>
            <a:endParaRPr lang="fr-CA" sz="2400" dirty="0">
              <a:ln>
                <a:solidFill>
                  <a:schemeClr val="tx1"/>
                </a:solidFill>
              </a:ln>
              <a:latin typeface="+mn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88D2729-60E0-450D-BA3C-73A91EFAC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108" y="1449571"/>
            <a:ext cx="1481647" cy="60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tural Sciences and Engineering Research Council - Wikipedia">
            <a:extLst>
              <a:ext uri="{FF2B5EF4-FFF2-40B4-BE49-F238E27FC236}">
                <a16:creationId xmlns:a16="http://schemas.microsoft.com/office/drawing/2014/main" id="{03B7603E-D473-4585-A76B-D0EBB8F9D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108" y="2123698"/>
            <a:ext cx="1481647" cy="63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EAFA82-7807-4D56-8947-2F2E0740173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0366857" y="2819557"/>
            <a:ext cx="1682147" cy="71843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C2C0DC1-637E-454B-B634-0AB2D95F6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7587" y="3671564"/>
            <a:ext cx="1421168" cy="6325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2FD140-F8B8-4DFA-878E-6D544E11DF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7587" y="4539268"/>
            <a:ext cx="1421168" cy="476968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B1E2BCE5-7D1C-2EB5-1B6C-F5EC208B2F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164" y="5101871"/>
            <a:ext cx="3142845" cy="62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44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204B66-85CB-4407-80E1-AC5C98C4C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solidFill>
                  <a:schemeClr val="bg1"/>
                </a:solidFill>
              </a:rPr>
              <a:t>ALMA observations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27DB42-3B4B-4BC7-8405-ACF76F0B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10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D65C01-EF90-AA9D-4AE8-C4D84D51A2F4}"/>
              </a:ext>
            </a:extLst>
          </p:cNvPr>
          <p:cNvGrpSpPr/>
          <p:nvPr/>
        </p:nvGrpSpPr>
        <p:grpSpPr>
          <a:xfrm>
            <a:off x="1038461" y="2103435"/>
            <a:ext cx="3813843" cy="3559929"/>
            <a:chOff x="1126457" y="2180471"/>
            <a:chExt cx="4971548" cy="399172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880635-80DD-0CE0-869A-E57CC14D4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991" y="4112358"/>
              <a:ext cx="2516014" cy="20598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386B155-5A0B-7B24-AC3A-2A849C87D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960" y="4146803"/>
              <a:ext cx="2517497" cy="20243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9130522-C887-B6DC-8743-3C18846BD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5176" y="2180471"/>
              <a:ext cx="2517498" cy="20243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9B8D885-58A6-2590-DA71-252B78E68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457" y="2180471"/>
              <a:ext cx="2517498" cy="20243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BB9051B-EC90-9981-4047-A2B2511B5BBB}"/>
              </a:ext>
            </a:extLst>
          </p:cNvPr>
          <p:cNvCxnSpPr>
            <a:cxnSpLocks/>
          </p:cNvCxnSpPr>
          <p:nvPr/>
        </p:nvCxnSpPr>
        <p:spPr>
          <a:xfrm>
            <a:off x="4917558" y="3861760"/>
            <a:ext cx="2356883" cy="0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space, universe, astronomical object, outer space&#10;&#10;Description automatically generated">
            <a:extLst>
              <a:ext uri="{FF2B5EF4-FFF2-40B4-BE49-F238E27FC236}">
                <a16:creationId xmlns:a16="http://schemas.microsoft.com/office/drawing/2014/main" id="{CF148762-22BB-C1DB-4304-4F66152F09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949" y="2050681"/>
            <a:ext cx="3915686" cy="353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9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space, colorfulness, invertebrate&#10;&#10;Description automatically generated">
            <a:extLst>
              <a:ext uri="{FF2B5EF4-FFF2-40B4-BE49-F238E27FC236}">
                <a16:creationId xmlns:a16="http://schemas.microsoft.com/office/drawing/2014/main" id="{001E172B-D4AD-C984-E1B0-0BC51A77B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51" y="1422480"/>
            <a:ext cx="4792216" cy="48503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E05B9-4A0F-8492-8450-67D93D42B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11</a:t>
            </a:fld>
            <a:endParaRPr lang="en-US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F31897D7-BC27-9EA7-A27E-A2EB7071A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6117"/>
            <a:ext cx="10058400" cy="1609344"/>
          </a:xfrm>
        </p:spPr>
        <p:txBody>
          <a:bodyPr/>
          <a:lstStyle/>
          <a:p>
            <a:r>
              <a:rPr lang="fr-CA" dirty="0">
                <a:solidFill>
                  <a:schemeClr val="bg1"/>
                </a:solidFill>
              </a:rPr>
              <a:t>Data cube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7B37D6F-387A-A605-BDFB-0C18B118725D}"/>
              </a:ext>
            </a:extLst>
          </p:cNvPr>
          <p:cNvSpPr/>
          <p:nvPr/>
        </p:nvSpPr>
        <p:spPr>
          <a:xfrm>
            <a:off x="2860040" y="3412067"/>
            <a:ext cx="237067" cy="26246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77BE340-8732-30C6-6098-FCDB3E157869}"/>
              </a:ext>
            </a:extLst>
          </p:cNvPr>
          <p:cNvSpPr/>
          <p:nvPr/>
        </p:nvSpPr>
        <p:spPr>
          <a:xfrm>
            <a:off x="3467865" y="4035649"/>
            <a:ext cx="237067" cy="26246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9379F84-622D-EA62-B85E-95D7CA376F6F}"/>
              </a:ext>
            </a:extLst>
          </p:cNvPr>
          <p:cNvCxnSpPr>
            <a:cxnSpLocks/>
            <a:stCxn id="19" idx="6"/>
          </p:cNvCxnSpPr>
          <p:nvPr/>
        </p:nvCxnSpPr>
        <p:spPr>
          <a:xfrm flipV="1">
            <a:off x="3097107" y="3526149"/>
            <a:ext cx="2990841" cy="1715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94998E9-185E-253C-9C7C-002189A527B9}"/>
              </a:ext>
            </a:extLst>
          </p:cNvPr>
          <p:cNvCxnSpPr>
            <a:cxnSpLocks/>
            <a:stCxn id="20" idx="6"/>
          </p:cNvCxnSpPr>
          <p:nvPr/>
        </p:nvCxnSpPr>
        <p:spPr>
          <a:xfrm flipV="1">
            <a:off x="3704932" y="4166882"/>
            <a:ext cx="2435014" cy="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62B455CC-32CE-5DA0-8500-78D8B585E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234025"/>
            <a:ext cx="4861761" cy="2595416"/>
          </a:xfrm>
          <a:prstGeom prst="rect">
            <a:avLst/>
          </a:prstGeom>
        </p:spPr>
      </p:pic>
      <p:pic>
        <p:nvPicPr>
          <p:cNvPr id="32" name="Picture 31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0C8770CA-0823-150D-F129-B80B35323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48" y="3896984"/>
            <a:ext cx="4869812" cy="259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7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E54F-1419-B2C5-9204-E2DF392D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Neural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DB5B6-353B-08FD-12B1-A68B3166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A picture containing screenshot, circle, diagram, line&#10;&#10;Description automatically generated">
            <a:extLst>
              <a:ext uri="{FF2B5EF4-FFF2-40B4-BE49-F238E27FC236}">
                <a16:creationId xmlns:a16="http://schemas.microsoft.com/office/drawing/2014/main" id="{69410E78-88B0-0915-16C2-8986E2EAA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58" y="1888804"/>
            <a:ext cx="8039484" cy="424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4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E54F-1419-B2C5-9204-E2DF392D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Convolutional Neural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DB5B6-353B-08FD-12B1-A68B3166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57191B6-F469-A1E7-5E26-E944D696C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57" y="2234653"/>
            <a:ext cx="8386286" cy="382852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A3BB526-0FBD-E5EE-6483-FE5E74BAC11B}"/>
              </a:ext>
            </a:extLst>
          </p:cNvPr>
          <p:cNvSpPr/>
          <p:nvPr/>
        </p:nvSpPr>
        <p:spPr>
          <a:xfrm>
            <a:off x="9439423" y="3826412"/>
            <a:ext cx="379828" cy="39389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81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1C096-19E9-3DF0-F99C-4F898295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72B93C-12C9-42EF-B703-362541AD6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Results</a:t>
            </a:r>
          </a:p>
        </p:txBody>
      </p:sp>
      <p:pic>
        <p:nvPicPr>
          <p:cNvPr id="7" name="Picture 6" descr="A picture containing text, line, plot, screenshot&#10;&#10;Description automatically generated">
            <a:extLst>
              <a:ext uri="{FF2B5EF4-FFF2-40B4-BE49-F238E27FC236}">
                <a16:creationId xmlns:a16="http://schemas.microsoft.com/office/drawing/2014/main" id="{B152542F-9A6D-290E-B4C6-215BD3958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660" y="1177352"/>
            <a:ext cx="6383020" cy="546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1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0FDF5-D522-019D-137C-8B79EE52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CF45F1-45CD-F89E-CB54-0E727B5FF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Bayesian inference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B6AA180-C9FE-CD9F-D986-247210104F65}"/>
              </a:ext>
            </a:extLst>
          </p:cNvPr>
          <p:cNvSpPr txBox="1">
            <a:spLocks/>
          </p:cNvSpPr>
          <p:nvPr/>
        </p:nvSpPr>
        <p:spPr>
          <a:xfrm>
            <a:off x="2368062" y="3154681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>
                <a:solidFill>
                  <a:schemeClr val="bg1"/>
                </a:solidFill>
              </a:rPr>
              <a:t>P(          )</a:t>
            </a:r>
          </a:p>
        </p:txBody>
      </p:sp>
      <p:pic>
        <p:nvPicPr>
          <p:cNvPr id="11" name="Picture 10" descr="A picture containing nature, aurora, space, light&#10;&#10;Description automatically generated">
            <a:extLst>
              <a:ext uri="{FF2B5EF4-FFF2-40B4-BE49-F238E27FC236}">
                <a16:creationId xmlns:a16="http://schemas.microsoft.com/office/drawing/2014/main" id="{2B894BEF-C8DE-412F-C63D-9FAA91412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113" y="2788919"/>
            <a:ext cx="2303770" cy="2148110"/>
          </a:xfrm>
          <a:prstGeom prst="rect">
            <a:avLst/>
          </a:prstGeom>
        </p:spPr>
      </p:pic>
      <p:pic>
        <p:nvPicPr>
          <p:cNvPr id="12" name="Content Placeholder 5" descr="A picture containing space, colorfulness, invertebrate&#10;&#10;Description automatically generated">
            <a:extLst>
              <a:ext uri="{FF2B5EF4-FFF2-40B4-BE49-F238E27FC236}">
                <a16:creationId xmlns:a16="http://schemas.microsoft.com/office/drawing/2014/main" id="{4A3D5E80-ABFA-E7C9-4001-D0213C114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162" y="2788919"/>
            <a:ext cx="2122384" cy="2148110"/>
          </a:xfrm>
        </p:spPr>
      </p:pic>
      <p:pic>
        <p:nvPicPr>
          <p:cNvPr id="14" name="Picture 13" descr="A picture containing nature, aurora, space, light&#10;&#10;Description automatically generated">
            <a:extLst>
              <a:ext uri="{FF2B5EF4-FFF2-40B4-BE49-F238E27FC236}">
                <a16:creationId xmlns:a16="http://schemas.microsoft.com/office/drawing/2014/main" id="{C7F988E1-839F-76B4-1A6A-715931E2E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162" y="2788919"/>
            <a:ext cx="2122384" cy="2148110"/>
          </a:xfrm>
          <a:prstGeom prst="rect">
            <a:avLst/>
          </a:prstGeom>
        </p:spPr>
      </p:pic>
      <p:pic>
        <p:nvPicPr>
          <p:cNvPr id="15" name="Content Placeholder 5" descr="A picture containing space, colorfulness, invertebrate&#10;&#10;Description automatically generated">
            <a:extLst>
              <a:ext uri="{FF2B5EF4-FFF2-40B4-BE49-F238E27FC236}">
                <a16:creationId xmlns:a16="http://schemas.microsoft.com/office/drawing/2014/main" id="{87C91931-D2D6-9698-9999-1B2B6814F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936" y="2788919"/>
            <a:ext cx="2317947" cy="214811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42E385-D666-8CBC-C4B3-A2B70927D68A}"/>
              </a:ext>
            </a:extLst>
          </p:cNvPr>
          <p:cNvCxnSpPr>
            <a:cxnSpLocks/>
          </p:cNvCxnSpPr>
          <p:nvPr/>
        </p:nvCxnSpPr>
        <p:spPr>
          <a:xfrm flipV="1">
            <a:off x="6318739" y="2965938"/>
            <a:ext cx="0" cy="171157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9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0FDF5-D522-019D-137C-8B79EE52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CF45F1-45CD-F89E-CB54-0E727B5FF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Bayesian inference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B6AA180-C9FE-CD9F-D986-247210104F65}"/>
              </a:ext>
            </a:extLst>
          </p:cNvPr>
          <p:cNvSpPr txBox="1">
            <a:spLocks/>
          </p:cNvSpPr>
          <p:nvPr/>
        </p:nvSpPr>
        <p:spPr>
          <a:xfrm>
            <a:off x="140207" y="2848356"/>
            <a:ext cx="1249726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</a:rPr>
              <a:t>P(        ) = p(        )p(    )</a:t>
            </a:r>
          </a:p>
        </p:txBody>
      </p:sp>
      <p:pic>
        <p:nvPicPr>
          <p:cNvPr id="11" name="Picture 10" descr="A picture containing nature, aurora, space, light&#10;&#10;Description automatically generated">
            <a:extLst>
              <a:ext uri="{FF2B5EF4-FFF2-40B4-BE49-F238E27FC236}">
                <a16:creationId xmlns:a16="http://schemas.microsoft.com/office/drawing/2014/main" id="{2B894BEF-C8DE-412F-C63D-9FAA91412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24" y="3146135"/>
            <a:ext cx="1113360" cy="1038133"/>
          </a:xfrm>
          <a:prstGeom prst="rect">
            <a:avLst/>
          </a:prstGeom>
        </p:spPr>
      </p:pic>
      <p:pic>
        <p:nvPicPr>
          <p:cNvPr id="12" name="Content Placeholder 5" descr="A picture containing space, colorfulness, invertebrate&#10;&#10;Description automatically generated">
            <a:extLst>
              <a:ext uri="{FF2B5EF4-FFF2-40B4-BE49-F238E27FC236}">
                <a16:creationId xmlns:a16="http://schemas.microsoft.com/office/drawing/2014/main" id="{4A3D5E80-ABFA-E7C9-4001-D0213C114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20" y="3146135"/>
            <a:ext cx="1025700" cy="1038133"/>
          </a:xfrm>
        </p:spPr>
      </p:pic>
      <p:pic>
        <p:nvPicPr>
          <p:cNvPr id="14" name="Picture 13" descr="A picture containing nature, aurora, space, light&#10;&#10;Description automatically generated">
            <a:extLst>
              <a:ext uri="{FF2B5EF4-FFF2-40B4-BE49-F238E27FC236}">
                <a16:creationId xmlns:a16="http://schemas.microsoft.com/office/drawing/2014/main" id="{C7F988E1-839F-76B4-1A6A-715931E2E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379" y="3146135"/>
            <a:ext cx="1003360" cy="1038134"/>
          </a:xfrm>
          <a:prstGeom prst="rect">
            <a:avLst/>
          </a:prstGeom>
        </p:spPr>
      </p:pic>
      <p:pic>
        <p:nvPicPr>
          <p:cNvPr id="15" name="Content Placeholder 5" descr="A picture containing space, colorfulness, invertebrate&#10;&#10;Description automatically generated">
            <a:extLst>
              <a:ext uri="{FF2B5EF4-FFF2-40B4-BE49-F238E27FC236}">
                <a16:creationId xmlns:a16="http://schemas.microsoft.com/office/drawing/2014/main" id="{87C91931-D2D6-9698-9999-1B2B6814F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28" y="3146135"/>
            <a:ext cx="1095810" cy="1038133"/>
          </a:xfrm>
          <a:prstGeom prst="rect">
            <a:avLst/>
          </a:prstGeom>
        </p:spPr>
      </p:pic>
      <p:pic>
        <p:nvPicPr>
          <p:cNvPr id="2" name="Content Placeholder 5" descr="A picture containing space, colorfulness, invertebrate&#10;&#10;Description automatically generated">
            <a:extLst>
              <a:ext uri="{FF2B5EF4-FFF2-40B4-BE49-F238E27FC236}">
                <a16:creationId xmlns:a16="http://schemas.microsoft.com/office/drawing/2014/main" id="{6A22574B-CD87-440D-0BBC-295DA34C0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621" y="3146134"/>
            <a:ext cx="1025700" cy="103813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BEAAD1-92D5-E832-9FFB-BB1CC725A745}"/>
              </a:ext>
            </a:extLst>
          </p:cNvPr>
          <p:cNvCxnSpPr/>
          <p:nvPr/>
        </p:nvCxnSpPr>
        <p:spPr>
          <a:xfrm>
            <a:off x="5133558" y="4413738"/>
            <a:ext cx="6224954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8CD0667-F26E-1F1F-E266-D81216DAA164}"/>
              </a:ext>
            </a:extLst>
          </p:cNvPr>
          <p:cNvSpPr txBox="1">
            <a:spLocks/>
          </p:cNvSpPr>
          <p:nvPr/>
        </p:nvSpPr>
        <p:spPr>
          <a:xfrm>
            <a:off x="6952800" y="4494061"/>
            <a:ext cx="1249726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</a:rPr>
              <a:t>p(    )</a:t>
            </a:r>
          </a:p>
        </p:txBody>
      </p:sp>
      <p:pic>
        <p:nvPicPr>
          <p:cNvPr id="8" name="Picture 7" descr="A picture containing nature, aurora, space, light&#10;&#10;Description automatically generated">
            <a:extLst>
              <a:ext uri="{FF2B5EF4-FFF2-40B4-BE49-F238E27FC236}">
                <a16:creationId xmlns:a16="http://schemas.microsoft.com/office/drawing/2014/main" id="{646EC5CA-43EA-20F5-25A5-4B8631169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94" y="4779666"/>
            <a:ext cx="1113360" cy="10381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0350BF-FD6E-80A4-91DC-182A28271338}"/>
              </a:ext>
            </a:extLst>
          </p:cNvPr>
          <p:cNvCxnSpPr>
            <a:cxnSpLocks/>
          </p:cNvCxnSpPr>
          <p:nvPr/>
        </p:nvCxnSpPr>
        <p:spPr>
          <a:xfrm flipV="1">
            <a:off x="2321170" y="3146134"/>
            <a:ext cx="0" cy="1038133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9DDF2C-7636-2453-7033-CBE50437A6AC}"/>
              </a:ext>
            </a:extLst>
          </p:cNvPr>
          <p:cNvCxnSpPr>
            <a:cxnSpLocks/>
          </p:cNvCxnSpPr>
          <p:nvPr/>
        </p:nvCxnSpPr>
        <p:spPr>
          <a:xfrm flipV="1">
            <a:off x="7291755" y="3146134"/>
            <a:ext cx="0" cy="1038133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900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5E132C-FBDD-4AE0-A0B0-760C0155E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6809E0D-932C-487B-83A2-730290BB6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70" r="38118"/>
          <a:stretch/>
        </p:blipFill>
        <p:spPr>
          <a:xfrm>
            <a:off x="0" y="10"/>
            <a:ext cx="4024741" cy="6857990"/>
          </a:xfrm>
          <a:prstGeom prst="rect">
            <a:avLst/>
          </a:prstGeom>
        </p:spPr>
      </p:pic>
      <p:pic>
        <p:nvPicPr>
          <p:cNvPr id="8" name="Picture 5" descr="Blue blocks and networks technology background">
            <a:extLst>
              <a:ext uri="{FF2B5EF4-FFF2-40B4-BE49-F238E27FC236}">
                <a16:creationId xmlns:a16="http://schemas.microsoft.com/office/drawing/2014/main" id="{46603E7C-F116-5C3C-8BAC-DF3D92AC38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8" r="46399" b="-446"/>
          <a:stretch/>
        </p:blipFill>
        <p:spPr>
          <a:xfrm>
            <a:off x="-31444" y="-91917"/>
            <a:ext cx="4771292" cy="70418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C2D29AF-78B8-1AC8-3CA3-C7BADAA13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AE1A86-4ADD-E8BA-D4D9-68426B528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Using molecular gas as kinematic tracers is the best way to measure the mass of SMBHs.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We use simulations because we need to know the mass of enough SMBHs to train a neural network.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CNNs are the best networks to use when the data is spatially correlated.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We developed a completely automated pipeline capable of measuring the mass of a SMBH from a lensed ALMA data cube.</a:t>
            </a:r>
          </a:p>
        </p:txBody>
      </p:sp>
    </p:spTree>
    <p:extLst>
      <p:ext uri="{BB962C8B-B14F-4D97-AF65-F5344CB8AC3E}">
        <p14:creationId xmlns:p14="http://schemas.microsoft.com/office/powerpoint/2010/main" val="478990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FA3E57-F947-4EEC-9C2B-E8093A8AA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Why Measure the Mass of a SMBH ?</a:t>
            </a:r>
          </a:p>
        </p:txBody>
      </p:sp>
      <p:graphicFrame>
        <p:nvGraphicFramePr>
          <p:cNvPr id="11" name="Espace réservé du contenu 2">
            <a:extLst>
              <a:ext uri="{FF2B5EF4-FFF2-40B4-BE49-F238E27FC236}">
                <a16:creationId xmlns:a16="http://schemas.microsoft.com/office/drawing/2014/main" id="{835B2B1B-07B7-41DC-B202-309B8F8458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7446917"/>
              </p:ext>
            </p:extLst>
          </p:nvPr>
        </p:nvGraphicFramePr>
        <p:xfrm>
          <a:off x="913795" y="1732449"/>
          <a:ext cx="5010755" cy="4058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AD38219-33E4-447F-8D43-B5E2739A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C3E55D4-AB54-4E23-A615-DA5F3F40A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1382" y="1732449"/>
            <a:ext cx="4886823" cy="47815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83E4180-1400-4327-99A7-F67D7A891029}"/>
              </a:ext>
            </a:extLst>
          </p:cNvPr>
          <p:cNvSpPr txBox="1"/>
          <p:nvPr/>
        </p:nvSpPr>
        <p:spPr>
          <a:xfrm>
            <a:off x="1466850" y="56020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Kormendy</a:t>
            </a:r>
            <a:r>
              <a:rPr lang="en-US" dirty="0">
                <a:solidFill>
                  <a:schemeClr val="bg1"/>
                </a:solidFill>
              </a:rPr>
              <a:t> &amp; Ho 2013</a:t>
            </a:r>
          </a:p>
        </p:txBody>
      </p:sp>
    </p:spTree>
    <p:extLst>
      <p:ext uri="{BB962C8B-B14F-4D97-AF65-F5344CB8AC3E}">
        <p14:creationId xmlns:p14="http://schemas.microsoft.com/office/powerpoint/2010/main" val="400717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is - stars orbiting our galaxy's supermassive black hole-EvuV3GdVaY4-360p-1655076173965">
            <a:hlinkClick r:id="" action="ppaction://media"/>
            <a:extLst>
              <a:ext uri="{FF2B5EF4-FFF2-40B4-BE49-F238E27FC236}">
                <a16:creationId xmlns:a16="http://schemas.microsoft.com/office/drawing/2014/main" id="{8CE2BFDB-3783-ADA7-CBFF-C20668CDD4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089" y="1355725"/>
            <a:ext cx="9781822" cy="550227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1D8243DA-1779-A7B5-ABAA-D496B8D8009B}"/>
              </a:ext>
            </a:extLst>
          </p:cNvPr>
          <p:cNvSpPr txBox="1">
            <a:spLocks/>
          </p:cNvSpPr>
          <p:nvPr/>
        </p:nvSpPr>
        <p:spPr>
          <a:xfrm>
            <a:off x="1066800" y="0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How to measure the mass of a SMBH?</a:t>
            </a:r>
          </a:p>
        </p:txBody>
      </p:sp>
      <p:sp>
        <p:nvSpPr>
          <p:cNvPr id="4" name="Espace réservé du numéro de diapositive 8">
            <a:extLst>
              <a:ext uri="{FF2B5EF4-FFF2-40B4-BE49-F238E27FC236}">
                <a16:creationId xmlns:a16="http://schemas.microsoft.com/office/drawing/2014/main" id="{B57E3DA2-060E-7435-F594-F26694B34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fld id="{36D4E7B2-3AF6-4D9B-B105-27A3893A555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19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247032-A4EA-2948-3575-B0761D355843}"/>
              </a:ext>
            </a:extLst>
          </p:cNvPr>
          <p:cNvSpPr/>
          <p:nvPr/>
        </p:nvSpPr>
        <p:spPr>
          <a:xfrm>
            <a:off x="919119" y="1866985"/>
            <a:ext cx="9842666" cy="30597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69D66B-93B6-4796-AEBA-FF630AF5B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Best Method to Measure Mass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48303CF-5760-4E41-B5E8-EDF82D31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1DBEB2F-E318-48E3-A89A-9D641BE5078F}"/>
              </a:ext>
            </a:extLst>
          </p:cNvPr>
          <p:cNvSpPr txBox="1">
            <a:spLocks/>
          </p:cNvSpPr>
          <p:nvPr/>
        </p:nvSpPr>
        <p:spPr>
          <a:xfrm>
            <a:off x="919119" y="5481658"/>
            <a:ext cx="10353762" cy="1582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cap="none" dirty="0">
                <a:solidFill>
                  <a:schemeClr val="bg1"/>
                </a:solidFill>
              </a:rPr>
              <a:t>Problem: High spatial resolution is needed to resolve the sphere of influence which 	   	       prevents us from obtaining masses at higher distances (z ≳ 0.2)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CC3C494-9852-41A6-85DD-49A4BB74A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40" y="1980362"/>
            <a:ext cx="9668414" cy="236185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AE9AA66-9B2E-48D2-8799-734A54C0F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227" y="4342218"/>
            <a:ext cx="2905445" cy="58452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3B939E5-F3A9-42AC-8E8B-AB9280A36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077" y="4342218"/>
            <a:ext cx="2905445" cy="58452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C7B71E9-C9EC-4EB1-8E55-3480D826C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27" y="4342218"/>
            <a:ext cx="2905445" cy="58452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164A2B3-DF87-45D1-971F-98DCD0D26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19" y="2273212"/>
            <a:ext cx="371527" cy="193384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2BC4E90-F0C4-45CB-9E60-7C8B98CFD3F6}"/>
              </a:ext>
            </a:extLst>
          </p:cNvPr>
          <p:cNvSpPr txBox="1"/>
          <p:nvPr/>
        </p:nvSpPr>
        <p:spPr>
          <a:xfrm>
            <a:off x="9027495" y="4890725"/>
            <a:ext cx="3657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Davis et al. 2013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2FE1E1B-997A-4A7B-89A7-920B89F4C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8263" y="1866986"/>
            <a:ext cx="1581371" cy="30484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30E17EA-73C7-47AC-BDA2-A84CD9585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113" y="1866985"/>
            <a:ext cx="1581371" cy="304843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9BF8EBB-B584-4FD7-8D79-88199359D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3510" y="1866985"/>
            <a:ext cx="1581371" cy="30484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DB14EDA-D36D-4906-A47B-70220BBE7365}"/>
              </a:ext>
            </a:extLst>
          </p:cNvPr>
          <p:cNvSpPr/>
          <p:nvPr/>
        </p:nvSpPr>
        <p:spPr>
          <a:xfrm>
            <a:off x="1243604" y="2802670"/>
            <a:ext cx="90488" cy="966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848E34-EFCC-424A-B89F-497A239635CB}"/>
              </a:ext>
            </a:extLst>
          </p:cNvPr>
          <p:cNvSpPr/>
          <p:nvPr/>
        </p:nvSpPr>
        <p:spPr>
          <a:xfrm flipH="1">
            <a:off x="1326768" y="2857174"/>
            <a:ext cx="45719" cy="608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D1343C-89A1-44C5-AB18-E50445FEEB70}"/>
              </a:ext>
            </a:extLst>
          </p:cNvPr>
          <p:cNvSpPr/>
          <p:nvPr/>
        </p:nvSpPr>
        <p:spPr>
          <a:xfrm rot="5400000">
            <a:off x="2725339" y="1898974"/>
            <a:ext cx="90488" cy="545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169BDC-49CC-4625-AF1E-9370ED8830DA}"/>
              </a:ext>
            </a:extLst>
          </p:cNvPr>
          <p:cNvSpPr/>
          <p:nvPr/>
        </p:nvSpPr>
        <p:spPr>
          <a:xfrm rot="5400000">
            <a:off x="3414834" y="1921597"/>
            <a:ext cx="90488" cy="545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EC8822-8BDF-4D63-AC5F-55E1C5461ECA}"/>
              </a:ext>
            </a:extLst>
          </p:cNvPr>
          <p:cNvSpPr/>
          <p:nvPr/>
        </p:nvSpPr>
        <p:spPr>
          <a:xfrm rot="5400000">
            <a:off x="5732065" y="1898975"/>
            <a:ext cx="90488" cy="545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B5944E0-E804-4C1D-AA03-778925C01CC1}"/>
              </a:ext>
            </a:extLst>
          </p:cNvPr>
          <p:cNvSpPr/>
          <p:nvPr/>
        </p:nvSpPr>
        <p:spPr>
          <a:xfrm rot="5400000">
            <a:off x="6421560" y="1921598"/>
            <a:ext cx="90488" cy="545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4A4720-1BED-412C-99A5-B7F1101721E1}"/>
              </a:ext>
            </a:extLst>
          </p:cNvPr>
          <p:cNvSpPr/>
          <p:nvPr/>
        </p:nvSpPr>
        <p:spPr>
          <a:xfrm rot="5400000">
            <a:off x="8709396" y="1937755"/>
            <a:ext cx="90488" cy="545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3ADFF9-696E-4B95-9C33-4CAA85DF2915}"/>
              </a:ext>
            </a:extLst>
          </p:cNvPr>
          <p:cNvSpPr/>
          <p:nvPr/>
        </p:nvSpPr>
        <p:spPr>
          <a:xfrm rot="5400000">
            <a:off x="9428285" y="1921598"/>
            <a:ext cx="90488" cy="545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8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8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5E132C-FBDD-4AE0-A0B0-760C0155E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6809E0D-932C-487B-83A2-730290BB6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70" r="38118"/>
          <a:stretch/>
        </p:blipFill>
        <p:spPr>
          <a:xfrm>
            <a:off x="0" y="10"/>
            <a:ext cx="4024741" cy="685799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5AF55D1-8497-4A36-BE0E-F0A0BE19F4C2}"/>
              </a:ext>
            </a:extLst>
          </p:cNvPr>
          <p:cNvSpPr txBox="1">
            <a:spLocks/>
          </p:cNvSpPr>
          <p:nvPr/>
        </p:nvSpPr>
        <p:spPr>
          <a:xfrm>
            <a:off x="4356999" y="657225"/>
            <a:ext cx="7584075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>
                <a:solidFill>
                  <a:schemeClr val="bg1"/>
                </a:solidFill>
              </a:rPr>
              <a:t>How can </a:t>
            </a:r>
            <a:r>
              <a:rPr lang="fr-CA" dirty="0" err="1">
                <a:solidFill>
                  <a:schemeClr val="bg1"/>
                </a:solidFill>
              </a:rPr>
              <a:t>we</a:t>
            </a:r>
            <a:r>
              <a:rPr lang="fr-CA" dirty="0">
                <a:solidFill>
                  <a:schemeClr val="bg1"/>
                </a:solidFill>
              </a:rPr>
              <a:t> solve </a:t>
            </a:r>
            <a:r>
              <a:rPr lang="fr-CA" dirty="0" err="1">
                <a:solidFill>
                  <a:schemeClr val="bg1"/>
                </a:solidFill>
              </a:rPr>
              <a:t>this</a:t>
            </a:r>
            <a:r>
              <a:rPr lang="fr-CA" dirty="0">
                <a:solidFill>
                  <a:schemeClr val="bg1"/>
                </a:solidFill>
              </a:rPr>
              <a:t> </a:t>
            </a:r>
            <a:r>
              <a:rPr lang="fr-CA" dirty="0" err="1">
                <a:solidFill>
                  <a:schemeClr val="bg1"/>
                </a:solidFill>
              </a:rPr>
              <a:t>problem</a:t>
            </a:r>
            <a:r>
              <a:rPr lang="fr-CA" dirty="0">
                <a:solidFill>
                  <a:schemeClr val="bg1"/>
                </a:solidFill>
              </a:rPr>
              <a:t> 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EF33F31-8EA4-42A8-B8F5-9090F59B0A4F}"/>
              </a:ext>
            </a:extLst>
          </p:cNvPr>
          <p:cNvSpPr txBox="1">
            <a:spLocks/>
          </p:cNvSpPr>
          <p:nvPr/>
        </p:nvSpPr>
        <p:spPr>
          <a:xfrm>
            <a:off x="4356999" y="2776668"/>
            <a:ext cx="6672887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chemeClr val="bg1"/>
                </a:solidFill>
              </a:rPr>
              <a:t>Straight forward solution is to wait for the new generation of telescopes</a:t>
            </a:r>
          </a:p>
          <a:p>
            <a:pPr algn="just"/>
            <a:endParaRPr lang="fr-CA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Fortunately, the Universe has given us a way to magnify our imaging via lensing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2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20D5D-3A01-4BE8-BFE3-279C9819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Gravitational lensing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C44C0F-D93B-4DC8-A1B2-7F5EC8E6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6</a:t>
            </a:fld>
            <a:endParaRPr lang="en-US"/>
          </a:p>
        </p:txBody>
      </p:sp>
      <p:pic>
        <p:nvPicPr>
          <p:cNvPr id="10" name="My Movie 2" descr="My Movie 2">
            <a:hlinkClick r:id="" action="ppaction://media"/>
            <a:extLst>
              <a:ext uri="{FF2B5EF4-FFF2-40B4-BE49-F238E27FC236}">
                <a16:creationId xmlns:a16="http://schemas.microsoft.com/office/drawing/2014/main" id="{A80E3184-94AF-59F1-76F8-F0BF690D06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3101" y="1949074"/>
            <a:ext cx="7865411" cy="442429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9714CD-3069-2AC6-57D9-42980FB74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20D5D-3A01-4BE8-BFE3-279C9819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Gravitational lensing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C44C0F-D93B-4DC8-A1B2-7F5EC8E6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4E7B2-3AF6-4D9B-B105-27A3893A555D}" type="slidenum">
              <a:rPr lang="en-US" smtClean="0"/>
              <a:t>7</a:t>
            </a:fld>
            <a:endParaRPr lang="en-US"/>
          </a:p>
        </p:txBody>
      </p:sp>
      <p:pic>
        <p:nvPicPr>
          <p:cNvPr id="10" name="My Movie 2" descr="My Movie 2">
            <a:hlinkClick r:id="" action="ppaction://media"/>
            <a:extLst>
              <a:ext uri="{FF2B5EF4-FFF2-40B4-BE49-F238E27FC236}">
                <a16:creationId xmlns:a16="http://schemas.microsoft.com/office/drawing/2014/main" id="{A80E3184-94AF-59F1-76F8-F0BF690D06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3101" y="1949074"/>
            <a:ext cx="7865411" cy="4424293"/>
          </a:xfrm>
          <a:prstGeom prst="rect">
            <a:avLst/>
          </a:prstGeom>
        </p:spPr>
      </p:pic>
      <p:pic>
        <p:nvPicPr>
          <p:cNvPr id="3" name="My Movie 1" descr="My Movie 1">
            <a:hlinkClick r:id="" action="ppaction://media"/>
            <a:extLst>
              <a:ext uri="{FF2B5EF4-FFF2-40B4-BE49-F238E27FC236}">
                <a16:creationId xmlns:a16="http://schemas.microsoft.com/office/drawing/2014/main" id="{1DB92A16-F3F9-87F8-FB8F-A4E09AA7D35C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63101" y="1949074"/>
            <a:ext cx="7865604" cy="4424294"/>
          </a:xfrm>
        </p:spPr>
      </p:pic>
    </p:spTree>
    <p:extLst>
      <p:ext uri="{BB962C8B-B14F-4D97-AF65-F5344CB8AC3E}">
        <p14:creationId xmlns:p14="http://schemas.microsoft.com/office/powerpoint/2010/main" val="377326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68C26-F3C9-4AA2-998D-07EE95A7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76" y="585216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CA" sz="4000" dirty="0" err="1">
                <a:solidFill>
                  <a:schemeClr val="bg1"/>
                </a:solidFill>
              </a:rPr>
              <a:t>My</a:t>
            </a:r>
            <a:r>
              <a:rPr lang="fr-CA" sz="4000" dirty="0">
                <a:solidFill>
                  <a:schemeClr val="bg1"/>
                </a:solidFill>
              </a:rPr>
              <a:t> </a:t>
            </a:r>
            <a:r>
              <a:rPr lang="fr-CA" sz="4000" dirty="0" err="1">
                <a:solidFill>
                  <a:schemeClr val="bg1"/>
                </a:solidFill>
              </a:rPr>
              <a:t>project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1F7BA3-1555-43FA-A0D9-8AAE052DC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077" y="2221992"/>
            <a:ext cx="5299585" cy="4050792"/>
          </a:xfrm>
        </p:spPr>
        <p:txBody>
          <a:bodyPr>
            <a:normAutofit/>
          </a:bodyPr>
          <a:lstStyle/>
          <a:p>
            <a:pPr algn="just"/>
            <a:r>
              <a:rPr lang="en-US" sz="1800" cap="none" dirty="0">
                <a:solidFill>
                  <a:schemeClr val="bg1"/>
                </a:solidFill>
              </a:rPr>
              <a:t>We know that this methodology worked for a toy model (</a:t>
            </a:r>
            <a:r>
              <a:rPr lang="en-US" sz="1800" dirty="0" err="1">
                <a:solidFill>
                  <a:schemeClr val="bg1"/>
                </a:solidFill>
              </a:rPr>
              <a:t>Hezaveh</a:t>
            </a:r>
            <a:r>
              <a:rPr lang="en-US" sz="1800" dirty="0">
                <a:solidFill>
                  <a:schemeClr val="bg1"/>
                </a:solidFill>
              </a:rPr>
              <a:t> 2014</a:t>
            </a:r>
            <a:r>
              <a:rPr lang="en-US" sz="1800" cap="none" dirty="0">
                <a:solidFill>
                  <a:schemeClr val="bg1"/>
                </a:solidFill>
              </a:rPr>
              <a:t>), but does it still hold when exposed to much more realistic scenarios</a:t>
            </a:r>
          </a:p>
          <a:p>
            <a:pPr algn="just"/>
            <a:endParaRPr lang="en-US" sz="1800" cap="none" dirty="0">
              <a:solidFill>
                <a:schemeClr val="bg1"/>
              </a:solidFill>
            </a:endParaRPr>
          </a:p>
          <a:p>
            <a:pPr algn="just"/>
            <a:r>
              <a:rPr lang="en-US" sz="1800" cap="none" dirty="0">
                <a:solidFill>
                  <a:schemeClr val="bg1"/>
                </a:solidFill>
              </a:rPr>
              <a:t>Next step: apply the same method to realistic simulations of galaxies harboring a SMBH and see how precisely we can measure its mass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814BE5-84DB-45D8-866D-3D1E6DA87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6D4E7B2-3AF6-4D9B-B105-27A3893A555D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 dirty="0"/>
          </a:p>
        </p:txBody>
      </p:sp>
      <p:pic>
        <p:nvPicPr>
          <p:cNvPr id="6" name="Picture 5" descr="Planetary model">
            <a:extLst>
              <a:ext uri="{FF2B5EF4-FFF2-40B4-BE49-F238E27FC236}">
                <a16:creationId xmlns:a16="http://schemas.microsoft.com/office/drawing/2014/main" id="{0ED53F19-4827-48B5-B547-5135B319FA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r="8839" b="-1"/>
          <a:stretch/>
        </p:blipFill>
        <p:spPr>
          <a:xfrm>
            <a:off x="6125498" y="0"/>
            <a:ext cx="6066502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4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12i_ref13_static_zoom_hico">
            <a:hlinkClick r:id="" action="ppaction://media"/>
            <a:extLst>
              <a:ext uri="{FF2B5EF4-FFF2-40B4-BE49-F238E27FC236}">
                <a16:creationId xmlns:a16="http://schemas.microsoft.com/office/drawing/2014/main" id="{513DD157-2892-947F-038C-1964B5E1B1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20788" y="-3393614"/>
            <a:ext cx="13306900" cy="13306900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0A4BAF8-9AAE-4E80-82BA-234E428270C2}"/>
              </a:ext>
            </a:extLst>
          </p:cNvPr>
          <p:cNvSpPr txBox="1">
            <a:spLocks/>
          </p:cNvSpPr>
          <p:nvPr/>
        </p:nvSpPr>
        <p:spPr>
          <a:xfrm>
            <a:off x="333076" y="585216"/>
            <a:ext cx="5299586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>
                <a:solidFill>
                  <a:schemeClr val="bg1"/>
                </a:solidFill>
              </a:rPr>
              <a:t>FIRE Simulation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e de bois">
  <a:themeElements>
    <a:clrScheme name="Type de bois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ype de bois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ype de bois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TM03090434[[fn=Type de bois]]</Template>
  <TotalTime>12476</TotalTime>
  <Words>508</Words>
  <Application>Microsoft Macintosh PowerPoint</Application>
  <PresentationFormat>Widescreen</PresentationFormat>
  <Paragraphs>72</Paragraphs>
  <Slides>17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Rockwell</vt:lpstr>
      <vt:lpstr>Rockwell Condensed</vt:lpstr>
      <vt:lpstr>Wingdings</vt:lpstr>
      <vt:lpstr>Type de bois</vt:lpstr>
      <vt:lpstr>PowerPoint Presentation</vt:lpstr>
      <vt:lpstr>Why Measure the Mass of a SMBH ?</vt:lpstr>
      <vt:lpstr>PowerPoint Presentation</vt:lpstr>
      <vt:lpstr>Best Method to Measure Mass</vt:lpstr>
      <vt:lpstr>PowerPoint Presentation</vt:lpstr>
      <vt:lpstr>Gravitational lensing</vt:lpstr>
      <vt:lpstr>Gravitational lensing</vt:lpstr>
      <vt:lpstr>My project</vt:lpstr>
      <vt:lpstr>PowerPoint Presentation</vt:lpstr>
      <vt:lpstr>ALMA observations</vt:lpstr>
      <vt:lpstr>Data cube</vt:lpstr>
      <vt:lpstr>Neural Network</vt:lpstr>
      <vt:lpstr>Convolutional Neural Network</vt:lpstr>
      <vt:lpstr>Results</vt:lpstr>
      <vt:lpstr>Bayesian inference</vt:lpstr>
      <vt:lpstr>Bayesian inference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Chemaly David</dc:creator>
  <cp:lastModifiedBy>David Chemaly</cp:lastModifiedBy>
  <cp:revision>23</cp:revision>
  <dcterms:created xsi:type="dcterms:W3CDTF">2022-03-08T17:21:42Z</dcterms:created>
  <dcterms:modified xsi:type="dcterms:W3CDTF">2023-05-10T14:27:55Z</dcterms:modified>
</cp:coreProperties>
</file>