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6858000" cy="9144000"/>
  <p:embeddedFontLst>
    <p:embeddedFont>
      <p:font typeface="Spectral SemiBold"/>
      <p:regular r:id="rId23"/>
      <p:bold r:id="rId24"/>
      <p:italic r:id="rId25"/>
      <p:boldItalic r:id="rId26"/>
    </p:embeddedFont>
    <p:embeddedFont>
      <p:font typeface="Open Sans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SpectralSemiBold-bold.fntdata"/><Relationship Id="rId23" Type="http://schemas.openxmlformats.org/officeDocument/2006/relationships/font" Target="fonts/SpectralSemiBold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SpectralSemiBold-boldItalic.fntdata"/><Relationship Id="rId25" Type="http://schemas.openxmlformats.org/officeDocument/2006/relationships/font" Target="fonts/SpectralSemiBold-italic.fntdata"/><Relationship Id="rId28" Type="http://schemas.openxmlformats.org/officeDocument/2006/relationships/font" Target="fonts/OpenSans-bold.fntdata"/><Relationship Id="rId27" Type="http://schemas.openxmlformats.org/officeDocument/2006/relationships/font" Target="fonts/OpenSans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OpenSans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font" Target="fonts/OpenSans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41deb9ef3b_2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41deb9ef3b_2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41deb9ef3b_2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41deb9ef3b_2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41deb9ef3b_2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41deb9ef3b_2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41deb9ef3b_2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41deb9ef3b_2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41deb9ef3b_2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41deb9ef3b_2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41deb9ef3b_2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41deb9ef3b_2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41deb9ef3b_2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41deb9ef3b_2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41deb9ef3b_2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41deb9ef3b_2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41deb9ef3b_2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41deb9ef3b_2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41deb9ef3b_2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41deb9ef3b_2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41deb9ef3b_2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41deb9ef3b_2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41deb9ef3b_2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41deb9ef3b_2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41deb9ef3b_2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41deb9ef3b_2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41deb9ef3b_2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41deb9ef3b_2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41deb9ef3b_2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41deb9ef3b_2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41deb9ef3b_2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41deb9ef3b_2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Spectral SemiBold"/>
              <a:buNone/>
              <a:defRPr>
                <a:latin typeface="Spectral SemiBold"/>
                <a:ea typeface="Spectral SemiBold"/>
                <a:cs typeface="Spectral SemiBold"/>
                <a:sym typeface="Spectral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ectral SemiBold"/>
              <a:buNone/>
              <a:defRPr sz="2800">
                <a:solidFill>
                  <a:schemeClr val="dk1"/>
                </a:solidFill>
                <a:latin typeface="Spectral SemiBold"/>
                <a:ea typeface="Spectral SemiBold"/>
                <a:cs typeface="Spectral SemiBold"/>
                <a:sym typeface="Spectral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14.png"/><Relationship Id="rId7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14.png"/><Relationship Id="rId7" Type="http://schemas.openxmlformats.org/officeDocument/2006/relationships/image" Target="../media/image16.png"/><Relationship Id="rId8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14.png"/><Relationship Id="rId7" Type="http://schemas.openxmlformats.org/officeDocument/2006/relationships/image" Target="../media/image16.png"/><Relationship Id="rId8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Relationship Id="rId6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8.png"/><Relationship Id="rId7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Relationship Id="rId4" Type="http://schemas.openxmlformats.org/officeDocument/2006/relationships/image" Target="../media/image13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7.png"/><Relationship Id="rId5" Type="http://schemas.openxmlformats.org/officeDocument/2006/relationships/hyperlink" Target="http://lbl.exoplanets.ca" TargetMode="External"/><Relationship Id="rId6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4.png"/><Relationship Id="rId5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95959"/>
            </a:gs>
            <a:gs pos="100000">
              <a:schemeClr val="dk2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1450" y="4363200"/>
            <a:ext cx="1596512" cy="65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 txBox="1"/>
          <p:nvPr/>
        </p:nvSpPr>
        <p:spPr>
          <a:xfrm>
            <a:off x="2697000" y="3495425"/>
            <a:ext cx="3750000" cy="1524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>
                <a:solidFill>
                  <a:srgbClr val="FFFFFF"/>
                </a:solidFill>
              </a:rPr>
              <a:t>Rencontre annuelle du CRAQ 2023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>
                <a:solidFill>
                  <a:srgbClr val="FFFFFF"/>
                </a:solidFill>
              </a:rPr>
              <a:t>Charles Cadieux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>
                <a:solidFill>
                  <a:srgbClr val="FFFFFF"/>
                </a:solidFill>
              </a:rPr>
              <a:t>2023-05-10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101" name="Google Shape;10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492" y="4148879"/>
            <a:ext cx="2026526" cy="87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5"/>
          <p:cNvSpPr txBox="1"/>
          <p:nvPr/>
        </p:nvSpPr>
        <p:spPr>
          <a:xfrm>
            <a:off x="0" y="1397475"/>
            <a:ext cx="91440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LHS 1140 System Revisited with the Line-by-line Framework</a:t>
            </a:r>
            <a:endParaRPr b="1" sz="3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3" name="Google Shape;10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8788" y="105997"/>
            <a:ext cx="1906424" cy="99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/>
          <p:nvPr/>
        </p:nvSpPr>
        <p:spPr>
          <a:xfrm>
            <a:off x="311550" y="445025"/>
            <a:ext cx="8520600" cy="4313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Open Sans"/>
                <a:ea typeface="Open Sans"/>
                <a:cs typeface="Open Sans"/>
                <a:sym typeface="Open Sans"/>
              </a:rPr>
              <a:t>ESPRESSO data of LHS 1140 with LBL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2" name="Google Shape;20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5000" y="1338412"/>
            <a:ext cx="3147399" cy="31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25" y="1833962"/>
            <a:ext cx="1634126" cy="11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1625" y="1338413"/>
            <a:ext cx="3147399" cy="31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525" y="3292288"/>
            <a:ext cx="1634124" cy="110730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4"/>
          <p:cNvSpPr txBox="1"/>
          <p:nvPr/>
        </p:nvSpPr>
        <p:spPr>
          <a:xfrm>
            <a:off x="2794349" y="4758600"/>
            <a:ext cx="3555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>
                <a:solidFill>
                  <a:schemeClr val="dk1"/>
                </a:solidFill>
              </a:rPr>
              <a:t>Cadieux et al. in prep.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5"/>
          <p:cNvSpPr/>
          <p:nvPr/>
        </p:nvSpPr>
        <p:spPr>
          <a:xfrm>
            <a:off x="311550" y="445025"/>
            <a:ext cx="8520600" cy="4313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Open Sans"/>
                <a:ea typeface="Open Sans"/>
                <a:cs typeface="Open Sans"/>
                <a:sym typeface="Open Sans"/>
              </a:rPr>
              <a:t>ESPRESSO data of LHS 1140 with LBL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3" name="Google Shape;21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5000" y="1338412"/>
            <a:ext cx="3147399" cy="31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25" y="1833962"/>
            <a:ext cx="1634126" cy="11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1625" y="1338413"/>
            <a:ext cx="3147399" cy="31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525" y="3292288"/>
            <a:ext cx="1634124" cy="110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62000" y="1834750"/>
            <a:ext cx="1634125" cy="111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5"/>
          <p:cNvSpPr txBox="1"/>
          <p:nvPr/>
        </p:nvSpPr>
        <p:spPr>
          <a:xfrm>
            <a:off x="2794349" y="4758600"/>
            <a:ext cx="3555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>
                <a:solidFill>
                  <a:schemeClr val="dk1"/>
                </a:solidFill>
              </a:rPr>
              <a:t>Cadieux et al. in prep.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/>
          <p:nvPr/>
        </p:nvSpPr>
        <p:spPr>
          <a:xfrm>
            <a:off x="311550" y="445025"/>
            <a:ext cx="8520600" cy="4313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Open Sans"/>
                <a:ea typeface="Open Sans"/>
                <a:cs typeface="Open Sans"/>
                <a:sym typeface="Open Sans"/>
              </a:rPr>
              <a:t>ESPRESSO data of LHS 1140 with LBL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5" name="Google Shape;22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5000" y="1338412"/>
            <a:ext cx="3147399" cy="31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25" y="1833962"/>
            <a:ext cx="1634126" cy="11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1625" y="1338413"/>
            <a:ext cx="3147399" cy="31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525" y="3292288"/>
            <a:ext cx="1634124" cy="110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37213" y="3288200"/>
            <a:ext cx="1683709" cy="111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62000" y="1834750"/>
            <a:ext cx="1634125" cy="111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6"/>
          <p:cNvSpPr txBox="1"/>
          <p:nvPr/>
        </p:nvSpPr>
        <p:spPr>
          <a:xfrm>
            <a:off x="2794349" y="4758600"/>
            <a:ext cx="3555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>
                <a:solidFill>
                  <a:schemeClr val="dk1"/>
                </a:solidFill>
              </a:rPr>
              <a:t>Cadieux et al. in prep.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7"/>
          <p:cNvSpPr/>
          <p:nvPr/>
        </p:nvSpPr>
        <p:spPr>
          <a:xfrm>
            <a:off x="311550" y="445025"/>
            <a:ext cx="8520600" cy="4313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Open Sans"/>
                <a:ea typeface="Open Sans"/>
                <a:cs typeface="Open Sans"/>
                <a:sym typeface="Open Sans"/>
              </a:rPr>
              <a:t>Archival Transits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" name="Google Shape;238;p37"/>
          <p:cNvSpPr txBox="1"/>
          <p:nvPr/>
        </p:nvSpPr>
        <p:spPr>
          <a:xfrm>
            <a:off x="2794349" y="4758600"/>
            <a:ext cx="3555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>
                <a:solidFill>
                  <a:schemeClr val="dk1"/>
                </a:solidFill>
              </a:rPr>
              <a:t>Cadieux et al. in prep.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239" name="Google Shape;23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00" y="1520150"/>
            <a:ext cx="3042876" cy="304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600" y="1540650"/>
            <a:ext cx="2408499" cy="243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96100" y="1540663"/>
            <a:ext cx="2436103" cy="243145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7"/>
          <p:cNvSpPr txBox="1"/>
          <p:nvPr/>
        </p:nvSpPr>
        <p:spPr>
          <a:xfrm>
            <a:off x="3987600" y="1171363"/>
            <a:ext cx="484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chemeClr val="dk1"/>
                </a:solidFill>
              </a:rPr>
              <a:t>New TESS sector 30 data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43" name="Google Shape;243;p37"/>
          <p:cNvSpPr txBox="1"/>
          <p:nvPr/>
        </p:nvSpPr>
        <p:spPr>
          <a:xfrm>
            <a:off x="311588" y="1150850"/>
            <a:ext cx="304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chemeClr val="dk1"/>
                </a:solidFill>
              </a:rPr>
              <a:t>Including 3 unpublished </a:t>
            </a:r>
            <a:r>
              <a:rPr i="1" lang="en-CA" sz="1200">
                <a:solidFill>
                  <a:schemeClr val="dk1"/>
                </a:solidFill>
              </a:rPr>
              <a:t>Spitzer</a:t>
            </a:r>
            <a:r>
              <a:rPr lang="en-CA" sz="1200">
                <a:solidFill>
                  <a:schemeClr val="dk1"/>
                </a:solidFill>
              </a:rPr>
              <a:t> transits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8"/>
          <p:cNvSpPr/>
          <p:nvPr/>
        </p:nvSpPr>
        <p:spPr>
          <a:xfrm>
            <a:off x="311550" y="445025"/>
            <a:ext cx="8520600" cy="4313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Open Sans"/>
                <a:ea typeface="Open Sans"/>
                <a:cs typeface="Open Sans"/>
                <a:sym typeface="Open Sans"/>
              </a:rPr>
              <a:t>New mass-radius constraints!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0" name="Google Shape;25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2577" y="492927"/>
            <a:ext cx="572673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8"/>
          <p:cNvSpPr txBox="1"/>
          <p:nvPr/>
        </p:nvSpPr>
        <p:spPr>
          <a:xfrm>
            <a:off x="2794349" y="4758600"/>
            <a:ext cx="3555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>
                <a:solidFill>
                  <a:schemeClr val="dk1"/>
                </a:solidFill>
              </a:rPr>
              <a:t>Cadieux et al. in prep.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252" name="Google Shape;25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663" y="1390714"/>
            <a:ext cx="7744374" cy="299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8"/>
          <p:cNvSpPr/>
          <p:nvPr/>
        </p:nvSpPr>
        <p:spPr>
          <a:xfrm>
            <a:off x="1212075" y="1714450"/>
            <a:ext cx="159900" cy="139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8"/>
          <p:cNvSpPr txBox="1"/>
          <p:nvPr/>
        </p:nvSpPr>
        <p:spPr>
          <a:xfrm>
            <a:off x="1371975" y="1615000"/>
            <a:ext cx="2611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/>
              <a:t>Ment+2019 (HARPS + </a:t>
            </a:r>
            <a:r>
              <a:rPr i="1" lang="en-CA" sz="1000"/>
              <a:t>Spitzer</a:t>
            </a:r>
            <a:r>
              <a:rPr lang="en-CA" sz="1000"/>
              <a:t>)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/>
              <a:t>Lillo-box+2020 (ESPRESSO + TESS)</a:t>
            </a:r>
            <a:endParaRPr sz="1000"/>
          </a:p>
        </p:txBody>
      </p:sp>
      <p:sp>
        <p:nvSpPr>
          <p:cNvPr id="255" name="Google Shape;255;p38"/>
          <p:cNvSpPr/>
          <p:nvPr/>
        </p:nvSpPr>
        <p:spPr>
          <a:xfrm>
            <a:off x="1212075" y="2014075"/>
            <a:ext cx="159900" cy="1398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8"/>
          <p:cNvSpPr txBox="1"/>
          <p:nvPr/>
        </p:nvSpPr>
        <p:spPr>
          <a:xfrm>
            <a:off x="5481800" y="2201675"/>
            <a:ext cx="217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38761D"/>
                </a:solidFill>
              </a:rPr>
              <a:t>LHS 1140 b</a:t>
            </a:r>
            <a:endParaRPr b="1">
              <a:solidFill>
                <a:srgbClr val="38761D"/>
              </a:solidFill>
            </a:endParaRPr>
          </a:p>
        </p:txBody>
      </p:sp>
      <p:sp>
        <p:nvSpPr>
          <p:cNvPr id="257" name="Google Shape;257;p38"/>
          <p:cNvSpPr txBox="1"/>
          <p:nvPr/>
        </p:nvSpPr>
        <p:spPr>
          <a:xfrm>
            <a:off x="3603500" y="3432838"/>
            <a:ext cx="217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674EA7"/>
                </a:solidFill>
              </a:rPr>
              <a:t>LHS 1140 c</a:t>
            </a:r>
            <a:endParaRPr b="1">
              <a:solidFill>
                <a:srgbClr val="674EA7"/>
              </a:solidFill>
            </a:endParaRPr>
          </a:p>
        </p:txBody>
      </p:sp>
      <p:pic>
        <p:nvPicPr>
          <p:cNvPr id="258" name="Google Shape;258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0493" y="4479786"/>
            <a:ext cx="1294450" cy="278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92538" y="4479775"/>
            <a:ext cx="1534225" cy="27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9"/>
          <p:cNvSpPr/>
          <p:nvPr/>
        </p:nvSpPr>
        <p:spPr>
          <a:xfrm>
            <a:off x="311550" y="445025"/>
            <a:ext cx="8520600" cy="4313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Open Sans"/>
                <a:ea typeface="Open Sans"/>
                <a:cs typeface="Open Sans"/>
                <a:sym typeface="Open Sans"/>
              </a:rPr>
              <a:t>Bonus: Stellar abundances with NIRPS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6" name="Google Shape;26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2577" y="492927"/>
            <a:ext cx="572673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9"/>
          <p:cNvSpPr txBox="1"/>
          <p:nvPr/>
        </p:nvSpPr>
        <p:spPr>
          <a:xfrm>
            <a:off x="2794349" y="4758600"/>
            <a:ext cx="3555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>
                <a:solidFill>
                  <a:schemeClr val="dk1"/>
                </a:solidFill>
              </a:rPr>
              <a:t>Cadieux et al. in prep.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68" name="Google Shape;268;p39"/>
          <p:cNvSpPr txBox="1"/>
          <p:nvPr/>
        </p:nvSpPr>
        <p:spPr>
          <a:xfrm>
            <a:off x="3729374" y="4090450"/>
            <a:ext cx="5103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>
                <a:solidFill>
                  <a:schemeClr val="dk1"/>
                </a:solidFill>
              </a:rPr>
              <a:t>Work by Farbod Jahandar</a:t>
            </a:r>
            <a:endParaRPr sz="1300"/>
          </a:p>
        </p:txBody>
      </p:sp>
      <p:sp>
        <p:nvSpPr>
          <p:cNvPr id="269" name="Google Shape;269;p39"/>
          <p:cNvSpPr txBox="1"/>
          <p:nvPr>
            <p:ph idx="1" type="body"/>
          </p:nvPr>
        </p:nvSpPr>
        <p:spPr>
          <a:xfrm>
            <a:off x="311550" y="1342325"/>
            <a:ext cx="3350700" cy="3416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6550" lvl="0" marL="288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CA" sz="1300"/>
              <a:t>Refractory elements (Fe, Mg, Si) constitute the bulk material of an exoplanet core and mantle</a:t>
            </a:r>
            <a:endParaRPr sz="1300"/>
          </a:p>
          <a:p>
            <a:pPr indent="-226550" lvl="0" marL="2880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-CA" sz="1300"/>
              <a:t>Use the stellar abundance ratios of Fe/Mg and Mg/Si as proxy for the planets (Dorn+2017, Cadieux+2022)</a:t>
            </a:r>
            <a:endParaRPr sz="1300"/>
          </a:p>
          <a:p>
            <a:pPr indent="-226550" lvl="0" marL="2880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300"/>
              <a:buChar char="●"/>
            </a:pPr>
            <a:r>
              <a:rPr lang="en-CA" sz="1300"/>
              <a:t>Ongoing</a:t>
            </a:r>
            <a:r>
              <a:rPr lang="en-CA" sz="1300"/>
              <a:t> work: Infer the core- and water-mass fractions of the planets</a:t>
            </a:r>
            <a:endParaRPr sz="1300"/>
          </a:p>
        </p:txBody>
      </p:sp>
      <p:pic>
        <p:nvPicPr>
          <p:cNvPr id="270" name="Google Shape;27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9375" y="1626975"/>
            <a:ext cx="5102925" cy="246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/>
          <p:nvPr/>
        </p:nvSpPr>
        <p:spPr>
          <a:xfrm>
            <a:off x="311550" y="445025"/>
            <a:ext cx="8520600" cy="4313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0"/>
          <p:cNvSpPr txBox="1"/>
          <p:nvPr>
            <p:ph type="title"/>
          </p:nvPr>
        </p:nvSpPr>
        <p:spPr>
          <a:xfrm>
            <a:off x="1472700" y="445025"/>
            <a:ext cx="6198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Open Sans"/>
                <a:ea typeface="Open Sans"/>
                <a:cs typeface="Open Sans"/>
                <a:sym typeface="Open Sans"/>
              </a:rPr>
              <a:t>Summary &amp; Next steps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7" name="Google Shape;277;p40"/>
          <p:cNvSpPr txBox="1"/>
          <p:nvPr>
            <p:ph idx="1" type="body"/>
          </p:nvPr>
        </p:nvSpPr>
        <p:spPr>
          <a:xfrm>
            <a:off x="311700" y="1152475"/>
            <a:ext cx="7865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55250" lvl="0" marL="108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-CA" sz="1500"/>
              <a:t>The line-by-line (LBL) is an outlier resistant method for precision radial velocity. LBL outperforms the CCF method in the nIR and for M dwarfs.</a:t>
            </a:r>
            <a:endParaRPr sz="1500"/>
          </a:p>
          <a:p>
            <a:pPr indent="-455250" lvl="0" marL="10800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500"/>
              <a:buAutoNum type="arabicPeriod"/>
            </a:pPr>
            <a:r>
              <a:rPr lang="en-CA" sz="1500"/>
              <a:t>LBL analysis of existing ESPRESSO data of LHS 1140 resulted in a ~50% improvement of the mass detection of the planets</a:t>
            </a:r>
            <a:endParaRPr sz="1500"/>
          </a:p>
          <a:p>
            <a:pPr indent="-455250" lvl="0" marL="10800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500"/>
              <a:buAutoNum type="arabicPeriod"/>
            </a:pPr>
            <a:r>
              <a:rPr lang="en-CA" sz="1500"/>
              <a:t>The Habitable zone planet LHS 1140 b is now compatible with a water-rich object (detailed internal structure analysis ongoing). Ultimately, confirming the water-world hypothesis will require transmission spectroscopy with JWST</a:t>
            </a:r>
            <a:endParaRPr sz="1500"/>
          </a:p>
        </p:txBody>
      </p:sp>
      <p:sp>
        <p:nvSpPr>
          <p:cNvPr id="278" name="Google Shape;278;p40"/>
          <p:cNvSpPr txBox="1"/>
          <p:nvPr/>
        </p:nvSpPr>
        <p:spPr>
          <a:xfrm>
            <a:off x="2322000" y="4045675"/>
            <a:ext cx="45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200">
                <a:solidFill>
                  <a:schemeClr val="dk1"/>
                </a:solidFill>
              </a:rPr>
              <a:t>Merci!</a:t>
            </a:r>
            <a:endParaRPr b="1"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/>
          <p:nvPr/>
        </p:nvSpPr>
        <p:spPr>
          <a:xfrm>
            <a:off x="311550" y="445025"/>
            <a:ext cx="8520600" cy="4313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9475" y="1461050"/>
            <a:ext cx="4763975" cy="268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Open Sans"/>
                <a:ea typeface="Open Sans"/>
                <a:cs typeface="Open Sans"/>
                <a:sym typeface="Open Sans"/>
              </a:rPr>
              <a:t>Radial Velocity Measurement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" name="Google Shape;111;p26"/>
          <p:cNvSpPr txBox="1"/>
          <p:nvPr>
            <p:ph idx="1" type="body"/>
          </p:nvPr>
        </p:nvSpPr>
        <p:spPr>
          <a:xfrm>
            <a:off x="311550" y="1203725"/>
            <a:ext cx="3506700" cy="35550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32900" lvl="0" marL="288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sz="1400"/>
              <a:t>Radial velocity (RV): velocity of a star in the line-of-sight direction</a:t>
            </a:r>
            <a:endParaRPr sz="1400"/>
          </a:p>
          <a:p>
            <a:pPr indent="-232900" lvl="0" marL="2880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CA" sz="1400"/>
              <a:t>A planetary companion induces a </a:t>
            </a:r>
            <a:r>
              <a:rPr i="1" lang="en-CA" sz="1400"/>
              <a:t>reflex</a:t>
            </a:r>
            <a:r>
              <a:rPr lang="en-CA" sz="1400"/>
              <a:t> motion on its host star</a:t>
            </a:r>
            <a:endParaRPr sz="1400"/>
          </a:p>
          <a:p>
            <a:pPr indent="-232900" lvl="0" marL="2880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CA" sz="1400"/>
              <a:t>Measured from the Doppler shift of spectral lines (amplitude ∝ </a:t>
            </a:r>
            <a:r>
              <a:rPr i="1" lang="en-CA" sz="1400"/>
              <a:t>M</a:t>
            </a:r>
            <a:r>
              <a:rPr baseline="-25000" lang="en-CA" sz="1400"/>
              <a:t>p</a:t>
            </a:r>
            <a:r>
              <a:rPr lang="en-CA" sz="1400"/>
              <a:t>)</a:t>
            </a:r>
            <a:endParaRPr sz="1400"/>
          </a:p>
          <a:p>
            <a:pPr indent="-232900" lvl="0" marL="288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CA" sz="1400"/>
              <a:t>Exo-Earth around: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 sz="1400"/>
              <a:t>Sun, 10 cm/s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M5, 1–2 m/s (~1/1000th pixel of SPIRou)</a:t>
            </a:r>
            <a:endParaRPr/>
          </a:p>
        </p:txBody>
      </p:sp>
      <p:sp>
        <p:nvSpPr>
          <p:cNvPr id="112" name="Google Shape;112;p26"/>
          <p:cNvSpPr txBox="1"/>
          <p:nvPr/>
        </p:nvSpPr>
        <p:spPr>
          <a:xfrm>
            <a:off x="5743450" y="414475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dk1"/>
                </a:solidFill>
              </a:rPr>
              <a:t>Credit: ESO/L. Calçada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/>
          <p:nvPr/>
        </p:nvSpPr>
        <p:spPr>
          <a:xfrm>
            <a:off x="311550" y="445025"/>
            <a:ext cx="8520600" cy="4313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Open Sans"/>
                <a:ea typeface="Open Sans"/>
                <a:cs typeface="Open Sans"/>
                <a:sym typeface="Open Sans"/>
              </a:rPr>
              <a:t>Radial Velocity Measurement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9" name="Google Shape;119;p27"/>
          <p:cNvSpPr/>
          <p:nvPr/>
        </p:nvSpPr>
        <p:spPr>
          <a:xfrm>
            <a:off x="3818150" y="1203725"/>
            <a:ext cx="2332800" cy="3062400"/>
          </a:xfrm>
          <a:prstGeom prst="roundRect">
            <a:avLst>
              <a:gd fmla="val 4153" name="adj"/>
            </a:avLst>
          </a:prstGeom>
          <a:solidFill>
            <a:srgbClr val="FFFFFF"/>
          </a:solidFill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DADAD"/>
              </a:highlight>
            </a:endParaRPr>
          </a:p>
        </p:txBody>
      </p:sp>
      <p:sp>
        <p:nvSpPr>
          <p:cNvPr id="120" name="Google Shape;120;p27"/>
          <p:cNvSpPr/>
          <p:nvPr/>
        </p:nvSpPr>
        <p:spPr>
          <a:xfrm>
            <a:off x="3818152" y="1203725"/>
            <a:ext cx="2332800" cy="453000"/>
          </a:xfrm>
          <a:prstGeom prst="round2SameRect">
            <a:avLst>
              <a:gd fmla="val 21415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/>
              <a:t>Cross-correlation function (CCF)</a:t>
            </a:r>
            <a:endParaRPr sz="1100"/>
          </a:p>
        </p:txBody>
      </p:sp>
      <p:pic>
        <p:nvPicPr>
          <p:cNvPr id="121" name="Google Shape;12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3312" y="1709075"/>
            <a:ext cx="2142475" cy="235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7"/>
          <p:cNvSpPr txBox="1"/>
          <p:nvPr/>
        </p:nvSpPr>
        <p:spPr>
          <a:xfrm>
            <a:off x="3818150" y="4266125"/>
            <a:ext cx="233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dk1"/>
                </a:solidFill>
              </a:rPr>
              <a:t>e.g., Baranne+1996, Roy+2016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23" name="Google Shape;123;p27"/>
          <p:cNvSpPr txBox="1"/>
          <p:nvPr>
            <p:ph idx="1" type="body"/>
          </p:nvPr>
        </p:nvSpPr>
        <p:spPr>
          <a:xfrm>
            <a:off x="311550" y="1203725"/>
            <a:ext cx="3506700" cy="35550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32900" lvl="0" marL="288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sz="1400"/>
              <a:t>Radial velocity (RV): velocity of a star in the line-of-sight direction</a:t>
            </a:r>
            <a:endParaRPr sz="1400"/>
          </a:p>
          <a:p>
            <a:pPr indent="-232900" lvl="0" marL="2880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CA" sz="1400"/>
              <a:t>A planetary companion induces a </a:t>
            </a:r>
            <a:r>
              <a:rPr i="1" lang="en-CA" sz="1400"/>
              <a:t>reflex</a:t>
            </a:r>
            <a:r>
              <a:rPr lang="en-CA" sz="1400"/>
              <a:t> motion on its host star</a:t>
            </a:r>
            <a:endParaRPr sz="1400"/>
          </a:p>
          <a:p>
            <a:pPr indent="-232900" lvl="0" marL="2880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CA" sz="1400"/>
              <a:t>Measured from the Doppler shift of spectral lines (amplitude ∝ </a:t>
            </a:r>
            <a:r>
              <a:rPr i="1" lang="en-CA" sz="1400"/>
              <a:t>M</a:t>
            </a:r>
            <a:r>
              <a:rPr baseline="-25000" lang="en-CA" sz="1400"/>
              <a:t>p</a:t>
            </a:r>
            <a:r>
              <a:rPr lang="en-CA" sz="1400"/>
              <a:t>)</a:t>
            </a:r>
            <a:endParaRPr sz="1400"/>
          </a:p>
          <a:p>
            <a:pPr indent="-232900" lvl="0" marL="288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CA" sz="1400"/>
              <a:t>Exo-Earth around: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 sz="1400"/>
              <a:t>Sun, 10 cm/s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M5, 1–2 m/s (~1/1000th pixel of SPIRou)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/>
          <p:nvPr/>
        </p:nvSpPr>
        <p:spPr>
          <a:xfrm>
            <a:off x="311550" y="445025"/>
            <a:ext cx="8520600" cy="4313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Open Sans"/>
                <a:ea typeface="Open Sans"/>
                <a:cs typeface="Open Sans"/>
                <a:sym typeface="Open Sans"/>
              </a:rPr>
              <a:t>Radial Velocity Measurement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" name="Google Shape;130;p28"/>
          <p:cNvSpPr/>
          <p:nvPr/>
        </p:nvSpPr>
        <p:spPr>
          <a:xfrm>
            <a:off x="3818150" y="1203725"/>
            <a:ext cx="2332800" cy="3062400"/>
          </a:xfrm>
          <a:prstGeom prst="roundRect">
            <a:avLst>
              <a:gd fmla="val 4153" name="adj"/>
            </a:avLst>
          </a:prstGeom>
          <a:solidFill>
            <a:srgbClr val="FFFFFF"/>
          </a:solidFill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DADAD"/>
              </a:highlight>
            </a:endParaRPr>
          </a:p>
        </p:txBody>
      </p:sp>
      <p:sp>
        <p:nvSpPr>
          <p:cNvPr id="131" name="Google Shape;131;p28"/>
          <p:cNvSpPr/>
          <p:nvPr/>
        </p:nvSpPr>
        <p:spPr>
          <a:xfrm>
            <a:off x="3818152" y="1203725"/>
            <a:ext cx="2332800" cy="453000"/>
          </a:xfrm>
          <a:prstGeom prst="round2SameRect">
            <a:avLst>
              <a:gd fmla="val 21415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/>
              <a:t>Cross-correlation function (CCF)</a:t>
            </a:r>
            <a:endParaRPr sz="1100"/>
          </a:p>
        </p:txBody>
      </p:sp>
      <p:pic>
        <p:nvPicPr>
          <p:cNvPr id="132" name="Google Shape;13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3312" y="1709075"/>
            <a:ext cx="2142475" cy="235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8"/>
          <p:cNvSpPr txBox="1"/>
          <p:nvPr/>
        </p:nvSpPr>
        <p:spPr>
          <a:xfrm>
            <a:off x="3818150" y="4266125"/>
            <a:ext cx="233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dk1"/>
                </a:solidFill>
              </a:rPr>
              <a:t>e.g., Baranne+1996, Roy+2016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34" name="Google Shape;134;p28"/>
          <p:cNvSpPr/>
          <p:nvPr/>
        </p:nvSpPr>
        <p:spPr>
          <a:xfrm>
            <a:off x="6410400" y="1203713"/>
            <a:ext cx="2332800" cy="3062400"/>
          </a:xfrm>
          <a:prstGeom prst="roundRect">
            <a:avLst>
              <a:gd fmla="val 4153" name="adj"/>
            </a:avLst>
          </a:prstGeom>
          <a:solidFill>
            <a:srgbClr val="FFFFFF"/>
          </a:solidFill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DADAD"/>
              </a:highlight>
            </a:endParaRPr>
          </a:p>
        </p:txBody>
      </p:sp>
      <p:sp>
        <p:nvSpPr>
          <p:cNvPr id="135" name="Google Shape;135;p28"/>
          <p:cNvSpPr/>
          <p:nvPr/>
        </p:nvSpPr>
        <p:spPr>
          <a:xfrm>
            <a:off x="6410402" y="1203713"/>
            <a:ext cx="2332800" cy="453000"/>
          </a:xfrm>
          <a:prstGeom prst="round2SameRect">
            <a:avLst>
              <a:gd fmla="val 21415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/>
              <a:t>Line-by-line approach</a:t>
            </a:r>
            <a:endParaRPr sz="1300"/>
          </a:p>
        </p:txBody>
      </p:sp>
      <p:sp>
        <p:nvSpPr>
          <p:cNvPr id="136" name="Google Shape;136;p28"/>
          <p:cNvSpPr txBox="1"/>
          <p:nvPr/>
        </p:nvSpPr>
        <p:spPr>
          <a:xfrm>
            <a:off x="6410650" y="4266113"/>
            <a:ext cx="233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dk1"/>
                </a:solidFill>
              </a:rPr>
              <a:t>e.g., Dumusque 2018, Artigau+2022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37" name="Google Shape;137;p28"/>
          <p:cNvSpPr txBox="1"/>
          <p:nvPr/>
        </p:nvSpPr>
        <p:spPr>
          <a:xfrm>
            <a:off x="6433700" y="1654213"/>
            <a:ext cx="23328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/>
              <a:t>Weighted average of RVs measured on individual spectral lines</a:t>
            </a:r>
            <a:endParaRPr sz="1300"/>
          </a:p>
        </p:txBody>
      </p:sp>
      <p:sp>
        <p:nvSpPr>
          <p:cNvPr id="138" name="Google Shape;138;p28"/>
          <p:cNvSpPr txBox="1"/>
          <p:nvPr>
            <p:ph idx="1" type="body"/>
          </p:nvPr>
        </p:nvSpPr>
        <p:spPr>
          <a:xfrm>
            <a:off x="311550" y="1203725"/>
            <a:ext cx="3506700" cy="35550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32900" lvl="0" marL="288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sz="1400"/>
              <a:t>Radial velocity (RV): velocity of a star in the line-of-sight direction</a:t>
            </a:r>
            <a:endParaRPr sz="1400"/>
          </a:p>
          <a:p>
            <a:pPr indent="-232900" lvl="0" marL="2880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CA" sz="1400"/>
              <a:t>A planetary companion induces a </a:t>
            </a:r>
            <a:r>
              <a:rPr i="1" lang="en-CA" sz="1400"/>
              <a:t>reflex</a:t>
            </a:r>
            <a:r>
              <a:rPr lang="en-CA" sz="1400"/>
              <a:t> motion on its host star</a:t>
            </a:r>
            <a:endParaRPr sz="1400"/>
          </a:p>
          <a:p>
            <a:pPr indent="-232900" lvl="0" marL="2880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CA" sz="1400"/>
              <a:t>Measured from the Doppler shift of spectral lines (amplitude ∝ </a:t>
            </a:r>
            <a:r>
              <a:rPr i="1" lang="en-CA" sz="1400"/>
              <a:t>M</a:t>
            </a:r>
            <a:r>
              <a:rPr baseline="-25000" lang="en-CA" sz="1400"/>
              <a:t>p</a:t>
            </a:r>
            <a:r>
              <a:rPr lang="en-CA" sz="1400"/>
              <a:t>)</a:t>
            </a:r>
            <a:endParaRPr sz="1400"/>
          </a:p>
          <a:p>
            <a:pPr indent="-232900" lvl="0" marL="288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CA" sz="1400"/>
              <a:t>Exo-Earth around: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 sz="1400"/>
              <a:t>Sun, 10 cm/s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M5, 1–2 m/s (~1/1000th pixel of SPIRou)</a:t>
            </a:r>
            <a:endParaRPr/>
          </a:p>
        </p:txBody>
      </p:sp>
      <p:pic>
        <p:nvPicPr>
          <p:cNvPr id="139" name="Google Shape;139;p28"/>
          <p:cNvPicPr preferRelativeResize="0"/>
          <p:nvPr/>
        </p:nvPicPr>
        <p:blipFill rotWithShape="1">
          <a:blip r:embed="rId5">
            <a:alphaModFix/>
          </a:blip>
          <a:srcRect b="0" l="1386" r="54441" t="9649"/>
          <a:stretch/>
        </p:blipFill>
        <p:spPr>
          <a:xfrm>
            <a:off x="6441675" y="2484725"/>
            <a:ext cx="2270226" cy="173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/>
          <p:nvPr/>
        </p:nvSpPr>
        <p:spPr>
          <a:xfrm>
            <a:off x="311550" y="445025"/>
            <a:ext cx="8520600" cy="4313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Open Sans"/>
                <a:ea typeface="Open Sans"/>
                <a:cs typeface="Open Sans"/>
                <a:sym typeface="Open Sans"/>
              </a:rPr>
              <a:t>Line-by-line (LBL) Velocimetry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6" name="Google Shape;14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550" y="445025"/>
            <a:ext cx="1584850" cy="702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9"/>
          <p:cNvSpPr txBox="1"/>
          <p:nvPr>
            <p:ph idx="1" type="body"/>
          </p:nvPr>
        </p:nvSpPr>
        <p:spPr>
          <a:xfrm>
            <a:off x="311700" y="1342325"/>
            <a:ext cx="4602600" cy="3416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32900" lvl="0" marL="2880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CA" sz="1400"/>
              <a:t>Method developed at UdeM (Artigau, Cadieux, Cook, Doyon, Vandal et al. 2022)</a:t>
            </a:r>
            <a:endParaRPr sz="1400"/>
          </a:p>
          <a:p>
            <a:pPr indent="-232900" lvl="0" marL="2880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CA" sz="1400"/>
              <a:t>RV measured from Taylor expansion of a stellar template (Bouchy et al. 2001)</a:t>
            </a:r>
            <a:endParaRPr sz="1400"/>
          </a:p>
          <a:p>
            <a:pPr indent="-232900" lvl="0" marL="2880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CA" sz="1400"/>
              <a:t>Automatic rejection of outliers from various sources (e.g., telluric contamination, detector defects)</a:t>
            </a:r>
            <a:endParaRPr sz="1400"/>
          </a:p>
          <a:p>
            <a:pPr indent="-232900" lvl="0" marL="2880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CA" sz="1400"/>
              <a:t>LBL has led to multiple mass characterizations:</a:t>
            </a:r>
            <a:endParaRPr sz="1400"/>
          </a:p>
          <a:p>
            <a:pPr indent="-220198" lvl="1" marL="503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CA" sz="1200"/>
              <a:t>TOI-1452 b (Cadieux+2022), TOI-1759 b (Martioli+2022), TOI-2136 b (Gan+2022), TOI-1695 b (Kiefer+2023)</a:t>
            </a:r>
            <a:endParaRPr sz="1200"/>
          </a:p>
        </p:txBody>
      </p:sp>
      <p:sp>
        <p:nvSpPr>
          <p:cNvPr id="148" name="Google Shape;148;p29"/>
          <p:cNvSpPr txBox="1"/>
          <p:nvPr/>
        </p:nvSpPr>
        <p:spPr>
          <a:xfrm>
            <a:off x="3071850" y="47587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CA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lbl.exoplanets.ca</a:t>
            </a:r>
            <a:endParaRPr/>
          </a:p>
        </p:txBody>
      </p:sp>
      <p:pic>
        <p:nvPicPr>
          <p:cNvPr id="149" name="Google Shape;14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4138" y="1342325"/>
            <a:ext cx="3918012" cy="288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/>
          <p:nvPr/>
        </p:nvSpPr>
        <p:spPr>
          <a:xfrm>
            <a:off x="311550" y="445025"/>
            <a:ext cx="8520600" cy="4313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Open Sans"/>
                <a:ea typeface="Open Sans"/>
                <a:cs typeface="Open Sans"/>
                <a:sym typeface="Open Sans"/>
              </a:rPr>
              <a:t>Context: The LHS 1140 System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" name="Google Shape;156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32900" lvl="0" marL="288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sz="1400"/>
              <a:t>Two </a:t>
            </a:r>
            <a:r>
              <a:rPr b="1" lang="en-CA" sz="1400"/>
              <a:t>transiting</a:t>
            </a:r>
            <a:r>
              <a:rPr lang="en-CA" sz="1400"/>
              <a:t> super-Earths around an </a:t>
            </a:r>
            <a:r>
              <a:rPr b="1" lang="en-CA" sz="1400"/>
              <a:t>M4.5 dwarf</a:t>
            </a:r>
            <a:r>
              <a:rPr lang="en-CA" sz="1400"/>
              <a:t>:</a:t>
            </a:r>
            <a:endParaRPr sz="1400"/>
          </a:p>
          <a:p>
            <a:pPr indent="-232900" lvl="1" marL="647999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LHS 1140 b, inside the </a:t>
            </a:r>
            <a:r>
              <a:rPr b="1" lang="en-CA"/>
              <a:t>Habitable Zone</a:t>
            </a:r>
            <a:r>
              <a:rPr lang="en-CA"/>
              <a:t> (Dittmann+2017)</a:t>
            </a:r>
            <a:endParaRPr/>
          </a:p>
          <a:p>
            <a:pPr indent="-232900" lvl="1" marL="647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LHS 1140 c, an inner, smaller planet (Ment+2019)</a:t>
            </a:r>
            <a:endParaRPr/>
          </a:p>
          <a:p>
            <a:pPr indent="-232900" lvl="0" marL="2880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sz="1400"/>
              <a:t>Lillo-box et al. revisited this system with </a:t>
            </a:r>
            <a:r>
              <a:rPr b="1" lang="en-CA" sz="1400"/>
              <a:t>ESPRESSO</a:t>
            </a:r>
            <a:r>
              <a:rPr lang="en-CA" sz="1400"/>
              <a:t> and TESS in 2020</a:t>
            </a:r>
            <a:endParaRPr sz="1300"/>
          </a:p>
        </p:txBody>
      </p:sp>
      <p:cxnSp>
        <p:nvCxnSpPr>
          <p:cNvPr id="157" name="Google Shape;157;p30"/>
          <p:cNvCxnSpPr/>
          <p:nvPr/>
        </p:nvCxnSpPr>
        <p:spPr>
          <a:xfrm>
            <a:off x="1098850" y="3045175"/>
            <a:ext cx="7133100" cy="7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8" name="Google Shape;158;p30"/>
          <p:cNvSpPr txBox="1"/>
          <p:nvPr/>
        </p:nvSpPr>
        <p:spPr>
          <a:xfrm>
            <a:off x="7752350" y="3101925"/>
            <a:ext cx="92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CA" sz="1300">
                <a:solidFill>
                  <a:schemeClr val="dk1"/>
                </a:solidFill>
              </a:rPr>
              <a:t>P</a:t>
            </a:r>
            <a:r>
              <a:rPr lang="en-CA" sz="1300">
                <a:solidFill>
                  <a:schemeClr val="dk1"/>
                </a:solidFill>
              </a:rPr>
              <a:t> (days)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59" name="Google Shape;159;p30"/>
          <p:cNvSpPr/>
          <p:nvPr/>
        </p:nvSpPr>
        <p:spPr>
          <a:xfrm>
            <a:off x="781350" y="2693788"/>
            <a:ext cx="705600" cy="6915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ADADA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30"/>
          <p:cNvSpPr/>
          <p:nvPr/>
        </p:nvSpPr>
        <p:spPr>
          <a:xfrm>
            <a:off x="3254700" y="2981575"/>
            <a:ext cx="134100" cy="134400"/>
          </a:xfrm>
          <a:prstGeom prst="ellipse">
            <a:avLst/>
          </a:prstGeom>
          <a:solidFill>
            <a:srgbClr val="783F04"/>
          </a:solidFill>
          <a:ln cap="flat" cmpd="sng" w="9525">
            <a:solidFill>
              <a:srgbClr val="ADADA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30"/>
          <p:cNvSpPr/>
          <p:nvPr/>
        </p:nvSpPr>
        <p:spPr>
          <a:xfrm>
            <a:off x="6911600" y="2956975"/>
            <a:ext cx="186600" cy="183600"/>
          </a:xfrm>
          <a:prstGeom prst="ellipse">
            <a:avLst/>
          </a:prstGeom>
          <a:solidFill>
            <a:srgbClr val="0000FF"/>
          </a:solidFill>
          <a:ln cap="flat" cmpd="sng" w="9525">
            <a:solidFill>
              <a:srgbClr val="ADADA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30"/>
          <p:cNvSpPr txBox="1"/>
          <p:nvPr/>
        </p:nvSpPr>
        <p:spPr>
          <a:xfrm>
            <a:off x="6576950" y="2536450"/>
            <a:ext cx="2099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000">
                <a:solidFill>
                  <a:schemeClr val="dk1"/>
                </a:solidFill>
              </a:rPr>
              <a:t>*Not to scale!</a:t>
            </a:r>
            <a:endParaRPr b="1" sz="1000">
              <a:solidFill>
                <a:schemeClr val="dk1"/>
              </a:solidFill>
            </a:endParaRPr>
          </a:p>
        </p:txBody>
      </p:sp>
      <p:pic>
        <p:nvPicPr>
          <p:cNvPr id="163" name="Google Shape;16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9600" y="3537087"/>
            <a:ext cx="924300" cy="121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2752" y="3537095"/>
            <a:ext cx="924300" cy="121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000" y="3534032"/>
            <a:ext cx="924300" cy="1224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/>
          <p:nvPr/>
        </p:nvSpPr>
        <p:spPr>
          <a:xfrm>
            <a:off x="311550" y="445025"/>
            <a:ext cx="8520600" cy="4313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1"/>
          <p:cNvSpPr txBox="1"/>
          <p:nvPr>
            <p:ph idx="1" type="body"/>
          </p:nvPr>
        </p:nvSpPr>
        <p:spPr>
          <a:xfrm>
            <a:off x="311550" y="1222225"/>
            <a:ext cx="8520600" cy="3536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sz="1400"/>
              <a:t>We reanalyzed the publicly available ESPRESSO data of LHS 1140 with the LBL framework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sz="1400"/>
              <a:t>LHS 1140 RVs derived from a CCF show </a:t>
            </a:r>
            <a:r>
              <a:rPr b="1" lang="en-CA" sz="1400"/>
              <a:t>three times</a:t>
            </a:r>
            <a:r>
              <a:rPr lang="en-CA" sz="1400"/>
              <a:t> more dispersion than LBL ones</a:t>
            </a:r>
            <a:endParaRPr sz="1400"/>
          </a:p>
        </p:txBody>
      </p:sp>
      <p:sp>
        <p:nvSpPr>
          <p:cNvPr id="172" name="Google Shape;17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Open Sans"/>
                <a:ea typeface="Open Sans"/>
                <a:cs typeface="Open Sans"/>
                <a:sym typeface="Open Sans"/>
              </a:rPr>
              <a:t>ESPRESSO data of LHS 1140 with LBL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" name="Google Shape;173;p31"/>
          <p:cNvSpPr txBox="1"/>
          <p:nvPr/>
        </p:nvSpPr>
        <p:spPr>
          <a:xfrm>
            <a:off x="2794349" y="4758600"/>
            <a:ext cx="3555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>
                <a:solidFill>
                  <a:schemeClr val="dk1"/>
                </a:solidFill>
              </a:rPr>
              <a:t>Cadieux et al. in prep.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174" name="Google Shape;17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7" y="2128950"/>
            <a:ext cx="5062715" cy="262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5748" y="2660950"/>
            <a:ext cx="2936402" cy="209764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1"/>
          <p:cNvSpPr txBox="1"/>
          <p:nvPr/>
        </p:nvSpPr>
        <p:spPr>
          <a:xfrm>
            <a:off x="5895750" y="1964050"/>
            <a:ext cx="2936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rgbClr val="FFFFFF"/>
                </a:solidFill>
              </a:rPr>
              <a:t>*CCF refers to RV data published in Lillo-box+2020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/>
          <p:nvPr/>
        </p:nvSpPr>
        <p:spPr>
          <a:xfrm>
            <a:off x="311550" y="445025"/>
            <a:ext cx="8520600" cy="4313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Open Sans"/>
                <a:ea typeface="Open Sans"/>
                <a:cs typeface="Open Sans"/>
                <a:sym typeface="Open Sans"/>
              </a:rPr>
              <a:t>ESPRESSO data of LHS 1140 with LBL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3" name="Google Shape;18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5000" y="1338412"/>
            <a:ext cx="3147399" cy="31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1625" y="1338413"/>
            <a:ext cx="3147399" cy="314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2"/>
          <p:cNvSpPr txBox="1"/>
          <p:nvPr/>
        </p:nvSpPr>
        <p:spPr>
          <a:xfrm>
            <a:off x="2794349" y="4758600"/>
            <a:ext cx="3555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>
                <a:solidFill>
                  <a:schemeClr val="dk1"/>
                </a:solidFill>
              </a:rPr>
              <a:t>Cadieux et al. in prep.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3"/>
          <p:cNvSpPr/>
          <p:nvPr/>
        </p:nvSpPr>
        <p:spPr>
          <a:xfrm>
            <a:off x="311550" y="445025"/>
            <a:ext cx="8520600" cy="4313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Open Sans"/>
                <a:ea typeface="Open Sans"/>
                <a:cs typeface="Open Sans"/>
                <a:sym typeface="Open Sans"/>
              </a:rPr>
              <a:t>ESPRESSO data of LHS 1140 with LBL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2" name="Google Shape;19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5000" y="1338412"/>
            <a:ext cx="3147399" cy="31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25" y="1833962"/>
            <a:ext cx="1634126" cy="11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1625" y="1338413"/>
            <a:ext cx="3147399" cy="314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3"/>
          <p:cNvSpPr txBox="1"/>
          <p:nvPr/>
        </p:nvSpPr>
        <p:spPr>
          <a:xfrm>
            <a:off x="2794349" y="4758600"/>
            <a:ext cx="3555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>
                <a:solidFill>
                  <a:schemeClr val="dk1"/>
                </a:solidFill>
              </a:rPr>
              <a:t>Cadieux et al. in prep.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